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9"/>
  </p:handoutMasterIdLst>
  <p:sldIdLst>
    <p:sldId id="256" r:id="rId3"/>
    <p:sldId id="371" r:id="rId4"/>
    <p:sldId id="353" r:id="rId5"/>
    <p:sldId id="333" r:id="rId6"/>
    <p:sldId id="334" r:id="rId8"/>
    <p:sldId id="259" r:id="rId9"/>
    <p:sldId id="372" r:id="rId10"/>
    <p:sldId id="332" r:id="rId11"/>
    <p:sldId id="346" r:id="rId12"/>
    <p:sldId id="336" r:id="rId13"/>
    <p:sldId id="341" r:id="rId14"/>
    <p:sldId id="343" r:id="rId15"/>
    <p:sldId id="261" r:id="rId16"/>
    <p:sldId id="337" r:id="rId17"/>
    <p:sldId id="339" r:id="rId18"/>
    <p:sldId id="345" r:id="rId19"/>
    <p:sldId id="263" r:id="rId20"/>
    <p:sldId id="264" r:id="rId21"/>
    <p:sldId id="265" r:id="rId22"/>
    <p:sldId id="266" r:id="rId23"/>
    <p:sldId id="292" r:id="rId24"/>
    <p:sldId id="267" r:id="rId25"/>
    <p:sldId id="313" r:id="rId26"/>
    <p:sldId id="354" r:id="rId27"/>
    <p:sldId id="310" r:id="rId28"/>
    <p:sldId id="356" r:id="rId29"/>
    <p:sldId id="352" r:id="rId30"/>
    <p:sldId id="347" r:id="rId31"/>
    <p:sldId id="314" r:id="rId32"/>
    <p:sldId id="311" r:id="rId33"/>
    <p:sldId id="351" r:id="rId34"/>
    <p:sldId id="320" r:id="rId35"/>
    <p:sldId id="270" r:id="rId36"/>
    <p:sldId id="290" r:id="rId37"/>
    <p:sldId id="373" r:id="rId38"/>
    <p:sldId id="374" r:id="rId39"/>
    <p:sldId id="375" r:id="rId40"/>
    <p:sldId id="376" r:id="rId41"/>
    <p:sldId id="377" r:id="rId42"/>
    <p:sldId id="287" r:id="rId43"/>
    <p:sldId id="288" r:id="rId44"/>
    <p:sldId id="275" r:id="rId45"/>
    <p:sldId id="378" r:id="rId46"/>
    <p:sldId id="316" r:id="rId47"/>
    <p:sldId id="293" r:id="rId48"/>
    <p:sldId id="279" r:id="rId49"/>
    <p:sldId id="294" r:id="rId50"/>
    <p:sldId id="360" r:id="rId51"/>
    <p:sldId id="317" r:id="rId52"/>
    <p:sldId id="318" r:id="rId53"/>
    <p:sldId id="280" r:id="rId54"/>
    <p:sldId id="357" r:id="rId55"/>
    <p:sldId id="359" r:id="rId56"/>
    <p:sldId id="328" r:id="rId57"/>
    <p:sldId id="344" r:id="rId58"/>
    <p:sldId id="296" r:id="rId59"/>
    <p:sldId id="368" r:id="rId60"/>
    <p:sldId id="366" r:id="rId61"/>
    <p:sldId id="367" r:id="rId62"/>
    <p:sldId id="370" r:id="rId63"/>
    <p:sldId id="361" r:id="rId64"/>
    <p:sldId id="299" r:id="rId65"/>
    <p:sldId id="300" r:id="rId66"/>
    <p:sldId id="301" r:id="rId67"/>
    <p:sldId id="302" r:id="rId68"/>
    <p:sldId id="303" r:id="rId69"/>
    <p:sldId id="454" r:id="rId70"/>
    <p:sldId id="304" r:id="rId71"/>
    <p:sldId id="305" r:id="rId72"/>
    <p:sldId id="323" r:id="rId73"/>
    <p:sldId id="324" r:id="rId74"/>
    <p:sldId id="325" r:id="rId75"/>
    <p:sldId id="369" r:id="rId76"/>
    <p:sldId id="326" r:id="rId77"/>
    <p:sldId id="321" r:id="rId78"/>
    <p:sldId id="363" r:id="rId79"/>
    <p:sldId id="364" r:id="rId80"/>
    <p:sldId id="365" r:id="rId81"/>
    <p:sldId id="379" r:id="rId82"/>
    <p:sldId id="380" r:id="rId83"/>
    <p:sldId id="381" r:id="rId84"/>
    <p:sldId id="382" r:id="rId85"/>
    <p:sldId id="383" r:id="rId86"/>
    <p:sldId id="384" r:id="rId87"/>
    <p:sldId id="385" r:id="rId88"/>
  </p:sldIdLst>
  <p:sldSz cx="9144000" cy="6858000" type="screen4x3"/>
  <p:notesSz cx="6858000" cy="9144000"/>
  <p:custDataLst>
    <p:tags r:id="rId9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29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33CC33"/>
    <a:srgbClr val="4220EA"/>
    <a:srgbClr val="0A0A0E"/>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89557"/>
  </p:normalViewPr>
  <p:slideViewPr>
    <p:cSldViewPr showGuides="1">
      <p:cViewPr varScale="1">
        <p:scale>
          <a:sx n="70" d="100"/>
          <a:sy n="70" d="100"/>
        </p:scale>
        <p:origin x="1180" y="60"/>
      </p:cViewPr>
      <p:guideLst>
        <p:guide orient="horz" pos="2188"/>
        <p:guide pos="294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8.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handoutMaster" Target="handoutMasters/handoutMaster1.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98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98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98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ahoma" panose="020B0604030504040204" pitchFamily="34" charset="0"/>
                <a:ea typeface="宋体" panose="02010600030101010101" pitchFamily="2" charset="-122"/>
                <a:cs typeface="+mn-cs"/>
              </a:rPr>
            </a:fld>
            <a:endParaRPr lang="en-US" altLang="zh-CN" sz="1200"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9218" name="Rectangle 2"/>
          <p:cNvSpPr>
            <a:spLocks noTextEdit="1"/>
          </p:cNvSpPr>
          <p:nvPr>
            <p:ph type="sldImg"/>
          </p:nvPr>
        </p:nvSpPr>
        <p:spPr>
          <a:ln/>
        </p:spPr>
      </p:sp>
      <p:sp>
        <p:nvSpPr>
          <p:cNvPr id="9219" name="Rectangle 3"/>
          <p:cNvSpPr>
            <a:spLocks noGrp="1"/>
          </p:cNvSpPr>
          <p:nvPr>
            <p:ph type="body"/>
          </p:nvPr>
        </p:nvSpPr>
        <p:spPr>
          <a:ln/>
        </p:spPr>
        <p:txBody>
          <a:bodyPr wrap="square" lIns="91440" tIns="45720" rIns="91440" bIns="45720" anchor="t" anchorCtr="0"/>
          <a:p>
            <a:pPr lvl="0" eaLnBrk="1" hangingPunct="1"/>
            <a:r>
              <a:rPr lang="zh-CN" altLang="en-US" dirty="0"/>
              <a:t>回忆讲Ｃ语言时讲过的一维数组：具有相同数据类型的</a:t>
            </a:r>
            <a:r>
              <a:rPr lang="en-US" altLang="zh-CN" dirty="0"/>
              <a:t>n</a:t>
            </a:r>
            <a:r>
              <a:rPr lang="zh-CN" altLang="en-US" dirty="0"/>
              <a:t>（</a:t>
            </a:r>
            <a:r>
              <a:rPr lang="en-US" altLang="zh-CN" dirty="0"/>
              <a:t>n&gt;</a:t>
            </a:r>
            <a:r>
              <a:rPr lang="zh-CN" altLang="en-US" dirty="0"/>
              <a:t>＝０）个数据元素的有限序列</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19458" name="Rectangle 2"/>
          <p:cNvSpPr>
            <a:spLocks noTextEdit="1"/>
          </p:cNvSpPr>
          <p:nvPr>
            <p:ph type="sldImg"/>
          </p:nvPr>
        </p:nvSpPr>
        <p:spPr>
          <a:ln/>
        </p:spPr>
      </p:sp>
      <p:sp>
        <p:nvSpPr>
          <p:cNvPr id="19459" name="Rectangle 3"/>
          <p:cNvSpPr>
            <a:spLocks noGrp="1"/>
          </p:cNvSpPr>
          <p:nvPr>
            <p:ph type="body"/>
          </p:nvPr>
        </p:nvSpPr>
        <p:spPr>
          <a:ln/>
        </p:spPr>
        <p:txBody>
          <a:bodyPr wrap="square" lIns="91440" tIns="45720" rIns="91440" bIns="45720" anchor="t" anchorCtr="0"/>
          <a:p>
            <a:pPr lvl="0" eaLnBrk="1" hangingPunct="1">
              <a:lnSpc>
                <a:spcPct val="80000"/>
              </a:lnSpc>
            </a:pPr>
            <a:r>
              <a:rPr lang="en-US" altLang="zh-CN" sz="1000" b="1" dirty="0"/>
              <a:t>1</a:t>
            </a:r>
            <a:r>
              <a:rPr lang="zh-CN" altLang="en-US" sz="1000" b="1" dirty="0"/>
              <a:t>数组</a:t>
            </a:r>
            <a:r>
              <a:rPr lang="en-US" altLang="zh-CN" sz="1000" b="1" dirty="0"/>
              <a:t>A[0..8][1..10]</a:t>
            </a:r>
            <a:r>
              <a:rPr lang="zh-CN" altLang="en-US" sz="1000" b="1" dirty="0"/>
              <a:t>的成员由</a:t>
            </a:r>
            <a:r>
              <a:rPr lang="en-US" altLang="zh-CN" sz="1000" b="1" dirty="0"/>
              <a:t>6</a:t>
            </a:r>
            <a:r>
              <a:rPr lang="zh-CN" altLang="en-US" sz="1000" b="1" dirty="0"/>
              <a:t>个字节组成，存放</a:t>
            </a:r>
            <a:r>
              <a:rPr lang="en-US" altLang="zh-CN" sz="1000" b="1" dirty="0"/>
              <a:t>A</a:t>
            </a:r>
            <a:r>
              <a:rPr lang="zh-CN" altLang="en-US" sz="1000" b="1" dirty="0"/>
              <a:t>要</a:t>
            </a:r>
            <a:r>
              <a:rPr lang="zh-CN" altLang="en-US" sz="1000" b="1" u="sng" dirty="0"/>
              <a:t>  </a:t>
            </a:r>
            <a:r>
              <a:rPr lang="zh-CN" altLang="en-US" sz="1000" b="1" dirty="0"/>
              <a:t>个字节，</a:t>
            </a:r>
            <a:r>
              <a:rPr lang="en-US" altLang="zh-CN" sz="1000" b="1" dirty="0"/>
              <a:t>A</a:t>
            </a:r>
            <a:r>
              <a:rPr lang="zh-CN" altLang="en-US" sz="1000" b="1" dirty="0"/>
              <a:t>的第</a:t>
            </a:r>
            <a:r>
              <a:rPr lang="en-US" altLang="zh-CN" sz="1000" b="1" dirty="0"/>
              <a:t>8</a:t>
            </a:r>
            <a:r>
              <a:rPr lang="zh-CN" altLang="en-US" sz="1000" b="1" dirty="0"/>
              <a:t>行第</a:t>
            </a:r>
            <a:r>
              <a:rPr lang="en-US" altLang="zh-CN" sz="1000" b="1" dirty="0"/>
              <a:t>5</a:t>
            </a:r>
            <a:r>
              <a:rPr lang="zh-CN" altLang="en-US" sz="1000" b="1" dirty="0"/>
              <a:t>列占</a:t>
            </a:r>
            <a:r>
              <a:rPr lang="zh-CN" altLang="en-US" sz="1000" b="1" u="sng" dirty="0"/>
              <a:t>   </a:t>
            </a:r>
            <a:r>
              <a:rPr lang="zh-CN" altLang="en-US" sz="1000" b="1" dirty="0"/>
              <a:t>个字节。按行序</a:t>
            </a:r>
            <a:r>
              <a:rPr lang="en-US" altLang="zh-CN" sz="1000" b="1" dirty="0"/>
              <a:t>A[8][5]</a:t>
            </a:r>
            <a:r>
              <a:rPr lang="zh-CN" altLang="en-US" sz="1000" b="1" dirty="0"/>
              <a:t>与按列序</a:t>
            </a:r>
            <a:r>
              <a:rPr lang="zh-CN" altLang="en-US" sz="1000" b="1" u="sng" dirty="0"/>
              <a:t>       </a:t>
            </a:r>
            <a:r>
              <a:rPr lang="zh-CN" altLang="en-US" sz="1000" b="1" dirty="0"/>
              <a:t>起始地址相同。</a:t>
            </a:r>
            <a:endParaRPr lang="zh-CN" altLang="en-US" sz="1000" b="1" dirty="0"/>
          </a:p>
          <a:p>
            <a:pPr lvl="0" eaLnBrk="1" hangingPunct="1">
              <a:lnSpc>
                <a:spcPct val="80000"/>
              </a:lnSpc>
            </a:pPr>
            <a:r>
              <a:rPr lang="en-US" altLang="zh-CN" sz="1000" b="1" dirty="0"/>
              <a:t>2(</a:t>
            </a:r>
            <a:r>
              <a:rPr lang="zh-CN" altLang="en-US" sz="1000" b="1" dirty="0"/>
              <a:t>清华</a:t>
            </a:r>
            <a:r>
              <a:rPr lang="en-US" altLang="zh-CN" sz="1000" b="1" dirty="0"/>
              <a:t>1996</a:t>
            </a:r>
            <a:r>
              <a:rPr lang="zh-CN" altLang="en-US" sz="1000" b="1" dirty="0"/>
              <a:t>年</a:t>
            </a:r>
            <a:r>
              <a:rPr lang="en-US" altLang="zh-CN" sz="1000" b="1" dirty="0"/>
              <a:t>)</a:t>
            </a:r>
            <a:r>
              <a:rPr lang="zh-CN" altLang="en-US" sz="1000" b="1" dirty="0"/>
              <a:t>设按低下标优先存储整数数组</a:t>
            </a:r>
            <a:r>
              <a:rPr lang="en-US" altLang="zh-CN" sz="1000" b="1" dirty="0"/>
              <a:t>A[-3</a:t>
            </a:r>
            <a:r>
              <a:rPr lang="en-US" altLang="zh-CN" sz="1000" b="1" dirty="0">
                <a:latin typeface="Arial" panose="020B0604020202020204" pitchFamily="34" charset="0"/>
              </a:rPr>
              <a:t>…</a:t>
            </a:r>
            <a:r>
              <a:rPr lang="en-US" altLang="zh-CN" sz="1000" b="1" dirty="0"/>
              <a:t>8][3</a:t>
            </a:r>
            <a:r>
              <a:rPr lang="en-US" altLang="zh-CN" sz="1000" b="1" dirty="0">
                <a:latin typeface="Arial" panose="020B0604020202020204" pitchFamily="34" charset="0"/>
              </a:rPr>
              <a:t>…</a:t>
            </a:r>
            <a:r>
              <a:rPr lang="en-US" altLang="zh-CN" sz="1000" b="1" dirty="0"/>
              <a:t>4][-4</a:t>
            </a:r>
            <a:r>
              <a:rPr lang="en-US" altLang="zh-CN" sz="1000" b="1" dirty="0">
                <a:latin typeface="Arial" panose="020B0604020202020204" pitchFamily="34" charset="0"/>
              </a:rPr>
              <a:t>…</a:t>
            </a:r>
            <a:r>
              <a:rPr lang="en-US" altLang="zh-CN" sz="1000" b="1" dirty="0"/>
              <a:t>-1][0</a:t>
            </a:r>
            <a:r>
              <a:rPr lang="en-US" altLang="zh-CN" sz="1000" b="1" dirty="0">
                <a:latin typeface="Arial" panose="020B0604020202020204" pitchFamily="34" charset="0"/>
              </a:rPr>
              <a:t>…</a:t>
            </a:r>
            <a:r>
              <a:rPr lang="en-US" altLang="zh-CN" sz="1000" b="1" dirty="0"/>
              <a:t>6]</a:t>
            </a:r>
            <a:r>
              <a:rPr lang="zh-CN" altLang="en-US" sz="1000" b="1" dirty="0"/>
              <a:t>时，第一个元素的字节存储地址是</a:t>
            </a:r>
            <a:r>
              <a:rPr lang="en-US" altLang="zh-CN" sz="1000" b="1" dirty="0"/>
              <a:t>100</a:t>
            </a:r>
            <a:r>
              <a:rPr lang="zh-CN" altLang="en-US" sz="1000" b="1" dirty="0"/>
              <a:t>，每个整数占</a:t>
            </a:r>
            <a:r>
              <a:rPr lang="en-US" altLang="zh-CN" sz="1000" b="1" dirty="0"/>
              <a:t>4</a:t>
            </a:r>
            <a:r>
              <a:rPr lang="zh-CN" altLang="en-US" sz="1000" b="1" dirty="0"/>
              <a:t>个字节，</a:t>
            </a:r>
            <a:r>
              <a:rPr lang="en-US" altLang="zh-CN" sz="1000" b="1" dirty="0"/>
              <a:t>A[0][4][-2][5]</a:t>
            </a:r>
            <a:r>
              <a:rPr lang="zh-CN" altLang="en-US" sz="1000" b="1" dirty="0"/>
              <a:t>的存储地址是</a:t>
            </a:r>
            <a:endParaRPr lang="zh-CN" altLang="en-US" sz="2000" dirty="0">
              <a:latin typeface="Tahoma" panose="020B0604030504040204" pitchFamily="34" charset="0"/>
              <a:ea typeface="楷体_GB2312" pitchFamily="49" charset="-122"/>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ea typeface="楷体_GB2312" pitchFamily="49" charset="-122"/>
              </a:rPr>
              <a:t>1</a:t>
            </a:r>
            <a:r>
              <a:rPr lang="zh-CN" altLang="en-US" sz="2000" dirty="0">
                <a:latin typeface="Tahoma" panose="020B0604030504040204" pitchFamily="34" charset="0"/>
                <a:ea typeface="楷体_GB2312" pitchFamily="49" charset="-122"/>
              </a:rPr>
              <a:t>、</a:t>
            </a:r>
            <a:r>
              <a:rPr lang="en-US" altLang="zh-CN" sz="2000" dirty="0">
                <a:latin typeface="Tahoma" panose="020B0604030504040204" pitchFamily="34" charset="0"/>
                <a:ea typeface="楷体_GB2312" pitchFamily="49" charset="-122"/>
              </a:rPr>
              <a:t>(9+10-1)*6=108, LOC(A[8][5])=a(</a:t>
            </a:r>
            <a:r>
              <a:rPr lang="zh-CN" altLang="en-US" sz="2000" dirty="0">
                <a:latin typeface="Tahoma" panose="020B0604030504040204" pitchFamily="34" charset="0"/>
                <a:ea typeface="楷体_GB2312" pitchFamily="49" charset="-122"/>
              </a:rPr>
              <a:t>起始地址</a:t>
            </a:r>
            <a:r>
              <a:rPr lang="en-US" altLang="zh-CN" sz="2000" dirty="0">
                <a:latin typeface="Tahoma" panose="020B0604030504040204" pitchFamily="34" charset="0"/>
                <a:ea typeface="楷体_GB2312" pitchFamily="49" charset="-122"/>
              </a:rPr>
              <a:t>)+(i*n+(j-1))*l</a:t>
            </a:r>
            <a:endParaRPr lang="en-US" altLang="zh-CN" sz="2000" dirty="0">
              <a:latin typeface="Tahoma" panose="020B0604030504040204" pitchFamily="34" charset="0"/>
              <a:ea typeface="楷体_GB2312" pitchFamily="49" charset="-122"/>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ea typeface="楷体_GB2312" pitchFamily="49" charset="-122"/>
              </a:rPr>
              <a:t>=a+(8*10+4)*6=a+504</a:t>
            </a:r>
            <a:r>
              <a:rPr lang="zh-CN" altLang="en-US" sz="2000" dirty="0">
                <a:latin typeface="Tahoma" panose="020B0604030504040204" pitchFamily="34" charset="0"/>
                <a:ea typeface="楷体_GB2312" pitchFamily="49" charset="-122"/>
              </a:rPr>
              <a:t>，</a:t>
            </a:r>
            <a:endParaRPr lang="zh-CN" altLang="en-US" sz="2000" dirty="0">
              <a:latin typeface="Tahoma" panose="020B0604030504040204" pitchFamily="34" charset="0"/>
              <a:ea typeface="楷体_GB2312" pitchFamily="49" charset="-122"/>
            </a:endParaRPr>
          </a:p>
          <a:p>
            <a:pPr lvl="0" algn="just"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ea typeface="楷体_GB2312" pitchFamily="49" charset="-122"/>
              </a:rPr>
              <a:t>LOC(A[3][10])=a(</a:t>
            </a:r>
            <a:r>
              <a:rPr lang="zh-CN" altLang="en-US" sz="2000" dirty="0">
                <a:latin typeface="Tahoma" panose="020B0604030504040204" pitchFamily="34" charset="0"/>
                <a:ea typeface="楷体_GB2312" pitchFamily="49" charset="-122"/>
              </a:rPr>
              <a:t>起始地址</a:t>
            </a:r>
            <a:r>
              <a:rPr lang="en-US" altLang="zh-CN" sz="2000" dirty="0">
                <a:latin typeface="Tahoma" panose="020B0604030504040204" pitchFamily="34" charset="0"/>
                <a:ea typeface="楷体_GB2312" pitchFamily="49" charset="-122"/>
              </a:rPr>
              <a:t>)+((j-1)*m+i)*l =a+(9*9+3)*6=a+504</a:t>
            </a:r>
            <a:r>
              <a:rPr lang="zh-CN" altLang="en-US" sz="2000" dirty="0">
                <a:latin typeface="Tahoma" panose="020B0604030504040204" pitchFamily="34" charset="0"/>
                <a:ea typeface="楷体_GB2312" pitchFamily="49" charset="-122"/>
              </a:rPr>
              <a:t>。故</a:t>
            </a:r>
            <a:r>
              <a:rPr lang="en-US" altLang="zh-CN" sz="2000" dirty="0">
                <a:latin typeface="Tahoma" panose="020B0604030504040204" pitchFamily="34" charset="0"/>
                <a:ea typeface="楷体_GB2312" pitchFamily="49" charset="-122"/>
              </a:rPr>
              <a:t>A[3][10]</a:t>
            </a:r>
            <a:endParaRPr lang="en-US" altLang="zh-CN" sz="2000" dirty="0">
              <a:latin typeface="Tahoma" panose="020B0604030504040204" pitchFamily="34" charset="0"/>
              <a:ea typeface="楷体_GB2312" pitchFamily="49" charset="-122"/>
            </a:endParaRPr>
          </a:p>
          <a:p>
            <a:pPr lvl="0"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latin typeface="Tahoma" panose="020B0604030504040204" pitchFamily="34" charset="0"/>
                <a:ea typeface="楷体_GB2312" pitchFamily="49" charset="-122"/>
              </a:rPr>
              <a:t>2</a:t>
            </a:r>
            <a:r>
              <a:rPr lang="zh-CN" altLang="en-US" sz="2000" dirty="0">
                <a:latin typeface="Tahoma" panose="020B0604030504040204" pitchFamily="34" charset="0"/>
                <a:ea typeface="楷体_GB2312" pitchFamily="49" charset="-122"/>
              </a:rPr>
              <a:t>、由于题目中使用了负下标，为理解方便，只需作适当的坐标平移，可转化为在</a:t>
            </a:r>
            <a:r>
              <a:rPr lang="en-US" altLang="zh-CN" sz="2000" dirty="0">
                <a:latin typeface="Tahoma" panose="020B0604030504040204" pitchFamily="34" charset="0"/>
                <a:ea typeface="楷体_GB2312" pitchFamily="49" charset="-122"/>
              </a:rPr>
              <a:t>A[0..11][0..1][0..3][0..6]</a:t>
            </a:r>
            <a:r>
              <a:rPr lang="zh-CN" altLang="en-US" sz="2000" dirty="0">
                <a:latin typeface="Tahoma" panose="020B0604030504040204" pitchFamily="34" charset="0"/>
                <a:ea typeface="楷体_GB2312" pitchFamily="49" charset="-122"/>
              </a:rPr>
              <a:t>中的</a:t>
            </a:r>
            <a:r>
              <a:rPr lang="en-US" altLang="zh-CN" sz="2000" dirty="0">
                <a:latin typeface="Tahoma" panose="020B0604030504040204" pitchFamily="34" charset="0"/>
                <a:ea typeface="楷体_GB2312" pitchFamily="49" charset="-122"/>
              </a:rPr>
              <a:t>A[3][1][2][5]</a:t>
            </a:r>
            <a:r>
              <a:rPr lang="zh-CN" altLang="en-US" sz="2000" dirty="0">
                <a:latin typeface="Tahoma" panose="020B0604030504040204" pitchFamily="34" charset="0"/>
                <a:ea typeface="楷体_GB2312" pitchFamily="49" charset="-122"/>
              </a:rPr>
              <a:t>的存储位置。利用</a:t>
            </a:r>
            <a:r>
              <a:rPr lang="en-US" altLang="zh-CN" sz="2000" dirty="0">
                <a:latin typeface="Tahoma" panose="020B0604030504040204" pitchFamily="34" charset="0"/>
                <a:ea typeface="楷体_GB2312" pitchFamily="49" charset="-122"/>
              </a:rPr>
              <a:t>n</a:t>
            </a:r>
            <a:r>
              <a:rPr lang="zh-CN" altLang="en-US" sz="2000" dirty="0">
                <a:latin typeface="Tahoma" panose="020B0604030504040204" pitchFamily="34" charset="0"/>
                <a:ea typeface="楷体_GB2312" pitchFamily="49" charset="-122"/>
              </a:rPr>
              <a:t>维数组的元素存储地址公式</a:t>
            </a:r>
            <a:r>
              <a:rPr lang="zh-CN" altLang="en-US" sz="2000" dirty="0">
                <a:ea typeface="楷体_GB2312" pitchFamily="49" charset="-122"/>
              </a:rPr>
              <a:t>，</a:t>
            </a:r>
            <a:r>
              <a:rPr lang="en-US" altLang="zh-CN" sz="2000" dirty="0">
                <a:latin typeface="Tahoma" panose="020B0604030504040204" pitchFamily="34" charset="0"/>
                <a:ea typeface="楷体_GB2312" pitchFamily="49" charset="-122"/>
              </a:rPr>
              <a:t>LOC</a:t>
            </a:r>
            <a:r>
              <a:rPr lang="en-US" altLang="zh-CN" sz="2000" dirty="0">
                <a:ea typeface="楷体_GB2312" pitchFamily="49" charset="-122"/>
              </a:rPr>
              <a:t>(</a:t>
            </a:r>
            <a:r>
              <a:rPr lang="en-US" altLang="zh-CN" sz="2000" dirty="0">
                <a:latin typeface="Tahoma" panose="020B0604030504040204" pitchFamily="34" charset="0"/>
                <a:ea typeface="楷体_GB2312" pitchFamily="49" charset="-122"/>
              </a:rPr>
              <a:t>A[3][1][2][5]</a:t>
            </a:r>
            <a:r>
              <a:rPr lang="en-US" altLang="zh-CN" sz="2000" dirty="0">
                <a:ea typeface="楷体_GB2312" pitchFamily="49" charset="-122"/>
              </a:rPr>
              <a:t>)</a:t>
            </a:r>
            <a:r>
              <a:rPr lang="en-US" altLang="zh-CN" sz="2000" dirty="0">
                <a:latin typeface="Tahoma" panose="020B0604030504040204" pitchFamily="34" charset="0"/>
                <a:ea typeface="楷体_GB2312" pitchFamily="49" charset="-122"/>
              </a:rPr>
              <a:t>=100+4*</a:t>
            </a:r>
            <a:r>
              <a:rPr lang="en-US" altLang="zh-CN" sz="2000" dirty="0">
                <a:ea typeface="楷体_GB2312" pitchFamily="49" charset="-122"/>
              </a:rPr>
              <a:t>(</a:t>
            </a:r>
            <a:r>
              <a:rPr lang="en-US" altLang="zh-CN" sz="2000" dirty="0">
                <a:latin typeface="Tahoma" panose="020B0604030504040204" pitchFamily="34" charset="0"/>
                <a:ea typeface="楷体_GB2312" pitchFamily="49" charset="-122"/>
              </a:rPr>
              <a:t>3*2*4*7+1*4*7+2*7+5</a:t>
            </a:r>
            <a:r>
              <a:rPr lang="en-US" altLang="zh-CN" sz="2000" dirty="0">
                <a:ea typeface="楷体_GB2312" pitchFamily="49" charset="-122"/>
              </a:rPr>
              <a:t>)</a:t>
            </a:r>
            <a:r>
              <a:rPr lang="en-US" altLang="zh-CN" sz="2000" dirty="0">
                <a:latin typeface="Tahoma" panose="020B0604030504040204" pitchFamily="34" charset="0"/>
                <a:ea typeface="楷体_GB2312" pitchFamily="49" charset="-122"/>
              </a:rPr>
              <a:t>=1164</a:t>
            </a:r>
            <a:r>
              <a:rPr lang="zh-CN" altLang="en-US" sz="2000" dirty="0">
                <a:ea typeface="楷体_GB2312" pitchFamily="49" charset="-122"/>
              </a:rPr>
              <a:t>。</a:t>
            </a:r>
            <a:endParaRPr lang="zh-CN" altLang="en-US" sz="2000" dirty="0">
              <a:ea typeface="楷体_GB2312" pitchFamily="49" charset="-122"/>
            </a:endParaRPr>
          </a:p>
          <a:p>
            <a:pPr lvl="0" eaLnBrk="1" hangingPunct="1">
              <a:lnSpc>
                <a:spcPct val="80000"/>
              </a:lnSpc>
              <a:spcBef>
                <a:spcPct val="20000"/>
              </a:spcBef>
              <a:buClr>
                <a:schemeClr val="folHlink"/>
              </a:buClr>
              <a:buSzPct val="60000"/>
              <a:buFont typeface="Wingdings" panose="05000000000000000000" pitchFamily="2" charset="2"/>
              <a:buChar char="•"/>
            </a:pPr>
            <a:r>
              <a:rPr lang="en-US" altLang="zh-CN" sz="2000" dirty="0">
                <a:ea typeface="楷体_GB2312" pitchFamily="49" charset="-122"/>
              </a:rPr>
              <a:t>3</a:t>
            </a:r>
            <a:r>
              <a:rPr lang="zh-CN" altLang="en-US" sz="2000" dirty="0">
                <a:ea typeface="楷体_GB2312" pitchFamily="49" charset="-122"/>
              </a:rPr>
              <a:t>、</a:t>
            </a:r>
            <a:r>
              <a:rPr lang="zh-CN" altLang="en-US" sz="2400" b="1" dirty="0">
                <a:latin typeface="楷体_GB2312" pitchFamily="49" charset="-122"/>
                <a:ea typeface="楷体_GB2312" pitchFamily="49" charset="-122"/>
              </a:rPr>
              <a:t>例：二维数组Ｍ的成员由６个字符组成，行下标的范围从</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到</a:t>
            </a:r>
            <a:r>
              <a:rPr lang="en-US" altLang="zh-CN" sz="2400" b="1" dirty="0">
                <a:latin typeface="楷体_GB2312" pitchFamily="49" charset="-122"/>
                <a:ea typeface="楷体_GB2312" pitchFamily="49" charset="-122"/>
              </a:rPr>
              <a:t>8</a:t>
            </a:r>
            <a:r>
              <a:rPr lang="zh-CN" altLang="en-US" sz="2400" b="1" dirty="0">
                <a:latin typeface="楷体_GB2312" pitchFamily="49" charset="-122"/>
                <a:ea typeface="楷体_GB2312" pitchFamily="49" charset="-122"/>
              </a:rPr>
              <a:t>，列下标的范围从</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到</a:t>
            </a:r>
            <a:r>
              <a:rPr lang="en-US" altLang="zh-CN" sz="2400" b="1" dirty="0">
                <a:latin typeface="楷体_GB2312" pitchFamily="49" charset="-122"/>
                <a:ea typeface="楷体_GB2312" pitchFamily="49" charset="-122"/>
              </a:rPr>
              <a:t>10</a:t>
            </a:r>
            <a:r>
              <a:rPr lang="zh-CN" altLang="en-US" sz="2400" b="1" dirty="0">
                <a:latin typeface="楷体_GB2312" pitchFamily="49" charset="-122"/>
                <a:ea typeface="楷体_GB2312" pitchFamily="49" charset="-122"/>
              </a:rPr>
              <a:t>，存放Ｍ至少需</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个字节，Ｍ的第</a:t>
            </a:r>
            <a:r>
              <a:rPr lang="en-US" altLang="zh-CN" sz="2400" b="1" dirty="0">
                <a:latin typeface="楷体_GB2312" pitchFamily="49" charset="-122"/>
                <a:ea typeface="楷体_GB2312" pitchFamily="49" charset="-122"/>
              </a:rPr>
              <a:t>8</a:t>
            </a:r>
            <a:r>
              <a:rPr lang="zh-CN" altLang="en-US" sz="2400" b="1" dirty="0">
                <a:latin typeface="楷体_GB2312" pitchFamily="49" charset="-122"/>
                <a:ea typeface="楷体_GB2312" pitchFamily="49" charset="-122"/>
              </a:rPr>
              <a:t>行和第</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列共占</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个字节，若Ｍ按行优先方式存储元素Ｍ</a:t>
            </a:r>
            <a:r>
              <a:rPr lang="en-US" altLang="zh-CN" sz="2400" b="1" dirty="0">
                <a:latin typeface="楷体_GB2312" pitchFamily="49" charset="-122"/>
                <a:ea typeface="楷体_GB2312" pitchFamily="49" charset="-122"/>
              </a:rPr>
              <a:t>[8][5]</a:t>
            </a:r>
            <a:r>
              <a:rPr lang="zh-CN" altLang="en-US" sz="2400" b="1" dirty="0">
                <a:latin typeface="楷体_GB2312" pitchFamily="49" charset="-122"/>
                <a:ea typeface="楷体_GB2312" pitchFamily="49" charset="-122"/>
              </a:rPr>
              <a:t>的起始地址与当Ｍ按列优先方式存储时</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的起始地址一致。</a:t>
            </a:r>
            <a:endParaRPr lang="zh-CN" altLang="en-US" sz="2400" b="1" dirty="0">
              <a:latin typeface="楷体_GB2312" pitchFamily="49" charset="-122"/>
              <a:ea typeface="楷体_GB2312" pitchFamily="49" charset="-122"/>
            </a:endParaRPr>
          </a:p>
          <a:p>
            <a:pPr lvl="0" eaLnBrk="1" hangingPunct="1">
              <a:lnSpc>
                <a:spcPct val="80000"/>
              </a:lnSpc>
              <a:spcBef>
                <a:spcPct val="20000"/>
              </a:spcBef>
              <a:buClr>
                <a:schemeClr val="folHlink"/>
              </a:buClr>
              <a:buSzPct val="60000"/>
              <a:buFont typeface="Wingdings" panose="05000000000000000000" pitchFamily="2" charset="2"/>
              <a:buChar char="•"/>
            </a:pPr>
            <a:endParaRPr lang="zh-CN" altLang="en-US" sz="2000" dirty="0">
              <a:ea typeface="楷体_GB2312" pitchFamily="49" charset="-122"/>
            </a:endParaRPr>
          </a:p>
          <a:p>
            <a:pPr lvl="0" eaLnBrk="1" hangingPunct="1">
              <a:lnSpc>
                <a:spcPct val="80000"/>
              </a:lnSpc>
            </a:pPr>
            <a:endParaRPr lang="en-US" altLang="zh-CN"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52226" name="Rectangle 2"/>
          <p:cNvSpPr>
            <a:spLocks noTextEdit="1"/>
          </p:cNvSpPr>
          <p:nvPr>
            <p:ph type="sldImg"/>
          </p:nvPr>
        </p:nvSpPr>
        <p:spPr>
          <a:ln/>
        </p:spPr>
      </p:sp>
      <p:sp>
        <p:nvSpPr>
          <p:cNvPr id="52227" name="Rectangle 3"/>
          <p:cNvSpPr>
            <a:spLocks noGrp="1"/>
          </p:cNvSpPr>
          <p:nvPr>
            <p:ph type="body"/>
          </p:nvPr>
        </p:nvSpPr>
        <p:spPr>
          <a:ln/>
        </p:spPr>
        <p:txBody>
          <a:bodyPr wrap="square" lIns="91440" tIns="45720" rIns="91440" bIns="45720" anchor="t" anchorCtr="0"/>
          <a:p>
            <a:pPr lvl="0" eaLnBrk="1" hangingPunct="1"/>
            <a:r>
              <a:rPr lang="en-US" altLang="zh-CN" b="1" dirty="0"/>
              <a:t>(1)A=(/)</a:t>
            </a:r>
            <a:r>
              <a:rPr lang="en-US" altLang="zh-CN" b="1" dirty="0">
                <a:latin typeface="Arial" panose="020B0604020202020204" pitchFamily="34" charset="0"/>
              </a:rPr>
              <a:t>——</a:t>
            </a:r>
            <a:r>
              <a:rPr lang="zh-CN" altLang="en-US" b="1" dirty="0"/>
              <a:t>空表，长度为</a:t>
            </a:r>
            <a:r>
              <a:rPr lang="en-US" altLang="zh-CN" b="1" dirty="0"/>
              <a:t>0</a:t>
            </a:r>
            <a:endParaRPr lang="en-US" altLang="zh-CN" b="1" dirty="0"/>
          </a:p>
          <a:p>
            <a:pPr lvl="0" eaLnBrk="1" hangingPunct="1"/>
            <a:r>
              <a:rPr lang="en-US" altLang="zh-CN" b="1" dirty="0"/>
              <a:t>(2)B=(e)</a:t>
            </a:r>
            <a:r>
              <a:rPr lang="en-US" altLang="zh-CN" b="1" dirty="0">
                <a:latin typeface="Arial" panose="020B0604020202020204" pitchFamily="34" charset="0"/>
              </a:rPr>
              <a:t>——</a:t>
            </a:r>
            <a:r>
              <a:rPr lang="zh-CN" altLang="en-US" b="1" dirty="0"/>
              <a:t>原子表，长度为</a:t>
            </a:r>
            <a:r>
              <a:rPr lang="en-US" altLang="zh-CN" b="1" dirty="0"/>
              <a:t>1</a:t>
            </a:r>
            <a:endParaRPr lang="en-US" altLang="zh-CN" b="1" dirty="0"/>
          </a:p>
          <a:p>
            <a:pPr lvl="0" eaLnBrk="1" hangingPunct="1"/>
            <a:r>
              <a:rPr lang="en-US" altLang="zh-CN" b="1" dirty="0"/>
              <a:t>(3)C=(a,(b,c,d))</a:t>
            </a:r>
            <a:r>
              <a:rPr lang="en-US" altLang="zh-CN" b="1" dirty="0">
                <a:latin typeface="Arial" panose="020B0604020202020204" pitchFamily="34" charset="0"/>
              </a:rPr>
              <a:t>——</a:t>
            </a:r>
            <a:r>
              <a:rPr lang="zh-CN" altLang="en-US" b="1" dirty="0"/>
              <a:t>列表，长度为</a:t>
            </a:r>
            <a:r>
              <a:rPr lang="en-US" altLang="zh-CN" b="1" dirty="0"/>
              <a:t>2,</a:t>
            </a:r>
            <a:r>
              <a:rPr lang="zh-CN" altLang="en-US" b="1" dirty="0"/>
              <a:t>元素分别是原子</a:t>
            </a:r>
            <a:r>
              <a:rPr lang="en-US" altLang="zh-CN" b="1" dirty="0"/>
              <a:t>a</a:t>
            </a:r>
            <a:r>
              <a:rPr lang="zh-CN" altLang="en-US" b="1" dirty="0"/>
              <a:t>和子表</a:t>
            </a:r>
            <a:r>
              <a:rPr lang="en-US" altLang="zh-CN" b="1" dirty="0"/>
              <a:t>(b,c,d)</a:t>
            </a:r>
            <a:endParaRPr lang="en-US" altLang="zh-CN" b="1" dirty="0"/>
          </a:p>
          <a:p>
            <a:pPr lvl="0" eaLnBrk="1" hangingPunct="1"/>
            <a:r>
              <a:rPr lang="en-US" altLang="zh-CN" b="1" dirty="0"/>
              <a:t>(4)D=(A</a:t>
            </a:r>
            <a:r>
              <a:rPr lang="zh-CN" altLang="en-US" b="1" dirty="0"/>
              <a:t>，</a:t>
            </a:r>
            <a:r>
              <a:rPr lang="en-US" altLang="zh-CN" b="1" dirty="0"/>
              <a:t>B</a:t>
            </a:r>
            <a:r>
              <a:rPr lang="zh-CN" altLang="en-US" b="1" dirty="0"/>
              <a:t>，</a:t>
            </a:r>
            <a:r>
              <a:rPr lang="en-US" altLang="zh-CN" b="1" dirty="0"/>
              <a:t>C)</a:t>
            </a:r>
            <a:r>
              <a:rPr lang="en-US" altLang="zh-CN" b="1" dirty="0">
                <a:latin typeface="Arial" panose="020B0604020202020204" pitchFamily="34" charset="0"/>
              </a:rPr>
              <a:t>——</a:t>
            </a:r>
            <a:r>
              <a:rPr lang="zh-CN" altLang="en-US" b="1" dirty="0"/>
              <a:t>列表，长度为</a:t>
            </a:r>
            <a:r>
              <a:rPr lang="en-US" altLang="zh-CN" b="1" dirty="0"/>
              <a:t>3</a:t>
            </a:r>
            <a:r>
              <a:rPr lang="zh-CN" altLang="en-US" b="1" dirty="0"/>
              <a:t>且</a:t>
            </a:r>
            <a:r>
              <a:rPr lang="en-US" altLang="zh-CN" b="1" dirty="0"/>
              <a:t>3</a:t>
            </a:r>
            <a:r>
              <a:rPr lang="zh-CN" altLang="en-US" b="1" dirty="0"/>
              <a:t>个元素都是列表。</a:t>
            </a:r>
            <a:endParaRPr lang="zh-CN" altLang="en-US" b="1" dirty="0"/>
          </a:p>
          <a:p>
            <a:pPr lvl="0" eaLnBrk="1" hangingPunct="1"/>
            <a:r>
              <a:rPr lang="en-US" altLang="zh-CN" b="1" dirty="0"/>
              <a:t>(5)E=(a</a:t>
            </a:r>
            <a:r>
              <a:rPr lang="zh-CN" altLang="en-US" b="1" dirty="0"/>
              <a:t>，</a:t>
            </a:r>
            <a:r>
              <a:rPr lang="en-US" altLang="zh-CN" b="1" dirty="0"/>
              <a:t>E)</a:t>
            </a:r>
            <a:r>
              <a:rPr lang="en-US" altLang="zh-CN" b="1" dirty="0">
                <a:latin typeface="Arial" panose="020B0604020202020204" pitchFamily="34" charset="0"/>
              </a:rPr>
              <a:t>——</a:t>
            </a:r>
            <a:r>
              <a:rPr lang="zh-CN" altLang="en-US" b="1" dirty="0"/>
              <a:t>递归列表，长度为</a:t>
            </a:r>
            <a:r>
              <a:rPr lang="en-US" altLang="zh-CN" b="1" dirty="0"/>
              <a:t>2</a:t>
            </a:r>
            <a:r>
              <a:rPr lang="zh-CN" altLang="en-US" b="1" dirty="0"/>
              <a:t>。</a:t>
            </a:r>
            <a:r>
              <a:rPr lang="en-US" altLang="zh-CN" b="1" dirty="0"/>
              <a:t>E=(a,(a,(a,(</a:t>
            </a:r>
            <a:r>
              <a:rPr lang="en-US" altLang="zh-CN" b="1" dirty="0">
                <a:latin typeface="Arial" panose="020B0604020202020204" pitchFamily="34" charset="0"/>
              </a:rPr>
              <a:t>……</a:t>
            </a:r>
            <a:r>
              <a:rPr lang="en-US" altLang="zh-CN" b="1" dirty="0"/>
              <a:t>))))</a:t>
            </a:r>
            <a:endParaRPr lang="en-US" altLang="zh-CN" b="1"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p:txBody>
      </p:sp>
      <p:sp>
        <p:nvSpPr>
          <p:cNvPr id="86018" name="Rectangle 2"/>
          <p:cNvSpPr>
            <a:spLocks noTextEdit="1"/>
          </p:cNvSpPr>
          <p:nvPr>
            <p:ph type="sldImg"/>
          </p:nvPr>
        </p:nvSpPr>
        <p:spPr>
          <a:solidFill>
            <a:srgbClr val="FFFFFF"/>
          </a:solidFill>
          <a:ln/>
        </p:spPr>
      </p:sp>
      <p:sp>
        <p:nvSpPr>
          <p:cNvPr id="86019"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4"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83"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sp>
      <p:sp>
        <p:nvSpPr>
          <p:cNvPr id="99331" name="Rectangle 3"/>
          <p:cNvSpPr>
            <a:spLocks noGrp="1" noChangeArrowheads="1"/>
          </p:cNvSpPr>
          <p:nvPr>
            <p:ph type="ctrTitle"/>
          </p:nvPr>
        </p:nvSpPr>
        <p:spPr>
          <a:xfrm>
            <a:off x="315913" y="466725"/>
            <a:ext cx="6781800" cy="2133600"/>
          </a:xfrm>
        </p:spPr>
        <p:txBody>
          <a:bodyPr/>
          <a:lstStyle>
            <a:lvl1pPr algn="r">
              <a:defRPr sz="4800"/>
            </a:lvl1pPr>
          </a:lstStyle>
          <a:p>
            <a:pPr lvl="0" fontAlgn="base"/>
            <a:r>
              <a:rPr lang="zh-CN" altLang="en-US" strike="noStrike" noProof="0"/>
              <a:t>单击此处编辑母版标题样式</a:t>
            </a:r>
            <a:endParaRPr lang="zh-CN" altLang="en-US" strike="noStrike" noProof="0"/>
          </a:p>
        </p:txBody>
      </p:sp>
      <p:sp>
        <p:nvSpPr>
          <p:cNvPr id="9933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fontAlgn="base"/>
            <a:r>
              <a:rPr lang="zh-CN" altLang="en-US" strike="noStrike" noProof="0"/>
              <a:t>单击此处编辑母版副标题样式</a:t>
            </a:r>
            <a:endParaRPr lang="zh-CN" altLang="en-US" strike="noStrike" noProof="0"/>
          </a:p>
        </p:txBody>
      </p:sp>
      <p:sp>
        <p:nvSpPr>
          <p:cNvPr id="36"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
            <a:pPr algn="r"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22238"/>
            <a:ext cx="6019800" cy="600868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1719263"/>
            <a:ext cx="4038600" cy="44116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719263"/>
            <a:ext cx="4038600" cy="44116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quarter" idx="1"/>
          </p:nvPr>
        </p:nvSpPr>
        <p:spPr>
          <a:xfrm>
            <a:off x="457200" y="1719263"/>
            <a:ext cx="4038600" cy="2128837"/>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57200" y="4000500"/>
            <a:ext cx="4038600" cy="213042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half" idx="3"/>
          </p:nvPr>
        </p:nvSpPr>
        <p:spPr>
          <a:xfrm>
            <a:off x="4648200" y="1719263"/>
            <a:ext cx="4038600" cy="44116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719263"/>
            <a:ext cx="4038600" cy="44116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719263"/>
            <a:ext cx="4038600" cy="4411662"/>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8" name="Rectangle 4"/>
          <p:cNvSpPr>
            <a:spLocks noGrp="1"/>
          </p:cNvSpPr>
          <p:nvPr>
            <p:ph type="body"/>
          </p:nvPr>
        </p:nvSpPr>
        <p:spPr>
          <a:xfrm>
            <a:off x="457200" y="1719263"/>
            <a:ext cx="8229600" cy="4411662"/>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8309"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eaLnBrk="1" hangingPunct="1">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10"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11"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9"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9"/>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9"/>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9" cy="79"/>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9" cy="79"/>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9"/>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9"/>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9" cy="79"/>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9" cy="79"/>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9"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9"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9"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9"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9"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9" cy="79"/>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9" cy="79"/>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9" cy="79"/>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9"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7.vml"/><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1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468313" y="765175"/>
            <a:ext cx="7772400" cy="685800"/>
          </a:xfrm>
          <a:ln/>
        </p:spPr>
        <p:txBody>
          <a:bodyPr vert="horz" wrap="square" lIns="91440" tIns="45720" rIns="91440" bIns="45720" anchor="b" anchorCtr="0"/>
          <a:p>
            <a:pPr eaLnBrk="1" hangingPunct="1"/>
            <a:r>
              <a:rPr lang="zh-CN" altLang="en-US" dirty="0">
                <a:latin typeface="楷体_GB2312" pitchFamily="49" charset="-122"/>
                <a:ea typeface="楷体_GB2312" pitchFamily="49" charset="-122"/>
              </a:rPr>
              <a:t>第五章 数组和广义表</a:t>
            </a:r>
            <a:endParaRPr lang="zh-CN" altLang="en-US" dirty="0">
              <a:latin typeface="楷体_GB2312" pitchFamily="49" charset="-122"/>
              <a:ea typeface="楷体_GB2312" pitchFamily="49" charset="-122"/>
            </a:endParaRPr>
          </a:p>
        </p:txBody>
      </p:sp>
      <p:sp>
        <p:nvSpPr>
          <p:cNvPr id="5122" name="Rectangle 3"/>
          <p:cNvSpPr>
            <a:spLocks noGrp="1"/>
          </p:cNvSpPr>
          <p:nvPr>
            <p:ph idx="1"/>
          </p:nvPr>
        </p:nvSpPr>
        <p:spPr>
          <a:xfrm>
            <a:off x="323850" y="1897063"/>
            <a:ext cx="8569325" cy="4700587"/>
          </a:xfrm>
          <a:ln/>
        </p:spPr>
        <p:txBody>
          <a:bodyPr vert="horz" wrap="square" lIns="91440" tIns="45720" rIns="91440" bIns="45720" anchor="t" anchorCtr="0"/>
          <a:p>
            <a:pPr eaLnBrk="1" hangingPunct="1"/>
            <a:r>
              <a:rPr lang="zh-CN" altLang="en-US" sz="2400" b="1" dirty="0">
                <a:latin typeface="楷体_GB2312" pitchFamily="49" charset="-122"/>
                <a:ea typeface="楷体_GB2312" pitchFamily="49" charset="-122"/>
              </a:rPr>
              <a:t>教学内容： </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数组的定义、顺序表示</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稀疏矩阵的压缩存储</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广义表的定义、存储结构和递归算法</a:t>
            </a:r>
            <a:endParaRPr lang="zh-CN" altLang="en-US" sz="2400" b="1" dirty="0">
              <a:latin typeface="楷体_GB2312" pitchFamily="49" charset="-122"/>
              <a:ea typeface="楷体_GB2312" pitchFamily="49" charset="-122"/>
            </a:endParaRPr>
          </a:p>
          <a:p>
            <a:pPr eaLnBrk="1" hangingPunct="1"/>
            <a:r>
              <a:rPr lang="zh-CN" altLang="en-US" sz="2400" b="1" dirty="0">
                <a:latin typeface="楷体_GB2312" pitchFamily="49" charset="-122"/>
                <a:ea typeface="楷体_GB2312" pitchFamily="49" charset="-122"/>
              </a:rPr>
              <a:t>教学要求：</a:t>
            </a:r>
            <a:endParaRPr lang="zh-CN" altLang="en-US" sz="2400" b="1" dirty="0">
              <a:solidFill>
                <a:srgbClr val="4220EA"/>
              </a:solidFill>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掌握数组的两种顺序存储表示方法，掌握数组元素存储地址的计算方法；</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掌握稀疏矩阵的三元组表压缩存储方法和其上的矩阵转置运算的算法；</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掌握广义表的结构特点、存储表示方法和递归算法</a:t>
            </a:r>
            <a:endParaRPr lang="zh-CN" altLang="en-US" sz="2400" b="1"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b" anchorCtr="0"/>
          <a:p>
            <a:pPr eaLnBrk="1" hangingPunct="1"/>
            <a:r>
              <a:rPr lang="en-US" altLang="zh-CN" sz="3600" dirty="0">
                <a:ea typeface="楷体_GB2312" pitchFamily="49" charset="-122"/>
              </a:rPr>
              <a:t>5.2</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数组的顺序表示</a:t>
            </a:r>
            <a:endParaRPr lang="zh-CN" altLang="en-US" sz="3600" dirty="0">
              <a:latin typeface="楷体_GB2312" pitchFamily="49" charset="-122"/>
              <a:ea typeface="楷体_GB2312" pitchFamily="49" charset="-122"/>
            </a:endParaRPr>
          </a:p>
        </p:txBody>
      </p:sp>
      <p:sp>
        <p:nvSpPr>
          <p:cNvPr id="15362" name="Rectangle 3"/>
          <p:cNvSpPr>
            <a:spLocks noGrp="1"/>
          </p:cNvSpPr>
          <p:nvPr>
            <p:ph type="body" sz="half" idx="1"/>
          </p:nvPr>
        </p:nvSpPr>
        <p:spPr>
          <a:xfrm>
            <a:off x="288925" y="1609725"/>
            <a:ext cx="8820150" cy="4411663"/>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sz="2400" b="1" dirty="0">
                <a:latin typeface="Times New Roman" panose="02020603050405020304" pitchFamily="18" charset="0"/>
                <a:ea typeface="楷体_GB2312" pitchFamily="49" charset="-122"/>
              </a:rPr>
              <a:t>计算数组任一元素</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的地址需要的三要素：</a:t>
            </a:r>
            <a:endParaRPr lang="zh-CN" altLang="en-US" sz="2400" b="1" dirty="0">
              <a:latin typeface="Times New Roman" panose="02020603050405020304" pitchFamily="18" charset="0"/>
              <a:ea typeface="楷体_GB2312" pitchFamily="49" charset="-122"/>
            </a:endParaRPr>
          </a:p>
          <a:p>
            <a:pPr lvl="1" indent="-347345" eaLnBrk="1" hangingPunct="1">
              <a:buClr>
                <a:schemeClr val="accent2"/>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楷体_GB2312" pitchFamily="49" charset="-122"/>
              </a:rPr>
              <a:t>①数组的起始地址（即基地址）</a:t>
            </a:r>
            <a:endParaRPr lang="zh-CN" altLang="en-US" sz="2400" b="1" dirty="0">
              <a:solidFill>
                <a:srgbClr val="000000"/>
              </a:solidFill>
              <a:latin typeface="Times New Roman" panose="02020603050405020304" pitchFamily="18" charset="0"/>
              <a:ea typeface="楷体_GB2312" pitchFamily="49" charset="-122"/>
            </a:endParaRPr>
          </a:p>
          <a:p>
            <a:pPr lvl="1" indent="-347345" eaLnBrk="1" hangingPunct="1">
              <a:buClr>
                <a:schemeClr val="accent2"/>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楷体_GB2312" pitchFamily="49" charset="-122"/>
              </a:rPr>
              <a:t>②数组维数和各维的长度；</a:t>
            </a:r>
            <a:endParaRPr lang="zh-CN" altLang="en-US" sz="2400" b="1" dirty="0">
              <a:solidFill>
                <a:srgbClr val="000000"/>
              </a:solidFill>
              <a:latin typeface="Times New Roman" panose="02020603050405020304" pitchFamily="18" charset="0"/>
              <a:ea typeface="楷体_GB2312" pitchFamily="49" charset="-122"/>
            </a:endParaRPr>
          </a:p>
          <a:p>
            <a:pPr lvl="1" indent="-347345" eaLnBrk="1" hangingPunct="1">
              <a:buClr>
                <a:schemeClr val="accent2"/>
              </a:buClr>
              <a:buSzPct val="70000"/>
              <a:buFont typeface="Wingdings" panose="05000000000000000000" pitchFamily="2" charset="2"/>
              <a:buNone/>
            </a:pPr>
            <a:r>
              <a:rPr lang="zh-CN" altLang="en-US" sz="2400" b="1" dirty="0">
                <a:solidFill>
                  <a:srgbClr val="000000"/>
                </a:solidFill>
                <a:latin typeface="Times New Roman" panose="02020603050405020304" pitchFamily="18" charset="0"/>
                <a:ea typeface="楷体_GB2312" pitchFamily="49" charset="-122"/>
              </a:rPr>
              <a:t>③数组中每个元素所占的存储单元</a:t>
            </a:r>
            <a:endParaRPr lang="zh-CN" altLang="en-US" sz="2400" b="1" dirty="0">
              <a:latin typeface="Times New Roman" panose="02020603050405020304" pitchFamily="18" charset="0"/>
              <a:ea typeface="楷体_GB2312" pitchFamily="49" charset="-122"/>
            </a:endParaRPr>
          </a:p>
          <a:p>
            <a:pPr eaLnBrk="1" hangingPunct="1">
              <a:buClr>
                <a:schemeClr val="tx2"/>
              </a:buClr>
              <a:buSzPct val="70000"/>
              <a:buFont typeface="Wingdings" panose="05000000000000000000" pitchFamily="2" charset="2"/>
            </a:pPr>
            <a:r>
              <a:rPr lang="zh-CN" altLang="en-US" sz="2400" b="1" dirty="0">
                <a:latin typeface="Times New Roman" panose="02020603050405020304" pitchFamily="18" charset="0"/>
                <a:ea typeface="楷体_GB2312" pitchFamily="49" charset="-122"/>
              </a:rPr>
              <a:t>已知二维数组</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b1*b2</a:t>
            </a:r>
            <a:r>
              <a:rPr lang="zh-CN" altLang="en-US" sz="2400" b="1" dirty="0">
                <a:latin typeface="Times New Roman" panose="02020603050405020304" pitchFamily="18" charset="0"/>
                <a:ea typeface="楷体_GB2312" pitchFamily="49" charset="-122"/>
              </a:rPr>
              <a:t>，每个元素占</a:t>
            </a:r>
            <a:r>
              <a:rPr lang="en-US" altLang="zh-CN" sz="2400" b="1" dirty="0">
                <a:latin typeface="Times New Roman" panose="02020603050405020304" pitchFamily="18" charset="0"/>
                <a:ea typeface="楷体_GB2312" pitchFamily="49" charset="-122"/>
              </a:rPr>
              <a:t>L</a:t>
            </a:r>
            <a:r>
              <a:rPr lang="zh-CN" altLang="en-US" sz="2400" b="1" dirty="0">
                <a:latin typeface="Times New Roman" panose="02020603050405020304" pitchFamily="18" charset="0"/>
                <a:ea typeface="楷体_GB2312" pitchFamily="49" charset="-122"/>
              </a:rPr>
              <a:t>个存储单元， </a:t>
            </a:r>
            <a:r>
              <a:rPr lang="en-US" altLang="zh-CN" sz="2400" b="1" dirty="0">
                <a:latin typeface="Times New Roman" panose="02020603050405020304" pitchFamily="18" charset="0"/>
                <a:ea typeface="楷体_GB2312" pitchFamily="49" charset="-122"/>
              </a:rPr>
              <a:t>LOC(0,0)</a:t>
            </a:r>
            <a:r>
              <a:rPr lang="zh-CN" altLang="en-US" sz="2400" b="1" dirty="0">
                <a:latin typeface="Times New Roman" panose="02020603050405020304" pitchFamily="18" charset="0"/>
                <a:ea typeface="楷体_GB2312" pitchFamily="49" charset="-122"/>
              </a:rPr>
              <a:t>是数组第一个元素的起始地址，以行序为主存储，求</a:t>
            </a:r>
            <a:r>
              <a:rPr lang="en-US" altLang="zh-CN" sz="2400" b="1" dirty="0">
                <a:latin typeface="Times New Roman" panose="02020603050405020304" pitchFamily="18" charset="0"/>
                <a:ea typeface="楷体_GB2312" pitchFamily="49" charset="-122"/>
              </a:rPr>
              <a:t>LOC(i,j)</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eaLnBrk="1" hangingPunct="1">
              <a:buClr>
                <a:schemeClr val="tx2"/>
              </a:buClr>
              <a:buSzPct val="70000"/>
              <a:buFont typeface="Wingdings" panose="05000000000000000000" pitchFamily="2" charset="2"/>
            </a:pPr>
            <a:endParaRPr lang="en-US" altLang="zh-CN" sz="2400" b="1" dirty="0">
              <a:latin typeface="Times New Roman" panose="02020603050405020304" pitchFamily="18" charset="0"/>
              <a:ea typeface="楷体_GB2312" pitchFamily="49" charset="-122"/>
            </a:endParaRPr>
          </a:p>
        </p:txBody>
      </p:sp>
      <p:sp>
        <p:nvSpPr>
          <p:cNvPr id="122884" name="Text Box 4"/>
          <p:cNvSpPr txBox="1"/>
          <p:nvPr/>
        </p:nvSpPr>
        <p:spPr>
          <a:xfrm>
            <a:off x="1149350" y="5949950"/>
            <a:ext cx="7239000" cy="457200"/>
          </a:xfrm>
          <a:prstGeom prst="rect">
            <a:avLst/>
          </a:prstGeom>
          <a:noFill/>
          <a:ln w="9525">
            <a:noFill/>
          </a:ln>
        </p:spPr>
        <p:txBody>
          <a:bodyPr anchor="t" anchorCtr="0">
            <a:spAutoFit/>
          </a:bodyPr>
          <a:p>
            <a:r>
              <a:rPr lang="zh-CN" altLang="en-US" sz="2400" b="1" dirty="0">
                <a:solidFill>
                  <a:srgbClr val="CC0000"/>
                </a:solidFill>
                <a:latin typeface="Times New Roman" panose="02020603050405020304" pitchFamily="18" charset="0"/>
                <a:ea typeface="楷体_GB2312" pitchFamily="49" charset="-122"/>
              </a:rPr>
              <a:t>行主序</a:t>
            </a:r>
            <a:r>
              <a:rPr lang="zh-CN" altLang="en-US" sz="2400" b="1" dirty="0">
                <a:solidFill>
                  <a:srgbClr val="CC0000"/>
                </a:solidFill>
                <a:latin typeface="Times New Roman" panose="02020603050405020304" pitchFamily="18" charset="0"/>
                <a:ea typeface="仿宋_GB2312" pitchFamily="49" charset="-122"/>
              </a:rPr>
              <a:t>：</a:t>
            </a:r>
            <a:r>
              <a:rPr lang="en-US" altLang="zh-CN" sz="2400" b="1" dirty="0">
                <a:solidFill>
                  <a:srgbClr val="CC0000"/>
                </a:solidFill>
                <a:latin typeface="Times New Roman" panose="02020603050405020304" pitchFamily="18" charset="0"/>
                <a:ea typeface="楷体_GB2312" pitchFamily="49" charset="-122"/>
              </a:rPr>
              <a:t>LOC(i,j) = </a:t>
            </a:r>
            <a:r>
              <a:rPr lang="en-US" altLang="zh-CN" sz="2400" b="1" dirty="0">
                <a:solidFill>
                  <a:srgbClr val="CC0000"/>
                </a:solidFill>
                <a:latin typeface="Times New Roman" panose="02020603050405020304" pitchFamily="18" charset="0"/>
                <a:ea typeface="仿宋_GB2312" pitchFamily="49" charset="-122"/>
              </a:rPr>
              <a:t>LOC(0,0)</a:t>
            </a:r>
            <a:r>
              <a:rPr lang="en-US" altLang="zh-CN" sz="2400" b="1" dirty="0">
                <a:solidFill>
                  <a:srgbClr val="CC0000"/>
                </a:solidFill>
                <a:latin typeface="Times New Roman" panose="02020603050405020304" pitchFamily="18" charset="0"/>
                <a:ea typeface="楷体_GB2312" pitchFamily="49" charset="-122"/>
              </a:rPr>
              <a:t> + ( b</a:t>
            </a:r>
            <a:r>
              <a:rPr lang="en-US" altLang="zh-CN" sz="2400" b="1" baseline="-25000" dirty="0">
                <a:solidFill>
                  <a:srgbClr val="CC0000"/>
                </a:solidFill>
                <a:latin typeface="Times New Roman" panose="02020603050405020304" pitchFamily="18" charset="0"/>
                <a:ea typeface="楷体_GB2312" pitchFamily="49" charset="-122"/>
              </a:rPr>
              <a:t>2</a:t>
            </a:r>
            <a:r>
              <a:rPr lang="en-US" altLang="zh-CN" sz="2400" b="1" dirty="0">
                <a:solidFill>
                  <a:srgbClr val="CC0000"/>
                </a:solidFill>
                <a:latin typeface="Times New Roman" panose="02020603050405020304" pitchFamily="18" charset="0"/>
                <a:ea typeface="楷体_GB2312" pitchFamily="49" charset="-122"/>
              </a:rPr>
              <a:t>*i + j ) * L</a:t>
            </a:r>
            <a:endParaRPr lang="en-US" altLang="zh-CN" sz="2400" b="1" dirty="0">
              <a:solidFill>
                <a:srgbClr val="CC0000"/>
              </a:solidFill>
              <a:latin typeface="Times New Roman" panose="02020603050405020304" pitchFamily="18" charset="0"/>
              <a:ea typeface="楷体_GB2312" pitchFamily="49" charset="-122"/>
            </a:endParaRPr>
          </a:p>
        </p:txBody>
      </p:sp>
      <p:sp>
        <p:nvSpPr>
          <p:cNvPr id="122890" name="Rectangle 10"/>
          <p:cNvSpPr/>
          <p:nvPr/>
        </p:nvSpPr>
        <p:spPr>
          <a:xfrm>
            <a:off x="1149350" y="6391275"/>
            <a:ext cx="6673850" cy="457200"/>
          </a:xfrm>
          <a:prstGeom prst="rect">
            <a:avLst/>
          </a:prstGeom>
          <a:noFill/>
          <a:ln w="9525">
            <a:noFill/>
          </a:ln>
        </p:spPr>
        <p:txBody>
          <a:bodyPr anchor="t" anchorCtr="0">
            <a:spAutoFit/>
          </a:bodyPr>
          <a:p>
            <a:r>
              <a:rPr lang="zh-CN" altLang="en-US" sz="2400" b="1" dirty="0">
                <a:solidFill>
                  <a:srgbClr val="CC0000"/>
                </a:solidFill>
                <a:latin typeface="Times New Roman" panose="02020603050405020304" pitchFamily="18" charset="0"/>
                <a:ea typeface="楷体_GB2312" pitchFamily="49" charset="-122"/>
              </a:rPr>
              <a:t>列主序：</a:t>
            </a:r>
            <a:r>
              <a:rPr lang="en-US" altLang="zh-CN" sz="2400" b="1" dirty="0">
                <a:solidFill>
                  <a:srgbClr val="CC0000"/>
                </a:solidFill>
                <a:latin typeface="Times New Roman" panose="02020603050405020304" pitchFamily="18" charset="0"/>
                <a:ea typeface="仿宋_GB2312" pitchFamily="49" charset="-122"/>
              </a:rPr>
              <a:t>LOC(i,j) = LOC(0,0) + ( b</a:t>
            </a:r>
            <a:r>
              <a:rPr lang="en-US" altLang="zh-CN" sz="2400" b="1" baseline="-25000" dirty="0">
                <a:solidFill>
                  <a:srgbClr val="CC0000"/>
                </a:solidFill>
                <a:latin typeface="Times New Roman" panose="02020603050405020304" pitchFamily="18" charset="0"/>
                <a:ea typeface="仿宋_GB2312" pitchFamily="49" charset="-122"/>
              </a:rPr>
              <a:t>1</a:t>
            </a:r>
            <a:r>
              <a:rPr lang="en-US" altLang="zh-CN" sz="2400" b="1" dirty="0">
                <a:solidFill>
                  <a:srgbClr val="CC0000"/>
                </a:solidFill>
                <a:latin typeface="Times New Roman" panose="02020603050405020304" pitchFamily="18" charset="0"/>
                <a:ea typeface="仿宋_GB2312" pitchFamily="49" charset="-122"/>
              </a:rPr>
              <a:t>*j + i ) * L</a:t>
            </a:r>
            <a:endParaRPr lang="en-US" altLang="zh-CN" sz="2400" b="1" dirty="0">
              <a:solidFill>
                <a:srgbClr val="CC0000"/>
              </a:solidFill>
              <a:latin typeface="Times New Roman" panose="02020603050405020304" pitchFamily="18" charset="0"/>
              <a:ea typeface="仿宋_GB2312" pitchFamily="49" charset="-122"/>
            </a:endParaRPr>
          </a:p>
        </p:txBody>
      </p:sp>
      <p:grpSp>
        <p:nvGrpSpPr>
          <p:cNvPr id="15365" name="Group 18"/>
          <p:cNvGrpSpPr/>
          <p:nvPr/>
        </p:nvGrpSpPr>
        <p:grpSpPr>
          <a:xfrm>
            <a:off x="2270125" y="4013200"/>
            <a:ext cx="4206875" cy="1952625"/>
            <a:chOff x="1430" y="2409"/>
            <a:chExt cx="2650" cy="1230"/>
          </a:xfrm>
        </p:grpSpPr>
        <p:sp>
          <p:nvSpPr>
            <p:cNvPr id="15366" name="Rectangle 12"/>
            <p:cNvSpPr/>
            <p:nvPr/>
          </p:nvSpPr>
          <p:spPr>
            <a:xfrm>
              <a:off x="2173" y="2409"/>
              <a:ext cx="1907" cy="1230"/>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t>
              </a:r>
              <a:r>
                <a:rPr lang="en-US" altLang="zh-CN" sz="2200" b="1" dirty="0">
                  <a:latin typeface="Times New Roman" panose="02020603050405020304" pitchFamily="18" charset="0"/>
                  <a:ea typeface="楷体_GB2312" pitchFamily="49" charset="-122"/>
                </a:rPr>
                <a:t>a</a:t>
              </a:r>
              <a:r>
                <a:rPr lang="en-US" altLang="zh-CN" sz="2200" b="1" baseline="-25000" dirty="0">
                  <a:latin typeface="Times New Roman" panose="02020603050405020304" pitchFamily="18" charset="0"/>
                  <a:ea typeface="楷体_GB2312" pitchFamily="49" charset="-122"/>
                </a:rPr>
                <a:t>00            </a:t>
              </a:r>
              <a:r>
                <a:rPr lang="en-US" altLang="zh-CN" sz="2200" b="1" dirty="0">
                  <a:latin typeface="Times New Roman" panose="02020603050405020304" pitchFamily="18" charset="0"/>
                  <a:ea typeface="楷体_GB2312" pitchFamily="49" charset="-122"/>
                </a:rPr>
                <a:t>a</a:t>
              </a:r>
              <a:r>
                <a:rPr lang="en-US" altLang="zh-CN" sz="2200" b="1" baseline="-25000" dirty="0">
                  <a:latin typeface="Times New Roman" panose="02020603050405020304" pitchFamily="18" charset="0"/>
                  <a:ea typeface="楷体_GB2312" pitchFamily="49" charset="-122"/>
                </a:rPr>
                <a:t>01</a:t>
              </a:r>
              <a:r>
                <a:rPr lang="en-US" altLang="zh-CN" sz="2200" b="1" dirty="0">
                  <a:latin typeface="Times New Roman" panose="02020603050405020304" pitchFamily="18" charset="0"/>
                  <a:ea typeface="楷体_GB2312" pitchFamily="49" charset="-122"/>
                </a:rPr>
                <a:t>  …   a</a:t>
              </a:r>
              <a:r>
                <a:rPr lang="en-US" altLang="zh-CN" sz="2200" b="1" baseline="-25000" dirty="0">
                  <a:latin typeface="Times New Roman" panose="02020603050405020304" pitchFamily="18" charset="0"/>
                  <a:ea typeface="楷体_GB2312" pitchFamily="49" charset="-122"/>
                </a:rPr>
                <a:t>0,b2-1</a:t>
              </a:r>
              <a:endParaRPr lang="en-US" altLang="zh-CN" sz="2200" b="1" baseline="-25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200" b="1" dirty="0">
                  <a:latin typeface="Times New Roman" panose="02020603050405020304" pitchFamily="18" charset="0"/>
                  <a:ea typeface="楷体_GB2312" pitchFamily="49" charset="-122"/>
                </a:rPr>
                <a:t> a</a:t>
              </a:r>
              <a:r>
                <a:rPr lang="en-US" altLang="zh-CN" sz="2200" b="1" baseline="-20000" dirty="0">
                  <a:latin typeface="Times New Roman" panose="02020603050405020304" pitchFamily="18" charset="0"/>
                  <a:ea typeface="楷体_GB2312" pitchFamily="49" charset="-122"/>
                </a:rPr>
                <a:t>10</a:t>
              </a:r>
              <a:r>
                <a:rPr lang="en-US" altLang="zh-CN" sz="2200" b="1" dirty="0">
                  <a:latin typeface="Times New Roman" panose="02020603050405020304" pitchFamily="18" charset="0"/>
                  <a:ea typeface="楷体_GB2312" pitchFamily="49" charset="-122"/>
                </a:rPr>
                <a:t>        a</a:t>
              </a:r>
              <a:r>
                <a:rPr lang="en-US" altLang="zh-CN" sz="2200" b="1" baseline="-20000" dirty="0">
                  <a:latin typeface="Times New Roman" panose="02020603050405020304" pitchFamily="18" charset="0"/>
                  <a:ea typeface="楷体_GB2312" pitchFamily="49" charset="-122"/>
                </a:rPr>
                <a:t>11</a:t>
              </a:r>
              <a:r>
                <a:rPr lang="en-US" altLang="zh-CN" sz="2200" b="1" dirty="0">
                  <a:latin typeface="Times New Roman" panose="02020603050405020304" pitchFamily="18" charset="0"/>
                  <a:ea typeface="楷体_GB2312" pitchFamily="49" charset="-122"/>
                </a:rPr>
                <a:t>  …   a</a:t>
              </a:r>
              <a:r>
                <a:rPr lang="en-US" altLang="zh-CN" sz="2200" b="1" baseline="-20000" dirty="0">
                  <a:latin typeface="Times New Roman" panose="02020603050405020304" pitchFamily="18" charset="0"/>
                  <a:ea typeface="楷体_GB2312" pitchFamily="49" charset="-122"/>
                </a:rPr>
                <a:t>1,</a:t>
              </a:r>
              <a:r>
                <a:rPr lang="en-US" altLang="zh-CN" sz="2200" b="1" baseline="-25000" dirty="0">
                  <a:latin typeface="Times New Roman" panose="02020603050405020304" pitchFamily="18" charset="0"/>
                  <a:ea typeface="楷体_GB2312" pitchFamily="49" charset="-122"/>
                </a:rPr>
                <a:t>b2</a:t>
              </a:r>
              <a:r>
                <a:rPr lang="en-US" altLang="zh-CN" sz="2200" b="1" baseline="-20000" dirty="0">
                  <a:latin typeface="Times New Roman" panose="02020603050405020304" pitchFamily="18" charset="0"/>
                  <a:ea typeface="楷体_GB2312" pitchFamily="49" charset="-122"/>
                </a:rPr>
                <a:t>-1</a:t>
              </a:r>
              <a:endParaRPr lang="en-US" altLang="zh-CN" sz="2200" b="1" baseline="-20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200" b="1" dirty="0">
                  <a:latin typeface="Times New Roman" panose="02020603050405020304" pitchFamily="18" charset="0"/>
                  <a:ea typeface="楷体_GB2312" pitchFamily="49" charset="-122"/>
                </a:rPr>
                <a:t>   …       …    </a:t>
              </a:r>
              <a:r>
                <a:rPr lang="en-US" altLang="zh-CN" sz="2200" b="1" dirty="0">
                  <a:solidFill>
                    <a:srgbClr val="FF3300"/>
                  </a:solidFill>
                  <a:latin typeface="Times New Roman" panose="02020603050405020304" pitchFamily="18" charset="0"/>
                  <a:ea typeface="楷体_GB2312" pitchFamily="49" charset="-122"/>
                </a:rPr>
                <a:t>a</a:t>
              </a:r>
              <a:r>
                <a:rPr lang="en-US" altLang="zh-CN" sz="2200" b="1" baseline="-25000" dirty="0">
                  <a:solidFill>
                    <a:srgbClr val="FF3300"/>
                  </a:solidFill>
                  <a:latin typeface="Times New Roman" panose="02020603050405020304" pitchFamily="18" charset="0"/>
                  <a:ea typeface="楷体_GB2312" pitchFamily="49" charset="-122"/>
                </a:rPr>
                <a:t>ij</a:t>
              </a:r>
              <a:r>
                <a:rPr lang="en-US" altLang="zh-CN" sz="2200" b="1" dirty="0">
                  <a:solidFill>
                    <a:srgbClr val="FF3300"/>
                  </a:solidFill>
                  <a:latin typeface="Times New Roman" panose="02020603050405020304" pitchFamily="18" charset="0"/>
                  <a:ea typeface="楷体_GB2312" pitchFamily="49" charset="-122"/>
                </a:rPr>
                <a:t> </a:t>
              </a:r>
              <a:r>
                <a:rPr lang="en-US" altLang="zh-CN" sz="2200" b="1" dirty="0">
                  <a:latin typeface="Times New Roman" panose="02020603050405020304" pitchFamily="18" charset="0"/>
                  <a:ea typeface="楷体_GB2312" pitchFamily="49" charset="-122"/>
                </a:rPr>
                <a:t>   …</a:t>
              </a:r>
              <a:endParaRPr lang="en-US" altLang="zh-CN" sz="22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200" b="1" dirty="0">
                  <a:latin typeface="Times New Roman" panose="02020603050405020304" pitchFamily="18" charset="0"/>
                  <a:ea typeface="楷体_GB2312" pitchFamily="49" charset="-122"/>
                </a:rPr>
                <a:t>a</a:t>
              </a:r>
              <a:r>
                <a:rPr lang="en-US" altLang="zh-CN" sz="2200" b="1" baseline="-25000" dirty="0">
                  <a:latin typeface="Times New Roman" panose="02020603050405020304" pitchFamily="18" charset="0"/>
                  <a:ea typeface="楷体_GB2312" pitchFamily="49" charset="-122"/>
                </a:rPr>
                <a:t>b1</a:t>
              </a:r>
              <a:r>
                <a:rPr lang="en-US" altLang="zh-CN" sz="2200" b="1" baseline="-20000" dirty="0">
                  <a:latin typeface="Times New Roman" panose="02020603050405020304" pitchFamily="18" charset="0"/>
                  <a:ea typeface="楷体_GB2312" pitchFamily="49" charset="-122"/>
                </a:rPr>
                <a:t>-1,0</a:t>
              </a:r>
              <a:r>
                <a:rPr lang="en-US" altLang="zh-CN" sz="2200" b="1" dirty="0">
                  <a:latin typeface="Times New Roman" panose="02020603050405020304" pitchFamily="18" charset="0"/>
                  <a:ea typeface="楷体_GB2312" pitchFamily="49" charset="-122"/>
                </a:rPr>
                <a:t>     a</a:t>
              </a:r>
              <a:r>
                <a:rPr lang="en-US" altLang="zh-CN" sz="2200" b="1" baseline="-25000" dirty="0">
                  <a:latin typeface="Times New Roman" panose="02020603050405020304" pitchFamily="18" charset="0"/>
                  <a:ea typeface="楷体_GB2312" pitchFamily="49" charset="-122"/>
                </a:rPr>
                <a:t>b1</a:t>
              </a:r>
              <a:r>
                <a:rPr lang="en-US" altLang="zh-CN" sz="2200" b="1" baseline="-20000" dirty="0">
                  <a:latin typeface="Times New Roman" panose="02020603050405020304" pitchFamily="18" charset="0"/>
                  <a:ea typeface="楷体_GB2312" pitchFamily="49" charset="-122"/>
                </a:rPr>
                <a:t>-1,1</a:t>
              </a:r>
              <a:r>
                <a:rPr lang="en-US" altLang="zh-CN" sz="2200" b="1" dirty="0">
                  <a:latin typeface="Times New Roman" panose="02020603050405020304" pitchFamily="18" charset="0"/>
                  <a:ea typeface="楷体_GB2312" pitchFamily="49" charset="-122"/>
                </a:rPr>
                <a:t> …a</a:t>
              </a:r>
              <a:r>
                <a:rPr lang="en-US" altLang="zh-CN" sz="2200" b="1" baseline="-25000" dirty="0">
                  <a:latin typeface="Times New Roman" panose="02020603050405020304" pitchFamily="18" charset="0"/>
                  <a:ea typeface="楷体_GB2312" pitchFamily="49" charset="-122"/>
                </a:rPr>
                <a:t>b1</a:t>
              </a:r>
              <a:r>
                <a:rPr lang="en-US" altLang="zh-CN" sz="2200" b="1" baseline="-20000" dirty="0">
                  <a:latin typeface="Times New Roman" panose="02020603050405020304" pitchFamily="18" charset="0"/>
                  <a:ea typeface="楷体_GB2312" pitchFamily="49" charset="-122"/>
                </a:rPr>
                <a:t>-1,</a:t>
              </a:r>
              <a:r>
                <a:rPr lang="en-US" altLang="zh-CN" sz="2200" b="1" baseline="-25000" dirty="0">
                  <a:latin typeface="Times New Roman" panose="02020603050405020304" pitchFamily="18" charset="0"/>
                  <a:ea typeface="楷体_GB2312" pitchFamily="49" charset="-122"/>
                </a:rPr>
                <a:t>b2</a:t>
              </a:r>
              <a:r>
                <a:rPr lang="en-US" altLang="zh-CN" sz="2200" b="1" baseline="-20000" dirty="0">
                  <a:latin typeface="Times New Roman" panose="02020603050405020304" pitchFamily="18" charset="0"/>
                  <a:ea typeface="楷体_GB2312" pitchFamily="49" charset="-122"/>
                </a:rPr>
                <a:t>-1</a:t>
              </a:r>
              <a:endParaRPr lang="en-US" altLang="zh-CN" sz="2200" b="1" baseline="-20000" dirty="0">
                <a:latin typeface="Times New Roman" panose="02020603050405020304" pitchFamily="18" charset="0"/>
                <a:ea typeface="楷体_GB2312" pitchFamily="49" charset="-122"/>
              </a:endParaRPr>
            </a:p>
          </p:txBody>
        </p:sp>
        <p:sp>
          <p:nvSpPr>
            <p:cNvPr id="15367" name="AutoShape 13"/>
            <p:cNvSpPr/>
            <p:nvPr/>
          </p:nvSpPr>
          <p:spPr>
            <a:xfrm>
              <a:off x="2159" y="2580"/>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368" name="AutoShape 14"/>
            <p:cNvSpPr/>
            <p:nvPr/>
          </p:nvSpPr>
          <p:spPr>
            <a:xfrm rot="10800000">
              <a:off x="3939" y="2589"/>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369" name="Text Box 15"/>
            <p:cNvSpPr txBox="1"/>
            <p:nvPr/>
          </p:nvSpPr>
          <p:spPr>
            <a:xfrm>
              <a:off x="1430" y="2814"/>
              <a:ext cx="777" cy="290"/>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楷体_GB2312" pitchFamily="49" charset="-122"/>
                </a:rPr>
                <a:t>b1</a:t>
              </a:r>
              <a:r>
                <a:rPr lang="en-US" altLang="zh-CN" sz="2400" b="1" baseline="-25000" dirty="0">
                  <a:latin typeface="Times New Roman" panose="02020603050405020304" pitchFamily="18" charset="0"/>
                  <a:ea typeface="宋体" panose="02010600030101010101" pitchFamily="2" charset="-122"/>
                </a:rPr>
                <a:t>*</a:t>
              </a:r>
              <a:r>
                <a:rPr lang="en-US" altLang="zh-CN" sz="2400" b="1" baseline="-25000" dirty="0">
                  <a:latin typeface="Times New Roman" panose="02020603050405020304" pitchFamily="18" charset="0"/>
                  <a:ea typeface="楷体_GB2312" pitchFamily="49" charset="-122"/>
                </a:rPr>
                <a:t>b2</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grpSp>
      <p:graphicFrame>
        <p:nvGraphicFramePr>
          <p:cNvPr id="15370" name="Object 23"/>
          <p:cNvGraphicFramePr>
            <a:graphicFrameLocks noGrp="1" noChangeAspect="1"/>
          </p:cNvGraphicFramePr>
          <p:nvPr>
            <p:ph sz="half" idx="2"/>
          </p:nvPr>
        </p:nvGraphicFramePr>
        <p:xfrm>
          <a:off x="3203575" y="1557338"/>
          <a:ext cx="1296988" cy="574675"/>
        </p:xfrm>
        <a:graphic>
          <a:graphicData uri="http://schemas.openxmlformats.org/presentationml/2006/ole">
            <mc:AlternateContent xmlns:mc="http://schemas.openxmlformats.org/markup-compatibility/2006">
              <mc:Choice xmlns:v="urn:schemas-microsoft-com:vml" Requires="v">
                <p:oleObj spid="_x0000_s3081" name="" r:id="rId1" imgW="419100" imgH="241300" progId="Equation.3">
                  <p:embed/>
                </p:oleObj>
              </mc:Choice>
              <mc:Fallback>
                <p:oleObj name="" r:id="rId1" imgW="419100" imgH="241300" progId="Equation.3">
                  <p:embed/>
                  <p:pic>
                    <p:nvPicPr>
                      <p:cNvPr id="0" name="图片 3080"/>
                      <p:cNvPicPr/>
                      <p:nvPr/>
                    </p:nvPicPr>
                    <p:blipFill>
                      <a:blip r:embed="rId2"/>
                      <a:stretch>
                        <a:fillRect/>
                      </a:stretch>
                    </p:blipFill>
                    <p:spPr>
                      <a:xfrm>
                        <a:off x="3203575" y="1557338"/>
                        <a:ext cx="1296988" cy="5746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22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8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Picture 4"/>
          <p:cNvPicPr>
            <a:picLocks noChangeAspect="1"/>
          </p:cNvPicPr>
          <p:nvPr/>
        </p:nvPicPr>
        <p:blipFill>
          <a:blip r:embed="rId1"/>
          <a:stretch>
            <a:fillRect/>
          </a:stretch>
        </p:blipFill>
        <p:spPr>
          <a:xfrm>
            <a:off x="0" y="1524000"/>
            <a:ext cx="9151938" cy="3657600"/>
          </a:xfrm>
          <a:prstGeom prst="rect">
            <a:avLst/>
          </a:prstGeom>
          <a:noFill/>
          <a:ln w="9525">
            <a:noFill/>
          </a:ln>
        </p:spPr>
      </p:pic>
      <p:sp>
        <p:nvSpPr>
          <p:cNvPr id="129031" name="Rectangle 7"/>
          <p:cNvSpPr>
            <a:spLocks noChangeArrowheads="1"/>
          </p:cNvSpPr>
          <p:nvPr/>
        </p:nvSpPr>
        <p:spPr bwMode="auto">
          <a:xfrm>
            <a:off x="685800" y="5029200"/>
            <a:ext cx="7272338" cy="1281113"/>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行向量  下标</a:t>
            </a:r>
            <a:r>
              <a:rPr kumimoji="0" lang="zh-CN" altLang="en-US" sz="1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i           </a:t>
            </a:r>
            <a:r>
              <a:rPr kumimoji="0" lang="zh-CN" altLang="en-US"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zh-CN" altLang="en-US"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页向量  下标</a:t>
            </a:r>
            <a:r>
              <a:rPr kumimoji="0" lang="zh-CN" altLang="en-US"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i</a:t>
            </a:r>
            <a:endParaRPr kumimoji="0" lang="en-US"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列向量  下标</a:t>
            </a:r>
            <a:r>
              <a:rPr kumimoji="0" lang="zh-CN" altLang="zh-CN" sz="1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j            </a:t>
            </a:r>
            <a:r>
              <a:rPr kumimoji="0" lang="zh-CN" altLang="en-US"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zh-CN" altLang="en-US"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行向量  下标</a:t>
            </a:r>
            <a:r>
              <a:rPr kumimoji="0" lang="zh-CN" altLang="en-US"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j</a:t>
            </a:r>
            <a:endPar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　　　　　　　　　                                    </a:t>
            </a:r>
            <a:r>
              <a:rPr kumimoji="0" lang="zh-CN" altLang="zh-CN" sz="18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列向量  下标 </a:t>
            </a:r>
            <a:r>
              <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k</a:t>
            </a:r>
            <a:endParaRPr kumimoji="0" lang="en-US" altLang="zh-CN"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CC0000"/>
                </a:solidFill>
                <a:effectLst>
                  <a:outerShdw blurRad="38100" dist="38100" dir="2700000" algn="tl">
                    <a:srgbClr val="C0C0C0"/>
                  </a:outerShdw>
                </a:effectLst>
                <a:uLnTx/>
                <a:uFillTx/>
                <a:latin typeface="楷体_GB2312" pitchFamily="49" charset="-122"/>
                <a:ea typeface="楷体_GB2312" pitchFamily="49" charset="-122"/>
                <a:cs typeface="+mn-cs"/>
                <a:sym typeface="+mn-ea"/>
              </a:rPr>
              <a:t>二维数组                    三维数组</a:t>
            </a:r>
            <a:endParaRPr kumimoji="0" lang="zh-CN" altLang="en-US" sz="1800" b="1" i="1" u="none" strike="noStrike" kern="1200" cap="none" spc="0" normalizeH="0" baseline="0" noProof="0">
              <a:ln>
                <a:noFill/>
              </a:ln>
              <a:solidFill>
                <a:srgbClr val="FF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
        <p:nvSpPr>
          <p:cNvPr id="16387" name="Rectangle 8"/>
          <p:cNvSpPr>
            <a:spLocks noGrp="1"/>
          </p:cNvSpPr>
          <p:nvPr>
            <p:ph type="title"/>
          </p:nvPr>
        </p:nvSpPr>
        <p:spPr>
          <a:ln/>
        </p:spPr>
        <p:txBody>
          <a:bodyPr vert="horz" wrap="square" lIns="91440" tIns="45720" rIns="91440" bIns="45720" anchor="b" anchorCtr="0"/>
          <a:p>
            <a:pPr eaLnBrk="1" hangingPunct="1"/>
            <a:r>
              <a:rPr lang="en-US" altLang="zh-CN" sz="3600" dirty="0">
                <a:ea typeface="楷体_GB2312" pitchFamily="49" charset="-122"/>
              </a:rPr>
              <a:t>5.2</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数组的顺序表示和实现</a:t>
            </a:r>
            <a:endParaRPr lang="zh-CN" altLang="en-US" sz="3600" dirty="0">
              <a:latin typeface="楷体_GB2312" pitchFamily="49" charset="-122"/>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6" name="Rectangle 4"/>
          <p:cNvSpPr/>
          <p:nvPr/>
        </p:nvSpPr>
        <p:spPr>
          <a:xfrm>
            <a:off x="323850" y="1700213"/>
            <a:ext cx="8820150" cy="838200"/>
          </a:xfrm>
          <a:prstGeom prst="rect">
            <a:avLst/>
          </a:prstGeom>
          <a:noFill/>
          <a:ln w="9525">
            <a:noFill/>
          </a:ln>
        </p:spPr>
        <p:txBody>
          <a:bodyPr lIns="92075" tIns="46038" rIns="92075" bIns="46038" anchor="ctr" anchorCtr="0"/>
          <a:p>
            <a:r>
              <a:rPr lang="zh-CN" altLang="en-US" sz="2400" b="1" dirty="0">
                <a:solidFill>
                  <a:srgbClr val="FF3399"/>
                </a:solidFill>
                <a:latin typeface="楷体_GB2312" pitchFamily="49" charset="-122"/>
                <a:ea typeface="楷体_GB2312" pitchFamily="49" charset="-122"/>
              </a:rPr>
              <a:t>计算二维数组元素地址的通式</a:t>
            </a:r>
            <a:br>
              <a:rPr lang="zh-CN" altLang="en-US" sz="2400" b="1" dirty="0">
                <a:solidFill>
                  <a:srgbClr val="FF3399"/>
                </a:solidFill>
                <a:latin typeface="楷体_GB2312" pitchFamily="49" charset="-122"/>
                <a:ea typeface="楷体_GB2312" pitchFamily="49" charset="-122"/>
              </a:rPr>
            </a:br>
            <a:r>
              <a:rPr lang="zh-CN" altLang="en-US" sz="2400" b="1" dirty="0">
                <a:latin typeface="楷体_GB2312" pitchFamily="49" charset="-122"/>
                <a:ea typeface="楷体_GB2312" pitchFamily="49" charset="-122"/>
              </a:rPr>
              <a:t>设一般的二维数组是</a:t>
            </a:r>
            <a:r>
              <a:rPr lang="en-US" altLang="zh-CN" sz="2400" b="1" dirty="0">
                <a:latin typeface="楷体_GB2312" pitchFamily="49" charset="-122"/>
                <a:ea typeface="楷体_GB2312" pitchFamily="49" charset="-122"/>
              </a:rPr>
              <a:t>A[c</a:t>
            </a:r>
            <a:r>
              <a:rPr lang="en-US" altLang="zh-CN" sz="2400" b="1" baseline="-18000" dirty="0">
                <a:latin typeface="楷体_GB2312" pitchFamily="49" charset="-122"/>
                <a:ea typeface="楷体_GB2312" pitchFamily="49" charset="-122"/>
              </a:rPr>
              <a:t>1</a:t>
            </a:r>
            <a:r>
              <a:rPr lang="en-US" altLang="zh-CN" sz="2400" b="1" dirty="0">
                <a:latin typeface="楷体_GB2312" pitchFamily="49" charset="-122"/>
                <a:ea typeface="楷体_GB2312" pitchFamily="49" charset="-122"/>
              </a:rPr>
              <a:t>..d</a:t>
            </a:r>
            <a:r>
              <a:rPr lang="en-US" altLang="zh-CN" sz="2400" b="1" baseline="-18000" dirty="0">
                <a:latin typeface="楷体_GB2312" pitchFamily="49" charset="-122"/>
                <a:ea typeface="楷体_GB2312" pitchFamily="49" charset="-122"/>
              </a:rPr>
              <a:t>1</a:t>
            </a:r>
            <a:r>
              <a:rPr lang="en-US" altLang="zh-CN" sz="2400" b="1" dirty="0">
                <a:latin typeface="楷体_GB2312" pitchFamily="49" charset="-122"/>
                <a:ea typeface="楷体_GB2312" pitchFamily="49" charset="-122"/>
              </a:rPr>
              <a:t>, c</a:t>
            </a:r>
            <a:r>
              <a:rPr lang="en-US" altLang="zh-CN" sz="2400" b="1" baseline="-18000" dirty="0">
                <a:latin typeface="楷体_GB2312" pitchFamily="49" charset="-122"/>
                <a:ea typeface="楷体_GB2312" pitchFamily="49" charset="-122"/>
              </a:rPr>
              <a:t>2</a:t>
            </a:r>
            <a:r>
              <a:rPr lang="en-US" altLang="zh-CN" sz="2400" b="1" dirty="0">
                <a:latin typeface="楷体_GB2312" pitchFamily="49" charset="-122"/>
                <a:ea typeface="楷体_GB2312" pitchFamily="49" charset="-122"/>
              </a:rPr>
              <a:t>..d</a:t>
            </a:r>
            <a:r>
              <a:rPr lang="en-US" altLang="zh-CN" sz="2400" b="1" baseline="-18000" dirty="0">
                <a:latin typeface="楷体_GB2312" pitchFamily="49" charset="-122"/>
                <a:ea typeface="楷体_GB2312" pitchFamily="49" charset="-122"/>
              </a:rPr>
              <a:t>2</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这里</a:t>
            </a:r>
            <a:r>
              <a:rPr lang="en-US" altLang="zh-CN" sz="2400" b="1" dirty="0">
                <a:solidFill>
                  <a:srgbClr val="000000"/>
                </a:solidFill>
                <a:latin typeface="楷体_GB2312" pitchFamily="49" charset="-122"/>
                <a:ea typeface="楷体_GB2312" pitchFamily="49" charset="-122"/>
              </a:rPr>
              <a:t>c</a:t>
            </a:r>
            <a:r>
              <a:rPr lang="en-US" altLang="zh-CN" sz="2400" b="1" baseline="-18000" dirty="0">
                <a:solidFill>
                  <a:srgbClr val="000000"/>
                </a:solidFill>
                <a:latin typeface="楷体_GB2312" pitchFamily="49" charset="-122"/>
                <a:ea typeface="楷体_GB2312" pitchFamily="49" charset="-122"/>
              </a:rPr>
              <a:t>1</a:t>
            </a:r>
            <a:r>
              <a:rPr lang="en-US" altLang="zh-CN" sz="2400" b="1" dirty="0">
                <a:solidFill>
                  <a:srgbClr val="000000"/>
                </a:solidFill>
                <a:latin typeface="楷体_GB2312" pitchFamily="49" charset="-122"/>
                <a:ea typeface="楷体_GB2312" pitchFamily="49" charset="-122"/>
              </a:rPr>
              <a:t>,c</a:t>
            </a:r>
            <a:r>
              <a:rPr lang="en-US" altLang="zh-CN" sz="2400" b="1" baseline="-18000" dirty="0">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不一定是</a:t>
            </a:r>
            <a:r>
              <a:rPr lang="en-US" altLang="zh-CN" sz="2400" b="1" dirty="0">
                <a:solidFill>
                  <a:srgbClr val="000000"/>
                </a:solidFill>
                <a:latin typeface="楷体_GB2312" pitchFamily="49" charset="-122"/>
                <a:ea typeface="楷体_GB2312" pitchFamily="49" charset="-122"/>
              </a:rPr>
              <a:t>0</a:t>
            </a:r>
            <a:r>
              <a:rPr lang="zh-CN" altLang="en-US" sz="2400" b="1" dirty="0">
                <a:latin typeface="楷体_GB2312" pitchFamily="49" charset="-122"/>
                <a:ea typeface="楷体_GB2312" pitchFamily="49" charset="-122"/>
              </a:rPr>
              <a:t>。</a:t>
            </a:r>
            <a:endParaRPr lang="zh-CN" altLang="en-US" sz="2400" b="1" dirty="0">
              <a:solidFill>
                <a:schemeClr val="tx2"/>
              </a:solidFill>
              <a:latin typeface="Arial" panose="020B0604020202020204" pitchFamily="34" charset="0"/>
              <a:ea typeface="楷体_GB2312" pitchFamily="49" charset="-122"/>
            </a:endParaRPr>
          </a:p>
        </p:txBody>
      </p:sp>
      <p:sp>
        <p:nvSpPr>
          <p:cNvPr id="131078" name="Rectangle 6"/>
          <p:cNvSpPr>
            <a:spLocks noChangeArrowheads="1"/>
          </p:cNvSpPr>
          <p:nvPr/>
        </p:nvSpPr>
        <p:spPr bwMode="auto">
          <a:xfrm>
            <a:off x="430213" y="5775325"/>
            <a:ext cx="7162800" cy="822325"/>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sym typeface="+mn-ea"/>
              </a:rPr>
              <a:t>二维数组</a:t>
            </a:r>
            <a:r>
              <a:rPr kumimoji="1" lang="zh-CN" altLang="en-US"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mn-ea"/>
              </a:rPr>
              <a:t>列优先</a:t>
            </a:r>
            <a:r>
              <a:rPr kumimoji="1"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sym typeface="+mn-ea"/>
              </a:rPr>
              <a:t>存储的通式为：</a:t>
            </a:r>
            <a:endParaRPr kumimoji="1"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LOC(</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sym typeface="+mn-ea"/>
              </a:rPr>
              <a:t>a</a:t>
            </a:r>
            <a:r>
              <a:rPr kumimoji="1" lang="en-US" altLang="zh-CN" sz="2400" b="1" i="0" u="none" strike="noStrike" kern="1200" cap="none" spc="0" normalizeH="0" baseline="-18000" noProof="0">
                <a:ln>
                  <a:noFill/>
                </a:ln>
                <a:solidFill>
                  <a:srgbClr val="000000"/>
                </a:solidFill>
                <a:effectLst/>
                <a:uLnTx/>
                <a:uFillTx/>
                <a:latin typeface="Times New Roman" panose="02020603050405020304" pitchFamily="18" charset="0"/>
                <a:ea typeface="楷体_GB2312" pitchFamily="49" charset="-122"/>
                <a:cs typeface="+mn-cs"/>
                <a:sym typeface="+mn-ea"/>
              </a:rPr>
              <a:t>ij</a:t>
            </a: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)=LOC(a</a:t>
            </a:r>
            <a:r>
              <a:rPr kumimoji="1" lang="en-US" altLang="zh-CN" sz="2400" b="1" i="0" u="none" strike="noStrike" kern="1200" cap="none" spc="0" normalizeH="0" baseline="-16000" noProof="0">
                <a:ln>
                  <a:noFill/>
                </a:ln>
                <a:solidFill>
                  <a:schemeClr val="tx2"/>
                </a:solidFill>
                <a:effectLst/>
                <a:uLnTx/>
                <a:uFillTx/>
                <a:latin typeface="Times New Roman" panose="02020603050405020304" pitchFamily="18" charset="0"/>
                <a:ea typeface="楷体_GB2312" pitchFamily="49" charset="-122"/>
                <a:cs typeface="+mn-cs"/>
                <a:sym typeface="+mn-ea"/>
              </a:rPr>
              <a:t>c</a:t>
            </a:r>
            <a:r>
              <a:rPr kumimoji="1" lang="en-US" altLang="zh-CN" sz="2400" b="1" i="0" u="none" strike="noStrike" kern="1200" cap="none" spc="0" normalizeH="0" baseline="-36000" noProof="0">
                <a:ln>
                  <a:noFill/>
                </a:ln>
                <a:solidFill>
                  <a:schemeClr val="tx2"/>
                </a:solidFill>
                <a:effectLst/>
                <a:uLnTx/>
                <a:uFillTx/>
                <a:latin typeface="Times New Roman" panose="02020603050405020304" pitchFamily="18" charset="0"/>
                <a:ea typeface="楷体_GB2312" pitchFamily="49" charset="-122"/>
                <a:cs typeface="+mn-cs"/>
                <a:sym typeface="+mn-ea"/>
              </a:rPr>
              <a:t>1</a:t>
            </a:r>
            <a:r>
              <a:rPr kumimoji="1" lang="zh-CN" altLang="en-US" sz="2400" b="1" i="0" u="none" strike="noStrike" kern="1200" cap="none" spc="0" normalizeH="0" baseline="-36000" noProof="0">
                <a:ln>
                  <a:noFill/>
                </a:ln>
                <a:solidFill>
                  <a:schemeClr val="tx2"/>
                </a:solidFill>
                <a:effectLst/>
                <a:uLnTx/>
                <a:uFillTx/>
                <a:latin typeface="Times New Roman" panose="02020603050405020304" pitchFamily="18" charset="0"/>
                <a:ea typeface="楷体_GB2312" pitchFamily="49" charset="-122"/>
                <a:cs typeface="+mn-cs"/>
                <a:sym typeface="+mn-ea"/>
              </a:rPr>
              <a:t>，</a:t>
            </a:r>
            <a:r>
              <a:rPr kumimoji="1" lang="en-US" altLang="zh-CN" sz="2400" b="1" i="0" u="none" strike="noStrike" kern="1200" cap="none" spc="0" normalizeH="0" baseline="-18000" noProof="0">
                <a:ln>
                  <a:noFill/>
                </a:ln>
                <a:solidFill>
                  <a:schemeClr val="tx2"/>
                </a:solidFill>
                <a:effectLst/>
                <a:uLnTx/>
                <a:uFillTx/>
                <a:latin typeface="Times New Roman" panose="02020603050405020304" pitchFamily="18" charset="0"/>
                <a:ea typeface="楷体_GB2312" pitchFamily="49" charset="-122"/>
                <a:cs typeface="+mn-cs"/>
                <a:sym typeface="+mn-ea"/>
              </a:rPr>
              <a:t>c</a:t>
            </a:r>
            <a:r>
              <a:rPr kumimoji="1" lang="en-US" altLang="zh-CN" sz="2400" b="1" i="0" u="none" strike="noStrike" kern="1200" cap="none" spc="0" normalizeH="0" baseline="-34000" noProof="0">
                <a:ln>
                  <a:noFill/>
                </a:ln>
                <a:solidFill>
                  <a:schemeClr val="tx2"/>
                </a:solidFill>
                <a:effectLst/>
                <a:uLnTx/>
                <a:uFillTx/>
                <a:latin typeface="Times New Roman" panose="02020603050405020304" pitchFamily="18" charset="0"/>
                <a:ea typeface="楷体_GB2312" pitchFamily="49" charset="-122"/>
                <a:cs typeface="+mn-cs"/>
                <a:sym typeface="+mn-ea"/>
              </a:rPr>
              <a:t>2</a:t>
            </a: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a:t>
            </a:r>
            <a:r>
              <a:rPr kumimoji="1" lang="en-US" altLang="zh-CN" sz="2400" b="1" i="0" u="none" strike="noStrike" kern="1200" cap="none" spc="0" normalizeH="0" baseline="0" noProof="0">
                <a:ln>
                  <a:noFill/>
                </a:ln>
                <a:solidFill>
                  <a:srgbClr val="FF3399"/>
                </a:solidFill>
                <a:effectLst/>
                <a:uLnTx/>
                <a:uFillTx/>
                <a:latin typeface="Times New Roman" panose="02020603050405020304" pitchFamily="18" charset="0"/>
                <a:ea typeface="楷体_GB2312" pitchFamily="49" charset="-122"/>
                <a:cs typeface="+mn-cs"/>
                <a:sym typeface="+mn-ea"/>
              </a:rPr>
              <a:t>j-c</a:t>
            </a:r>
            <a:r>
              <a:rPr kumimoji="1" lang="en-US" altLang="zh-CN" sz="2400" b="1" i="0" u="none" strike="noStrike" kern="1200" cap="none" spc="0" normalizeH="0" baseline="-18000" noProof="0">
                <a:ln>
                  <a:noFill/>
                </a:ln>
                <a:solidFill>
                  <a:srgbClr val="FF3399"/>
                </a:solidFill>
                <a:effectLst/>
                <a:uLnTx/>
                <a:uFillTx/>
                <a:latin typeface="Times New Roman" panose="02020603050405020304" pitchFamily="18" charset="0"/>
                <a:ea typeface="楷体_GB2312" pitchFamily="49" charset="-122"/>
                <a:cs typeface="+mn-cs"/>
                <a:sym typeface="+mn-ea"/>
              </a:rPr>
              <a:t>2</a:t>
            </a: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a:t>
            </a:r>
            <a:r>
              <a:rPr kumimoji="1" lang="en-US" altLang="zh-CN" sz="2400" b="1" i="0" u="none" strike="noStrike" kern="1200" cap="none" spc="0" normalizeH="0" baseline="0" noProof="0">
                <a:ln>
                  <a:noFill/>
                </a:ln>
                <a:solidFill>
                  <a:srgbClr val="FF3399"/>
                </a:solidFill>
                <a:effectLst/>
                <a:uLnTx/>
                <a:uFillTx/>
                <a:latin typeface="Times New Roman" panose="02020603050405020304" pitchFamily="18" charset="0"/>
                <a:ea typeface="楷体_GB2312" pitchFamily="49" charset="-122"/>
                <a:cs typeface="+mn-cs"/>
                <a:sym typeface="+mn-ea"/>
              </a:rPr>
              <a:t>d</a:t>
            </a:r>
            <a:r>
              <a:rPr kumimoji="1" lang="en-US" altLang="zh-CN" sz="2400" b="1" i="0" u="none" strike="noStrike" kern="1200" cap="none" spc="0" normalizeH="0" baseline="-18000" noProof="0">
                <a:ln>
                  <a:noFill/>
                </a:ln>
                <a:solidFill>
                  <a:srgbClr val="FF3399"/>
                </a:solidFill>
                <a:effectLst/>
                <a:uLnTx/>
                <a:uFillTx/>
                <a:latin typeface="Times New Roman" panose="02020603050405020304" pitchFamily="18" charset="0"/>
                <a:ea typeface="楷体_GB2312" pitchFamily="49" charset="-122"/>
                <a:cs typeface="+mn-cs"/>
                <a:sym typeface="+mn-ea"/>
              </a:rPr>
              <a:t>1</a:t>
            </a:r>
            <a:r>
              <a:rPr kumimoji="1" lang="en-US" altLang="zh-CN" sz="2400" b="1" i="0" u="none" strike="noStrike" kern="1200" cap="none" spc="0" normalizeH="0" baseline="0" noProof="0">
                <a:ln>
                  <a:noFill/>
                </a:ln>
                <a:solidFill>
                  <a:srgbClr val="FF3399"/>
                </a:solidFill>
                <a:effectLst/>
                <a:uLnTx/>
                <a:uFillTx/>
                <a:latin typeface="Times New Roman" panose="02020603050405020304" pitchFamily="18" charset="0"/>
                <a:ea typeface="楷体_GB2312" pitchFamily="49" charset="-122"/>
                <a:cs typeface="+mn-cs"/>
                <a:sym typeface="+mn-ea"/>
              </a:rPr>
              <a:t>-c</a:t>
            </a:r>
            <a:r>
              <a:rPr kumimoji="1" lang="en-US" altLang="zh-CN" sz="2400" b="1" i="0" u="none" strike="noStrike" kern="1200" cap="none" spc="0" normalizeH="0" baseline="-18000" noProof="0">
                <a:ln>
                  <a:noFill/>
                </a:ln>
                <a:solidFill>
                  <a:srgbClr val="FF3399"/>
                </a:solidFill>
                <a:effectLst/>
                <a:uLnTx/>
                <a:uFillTx/>
                <a:latin typeface="Times New Roman" panose="02020603050405020304" pitchFamily="18" charset="0"/>
                <a:ea typeface="楷体_GB2312" pitchFamily="49" charset="-122"/>
                <a:cs typeface="+mn-cs"/>
                <a:sym typeface="+mn-ea"/>
              </a:rPr>
              <a:t>1</a:t>
            </a: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+1)+</a:t>
            </a:r>
            <a:r>
              <a:rPr kumimoji="1" lang="en-US" altLang="zh-CN" sz="2400" b="1" i="0" u="none" strike="noStrike" kern="1200" cap="none" spc="0" normalizeH="0" baseline="0" noProof="0">
                <a:ln>
                  <a:noFill/>
                </a:ln>
                <a:solidFill>
                  <a:srgbClr val="FF3399"/>
                </a:solidFill>
                <a:effectLst/>
                <a:uLnTx/>
                <a:uFillTx/>
                <a:latin typeface="Times New Roman" panose="02020603050405020304" pitchFamily="18" charset="0"/>
                <a:ea typeface="楷体_GB2312" pitchFamily="49" charset="-122"/>
                <a:cs typeface="+mn-cs"/>
                <a:sym typeface="+mn-ea"/>
              </a:rPr>
              <a:t>i-c</a:t>
            </a:r>
            <a:r>
              <a:rPr kumimoji="1" lang="en-US" altLang="zh-CN" sz="2400" b="1" i="0" u="none" strike="noStrike" kern="1200" cap="none" spc="0" normalizeH="0" baseline="-18000" noProof="0">
                <a:ln>
                  <a:noFill/>
                </a:ln>
                <a:solidFill>
                  <a:srgbClr val="FF3399"/>
                </a:solidFill>
                <a:effectLst/>
                <a:uLnTx/>
                <a:uFillTx/>
                <a:latin typeface="Times New Roman" panose="02020603050405020304" pitchFamily="18" charset="0"/>
                <a:ea typeface="楷体_GB2312" pitchFamily="49" charset="-122"/>
                <a:cs typeface="+mn-cs"/>
                <a:sym typeface="+mn-ea"/>
              </a:rPr>
              <a:t>1</a:t>
            </a:r>
            <a:r>
              <a:rPr kumimoji="1" lang="en-US" altLang="zh-CN" sz="2400" b="1" i="0" u="none" strike="noStrike" kern="1200" cap="none" spc="0" normalizeH="0" baseline="0" noProof="0">
                <a:ln>
                  <a:noFill/>
                </a:ln>
                <a:solidFill>
                  <a:schemeClr val="tx2"/>
                </a:solidFill>
                <a:effectLst/>
                <a:uLnTx/>
                <a:uFillTx/>
                <a:latin typeface="Times New Roman" panose="02020603050405020304" pitchFamily="18" charset="0"/>
                <a:ea typeface="楷体_GB2312" pitchFamily="49" charset="-122"/>
                <a:cs typeface="+mn-cs"/>
                <a:sym typeface="+mn-ea"/>
              </a:rPr>
              <a:t>)]*L</a:t>
            </a:r>
            <a:endParaRPr kumimoji="1" lang="en-US" altLang="zh-CN" sz="2400" b="1" i="0" u="none" strike="noStrike" kern="1200" cap="none" spc="0" normalizeH="0" baseline="0" noProof="0">
              <a:ln>
                <a:noFill/>
              </a:ln>
              <a:solidFill>
                <a:schemeClr val="hlink"/>
              </a:solidFill>
              <a:effectLst>
                <a:outerShdw blurRad="38100" dist="38100" dir="2700000" algn="tl">
                  <a:srgbClr val="C0C0C0"/>
                </a:outerShdw>
              </a:effectLst>
              <a:uLnTx/>
              <a:uFillTx/>
              <a:latin typeface="楷体_GB2312" pitchFamily="49" charset="-122"/>
              <a:ea typeface="楷体_GB2312" pitchFamily="49" charset="-122"/>
              <a:cs typeface="+mn-cs"/>
              <a:sym typeface="+mn-ea"/>
            </a:endParaRPr>
          </a:p>
        </p:txBody>
      </p:sp>
      <p:grpSp>
        <p:nvGrpSpPr>
          <p:cNvPr id="131079" name="Group 7"/>
          <p:cNvGrpSpPr/>
          <p:nvPr/>
        </p:nvGrpSpPr>
        <p:grpSpPr>
          <a:xfrm>
            <a:off x="2195513" y="2420938"/>
            <a:ext cx="3028950" cy="1524000"/>
            <a:chOff x="3420" y="864"/>
            <a:chExt cx="1908" cy="960"/>
          </a:xfrm>
        </p:grpSpPr>
        <p:sp>
          <p:nvSpPr>
            <p:cNvPr id="17412" name="Rectangle 8"/>
            <p:cNvSpPr/>
            <p:nvPr/>
          </p:nvSpPr>
          <p:spPr>
            <a:xfrm>
              <a:off x="3984" y="912"/>
              <a:ext cx="1344" cy="794"/>
            </a:xfrm>
            <a:prstGeom prst="rect">
              <a:avLst/>
            </a:prstGeom>
            <a:noFill/>
            <a:ln w="9525">
              <a:noFill/>
            </a:ln>
          </p:spPr>
          <p:txBody>
            <a:bodyPr anchor="t" anchorCtr="0">
              <a:spAutoFit/>
            </a:bodyPr>
            <a:p>
              <a:pPr>
                <a:spcBef>
                  <a:spcPct val="20000"/>
                </a:spcBef>
              </a:pPr>
              <a:r>
                <a:rPr lang="en-US" altLang="zh-CN" sz="2400" b="1" dirty="0">
                  <a:solidFill>
                    <a:schemeClr val="tx2"/>
                  </a:solidFill>
                  <a:latin typeface="Times New Roman" panose="02020603050405020304" pitchFamily="18" charset="0"/>
                  <a:ea typeface="楷体_GB2312" pitchFamily="49" charset="-122"/>
                </a:rPr>
                <a:t> a</a:t>
              </a:r>
              <a:r>
                <a:rPr lang="en-US" altLang="zh-CN" sz="2400" b="1" baseline="-20000" dirty="0">
                  <a:solidFill>
                    <a:schemeClr val="tx2"/>
                  </a:solidFill>
                  <a:latin typeface="Times New Roman" panose="02020603050405020304" pitchFamily="18" charset="0"/>
                  <a:ea typeface="楷体_GB2312" pitchFamily="49" charset="-122"/>
                </a:rPr>
                <a:t>c1,c2</a:t>
              </a:r>
              <a:r>
                <a:rPr lang="en-US" altLang="zh-CN" sz="2400" b="1" dirty="0">
                  <a:solidFill>
                    <a:schemeClr val="tx2"/>
                  </a:solidFill>
                  <a:latin typeface="Times New Roman" panose="02020603050405020304" pitchFamily="18" charset="0"/>
                  <a:ea typeface="楷体_GB2312" pitchFamily="49" charset="-122"/>
                </a:rPr>
                <a:t>  …  a</a:t>
              </a:r>
              <a:r>
                <a:rPr lang="en-US" altLang="zh-CN" sz="2400" b="1" baseline="-20000" dirty="0">
                  <a:solidFill>
                    <a:schemeClr val="tx2"/>
                  </a:solidFill>
                  <a:latin typeface="Times New Roman" panose="02020603050405020304" pitchFamily="18" charset="0"/>
                  <a:ea typeface="楷体_GB2312" pitchFamily="49" charset="-122"/>
                </a:rPr>
                <a:t>c1,d2</a:t>
              </a:r>
              <a:endParaRPr lang="en-US" altLang="zh-CN" sz="2400" b="1" baseline="-20000" dirty="0">
                <a:solidFill>
                  <a:schemeClr val="tx2"/>
                </a:solidFill>
                <a:latin typeface="Times New Roman" panose="02020603050405020304" pitchFamily="18" charset="0"/>
                <a:ea typeface="楷体_GB2312" pitchFamily="49" charset="-122"/>
              </a:endParaRPr>
            </a:p>
            <a:p>
              <a:pPr>
                <a:spcBef>
                  <a:spcPct val="20000"/>
                </a:spcBef>
              </a:pPr>
              <a:r>
                <a:rPr lang="en-US" altLang="zh-CN" sz="2400" b="1" dirty="0">
                  <a:solidFill>
                    <a:schemeClr val="tx2"/>
                  </a:solidFill>
                  <a:latin typeface="Times New Roman" panose="02020603050405020304" pitchFamily="18" charset="0"/>
                  <a:ea typeface="楷体_GB2312" pitchFamily="49" charset="-122"/>
                </a:rPr>
                <a:t>   …    </a:t>
              </a:r>
              <a:r>
                <a:rPr lang="en-US" altLang="zh-CN" sz="2400" b="1" dirty="0">
                  <a:solidFill>
                    <a:srgbClr val="FF3300"/>
                  </a:solidFill>
                  <a:latin typeface="Times New Roman" panose="02020603050405020304" pitchFamily="18" charset="0"/>
                  <a:ea typeface="楷体_GB2312" pitchFamily="49" charset="-122"/>
                </a:rPr>
                <a:t>a</a:t>
              </a:r>
              <a:r>
                <a:rPr lang="en-US" altLang="zh-CN" sz="2400" b="1" baseline="-18000" dirty="0">
                  <a:solidFill>
                    <a:srgbClr val="FF3300"/>
                  </a:solidFill>
                  <a:latin typeface="Times New Roman" panose="02020603050405020304" pitchFamily="18" charset="0"/>
                  <a:ea typeface="楷体_GB2312" pitchFamily="49" charset="-122"/>
                </a:rPr>
                <a:t>ij</a:t>
              </a:r>
              <a:r>
                <a:rPr lang="en-US" altLang="zh-CN" sz="2400" b="1" dirty="0">
                  <a:solidFill>
                    <a:srgbClr val="FF3300"/>
                  </a:solidFill>
                  <a:latin typeface="Times New Roman" panose="02020603050405020304" pitchFamily="18" charset="0"/>
                  <a:ea typeface="楷体_GB2312" pitchFamily="49" charset="-122"/>
                </a:rPr>
                <a:t> </a:t>
              </a:r>
              <a:r>
                <a:rPr lang="en-US" altLang="zh-CN" sz="2400" b="1" dirty="0">
                  <a:solidFill>
                    <a:schemeClr val="tx2"/>
                  </a:solidFill>
                  <a:latin typeface="Times New Roman" panose="02020603050405020304" pitchFamily="18" charset="0"/>
                  <a:ea typeface="楷体_GB2312" pitchFamily="49" charset="-122"/>
                </a:rPr>
                <a:t>   … </a:t>
              </a:r>
              <a:br>
                <a:rPr lang="en-US" altLang="zh-CN" sz="2400" b="1" dirty="0">
                  <a:solidFill>
                    <a:schemeClr val="tx2"/>
                  </a:solidFill>
                  <a:latin typeface="Times New Roman" panose="02020603050405020304" pitchFamily="18" charset="0"/>
                  <a:ea typeface="楷体_GB2312" pitchFamily="49" charset="-122"/>
                </a:rPr>
              </a:br>
              <a:r>
                <a:rPr lang="en-US" altLang="zh-CN" sz="2400" b="1" dirty="0">
                  <a:solidFill>
                    <a:schemeClr val="tx2"/>
                  </a:solidFill>
                  <a:latin typeface="Times New Roman" panose="02020603050405020304" pitchFamily="18" charset="0"/>
                  <a:ea typeface="楷体_GB2312" pitchFamily="49" charset="-122"/>
                </a:rPr>
                <a:t> a</a:t>
              </a:r>
              <a:r>
                <a:rPr lang="en-US" altLang="zh-CN" sz="2400" b="1" baseline="-20000" dirty="0">
                  <a:solidFill>
                    <a:schemeClr val="tx2"/>
                  </a:solidFill>
                  <a:latin typeface="Times New Roman" panose="02020603050405020304" pitchFamily="18" charset="0"/>
                  <a:ea typeface="楷体_GB2312" pitchFamily="49" charset="-122"/>
                </a:rPr>
                <a:t>d1,c2  </a:t>
              </a:r>
              <a:r>
                <a:rPr lang="en-US" altLang="zh-CN" sz="2400" b="1" dirty="0">
                  <a:solidFill>
                    <a:schemeClr val="tx2"/>
                  </a:solidFill>
                  <a:latin typeface="Times New Roman" panose="02020603050405020304" pitchFamily="18" charset="0"/>
                  <a:ea typeface="楷体_GB2312" pitchFamily="49" charset="-122"/>
                </a:rPr>
                <a:t> … a</a:t>
              </a:r>
              <a:r>
                <a:rPr lang="en-US" altLang="zh-CN" sz="2400" b="1" baseline="-20000" dirty="0">
                  <a:solidFill>
                    <a:schemeClr val="tx2"/>
                  </a:solidFill>
                  <a:latin typeface="Times New Roman" panose="02020603050405020304" pitchFamily="18" charset="0"/>
                  <a:ea typeface="楷体_GB2312" pitchFamily="49" charset="-122"/>
                </a:rPr>
                <a:t>d1,d2</a:t>
              </a:r>
              <a:r>
                <a:rPr lang="en-US" altLang="zh-CN" sz="2400" b="1" dirty="0">
                  <a:solidFill>
                    <a:schemeClr val="tx2"/>
                  </a:solidFill>
                  <a:latin typeface="Times New Roman" panose="02020603050405020304" pitchFamily="18" charset="0"/>
                  <a:ea typeface="楷体_GB2312" pitchFamily="49" charset="-122"/>
                </a:rPr>
                <a:t> </a:t>
              </a:r>
              <a:endParaRPr lang="en-US" altLang="zh-CN" sz="2400" b="1" dirty="0">
                <a:solidFill>
                  <a:schemeClr val="tx2"/>
                </a:solidFill>
                <a:latin typeface="Times New Roman" panose="02020603050405020304" pitchFamily="18" charset="0"/>
                <a:ea typeface="楷体_GB2312" pitchFamily="49" charset="-122"/>
              </a:endParaRPr>
            </a:p>
          </p:txBody>
        </p:sp>
        <p:sp>
          <p:nvSpPr>
            <p:cNvPr id="17413" name="Text Box 9"/>
            <p:cNvSpPr txBox="1"/>
            <p:nvPr/>
          </p:nvSpPr>
          <p:spPr>
            <a:xfrm>
              <a:off x="3420" y="1104"/>
              <a:ext cx="708" cy="327"/>
            </a:xfrm>
            <a:prstGeom prst="rect">
              <a:avLst/>
            </a:prstGeom>
            <a:noFill/>
            <a:ln w="9525">
              <a:noFill/>
            </a:ln>
          </p:spPr>
          <p:txBody>
            <a:bodyPr anchor="t" anchorCtr="0">
              <a:spAutoFit/>
            </a:bodyPr>
            <a:p>
              <a:pPr>
                <a:spcBef>
                  <a:spcPct val="20000"/>
                </a:spcBef>
              </a:pPr>
              <a:r>
                <a:rPr lang="en-US" altLang="zh-CN" sz="2800" b="1" dirty="0">
                  <a:solidFill>
                    <a:schemeClr val="tx2"/>
                  </a:solidFill>
                  <a:latin typeface="Times New Roman" panose="02020603050405020304" pitchFamily="18" charset="0"/>
                  <a:ea typeface="楷体_GB2312" pitchFamily="49" charset="-122"/>
                </a:rPr>
                <a:t>A</a:t>
              </a:r>
              <a:r>
                <a:rPr lang="en-US" altLang="zh-CN" sz="2800" b="1" baseline="-20000" dirty="0">
                  <a:solidFill>
                    <a:schemeClr val="tx2"/>
                  </a:solidFill>
                  <a:latin typeface="Times New Roman" panose="02020603050405020304" pitchFamily="18" charset="0"/>
                  <a:ea typeface="楷体_GB2312" pitchFamily="49" charset="-122"/>
                </a:rPr>
                <a:t>mn</a:t>
              </a:r>
              <a:r>
                <a:rPr lang="en-US" altLang="zh-CN" sz="2800" b="1" dirty="0">
                  <a:solidFill>
                    <a:schemeClr val="tx2"/>
                  </a:solidFill>
                  <a:latin typeface="Times New Roman" panose="02020603050405020304" pitchFamily="18" charset="0"/>
                  <a:ea typeface="楷体_GB2312" pitchFamily="49" charset="-122"/>
                </a:rPr>
                <a:t>=</a:t>
              </a:r>
              <a:endParaRPr lang="en-US" altLang="zh-CN" sz="2800" b="1" dirty="0">
                <a:solidFill>
                  <a:schemeClr val="tx2"/>
                </a:solidFill>
                <a:latin typeface="Times New Roman" panose="02020603050405020304" pitchFamily="18" charset="0"/>
                <a:ea typeface="楷体_GB2312" pitchFamily="49" charset="-122"/>
              </a:endParaRPr>
            </a:p>
          </p:txBody>
        </p:sp>
        <p:sp>
          <p:nvSpPr>
            <p:cNvPr id="17414" name="Line 10"/>
            <p:cNvSpPr/>
            <p:nvPr/>
          </p:nvSpPr>
          <p:spPr>
            <a:xfrm flipH="1">
              <a:off x="4017" y="864"/>
              <a:ext cx="0" cy="960"/>
            </a:xfrm>
            <a:prstGeom prst="line">
              <a:avLst/>
            </a:prstGeom>
            <a:ln w="9525" cap="flat" cmpd="sng">
              <a:solidFill>
                <a:schemeClr val="tx1"/>
              </a:solidFill>
              <a:prstDash val="solid"/>
              <a:miter/>
              <a:headEnd type="none" w="med" len="med"/>
              <a:tailEnd type="none" w="med" len="med"/>
            </a:ln>
          </p:spPr>
        </p:sp>
        <p:sp>
          <p:nvSpPr>
            <p:cNvPr id="17415" name="Line 11"/>
            <p:cNvSpPr/>
            <p:nvPr/>
          </p:nvSpPr>
          <p:spPr>
            <a:xfrm>
              <a:off x="4017" y="864"/>
              <a:ext cx="47" cy="0"/>
            </a:xfrm>
            <a:prstGeom prst="line">
              <a:avLst/>
            </a:prstGeom>
            <a:ln w="9525" cap="flat" cmpd="sng">
              <a:solidFill>
                <a:schemeClr val="tx1"/>
              </a:solidFill>
              <a:prstDash val="solid"/>
              <a:miter/>
              <a:headEnd type="none" w="med" len="med"/>
              <a:tailEnd type="none" w="med" len="med"/>
            </a:ln>
          </p:spPr>
        </p:sp>
        <p:sp>
          <p:nvSpPr>
            <p:cNvPr id="17416" name="Line 12"/>
            <p:cNvSpPr/>
            <p:nvPr/>
          </p:nvSpPr>
          <p:spPr>
            <a:xfrm>
              <a:off x="4017" y="1824"/>
              <a:ext cx="94" cy="0"/>
            </a:xfrm>
            <a:prstGeom prst="line">
              <a:avLst/>
            </a:prstGeom>
            <a:ln w="9525" cap="flat" cmpd="sng">
              <a:solidFill>
                <a:schemeClr val="tx1"/>
              </a:solidFill>
              <a:prstDash val="solid"/>
              <a:miter/>
              <a:headEnd type="none" w="med" len="med"/>
              <a:tailEnd type="none" w="med" len="med"/>
            </a:ln>
          </p:spPr>
        </p:sp>
        <p:sp>
          <p:nvSpPr>
            <p:cNvPr id="17417" name="Line 13"/>
            <p:cNvSpPr/>
            <p:nvPr/>
          </p:nvSpPr>
          <p:spPr>
            <a:xfrm>
              <a:off x="5279" y="864"/>
              <a:ext cx="0" cy="960"/>
            </a:xfrm>
            <a:prstGeom prst="line">
              <a:avLst/>
            </a:prstGeom>
            <a:ln w="9525" cap="flat" cmpd="sng">
              <a:solidFill>
                <a:schemeClr val="tx1"/>
              </a:solidFill>
              <a:prstDash val="solid"/>
              <a:miter/>
              <a:headEnd type="none" w="med" len="med"/>
              <a:tailEnd type="none" w="med" len="med"/>
            </a:ln>
          </p:spPr>
        </p:sp>
        <p:sp>
          <p:nvSpPr>
            <p:cNvPr id="17418" name="Line 14"/>
            <p:cNvSpPr/>
            <p:nvPr/>
          </p:nvSpPr>
          <p:spPr>
            <a:xfrm>
              <a:off x="5231" y="864"/>
              <a:ext cx="48" cy="0"/>
            </a:xfrm>
            <a:prstGeom prst="line">
              <a:avLst/>
            </a:prstGeom>
            <a:ln w="9525" cap="flat" cmpd="sng">
              <a:solidFill>
                <a:schemeClr val="tx1"/>
              </a:solidFill>
              <a:prstDash val="solid"/>
              <a:miter/>
              <a:headEnd type="none" w="med" len="med"/>
              <a:tailEnd type="none" w="med" len="med"/>
            </a:ln>
          </p:spPr>
        </p:sp>
        <p:sp>
          <p:nvSpPr>
            <p:cNvPr id="17419" name="Line 15"/>
            <p:cNvSpPr/>
            <p:nvPr/>
          </p:nvSpPr>
          <p:spPr>
            <a:xfrm flipH="1">
              <a:off x="5184" y="1824"/>
              <a:ext cx="95" cy="0"/>
            </a:xfrm>
            <a:prstGeom prst="line">
              <a:avLst/>
            </a:prstGeom>
            <a:ln w="9525" cap="flat" cmpd="sng">
              <a:solidFill>
                <a:schemeClr val="tx1"/>
              </a:solidFill>
              <a:prstDash val="solid"/>
              <a:miter/>
              <a:headEnd type="none" w="med" len="med"/>
              <a:tailEnd type="none" w="med" len="med"/>
            </a:ln>
          </p:spPr>
        </p:sp>
      </p:grpSp>
      <p:sp>
        <p:nvSpPr>
          <p:cNvPr id="131088" name="AutoShape 16"/>
          <p:cNvSpPr/>
          <p:nvPr/>
        </p:nvSpPr>
        <p:spPr>
          <a:xfrm>
            <a:off x="7816850" y="5013325"/>
            <a:ext cx="1219200" cy="660400"/>
          </a:xfrm>
          <a:prstGeom prst="wedgeRoundRectCallout">
            <a:avLst>
              <a:gd name="adj1" fmla="val -125389"/>
              <a:gd name="adj2" fmla="val -64421"/>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nSpc>
                <a:spcPct val="80000"/>
              </a:lnSpc>
            </a:pPr>
            <a:r>
              <a:rPr lang="zh-CN" altLang="en-US" b="1" dirty="0">
                <a:solidFill>
                  <a:srgbClr val="000000"/>
                </a:solidFill>
                <a:latin typeface="楷体_GB2312" pitchFamily="49" charset="-122"/>
                <a:ea typeface="楷体_GB2312" pitchFamily="49" charset="-122"/>
              </a:rPr>
              <a:t>单个元素长度</a:t>
            </a:r>
            <a:endParaRPr lang="zh-CN" altLang="en-US" b="1" dirty="0">
              <a:solidFill>
                <a:srgbClr val="000000"/>
              </a:solidFill>
              <a:latin typeface="楷体_GB2312" pitchFamily="49" charset="-122"/>
              <a:ea typeface="楷体_GB2312" pitchFamily="49" charset="-122"/>
            </a:endParaRPr>
          </a:p>
        </p:txBody>
      </p:sp>
      <p:sp>
        <p:nvSpPr>
          <p:cNvPr id="131089" name="AutoShape 17"/>
          <p:cNvSpPr/>
          <p:nvPr/>
        </p:nvSpPr>
        <p:spPr>
          <a:xfrm>
            <a:off x="2484438" y="5124450"/>
            <a:ext cx="1295400" cy="609600"/>
          </a:xfrm>
          <a:prstGeom prst="wedgeRoundRectCallout">
            <a:avLst>
              <a:gd name="adj1" fmla="val 75491"/>
              <a:gd name="adj2" fmla="val -79167"/>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nSpc>
                <a:spcPct val="80000"/>
              </a:lnSpc>
            </a:pPr>
            <a:r>
              <a:rPr lang="en-US" altLang="zh-CN" b="1" dirty="0">
                <a:solidFill>
                  <a:srgbClr val="000000"/>
                </a:solidFill>
                <a:latin typeface="楷体_GB2312" pitchFamily="49" charset="-122"/>
                <a:ea typeface="楷体_GB2312" pitchFamily="49" charset="-122"/>
              </a:rPr>
              <a:t>aij</a:t>
            </a:r>
            <a:r>
              <a:rPr lang="zh-CN" altLang="en-US" b="1" dirty="0">
                <a:solidFill>
                  <a:srgbClr val="000000"/>
                </a:solidFill>
                <a:latin typeface="楷体_GB2312" pitchFamily="49" charset="-122"/>
                <a:ea typeface="楷体_GB2312" pitchFamily="49" charset="-122"/>
              </a:rPr>
              <a:t>之前的行数</a:t>
            </a:r>
            <a:endParaRPr lang="zh-CN" altLang="en-US" b="1" dirty="0">
              <a:solidFill>
                <a:srgbClr val="000000"/>
              </a:solidFill>
              <a:latin typeface="楷体_GB2312" pitchFamily="49" charset="-122"/>
              <a:ea typeface="楷体_GB2312" pitchFamily="49" charset="-122"/>
            </a:endParaRPr>
          </a:p>
        </p:txBody>
      </p:sp>
      <p:sp>
        <p:nvSpPr>
          <p:cNvPr id="131090" name="AutoShape 18"/>
          <p:cNvSpPr/>
          <p:nvPr/>
        </p:nvSpPr>
        <p:spPr>
          <a:xfrm>
            <a:off x="658813" y="5089525"/>
            <a:ext cx="1447800" cy="304800"/>
          </a:xfrm>
          <a:prstGeom prst="wedgeRoundRectCallout">
            <a:avLst>
              <a:gd name="adj1" fmla="val 89366"/>
              <a:gd name="adj2" fmla="val -114583"/>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nSpc>
                <a:spcPct val="80000"/>
              </a:lnSpc>
            </a:pPr>
            <a:r>
              <a:rPr lang="zh-CN" altLang="en-US" b="1" dirty="0">
                <a:solidFill>
                  <a:srgbClr val="000000"/>
                </a:solidFill>
                <a:latin typeface="楷体_GB2312" pitchFamily="49" charset="-122"/>
                <a:ea typeface="楷体_GB2312" pitchFamily="49" charset="-122"/>
              </a:rPr>
              <a:t>数组基址</a:t>
            </a:r>
            <a:endParaRPr lang="zh-CN" altLang="en-US" b="1" dirty="0">
              <a:solidFill>
                <a:srgbClr val="000000"/>
              </a:solidFill>
              <a:latin typeface="楷体_GB2312" pitchFamily="49" charset="-122"/>
              <a:ea typeface="楷体_GB2312" pitchFamily="49" charset="-122"/>
            </a:endParaRPr>
          </a:p>
        </p:txBody>
      </p:sp>
      <p:sp>
        <p:nvSpPr>
          <p:cNvPr id="131091" name="AutoShape 19"/>
          <p:cNvSpPr/>
          <p:nvPr/>
        </p:nvSpPr>
        <p:spPr>
          <a:xfrm>
            <a:off x="3935413" y="5241925"/>
            <a:ext cx="1447800" cy="563563"/>
          </a:xfrm>
          <a:prstGeom prst="wedgeRoundRectCallout">
            <a:avLst>
              <a:gd name="adj1" fmla="val 40352"/>
              <a:gd name="adj2" fmla="val -112815"/>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nSpc>
                <a:spcPct val="80000"/>
              </a:lnSpc>
            </a:pPr>
            <a:r>
              <a:rPr lang="zh-CN" altLang="en-US" b="1" dirty="0">
                <a:solidFill>
                  <a:srgbClr val="000000"/>
                </a:solidFill>
                <a:latin typeface="楷体_GB2312" pitchFamily="49" charset="-122"/>
                <a:ea typeface="楷体_GB2312" pitchFamily="49" charset="-122"/>
              </a:rPr>
              <a:t>总列数，即第</a:t>
            </a:r>
            <a:r>
              <a:rPr lang="en-US" altLang="zh-CN" b="1" dirty="0">
                <a:solidFill>
                  <a:srgbClr val="000000"/>
                </a:solidFill>
                <a:latin typeface="楷体_GB2312" pitchFamily="49" charset="-122"/>
                <a:ea typeface="楷体_GB2312" pitchFamily="49" charset="-122"/>
              </a:rPr>
              <a:t>2</a:t>
            </a:r>
            <a:r>
              <a:rPr lang="zh-CN" altLang="en-US" b="1" dirty="0">
                <a:solidFill>
                  <a:srgbClr val="000000"/>
                </a:solidFill>
                <a:latin typeface="楷体_GB2312" pitchFamily="49" charset="-122"/>
                <a:ea typeface="楷体_GB2312" pitchFamily="49" charset="-122"/>
              </a:rPr>
              <a:t>维长度</a:t>
            </a:r>
            <a:endParaRPr lang="zh-CN" altLang="en-US" b="1" dirty="0">
              <a:solidFill>
                <a:srgbClr val="000000"/>
              </a:solidFill>
              <a:latin typeface="楷体_GB2312" pitchFamily="49" charset="-122"/>
              <a:ea typeface="楷体_GB2312" pitchFamily="49" charset="-122"/>
            </a:endParaRPr>
          </a:p>
        </p:txBody>
      </p:sp>
      <p:sp>
        <p:nvSpPr>
          <p:cNvPr id="131092" name="AutoShape 20"/>
          <p:cNvSpPr/>
          <p:nvPr/>
        </p:nvSpPr>
        <p:spPr>
          <a:xfrm>
            <a:off x="5508625" y="5229225"/>
            <a:ext cx="1676400" cy="609600"/>
          </a:xfrm>
          <a:prstGeom prst="wedgeRoundRectCallout">
            <a:avLst>
              <a:gd name="adj1" fmla="val -19412"/>
              <a:gd name="adj2" fmla="val -100523"/>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nSpc>
                <a:spcPct val="80000"/>
              </a:lnSpc>
            </a:pPr>
            <a:r>
              <a:rPr lang="en-US" altLang="zh-CN" b="1" dirty="0">
                <a:solidFill>
                  <a:srgbClr val="000000"/>
                </a:solidFill>
                <a:latin typeface="楷体_GB2312" pitchFamily="49" charset="-122"/>
                <a:ea typeface="楷体_GB2312" pitchFamily="49" charset="-122"/>
              </a:rPr>
              <a:t>aij</a:t>
            </a:r>
            <a:r>
              <a:rPr lang="zh-CN" altLang="en-US" b="1" dirty="0">
                <a:solidFill>
                  <a:srgbClr val="000000"/>
                </a:solidFill>
                <a:latin typeface="楷体_GB2312" pitchFamily="49" charset="-122"/>
                <a:ea typeface="楷体_GB2312" pitchFamily="49" charset="-122"/>
              </a:rPr>
              <a:t>本行前面的元素个数</a:t>
            </a:r>
            <a:endParaRPr lang="zh-CN" altLang="en-US" b="1" dirty="0">
              <a:solidFill>
                <a:srgbClr val="000000"/>
              </a:solidFill>
              <a:latin typeface="楷体_GB2312" pitchFamily="49" charset="-122"/>
              <a:ea typeface="楷体_GB2312" pitchFamily="49" charset="-122"/>
            </a:endParaRPr>
          </a:p>
        </p:txBody>
      </p:sp>
      <p:sp>
        <p:nvSpPr>
          <p:cNvPr id="131094" name="Rectangle 22"/>
          <p:cNvSpPr/>
          <p:nvPr/>
        </p:nvSpPr>
        <p:spPr>
          <a:xfrm>
            <a:off x="381000" y="4114800"/>
            <a:ext cx="7772400" cy="822325"/>
          </a:xfrm>
          <a:prstGeom prst="rect">
            <a:avLst/>
          </a:prstGeom>
          <a:noFill/>
          <a:ln w="9525">
            <a:noFill/>
          </a:ln>
        </p:spPr>
        <p:txBody>
          <a:bodyPr anchor="t" anchorCtr="0">
            <a:spAutoFit/>
          </a:bodyPr>
          <a:p>
            <a:r>
              <a:rPr lang="zh-CN" altLang="en-US" sz="2400" b="1" dirty="0">
                <a:latin typeface="Times New Roman" panose="02020603050405020304" pitchFamily="18" charset="0"/>
                <a:ea typeface="楷体_GB2312" pitchFamily="49" charset="-122"/>
              </a:rPr>
              <a:t>则</a:t>
            </a:r>
            <a:r>
              <a:rPr lang="zh-CN" altLang="en-US" sz="2400" b="1" dirty="0">
                <a:solidFill>
                  <a:srgbClr val="000000"/>
                </a:solidFill>
                <a:latin typeface="Times New Roman" panose="02020603050405020304" pitchFamily="18" charset="0"/>
                <a:ea typeface="楷体_GB2312" pitchFamily="49" charset="-122"/>
              </a:rPr>
              <a:t>行优先</a:t>
            </a:r>
            <a:r>
              <a:rPr lang="zh-CN" altLang="en-US" sz="2400" b="1" dirty="0">
                <a:latin typeface="Times New Roman" panose="02020603050405020304" pitchFamily="18" charset="0"/>
                <a:ea typeface="楷体_GB2312" pitchFamily="49" charset="-122"/>
              </a:rPr>
              <a:t>存储时的地址公式为：</a:t>
            </a:r>
            <a:br>
              <a:rPr lang="zh-CN" altLang="en-US" sz="2400" b="1" dirty="0">
                <a:solidFill>
                  <a:schemeClr val="accent1"/>
                </a:solidFill>
                <a:latin typeface="Times New Roman" panose="02020603050405020304" pitchFamily="18" charset="0"/>
                <a:ea typeface="楷体_GB2312" pitchFamily="49" charset="-122"/>
              </a:rPr>
            </a:br>
            <a:r>
              <a:rPr lang="en-US" altLang="zh-CN" sz="2400" b="1" dirty="0">
                <a:solidFill>
                  <a:schemeClr val="tx2"/>
                </a:solidFill>
                <a:latin typeface="Times New Roman" panose="02020603050405020304" pitchFamily="18" charset="0"/>
                <a:ea typeface="楷体_GB2312" pitchFamily="49" charset="-122"/>
              </a:rPr>
              <a:t>LOC(</a:t>
            </a:r>
            <a:r>
              <a:rPr lang="en-US" altLang="zh-CN" sz="2400" b="1" dirty="0">
                <a:solidFill>
                  <a:srgbClr val="000000"/>
                </a:solidFill>
                <a:latin typeface="Times New Roman" panose="02020603050405020304" pitchFamily="18" charset="0"/>
                <a:ea typeface="楷体_GB2312" pitchFamily="49" charset="-122"/>
              </a:rPr>
              <a:t>a</a:t>
            </a:r>
            <a:r>
              <a:rPr lang="en-US" altLang="zh-CN" sz="2400" b="1" baseline="-18000" dirty="0">
                <a:solidFill>
                  <a:srgbClr val="000000"/>
                </a:solidFill>
                <a:latin typeface="Times New Roman" panose="02020603050405020304" pitchFamily="18" charset="0"/>
                <a:ea typeface="楷体_GB2312" pitchFamily="49" charset="-122"/>
              </a:rPr>
              <a:t>ij</a:t>
            </a:r>
            <a:r>
              <a:rPr lang="en-US" altLang="zh-CN" sz="2400" b="1" dirty="0">
                <a:solidFill>
                  <a:schemeClr val="tx2"/>
                </a:solidFill>
                <a:latin typeface="Times New Roman" panose="02020603050405020304" pitchFamily="18" charset="0"/>
                <a:ea typeface="楷体_GB2312" pitchFamily="49" charset="-122"/>
              </a:rPr>
              <a:t>)=LOC(a</a:t>
            </a:r>
            <a:r>
              <a:rPr lang="en-US" altLang="zh-CN" sz="2400" b="1" baseline="-16000" dirty="0">
                <a:solidFill>
                  <a:schemeClr val="tx2"/>
                </a:solidFill>
                <a:latin typeface="Times New Roman" panose="02020603050405020304" pitchFamily="18" charset="0"/>
                <a:ea typeface="楷体_GB2312" pitchFamily="49" charset="-122"/>
              </a:rPr>
              <a:t>c</a:t>
            </a:r>
            <a:r>
              <a:rPr lang="en-US" altLang="zh-CN" sz="2400" b="1" baseline="-36000" dirty="0">
                <a:solidFill>
                  <a:schemeClr val="tx2"/>
                </a:solidFill>
                <a:latin typeface="Times New Roman" panose="02020603050405020304" pitchFamily="18" charset="0"/>
                <a:ea typeface="楷体_GB2312" pitchFamily="49" charset="-122"/>
              </a:rPr>
              <a:t>1,</a:t>
            </a:r>
            <a:r>
              <a:rPr lang="en-US" altLang="zh-CN" sz="2400" b="1" baseline="-18000" dirty="0">
                <a:solidFill>
                  <a:schemeClr val="tx2"/>
                </a:solidFill>
                <a:latin typeface="Times New Roman" panose="02020603050405020304" pitchFamily="18" charset="0"/>
                <a:ea typeface="楷体_GB2312" pitchFamily="49" charset="-122"/>
              </a:rPr>
              <a:t>c</a:t>
            </a:r>
            <a:r>
              <a:rPr lang="en-US" altLang="zh-CN" sz="2400" b="1" baseline="-34000" dirty="0">
                <a:solidFill>
                  <a:schemeClr val="tx2"/>
                </a:solidFill>
                <a:latin typeface="Times New Roman" panose="02020603050405020304" pitchFamily="18" charset="0"/>
                <a:ea typeface="楷体_GB2312" pitchFamily="49" charset="-122"/>
              </a:rPr>
              <a:t>2</a:t>
            </a:r>
            <a:r>
              <a:rPr lang="en-US" altLang="zh-CN" sz="2400" b="1" dirty="0">
                <a:solidFill>
                  <a:schemeClr val="tx2"/>
                </a:solidFill>
                <a:latin typeface="Times New Roman" panose="02020603050405020304" pitchFamily="18" charset="0"/>
                <a:ea typeface="楷体_GB2312" pitchFamily="49" charset="-122"/>
              </a:rPr>
              <a:t>)+[(i-c</a:t>
            </a:r>
            <a:r>
              <a:rPr lang="en-US" altLang="zh-CN" sz="2400" b="1" baseline="-18000" dirty="0">
                <a:solidFill>
                  <a:schemeClr val="tx2"/>
                </a:solidFill>
                <a:latin typeface="Times New Roman" panose="02020603050405020304" pitchFamily="18" charset="0"/>
                <a:ea typeface="楷体_GB2312" pitchFamily="49" charset="-122"/>
              </a:rPr>
              <a:t>1</a:t>
            </a:r>
            <a:r>
              <a:rPr lang="en-US" altLang="zh-CN" sz="2400" b="1" dirty="0">
                <a:solidFill>
                  <a:schemeClr val="tx2"/>
                </a:solidFill>
                <a:latin typeface="Times New Roman" panose="02020603050405020304" pitchFamily="18" charset="0"/>
                <a:ea typeface="楷体_GB2312" pitchFamily="49" charset="-122"/>
              </a:rPr>
              <a:t>)*(d</a:t>
            </a:r>
            <a:r>
              <a:rPr lang="en-US" altLang="zh-CN" sz="2400" b="1" baseline="-18000" dirty="0">
                <a:solidFill>
                  <a:schemeClr val="tx2"/>
                </a:solidFill>
                <a:latin typeface="Times New Roman" panose="02020603050405020304" pitchFamily="18" charset="0"/>
                <a:ea typeface="楷体_GB2312" pitchFamily="49" charset="-122"/>
              </a:rPr>
              <a:t>2</a:t>
            </a:r>
            <a:r>
              <a:rPr lang="en-US" altLang="zh-CN" sz="2400" b="1" dirty="0">
                <a:solidFill>
                  <a:schemeClr val="tx2"/>
                </a:solidFill>
                <a:latin typeface="Times New Roman" panose="02020603050405020304" pitchFamily="18" charset="0"/>
                <a:ea typeface="楷体_GB2312" pitchFamily="49" charset="-122"/>
              </a:rPr>
              <a:t>-c</a:t>
            </a:r>
            <a:r>
              <a:rPr lang="en-US" altLang="zh-CN" sz="2400" b="1" baseline="-18000" dirty="0">
                <a:solidFill>
                  <a:schemeClr val="tx2"/>
                </a:solidFill>
                <a:latin typeface="Times New Roman" panose="02020603050405020304" pitchFamily="18" charset="0"/>
                <a:ea typeface="楷体_GB2312" pitchFamily="49" charset="-122"/>
              </a:rPr>
              <a:t>2</a:t>
            </a:r>
            <a:r>
              <a:rPr lang="en-US" altLang="zh-CN" sz="2400" b="1" dirty="0">
                <a:solidFill>
                  <a:schemeClr val="tx2"/>
                </a:solidFill>
                <a:latin typeface="Times New Roman" panose="02020603050405020304" pitchFamily="18" charset="0"/>
                <a:ea typeface="楷体_GB2312" pitchFamily="49" charset="-122"/>
              </a:rPr>
              <a:t>+1)+j-c</a:t>
            </a:r>
            <a:r>
              <a:rPr lang="en-US" altLang="zh-CN" sz="2400" b="1" baseline="-18000" dirty="0">
                <a:solidFill>
                  <a:schemeClr val="tx2"/>
                </a:solidFill>
                <a:latin typeface="Times New Roman" panose="02020603050405020304" pitchFamily="18" charset="0"/>
                <a:ea typeface="楷体_GB2312" pitchFamily="49" charset="-122"/>
              </a:rPr>
              <a:t>2</a:t>
            </a:r>
            <a:r>
              <a:rPr lang="en-US" altLang="zh-CN" sz="2400" b="1" dirty="0">
                <a:solidFill>
                  <a:schemeClr val="tx2"/>
                </a:solidFill>
                <a:latin typeface="Times New Roman" panose="02020603050405020304" pitchFamily="18" charset="0"/>
                <a:ea typeface="楷体_GB2312" pitchFamily="49" charset="-122"/>
              </a:rPr>
              <a:t>)]*L</a:t>
            </a:r>
            <a:endParaRPr lang="en-US" altLang="zh-CN" sz="2400" b="1" dirty="0">
              <a:solidFill>
                <a:schemeClr val="tx2"/>
              </a:solidFill>
              <a:latin typeface="Times New Roman" panose="02020603050405020304" pitchFamily="18" charset="0"/>
              <a:ea typeface="楷体_GB2312" pitchFamily="49" charset="-122"/>
            </a:endParaRPr>
          </a:p>
        </p:txBody>
      </p:sp>
      <p:sp>
        <p:nvSpPr>
          <p:cNvPr id="17426" name="Rectangle 23"/>
          <p:cNvSpPr/>
          <p:nvPr/>
        </p:nvSpPr>
        <p:spPr>
          <a:xfrm>
            <a:off x="457200" y="122238"/>
            <a:ext cx="7543800" cy="1295400"/>
          </a:xfrm>
          <a:prstGeom prst="rect">
            <a:avLst/>
          </a:prstGeom>
          <a:noFill/>
          <a:ln w="9525">
            <a:noFill/>
          </a:ln>
        </p:spPr>
        <p:txBody>
          <a:bodyPr anchor="b" anchorCtr="0"/>
          <a:p>
            <a:r>
              <a:rPr lang="en-US" altLang="zh-CN" sz="3600" b="1" dirty="0">
                <a:solidFill>
                  <a:schemeClr val="tx2"/>
                </a:solidFill>
                <a:latin typeface="Arial" panose="020B0604020202020204" pitchFamily="34" charset="0"/>
                <a:ea typeface="楷体_GB2312" pitchFamily="49" charset="-122"/>
              </a:rPr>
              <a:t>5.2</a:t>
            </a:r>
            <a:r>
              <a:rPr lang="en-US" altLang="zh-CN" sz="3600" b="1" dirty="0">
                <a:solidFill>
                  <a:schemeClr val="tx2"/>
                </a:solidFill>
                <a:latin typeface="楷体_GB2312" pitchFamily="49" charset="-122"/>
                <a:ea typeface="楷体_GB2312" pitchFamily="49" charset="-122"/>
              </a:rPr>
              <a:t> </a:t>
            </a:r>
            <a:r>
              <a:rPr lang="zh-CN" altLang="en-US" sz="3600" b="1" dirty="0">
                <a:solidFill>
                  <a:schemeClr val="tx2"/>
                </a:solidFill>
                <a:latin typeface="楷体_GB2312" pitchFamily="49" charset="-122"/>
                <a:ea typeface="楷体_GB2312" pitchFamily="49" charset="-122"/>
              </a:rPr>
              <a:t>数组的顺序表示和实现</a:t>
            </a:r>
            <a:endParaRPr lang="zh-CN" altLang="en-US" sz="3600" b="1" dirty="0">
              <a:solidFill>
                <a:schemeClr val="tx2"/>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300"/>
                                  </p:iterate>
                                  <p:childTnLst>
                                    <p:set>
                                      <p:cBhvr>
                                        <p:cTn id="6" dur="1" fill="hold">
                                          <p:stCondLst>
                                            <p:cond delay="299"/>
                                          </p:stCondLst>
                                        </p:cTn>
                                        <p:tgtEl>
                                          <p:spTgt spid="131076">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1079"/>
                                        </p:tgtEl>
                                        <p:attrNameLst>
                                          <p:attrName>style.visibility</p:attrName>
                                        </p:attrNameLst>
                                      </p:cBhvr>
                                      <p:to>
                                        <p:strVal val="visible"/>
                                      </p:to>
                                    </p:set>
                                    <p:animEffect transition="in" filter="wipe(up)">
                                      <p:cBhvr>
                                        <p:cTn id="11" dur="500"/>
                                        <p:tgtEl>
                                          <p:spTgt spid="13107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1094"/>
                                        </p:tgtEl>
                                        <p:attrNameLst>
                                          <p:attrName>style.visibility</p:attrName>
                                        </p:attrNameLst>
                                      </p:cBhvr>
                                      <p:to>
                                        <p:strVal val="visible"/>
                                      </p:to>
                                    </p:set>
                                    <p:animEffect transition="in" filter="wipe(left)">
                                      <p:cBhvr>
                                        <p:cTn id="16" dur="500"/>
                                        <p:tgtEl>
                                          <p:spTgt spid="1310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1090"/>
                                        </p:tgtEl>
                                        <p:attrNameLst>
                                          <p:attrName>style.visibility</p:attrName>
                                        </p:attrNameLst>
                                      </p:cBhvr>
                                      <p:to>
                                        <p:strVal val="visible"/>
                                      </p:to>
                                    </p:set>
                                    <p:animEffect transition="in" filter="wipe(left)">
                                      <p:cBhvr>
                                        <p:cTn id="21" dur="500"/>
                                        <p:tgtEl>
                                          <p:spTgt spid="1310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1089"/>
                                        </p:tgtEl>
                                        <p:attrNameLst>
                                          <p:attrName>style.visibility</p:attrName>
                                        </p:attrNameLst>
                                      </p:cBhvr>
                                      <p:to>
                                        <p:strVal val="visible"/>
                                      </p:to>
                                    </p:set>
                                    <p:animEffect transition="in" filter="wipe(left)">
                                      <p:cBhvr>
                                        <p:cTn id="26" dur="500"/>
                                        <p:tgtEl>
                                          <p:spTgt spid="1310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1091"/>
                                        </p:tgtEl>
                                        <p:attrNameLst>
                                          <p:attrName>style.visibility</p:attrName>
                                        </p:attrNameLst>
                                      </p:cBhvr>
                                      <p:to>
                                        <p:strVal val="visible"/>
                                      </p:to>
                                    </p:set>
                                    <p:animEffect transition="in" filter="wipe(left)">
                                      <p:cBhvr>
                                        <p:cTn id="31" dur="500"/>
                                        <p:tgtEl>
                                          <p:spTgt spid="13109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1092"/>
                                        </p:tgtEl>
                                        <p:attrNameLst>
                                          <p:attrName>style.visibility</p:attrName>
                                        </p:attrNameLst>
                                      </p:cBhvr>
                                      <p:to>
                                        <p:strVal val="visible"/>
                                      </p:to>
                                    </p:set>
                                    <p:animEffect transition="in" filter="wipe(left)">
                                      <p:cBhvr>
                                        <p:cTn id="36" dur="500"/>
                                        <p:tgtEl>
                                          <p:spTgt spid="13109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1088"/>
                                        </p:tgtEl>
                                        <p:attrNameLst>
                                          <p:attrName>style.visibility</p:attrName>
                                        </p:attrNameLst>
                                      </p:cBhvr>
                                      <p:to>
                                        <p:strVal val="visible"/>
                                      </p:to>
                                    </p:set>
                                    <p:animEffect transition="in" filter="wipe(left)">
                                      <p:cBhvr>
                                        <p:cTn id="41" dur="500"/>
                                        <p:tgtEl>
                                          <p:spTgt spid="1310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1078">
                                            <p:txEl>
                                              <p:charRg st="0" end="15"/>
                                            </p:txEl>
                                          </p:spTgt>
                                        </p:tgtEl>
                                        <p:attrNameLst>
                                          <p:attrName>style.visibility</p:attrName>
                                        </p:attrNameLst>
                                      </p:cBhvr>
                                      <p:to>
                                        <p:strVal val="visible"/>
                                      </p:to>
                                    </p:set>
                                    <p:animEffect transition="in" filter="wipe(left)">
                                      <p:cBhvr>
                                        <p:cTn id="46" dur="500"/>
                                        <p:tgtEl>
                                          <p:spTgt spid="131078">
                                            <p:txEl>
                                              <p:charRg st="0" end="1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1078">
                                            <p:txEl>
                                              <p:charRg st="15" end="63"/>
                                            </p:txEl>
                                          </p:spTgt>
                                        </p:tgtEl>
                                        <p:attrNameLst>
                                          <p:attrName>style.visibility</p:attrName>
                                        </p:attrNameLst>
                                      </p:cBhvr>
                                      <p:to>
                                        <p:strVal val="visible"/>
                                      </p:to>
                                    </p:set>
                                    <p:animEffect transition="in" filter="wipe(left)">
                                      <p:cBhvr>
                                        <p:cTn id="51" dur="500"/>
                                        <p:tgtEl>
                                          <p:spTgt spid="131078">
                                            <p:txEl>
                                              <p:charRg st="15"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build="p"/>
      <p:bldP spid="131078" grpId="0" build="p"/>
      <p:bldP spid="131088" grpId="0" animBg="1"/>
      <p:bldP spid="131089" grpId="0" animBg="1"/>
      <p:bldP spid="131090" grpId="0" animBg="1"/>
      <p:bldP spid="131091" grpId="0" animBg="1"/>
      <p:bldP spid="131092" grpId="0" animBg="1"/>
      <p:bldP spid="1310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4" name="Rectangle 12"/>
          <p:cNvSpPr/>
          <p:nvPr/>
        </p:nvSpPr>
        <p:spPr>
          <a:xfrm>
            <a:off x="266700" y="5257800"/>
            <a:ext cx="8610600" cy="1187450"/>
          </a:xfrm>
          <a:prstGeom prst="rect">
            <a:avLst/>
          </a:prstGeom>
          <a:noFill/>
          <a:ln w="9525">
            <a:noFill/>
          </a:ln>
        </p:spPr>
        <p:txBody>
          <a:bodyPr anchor="t" anchorCtr="0">
            <a:spAutoFit/>
          </a:bodyPr>
          <a:p>
            <a:pPr algn="just">
              <a:spcBef>
                <a:spcPct val="20000"/>
              </a:spcBef>
              <a:buClr>
                <a:schemeClr val="tx2"/>
              </a:buClr>
              <a:buSzPct val="90000"/>
              <a:buFont typeface="Wingdings" panose="05000000000000000000" pitchFamily="2" charset="2"/>
              <a:buChar char="l"/>
            </a:pPr>
            <a:r>
              <a:rPr lang="zh-CN" altLang="en-US" sz="2400" b="1" dirty="0">
                <a:latin typeface="Times New Roman" panose="02020603050405020304" pitchFamily="18" charset="0"/>
                <a:ea typeface="楷体_GB2312" pitchFamily="49" charset="-122"/>
              </a:rPr>
              <a:t>数组元素的存储位置是其下标的</a:t>
            </a:r>
            <a:r>
              <a:rPr lang="zh-CN" altLang="en-US" sz="2400" b="1" dirty="0">
                <a:solidFill>
                  <a:srgbClr val="FF0000"/>
                </a:solidFill>
                <a:latin typeface="Times New Roman" panose="02020603050405020304" pitchFamily="18" charset="0"/>
                <a:ea typeface="楷体_GB2312" pitchFamily="49" charset="-122"/>
              </a:rPr>
              <a:t>线性函数</a:t>
            </a:r>
            <a:r>
              <a:rPr lang="zh-CN" altLang="en-US" sz="2400" b="1" dirty="0">
                <a:latin typeface="Times New Roman" panose="02020603050405020304" pitchFamily="18" charset="0"/>
                <a:ea typeface="楷体_GB2312" pitchFamily="49" charset="-122"/>
              </a:rPr>
              <a:t>，由于计算各个元素存储位置的时间相等，所以存储数组中任一元素的时间也相等，我们称具有这一特点的存储结构为</a:t>
            </a:r>
            <a:r>
              <a:rPr lang="zh-CN" altLang="en-US" sz="2400" b="1" dirty="0">
                <a:solidFill>
                  <a:schemeClr val="tx2"/>
                </a:solidFill>
                <a:latin typeface="Times New Roman" panose="02020603050405020304" pitchFamily="18" charset="0"/>
                <a:ea typeface="楷体_GB2312" pitchFamily="49" charset="-122"/>
              </a:rPr>
              <a:t>随机存储结构。</a:t>
            </a:r>
            <a:endParaRPr lang="zh-CN" altLang="en-US" sz="2400" b="1" dirty="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a:xfrm>
            <a:off x="395288" y="765175"/>
            <a:ext cx="6337300" cy="685800"/>
          </a:xfrm>
          <a:ln/>
        </p:spPr>
        <p:txBody>
          <a:bodyPr vert="horz" wrap="square" lIns="91440" tIns="45720" rIns="91440" bIns="45720" anchor="b" anchorCtr="0"/>
          <a:p>
            <a:pPr eaLnBrk="1" hangingPunct="1"/>
            <a:r>
              <a:rPr lang="en-US" altLang="zh-CN" sz="3600" dirty="0">
                <a:ea typeface="楷体_GB2312" pitchFamily="49" charset="-122"/>
              </a:rPr>
              <a:t>5.2</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数组的顺序表示和实现</a:t>
            </a:r>
            <a:endParaRPr lang="zh-CN" altLang="en-US" sz="3200" dirty="0">
              <a:ea typeface="楷体_GB2312" pitchFamily="49" charset="-122"/>
            </a:endParaRPr>
          </a:p>
        </p:txBody>
      </p:sp>
      <p:sp>
        <p:nvSpPr>
          <p:cNvPr id="18435" name="Rectangle 3"/>
          <p:cNvSpPr>
            <a:spLocks noGrp="1"/>
          </p:cNvSpPr>
          <p:nvPr>
            <p:ph idx="1"/>
          </p:nvPr>
        </p:nvSpPr>
        <p:spPr>
          <a:xfrm>
            <a:off x="152400" y="1676400"/>
            <a:ext cx="8686800" cy="1368425"/>
          </a:xfrm>
          <a:ln/>
        </p:spPr>
        <p:txBody>
          <a:bodyPr vert="horz" wrap="square" lIns="91440" tIns="45720" rIns="91440" bIns="45720" anchor="t" anchorCtr="0"/>
          <a:p>
            <a:pPr marL="190500" lvl="1" indent="0" eaLnBrk="1" hangingPunct="1">
              <a:buClr>
                <a:schemeClr val="tx2"/>
              </a:buClr>
              <a:buSzPct val="80000"/>
            </a:pPr>
            <a:r>
              <a:rPr lang="en-US" altLang="zh-CN" sz="2400" b="1" dirty="0">
                <a:latin typeface="Times New Roman" panose="02020603050405020304" pitchFamily="18" charset="0"/>
                <a:ea typeface="楷体_GB2312" pitchFamily="49" charset="-122"/>
              </a:rPr>
              <a:t> n</a:t>
            </a:r>
            <a:r>
              <a:rPr lang="zh-CN" altLang="en-US" sz="2400" b="1" dirty="0">
                <a:latin typeface="Times New Roman" panose="02020603050405020304" pitchFamily="18" charset="0"/>
                <a:ea typeface="楷体_GB2312" pitchFamily="49" charset="-122"/>
              </a:rPr>
              <a:t>维数组元素存储地址的计算公式</a:t>
            </a:r>
            <a:endParaRPr lang="zh-CN" altLang="en-US" sz="2400" b="1" dirty="0">
              <a:latin typeface="Times New Roman" panose="02020603050405020304" pitchFamily="18" charset="0"/>
              <a:ea typeface="楷体_GB2312" pitchFamily="49" charset="-122"/>
            </a:endParaRPr>
          </a:p>
          <a:p>
            <a:pPr marL="190500" lvl="1" indent="0" eaLnBrk="1" hangingPunct="1">
              <a:buClr>
                <a:srgbClr val="FF9900"/>
              </a:buClr>
              <a:buNone/>
            </a:pPr>
            <a:r>
              <a:rPr lang="zh-CN" altLang="en-US" sz="2400" b="1" dirty="0">
                <a:latin typeface="Times New Roman" panose="02020603050405020304" pitchFamily="18" charset="0"/>
                <a:ea typeface="楷体_GB2312" pitchFamily="49" charset="-122"/>
              </a:rPr>
              <a:t>  设各维长度分别为</a:t>
            </a:r>
            <a:r>
              <a:rPr lang="en-US" altLang="zh-CN" sz="2400" b="1" i="1" dirty="0">
                <a:solidFill>
                  <a:schemeClr val="tx2"/>
                </a:solidFill>
                <a:latin typeface="Times New Roman" panose="02020603050405020304" pitchFamily="18" charset="0"/>
                <a:ea typeface="楷体_GB2312" pitchFamily="49" charset="-122"/>
              </a:rPr>
              <a:t>b</a:t>
            </a:r>
            <a:r>
              <a:rPr lang="en-US" altLang="zh-CN" sz="2400" b="1" baseline="-25000" dirty="0">
                <a:solidFill>
                  <a:schemeClr val="tx2"/>
                </a:solidFill>
                <a:latin typeface="Times New Roman" panose="02020603050405020304" pitchFamily="18" charset="0"/>
                <a:ea typeface="楷体_GB2312" pitchFamily="49" charset="-122"/>
              </a:rPr>
              <a:t>1</a:t>
            </a:r>
            <a:r>
              <a:rPr lang="en-US" altLang="zh-CN" sz="2400" b="1" i="1" dirty="0">
                <a:solidFill>
                  <a:schemeClr val="tx2"/>
                </a:solidFill>
                <a:latin typeface="Times New Roman" panose="02020603050405020304" pitchFamily="18" charset="0"/>
                <a:ea typeface="楷体_GB2312" pitchFamily="49" charset="-122"/>
              </a:rPr>
              <a:t>, b</a:t>
            </a:r>
            <a:r>
              <a:rPr lang="en-US" altLang="zh-CN" sz="2400" b="1" baseline="-25000" dirty="0">
                <a:solidFill>
                  <a:schemeClr val="tx2"/>
                </a:solidFill>
                <a:latin typeface="Times New Roman" panose="02020603050405020304" pitchFamily="18" charset="0"/>
                <a:ea typeface="楷体_GB2312" pitchFamily="49" charset="-122"/>
              </a:rPr>
              <a:t>2</a:t>
            </a:r>
            <a:r>
              <a:rPr lang="en-US" altLang="zh-CN" sz="2400" b="1" i="1" dirty="0">
                <a:solidFill>
                  <a:schemeClr val="tx2"/>
                </a:solidFill>
                <a:latin typeface="Times New Roman" panose="02020603050405020304" pitchFamily="18" charset="0"/>
                <a:ea typeface="楷体_GB2312" pitchFamily="49" charset="-122"/>
              </a:rPr>
              <a:t>, b</a:t>
            </a:r>
            <a:r>
              <a:rPr lang="en-US" altLang="zh-CN" sz="2400" b="1" baseline="-25000" dirty="0">
                <a:solidFill>
                  <a:schemeClr val="tx2"/>
                </a:solidFill>
                <a:latin typeface="Times New Roman" panose="02020603050405020304" pitchFamily="18" charset="0"/>
                <a:ea typeface="楷体_GB2312" pitchFamily="49" charset="-122"/>
              </a:rPr>
              <a:t>3</a:t>
            </a:r>
            <a:r>
              <a:rPr lang="en-US" altLang="zh-CN" sz="2400" b="1" i="1" dirty="0">
                <a:solidFill>
                  <a:schemeClr val="tx2"/>
                </a:solidFill>
                <a:latin typeface="Times New Roman" panose="02020603050405020304" pitchFamily="18" charset="0"/>
                <a:ea typeface="楷体_GB2312" pitchFamily="49" charset="-122"/>
              </a:rPr>
              <a:t>, …, b</a:t>
            </a:r>
            <a:r>
              <a:rPr lang="en-US" altLang="zh-CN" sz="2400" b="1" i="1" baseline="-25000" dirty="0">
                <a:solidFill>
                  <a:schemeClr val="tx2"/>
                </a:solidFill>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每个元素占</a:t>
            </a:r>
            <a:r>
              <a:rPr lang="en-US" altLang="zh-CN" sz="2400" b="1" dirty="0">
                <a:latin typeface="Times New Roman" panose="02020603050405020304" pitchFamily="18" charset="0"/>
                <a:ea typeface="楷体_GB2312" pitchFamily="49" charset="-122"/>
              </a:rPr>
              <a:t>L</a:t>
            </a:r>
            <a:r>
              <a:rPr lang="zh-CN" altLang="en-US" sz="2400" b="1" dirty="0">
                <a:latin typeface="Times New Roman" panose="02020603050405020304" pitchFamily="18" charset="0"/>
                <a:ea typeface="楷体_GB2312" pitchFamily="49" charset="-122"/>
              </a:rPr>
              <a:t>个存储单元，</a:t>
            </a:r>
            <a:endParaRPr lang="zh-CN" altLang="en-US" sz="2400" b="1" dirty="0">
              <a:latin typeface="Times New Roman" panose="02020603050405020304" pitchFamily="18" charset="0"/>
              <a:ea typeface="楷体_GB2312" pitchFamily="49" charset="-122"/>
            </a:endParaRPr>
          </a:p>
          <a:p>
            <a:pPr marL="190500" lvl="1" indent="0" eaLnBrk="1" hangingPunct="1">
              <a:buClr>
                <a:srgbClr val="FF9900"/>
              </a:buClr>
              <a:buNone/>
            </a:pPr>
            <a:r>
              <a:rPr lang="zh-CN" altLang="en-US" sz="2400" b="1" dirty="0">
                <a:latin typeface="Times New Roman" panose="02020603050405020304" pitchFamily="18" charset="0"/>
                <a:ea typeface="楷体_GB2312" pitchFamily="49" charset="-122"/>
              </a:rPr>
              <a:t>  起始地址是</a:t>
            </a:r>
            <a:r>
              <a:rPr lang="en-US" altLang="zh-CN" sz="2400" b="1" dirty="0">
                <a:latin typeface="Times New Roman" panose="02020603050405020304" pitchFamily="18" charset="0"/>
                <a:ea typeface="楷体_GB2312" pitchFamily="49" charset="-122"/>
              </a:rPr>
              <a:t>LOC(0,0,…,0) </a:t>
            </a:r>
            <a:r>
              <a:rPr lang="zh-CN" altLang="en-US" sz="2400" b="1" dirty="0">
                <a:latin typeface="Times New Roman" panose="02020603050405020304" pitchFamily="18" charset="0"/>
                <a:ea typeface="楷体_GB2312" pitchFamily="49" charset="-122"/>
              </a:rPr>
              <a:t>，求元素                的存储位置？</a:t>
            </a:r>
            <a:endParaRPr lang="zh-CN" altLang="en-US" sz="2400" b="1" i="1" baseline="-25000" dirty="0">
              <a:solidFill>
                <a:schemeClr val="bg2"/>
              </a:solidFill>
              <a:latin typeface="Times New Roman" panose="02020603050405020304" pitchFamily="18" charset="0"/>
              <a:ea typeface="楷体_GB2312" pitchFamily="49" charset="-122"/>
            </a:endParaRPr>
          </a:p>
        </p:txBody>
      </p:sp>
      <p:graphicFrame>
        <p:nvGraphicFramePr>
          <p:cNvPr id="18447" name="Object 15"/>
          <p:cNvGraphicFramePr>
            <a:graphicFrameLocks noChangeAspect="1"/>
          </p:cNvGraphicFramePr>
          <p:nvPr/>
        </p:nvGraphicFramePr>
        <p:xfrm>
          <a:off x="2819400" y="3886200"/>
          <a:ext cx="4876800" cy="762000"/>
        </p:xfrm>
        <a:graphic>
          <a:graphicData uri="http://schemas.openxmlformats.org/presentationml/2006/ole">
            <mc:AlternateContent xmlns:mc="http://schemas.openxmlformats.org/markup-compatibility/2006">
              <mc:Choice xmlns:v="urn:schemas-microsoft-com:vml" Requires="v">
                <p:oleObj spid="_x0000_s3079" name="" r:id="rId1" imgW="2552700" imgH="431800" progId="Equation.3">
                  <p:embed/>
                </p:oleObj>
              </mc:Choice>
              <mc:Fallback>
                <p:oleObj name="" r:id="rId1" imgW="2552700" imgH="431800" progId="Equation.3">
                  <p:embed/>
                  <p:pic>
                    <p:nvPicPr>
                      <p:cNvPr id="0" name="图片 3078"/>
                      <p:cNvPicPr/>
                      <p:nvPr/>
                    </p:nvPicPr>
                    <p:blipFill>
                      <a:blip r:embed="rId2"/>
                      <a:stretch>
                        <a:fillRect/>
                      </a:stretch>
                    </p:blipFill>
                    <p:spPr>
                      <a:xfrm>
                        <a:off x="2819400" y="3886200"/>
                        <a:ext cx="4876800" cy="762000"/>
                      </a:xfrm>
                      <a:prstGeom prst="rect">
                        <a:avLst/>
                      </a:prstGeom>
                      <a:noFill/>
                      <a:ln w="38100">
                        <a:noFill/>
                        <a:miter/>
                      </a:ln>
                    </p:spPr>
                  </p:pic>
                </p:oleObj>
              </mc:Fallback>
            </mc:AlternateContent>
          </a:graphicData>
        </a:graphic>
      </p:graphicFrame>
      <p:grpSp>
        <p:nvGrpSpPr>
          <p:cNvPr id="18452" name="Group 20"/>
          <p:cNvGrpSpPr/>
          <p:nvPr/>
        </p:nvGrpSpPr>
        <p:grpSpPr>
          <a:xfrm>
            <a:off x="2819400" y="4541838"/>
            <a:ext cx="6324600" cy="715962"/>
            <a:chOff x="1776" y="2861"/>
            <a:chExt cx="3984" cy="451"/>
          </a:xfrm>
        </p:grpSpPr>
        <p:graphicFrame>
          <p:nvGraphicFramePr>
            <p:cNvPr id="18438" name="Object 16"/>
            <p:cNvGraphicFramePr>
              <a:graphicFrameLocks noChangeAspect="1"/>
            </p:cNvGraphicFramePr>
            <p:nvPr/>
          </p:nvGraphicFramePr>
          <p:xfrm>
            <a:off x="1776" y="2861"/>
            <a:ext cx="1880" cy="451"/>
          </p:xfrm>
          <a:graphic>
            <a:graphicData uri="http://schemas.openxmlformats.org/presentationml/2006/ole">
              <mc:AlternateContent xmlns:mc="http://schemas.openxmlformats.org/markup-compatibility/2006">
                <mc:Choice xmlns:v="urn:schemas-microsoft-com:vml" Requires="v">
                  <p:oleObj spid="_x0000_s3080" name="" r:id="rId3" imgW="1562100" imgH="406400" progId="Equation.3">
                    <p:embed/>
                  </p:oleObj>
                </mc:Choice>
                <mc:Fallback>
                  <p:oleObj name="" r:id="rId3" imgW="1562100" imgH="406400" progId="Equation.3">
                    <p:embed/>
                    <p:pic>
                      <p:nvPicPr>
                        <p:cNvPr id="0" name="图片 3079"/>
                        <p:cNvPicPr/>
                        <p:nvPr/>
                      </p:nvPicPr>
                      <p:blipFill>
                        <a:blip r:embed="rId4"/>
                        <a:stretch>
                          <a:fillRect/>
                        </a:stretch>
                      </p:blipFill>
                      <p:spPr>
                        <a:xfrm>
                          <a:off x="1776" y="2861"/>
                          <a:ext cx="1880" cy="451"/>
                        </a:xfrm>
                        <a:prstGeom prst="rect">
                          <a:avLst/>
                        </a:prstGeom>
                        <a:noFill/>
                        <a:ln w="38100">
                          <a:noFill/>
                          <a:miter/>
                        </a:ln>
                      </p:spPr>
                    </p:pic>
                  </p:oleObj>
                </mc:Fallback>
              </mc:AlternateContent>
            </a:graphicData>
          </a:graphic>
        </p:graphicFrame>
        <p:sp>
          <p:nvSpPr>
            <p:cNvPr id="18439" name="Text Box 17"/>
            <p:cNvSpPr txBox="1"/>
            <p:nvPr/>
          </p:nvSpPr>
          <p:spPr>
            <a:xfrm>
              <a:off x="3648" y="2941"/>
              <a:ext cx="2112" cy="29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=L,c</a:t>
              </a:r>
              <a:r>
                <a:rPr lang="en-US" altLang="zh-CN" sz="2400" baseline="-25000" dirty="0">
                  <a:latin typeface="Times New Roman" panose="02020603050405020304" pitchFamily="18" charset="0"/>
                  <a:ea typeface="宋体" panose="02010600030101010101" pitchFamily="2" charset="-122"/>
                </a:rPr>
                <a:t>i-1</a:t>
              </a:r>
              <a:r>
                <a:rPr lang="en-US" altLang="zh-CN" sz="2400" dirty="0">
                  <a:latin typeface="Times New Roman" panose="02020603050405020304" pitchFamily="18" charset="0"/>
                  <a:ea typeface="宋体" panose="02010600030101010101" pitchFamily="2" charset="-122"/>
                </a:rPr>
                <a:t>=b</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*c</a:t>
              </a:r>
              <a:r>
                <a:rPr lang="en-US" altLang="zh-CN" sz="2400" baseline="-25000" dirty="0">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,1≤i≤n)</a:t>
              </a:r>
              <a:endParaRPr lang="en-US" altLang="zh-CN" sz="2400" dirty="0">
                <a:latin typeface="Times New Roman" panose="02020603050405020304" pitchFamily="18" charset="0"/>
                <a:ea typeface="宋体" panose="02010600030101010101" pitchFamily="2" charset="-122"/>
              </a:endParaRPr>
            </a:p>
          </p:txBody>
        </p:sp>
      </p:grpSp>
      <p:graphicFrame>
        <p:nvGraphicFramePr>
          <p:cNvPr id="18440" name="Object 18"/>
          <p:cNvGraphicFramePr>
            <a:graphicFrameLocks noChangeAspect="1"/>
          </p:cNvGraphicFramePr>
          <p:nvPr/>
        </p:nvGraphicFramePr>
        <p:xfrm>
          <a:off x="5257800" y="2438400"/>
          <a:ext cx="1296988" cy="574675"/>
        </p:xfrm>
        <a:graphic>
          <a:graphicData uri="http://schemas.openxmlformats.org/presentationml/2006/ole">
            <mc:AlternateContent xmlns:mc="http://schemas.openxmlformats.org/markup-compatibility/2006">
              <mc:Choice xmlns:v="urn:schemas-microsoft-com:vml" Requires="v">
                <p:oleObj spid="_x0000_s3081" name="" r:id="rId5" imgW="419100" imgH="241300" progId="Equation.3">
                  <p:embed/>
                </p:oleObj>
              </mc:Choice>
              <mc:Fallback>
                <p:oleObj name="" r:id="rId5" imgW="419100" imgH="241300" progId="Equation.3">
                  <p:embed/>
                  <p:pic>
                    <p:nvPicPr>
                      <p:cNvPr id="0" name="图片 3080"/>
                      <p:cNvPicPr/>
                      <p:nvPr/>
                    </p:nvPicPr>
                    <p:blipFill>
                      <a:blip r:embed="rId6"/>
                      <a:stretch>
                        <a:fillRect/>
                      </a:stretch>
                    </p:blipFill>
                    <p:spPr>
                      <a:xfrm>
                        <a:off x="5257800" y="2438400"/>
                        <a:ext cx="1296988" cy="574675"/>
                      </a:xfrm>
                      <a:prstGeom prst="rect">
                        <a:avLst/>
                      </a:prstGeom>
                      <a:noFill/>
                      <a:ln w="38100">
                        <a:noFill/>
                        <a:miter/>
                      </a:ln>
                    </p:spPr>
                  </p:pic>
                </p:oleObj>
              </mc:Fallback>
            </mc:AlternateContent>
          </a:graphicData>
        </a:graphic>
      </p:graphicFrame>
      <p:sp>
        <p:nvSpPr>
          <p:cNvPr id="18441" name="Rectangle 19"/>
          <p:cNvSpPr/>
          <p:nvPr/>
        </p:nvSpPr>
        <p:spPr>
          <a:xfrm>
            <a:off x="304800" y="3124200"/>
            <a:ext cx="8839200" cy="822325"/>
          </a:xfrm>
          <a:prstGeom prst="rect">
            <a:avLst/>
          </a:prstGeom>
          <a:noFill/>
          <a:ln w="9525">
            <a:noFill/>
          </a:ln>
        </p:spPr>
        <p:txBody>
          <a:bodyPr anchor="t" anchorCtr="0">
            <a:spAutoFit/>
          </a:bodyPr>
          <a:p>
            <a:pPr marL="190500" lvl="1" indent="0" eaLnBrk="1" hangingPunct="1">
              <a:lnSpc>
                <a:spcPct val="90000"/>
              </a:lnSpc>
              <a:spcBef>
                <a:spcPct val="20000"/>
              </a:spcBef>
              <a:buClr>
                <a:srgbClr val="FF9900"/>
              </a:buClr>
              <a:buSzPct val="70000"/>
            </a:pPr>
            <a:r>
              <a:rPr lang="en-US" altLang="zh-CN" sz="2400" b="1" dirty="0">
                <a:latin typeface="Times New Roman" panose="02020603050405020304" pitchFamily="18" charset="0"/>
                <a:ea typeface="楷体_GB2312" pitchFamily="49" charset="-122"/>
              </a:rPr>
              <a:t>LOC (j</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,j</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,…,j</a:t>
            </a:r>
            <a:r>
              <a:rPr lang="en-US" altLang="zh-CN" sz="2400" b="1" baseline="-25000"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 ) = LOC(0,0,…,0) + (b</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3</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 * j</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marL="190500" lvl="1" indent="0" eaLnBrk="1" hangingPunct="1">
              <a:lnSpc>
                <a:spcPct val="90000"/>
              </a:lnSpc>
              <a:spcBef>
                <a:spcPct val="20000"/>
              </a:spcBef>
              <a:buClr>
                <a:srgbClr val="FF9900"/>
              </a:buClr>
              <a:buSzPct val="70000"/>
            </a:pPr>
            <a:r>
              <a:rPr lang="en-US" altLang="zh-CN" sz="2400" b="1" dirty="0">
                <a:latin typeface="Times New Roman" panose="02020603050405020304" pitchFamily="18" charset="0"/>
                <a:ea typeface="楷体_GB2312" pitchFamily="49" charset="-122"/>
              </a:rPr>
              <a:t>                                       b</a:t>
            </a:r>
            <a:r>
              <a:rPr lang="en-US" altLang="zh-CN" sz="2400" b="1" baseline="-25000" dirty="0">
                <a:latin typeface="Times New Roman" panose="02020603050405020304" pitchFamily="18" charset="0"/>
                <a:ea typeface="楷体_GB2312" pitchFamily="49" charset="-122"/>
              </a:rPr>
              <a:t>3</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4</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 * j</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 ……+ b</a:t>
            </a:r>
            <a:r>
              <a:rPr lang="en-US" altLang="zh-CN" sz="2400" b="1" baseline="-25000"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*j</a:t>
            </a:r>
            <a:r>
              <a:rPr lang="en-US" altLang="zh-CN" sz="2400" b="1" baseline="-25000" dirty="0">
                <a:latin typeface="Times New Roman" panose="02020603050405020304" pitchFamily="18" charset="0"/>
                <a:ea typeface="楷体_GB2312" pitchFamily="49" charset="-122"/>
              </a:rPr>
              <a:t>n-1</a:t>
            </a:r>
            <a:r>
              <a:rPr lang="en-US" altLang="zh-CN" sz="2400" b="1" dirty="0">
                <a:latin typeface="Times New Roman" panose="02020603050405020304" pitchFamily="18" charset="0"/>
                <a:ea typeface="楷体_GB2312" pitchFamily="49" charset="-122"/>
              </a:rPr>
              <a:t> + j</a:t>
            </a:r>
            <a:r>
              <a:rPr lang="en-US" altLang="zh-CN" sz="2400" b="1" baseline="-25000" dirty="0">
                <a:latin typeface="Times New Roman" panose="02020603050405020304" pitchFamily="18" charset="0"/>
                <a:ea typeface="楷体_GB2312" pitchFamily="49" charset="-122"/>
              </a:rPr>
              <a:t>n</a:t>
            </a:r>
            <a:r>
              <a:rPr lang="en-US" altLang="zh-CN" sz="2400" b="1" dirty="0">
                <a:latin typeface="Times New Roman" panose="02020603050405020304" pitchFamily="18" charset="0"/>
                <a:ea typeface="楷体_GB2312" pitchFamily="49" charset="-122"/>
              </a:rPr>
              <a:t> ) * L</a:t>
            </a:r>
            <a:endParaRPr lang="en-US" altLang="zh-CN"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b" anchorCtr="0"/>
          <a:p>
            <a:pPr eaLnBrk="1" hangingPunct="1"/>
            <a:r>
              <a:rPr lang="en-US" altLang="zh-CN" sz="3600" dirty="0">
                <a:ea typeface="楷体_GB2312" pitchFamily="49" charset="-122"/>
              </a:rPr>
              <a:t>5.2</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数组的顺序表示和实现</a:t>
            </a:r>
            <a:endParaRPr lang="zh-CN" altLang="en-US" sz="3600" dirty="0">
              <a:latin typeface="楷体_GB2312" pitchFamily="49" charset="-122"/>
              <a:ea typeface="楷体_GB2312" pitchFamily="49" charset="-122"/>
            </a:endParaRPr>
          </a:p>
        </p:txBody>
      </p:sp>
      <p:sp>
        <p:nvSpPr>
          <p:cNvPr id="20482" name="Rectangle 3"/>
          <p:cNvSpPr>
            <a:spLocks noGrp="1"/>
          </p:cNvSpPr>
          <p:nvPr>
            <p:ph idx="1"/>
          </p:nvPr>
        </p:nvSpPr>
        <p:spPr>
          <a:ln/>
        </p:spPr>
        <p:txBody>
          <a:bodyPr vert="horz" wrap="square" lIns="91440" tIns="45720" rIns="91440" bIns="45720" anchor="t" anchorCtr="0"/>
          <a:p>
            <a:pPr eaLnBrk="1" hangingPunct="1">
              <a:spcBef>
                <a:spcPct val="50000"/>
              </a:spcBef>
              <a:buClrTx/>
              <a:buSzTx/>
              <a:buNone/>
            </a:pP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数组的顺序存储表示</a:t>
            </a:r>
            <a:r>
              <a:rPr lang="en-US" altLang="zh-CN" sz="2400" b="1" dirty="0">
                <a:solidFill>
                  <a:srgbClr val="33CC33"/>
                </a:solidFill>
                <a:latin typeface="Times New Roman" panose="02020603050405020304" pitchFamily="18" charset="0"/>
                <a:ea typeface="楷体_GB2312" pitchFamily="49" charset="-122"/>
              </a:rPr>
              <a:t>------------</a:t>
            </a:r>
            <a:endParaRPr lang="en-US" altLang="zh-CN" sz="2400" b="1" dirty="0">
              <a:solidFill>
                <a:srgbClr val="33CC33"/>
              </a:solidFill>
              <a:latin typeface="Times New Roman" panose="02020603050405020304" pitchFamily="18" charset="0"/>
              <a:ea typeface="楷体_GB2312" pitchFamily="49" charset="-122"/>
            </a:endParaRPr>
          </a:p>
          <a:p>
            <a:pPr eaLnBrk="1" hangingPunct="1">
              <a:spcBef>
                <a:spcPct val="50000"/>
              </a:spcBef>
              <a:buClrTx/>
              <a:buSzTx/>
              <a:buNone/>
            </a:pPr>
            <a:r>
              <a:rPr lang="en-US" altLang="zh-CN" sz="2400" b="1" dirty="0">
                <a:latin typeface="Times New Roman" panose="02020603050405020304" pitchFamily="18" charset="0"/>
                <a:ea typeface="楷体_GB2312" pitchFamily="49" charset="-122"/>
              </a:rPr>
              <a:t>typedef  struct {</a:t>
            </a:r>
            <a:endParaRPr lang="en-US" altLang="zh-CN" sz="2400" b="1" dirty="0">
              <a:latin typeface="Times New Roman" panose="02020603050405020304" pitchFamily="18" charset="0"/>
              <a:ea typeface="楷体_GB2312" pitchFamily="49" charset="-122"/>
            </a:endParaRPr>
          </a:p>
          <a:p>
            <a:pPr eaLnBrk="1" hangingPunct="1">
              <a:spcBef>
                <a:spcPct val="50000"/>
              </a:spcBef>
              <a:buClrTx/>
              <a:buSzTx/>
              <a:buNone/>
            </a:pPr>
            <a:r>
              <a:rPr lang="en-US" altLang="zh-CN" sz="2400" b="1" dirty="0">
                <a:latin typeface="Times New Roman" panose="02020603050405020304" pitchFamily="18" charset="0"/>
                <a:ea typeface="楷体_GB2312" pitchFamily="49" charset="-122"/>
              </a:rPr>
              <a:t>	ElemType	*base		</a:t>
            </a: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存储空间基址</a:t>
            </a:r>
            <a:endParaRPr lang="zh-CN" altLang="en-US" sz="2400" b="1" dirty="0">
              <a:solidFill>
                <a:srgbClr val="33CC33"/>
              </a:solidFill>
              <a:latin typeface="Times New Roman" panose="02020603050405020304" pitchFamily="18" charset="0"/>
              <a:ea typeface="楷体_GB2312" pitchFamily="49" charset="-122"/>
            </a:endParaRPr>
          </a:p>
          <a:p>
            <a:pPr eaLnBrk="1" hangingPunct="1">
              <a:spcBef>
                <a:spcPct val="50000"/>
              </a:spcBef>
              <a:buClrTx/>
              <a:buSz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dim		</a:t>
            </a: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数组维数</a:t>
            </a:r>
            <a:endParaRPr lang="zh-CN" altLang="en-US" sz="2400" b="1" dirty="0">
              <a:solidFill>
                <a:srgbClr val="33CC33"/>
              </a:solidFill>
              <a:latin typeface="Times New Roman" panose="02020603050405020304" pitchFamily="18" charset="0"/>
              <a:ea typeface="楷体_GB2312" pitchFamily="49" charset="-122"/>
            </a:endParaRPr>
          </a:p>
          <a:p>
            <a:pPr eaLnBrk="1" hangingPunct="1">
              <a:spcBef>
                <a:spcPct val="50000"/>
              </a:spcBef>
              <a:buClrTx/>
              <a:buSz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*bounds		</a:t>
            </a: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数组维界基址</a:t>
            </a:r>
            <a:endParaRPr lang="zh-CN" altLang="en-US" sz="2400" b="1" dirty="0">
              <a:solidFill>
                <a:srgbClr val="33CC33"/>
              </a:solidFill>
              <a:latin typeface="Times New Roman" panose="02020603050405020304" pitchFamily="18" charset="0"/>
              <a:ea typeface="楷体_GB2312" pitchFamily="49" charset="-122"/>
            </a:endParaRPr>
          </a:p>
          <a:p>
            <a:pPr eaLnBrk="1" hangingPunct="1">
              <a:spcBef>
                <a:spcPct val="50000"/>
              </a:spcBef>
              <a:buClrTx/>
              <a:buSzTx/>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*constants	</a:t>
            </a: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数组映象函数常量基址</a:t>
            </a:r>
            <a:endParaRPr lang="zh-CN" altLang="en-US" sz="2400" b="1" dirty="0">
              <a:solidFill>
                <a:srgbClr val="33CC33"/>
              </a:solidFill>
              <a:latin typeface="Times New Roman" panose="02020603050405020304" pitchFamily="18" charset="0"/>
              <a:ea typeface="楷体_GB2312" pitchFamily="49" charset="-122"/>
            </a:endParaRPr>
          </a:p>
          <a:p>
            <a:pPr eaLnBrk="1" hangingPunct="1">
              <a:spcBef>
                <a:spcPct val="50000"/>
              </a:spcBef>
              <a:buClrTx/>
              <a:buSzTx/>
              <a:buNone/>
            </a:pPr>
            <a:r>
              <a:rPr lang="en-US" altLang="zh-CN" sz="2400" b="1" dirty="0">
                <a:latin typeface="Times New Roman" panose="02020603050405020304" pitchFamily="18" charset="0"/>
                <a:ea typeface="楷体_GB2312" pitchFamily="49" charset="-122"/>
              </a:rPr>
              <a:t>}</a:t>
            </a:r>
            <a:r>
              <a:rPr lang="en-US" altLang="zh-CN" sz="2400" b="1" dirty="0">
                <a:solidFill>
                  <a:schemeClr val="bg2"/>
                </a:solidFill>
                <a:latin typeface="Times New Roman" panose="02020603050405020304" pitchFamily="18" charset="0"/>
                <a:ea typeface="楷体_GB2312" pitchFamily="49" charset="-122"/>
              </a:rPr>
              <a:t> </a:t>
            </a:r>
            <a:r>
              <a:rPr lang="en-US" altLang="zh-CN" sz="2400" b="1" dirty="0">
                <a:solidFill>
                  <a:srgbClr val="0A0A0E"/>
                </a:solidFill>
                <a:latin typeface="Times New Roman" panose="02020603050405020304" pitchFamily="18" charset="0"/>
                <a:ea typeface="楷体_GB2312" pitchFamily="49" charset="-122"/>
              </a:rPr>
              <a:t>Array</a:t>
            </a:r>
            <a:endParaRPr lang="en-US" altLang="zh-CN" sz="2400" b="1" dirty="0">
              <a:solidFill>
                <a:srgbClr val="0A0A0E"/>
              </a:solidFill>
              <a:latin typeface="Times New Roman" panose="02020603050405020304" pitchFamily="18" charset="0"/>
              <a:ea typeface="楷体_GB2312" pitchFamily="49" charset="-122"/>
            </a:endParaRPr>
          </a:p>
          <a:p>
            <a:pPr eaLnBrk="1" hangingPunct="1">
              <a:spcBef>
                <a:spcPct val="50000"/>
              </a:spcBef>
              <a:buClrTx/>
              <a:buSzTx/>
              <a:buNone/>
            </a:pPr>
            <a:r>
              <a:rPr lang="en-US" altLang="zh-CN" sz="2400" b="1" dirty="0">
                <a:solidFill>
                  <a:srgbClr val="33CC33"/>
                </a:solidFill>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基本操作原型说明</a:t>
            </a:r>
            <a:r>
              <a:rPr lang="en-US" altLang="zh-CN" sz="2400" b="1" dirty="0">
                <a:solidFill>
                  <a:srgbClr val="33CC33"/>
                </a:solidFill>
                <a:latin typeface="Times New Roman" panose="02020603050405020304" pitchFamily="18" charset="0"/>
                <a:ea typeface="楷体_GB2312" pitchFamily="49" charset="-122"/>
              </a:rPr>
              <a:t>------------</a:t>
            </a:r>
            <a:endParaRPr lang="en-US" altLang="zh-CN" sz="2400" b="1" dirty="0">
              <a:solidFill>
                <a:srgbClr val="0A0A0E"/>
              </a:solidFill>
              <a:latin typeface="Times New Roman" panose="02020603050405020304" pitchFamily="18" charset="0"/>
              <a:ea typeface="楷体_GB2312" pitchFamily="49" charset="-122"/>
            </a:endParaRPr>
          </a:p>
          <a:p>
            <a:pPr eaLnBrk="1" hangingPunct="1">
              <a:buNone/>
            </a:pPr>
            <a:endParaRPr lang="en-US" altLang="zh-CN" sz="2400" b="1" dirty="0">
              <a:solidFill>
                <a:srgbClr val="0A0A0E"/>
              </a:solidFill>
              <a:latin typeface="Times New Roman" panose="02020603050405020304" pitchFamily="18" charset="0"/>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457200" y="188913"/>
            <a:ext cx="7543800" cy="652462"/>
          </a:xfrm>
          <a:ln/>
        </p:spPr>
        <p:txBody>
          <a:bodyPr vert="horz" wrap="square" lIns="91440" tIns="45720" rIns="91440" bIns="45720" anchor="b" anchorCtr="0"/>
          <a:p>
            <a:pPr eaLnBrk="1" hangingPunct="1"/>
            <a:r>
              <a:rPr lang="en-US" altLang="zh-CN" sz="3600" dirty="0">
                <a:ea typeface="楷体_GB2312" pitchFamily="49" charset="-122"/>
              </a:rPr>
              <a:t>5.2</a:t>
            </a:r>
            <a:r>
              <a:rPr lang="en-US" altLang="zh-CN" sz="3600" dirty="0">
                <a:latin typeface="楷体_GB2312" pitchFamily="49" charset="-122"/>
                <a:ea typeface="楷体_GB2312" pitchFamily="49" charset="-122"/>
              </a:rPr>
              <a:t> </a:t>
            </a:r>
            <a:r>
              <a:rPr lang="zh-CN" altLang="en-US" sz="3600" dirty="0">
                <a:latin typeface="楷体_GB2312" pitchFamily="49" charset="-122"/>
                <a:ea typeface="楷体_GB2312" pitchFamily="49" charset="-122"/>
              </a:rPr>
              <a:t>数组的顺序表示和实现</a:t>
            </a:r>
            <a:endParaRPr lang="zh-CN" altLang="en-US" sz="3600" dirty="0">
              <a:latin typeface="楷体_GB2312" pitchFamily="49" charset="-122"/>
              <a:ea typeface="楷体_GB2312" pitchFamily="49" charset="-122"/>
            </a:endParaRPr>
          </a:p>
        </p:txBody>
      </p:sp>
      <p:sp>
        <p:nvSpPr>
          <p:cNvPr id="21506" name="Rectangle 3"/>
          <p:cNvSpPr>
            <a:spLocks noGrp="1"/>
          </p:cNvSpPr>
          <p:nvPr>
            <p:ph idx="1"/>
          </p:nvPr>
        </p:nvSpPr>
        <p:spPr>
          <a:xfrm>
            <a:off x="250825" y="622300"/>
            <a:ext cx="8820150" cy="6092825"/>
          </a:xfrm>
          <a:ln/>
        </p:spPr>
        <p:txBody>
          <a:bodyPr vert="horz" wrap="square" lIns="91440" tIns="45720" rIns="91440" bIns="45720" anchor="t" anchorCtr="0"/>
          <a:p>
            <a:pPr eaLnBrk="1" hangingPunct="1">
              <a:lnSpc>
                <a:spcPct val="120000"/>
              </a:lnSpc>
              <a:spcBef>
                <a:spcPct val="0"/>
              </a:spcBef>
              <a:buNone/>
            </a:pPr>
            <a:r>
              <a:rPr lang="en-US" altLang="zh-CN" sz="1600" dirty="0">
                <a:latin typeface="Times New Roman Regular" charset="0"/>
              </a:rPr>
              <a:t>Status InitArray(Array &amp;A,int dim,...)</a:t>
            </a:r>
            <a:endParaRPr lang="en-US" altLang="zh-CN" sz="1600" dirty="0">
              <a:latin typeface="Times New Roman Regular" charset="0"/>
            </a:endParaRPr>
          </a:p>
          <a:p>
            <a:pPr eaLnBrk="1" hangingPunct="1">
              <a:lnSpc>
                <a:spcPct val="120000"/>
              </a:lnSpc>
              <a:spcBef>
                <a:spcPct val="0"/>
              </a:spcBef>
              <a:buNone/>
            </a:pPr>
            <a:r>
              <a:rPr lang="en-US" altLang="zh-CN" sz="1600" dirty="0">
                <a:latin typeface="Times New Roman Regular" charset="0"/>
              </a:rPr>
              <a:t>{      if(dim&lt;1||dim&gt;MAX_ARRAY_DIM)   return ERROR;</a:t>
            </a:r>
            <a:br>
              <a:rPr lang="en-US" altLang="zh-CN" sz="1600" dirty="0">
                <a:latin typeface="Times New Roman Regular" charset="0"/>
              </a:rPr>
            </a:br>
            <a:r>
              <a:rPr lang="en-US" altLang="zh-CN" sz="1600" dirty="0">
                <a:latin typeface="Times New Roman Regular" charset="0"/>
              </a:rPr>
              <a:t>   A.dim=dim;</a:t>
            </a:r>
            <a:br>
              <a:rPr lang="en-US" altLang="zh-CN" sz="1600" dirty="0">
                <a:latin typeface="Times New Roman Regular" charset="0"/>
              </a:rPr>
            </a:br>
            <a:r>
              <a:rPr lang="en-US" altLang="zh-CN" sz="1600" dirty="0">
                <a:latin typeface="Times New Roman Regular" charset="0"/>
              </a:rPr>
              <a:t>   A.bounds=(int*)malloc(dim*sizeof(int));</a:t>
            </a:r>
            <a:br>
              <a:rPr lang="en-US" altLang="zh-CN" sz="1600" dirty="0">
                <a:latin typeface="Times New Roman Regular" charset="0"/>
              </a:rPr>
            </a:br>
            <a:r>
              <a:rPr lang="en-US" altLang="zh-CN" sz="1600" dirty="0">
                <a:solidFill>
                  <a:srgbClr val="FF0000"/>
                </a:solidFill>
                <a:latin typeface="Times New Roman Regular" charset="0"/>
              </a:rPr>
              <a:t> </a:t>
            </a:r>
            <a:r>
              <a:rPr lang="en-US" altLang="zh-CN" sz="1600" dirty="0">
                <a:latin typeface="Times New Roman Regular" charset="0"/>
              </a:rPr>
              <a:t>  if(!A.bounds)     exit(OVERFLOW);</a:t>
            </a:r>
            <a:br>
              <a:rPr lang="en-US" altLang="zh-CN" sz="1600" dirty="0">
                <a:latin typeface="Times New Roman Regular" charset="0"/>
              </a:rPr>
            </a:br>
            <a:r>
              <a:rPr lang="en-US" altLang="zh-CN" sz="1600" dirty="0">
                <a:latin typeface="Times New Roman Regular" charset="0"/>
              </a:rPr>
              <a:t>   elemtotal=1;</a:t>
            </a:r>
            <a:br>
              <a:rPr lang="en-US" altLang="zh-CN" sz="1600" dirty="0">
                <a:solidFill>
                  <a:srgbClr val="FF0000"/>
                </a:solidFill>
                <a:latin typeface="Times New Roman Regular" charset="0"/>
              </a:rPr>
            </a:br>
            <a:r>
              <a:rPr lang="en-US" altLang="zh-CN" sz="1600" dirty="0">
                <a:solidFill>
                  <a:srgbClr val="FF0000"/>
                </a:solidFill>
                <a:latin typeface="Times New Roman Regular" charset="0"/>
              </a:rPr>
              <a:t>   va_start(ap,dim); </a:t>
            </a:r>
            <a:endParaRPr lang="en-US" altLang="zh-CN" sz="1600" dirty="0">
              <a:solidFill>
                <a:srgbClr val="FF0000"/>
              </a:solidFill>
              <a:latin typeface="Times New Roman Regular" charset="0"/>
            </a:endParaRPr>
          </a:p>
          <a:p>
            <a:pPr eaLnBrk="1" hangingPunct="1">
              <a:lnSpc>
                <a:spcPct val="120000"/>
              </a:lnSpc>
              <a:spcBef>
                <a:spcPct val="0"/>
              </a:spcBef>
              <a:buNone/>
            </a:pPr>
            <a:r>
              <a:rPr lang="en-US" altLang="zh-CN" sz="1600" dirty="0">
                <a:solidFill>
                  <a:srgbClr val="FF0000"/>
                </a:solidFill>
                <a:latin typeface="Times New Roman Regular" charset="0"/>
              </a:rPr>
              <a:t>      </a:t>
            </a:r>
            <a:r>
              <a:rPr lang="en-US" altLang="zh-CN" sz="1600" dirty="0">
                <a:latin typeface="Times New Roman Regular" charset="0"/>
              </a:rPr>
              <a:t> for(i=0;i&lt;dim;++i)</a:t>
            </a:r>
            <a:br>
              <a:rPr lang="en-US" altLang="zh-CN" sz="1600" dirty="0">
                <a:latin typeface="Times New Roman Regular" charset="0"/>
              </a:rPr>
            </a:br>
            <a:r>
              <a:rPr lang="en-US" altLang="zh-CN" sz="1600" dirty="0">
                <a:latin typeface="Times New Roman Regular" charset="0"/>
              </a:rPr>
              <a:t>   {    A.bounds[i]=</a:t>
            </a:r>
            <a:r>
              <a:rPr lang="en-US" altLang="zh-CN" sz="1600" dirty="0">
                <a:solidFill>
                  <a:srgbClr val="FF0000"/>
                </a:solidFill>
                <a:latin typeface="Times New Roman Regular" charset="0"/>
              </a:rPr>
              <a:t>va_arg(ap,int)</a:t>
            </a:r>
            <a:r>
              <a:rPr lang="en-US" altLang="zh-CN" sz="1600" dirty="0">
                <a:latin typeface="Times New Roman Regular" charset="0"/>
              </a:rPr>
              <a:t>;  //</a:t>
            </a:r>
            <a:r>
              <a:rPr lang="zh-CN" altLang="en-US" sz="1600" dirty="0">
                <a:latin typeface="Times New Roman Regular" charset="0"/>
              </a:rPr>
              <a:t>检索参数</a:t>
            </a:r>
            <a:r>
              <a:rPr lang="en-US" altLang="zh-CN" sz="1600" dirty="0">
                <a:latin typeface="Times New Roman Regular" charset="0"/>
              </a:rPr>
              <a:t>,</a:t>
            </a:r>
            <a:r>
              <a:rPr lang="zh-CN" altLang="en-US" sz="1600" dirty="0">
                <a:latin typeface="Times New Roman Regular" charset="0"/>
              </a:rPr>
              <a:t>返回</a:t>
            </a:r>
            <a:r>
              <a:rPr lang="en-US" altLang="zh-CN" sz="1600" dirty="0">
                <a:latin typeface="Times New Roman Regular" charset="0"/>
              </a:rPr>
              <a:t>List</a:t>
            </a:r>
            <a:r>
              <a:rPr lang="zh-CN" altLang="en-US" sz="1600" dirty="0">
                <a:latin typeface="Times New Roman Regular" charset="0"/>
              </a:rPr>
              <a:t>中的当前参数</a:t>
            </a:r>
            <a:br>
              <a:rPr lang="zh-CN" altLang="en-US" sz="1600" dirty="0">
                <a:latin typeface="Times New Roman Regular" charset="0"/>
              </a:rPr>
            </a:br>
            <a:r>
              <a:rPr lang="zh-CN" altLang="en-US" sz="1600" dirty="0">
                <a:latin typeface="Times New Roman Regular" charset="0"/>
              </a:rPr>
              <a:t>        </a:t>
            </a:r>
            <a:r>
              <a:rPr lang="en-US" altLang="zh-CN" sz="1600" dirty="0">
                <a:latin typeface="Times New Roman Regular" charset="0"/>
              </a:rPr>
              <a:t>if(A.bounds[i]&lt;0) return UNDERFLOW;</a:t>
            </a:r>
            <a:br>
              <a:rPr lang="en-US" altLang="zh-CN" sz="1600" dirty="0">
                <a:latin typeface="Times New Roman Regular" charset="0"/>
              </a:rPr>
            </a:br>
            <a:r>
              <a:rPr lang="en-US" altLang="zh-CN" sz="1600" dirty="0">
                <a:latin typeface="Times New Roman Regular" charset="0"/>
              </a:rPr>
              <a:t>        elemtotal*=A.bounds[i]; //</a:t>
            </a:r>
            <a:r>
              <a:rPr lang="zh-CN" altLang="en-US" sz="1600" dirty="0">
                <a:latin typeface="Times New Roman Regular" charset="0"/>
              </a:rPr>
              <a:t>求元素总个数 </a:t>
            </a:r>
            <a:br>
              <a:rPr lang="zh-CN" altLang="en-US" sz="1600" dirty="0">
                <a:latin typeface="Times New Roman Regular" charset="0"/>
              </a:rPr>
            </a:br>
            <a:r>
              <a:rPr lang="zh-CN" altLang="en-US" sz="1600" dirty="0">
                <a:latin typeface="Times New Roman Regular" charset="0"/>
              </a:rPr>
              <a:t>     </a:t>
            </a:r>
            <a:r>
              <a:rPr lang="en-US" altLang="zh-CN" sz="1600" dirty="0">
                <a:latin typeface="Times New Roman Regular" charset="0"/>
              </a:rPr>
              <a:t>}</a:t>
            </a:r>
            <a:br>
              <a:rPr lang="en-US" altLang="zh-CN" sz="1600" dirty="0">
                <a:latin typeface="Times New Roman Regular" charset="0"/>
              </a:rPr>
            </a:br>
            <a:r>
              <a:rPr lang="en-US" altLang="zh-CN" sz="1600" dirty="0">
                <a:latin typeface="Times New Roman Regular" charset="0"/>
              </a:rPr>
              <a:t>   </a:t>
            </a:r>
            <a:r>
              <a:rPr lang="en-US" altLang="zh-CN" sz="1600" dirty="0">
                <a:solidFill>
                  <a:srgbClr val="FF0000"/>
                </a:solidFill>
                <a:latin typeface="Times New Roman Regular" charset="0"/>
              </a:rPr>
              <a:t>va_end(ap)</a:t>
            </a:r>
            <a:r>
              <a:rPr lang="en-US" altLang="zh-CN" sz="1600" dirty="0">
                <a:latin typeface="Times New Roman Regular" charset="0"/>
              </a:rPr>
              <a:t>; //</a:t>
            </a:r>
            <a:r>
              <a:rPr lang="zh-CN" altLang="en-US" sz="1600" dirty="0">
                <a:latin typeface="Times New Roman Regular" charset="0"/>
              </a:rPr>
              <a:t>重新设置参数表指针 </a:t>
            </a:r>
            <a:br>
              <a:rPr lang="zh-CN" altLang="en-US" sz="1600" dirty="0">
                <a:latin typeface="Times New Roman Regular" charset="0"/>
              </a:rPr>
            </a:br>
            <a:r>
              <a:rPr lang="zh-CN" altLang="en-US" sz="1600" dirty="0">
                <a:latin typeface="Times New Roman Regular" charset="0"/>
              </a:rPr>
              <a:t>   </a:t>
            </a:r>
            <a:r>
              <a:rPr lang="en-US" altLang="zh-CN" sz="1600" dirty="0">
                <a:latin typeface="Times New Roman Regular" charset="0"/>
              </a:rPr>
              <a:t>A.base=(ElemType*)malloc(elemtotal*sizeof(ElemType));</a:t>
            </a:r>
            <a:br>
              <a:rPr lang="en-US" altLang="zh-CN" sz="1600" dirty="0">
                <a:latin typeface="Times New Roman Regular" charset="0"/>
              </a:rPr>
            </a:br>
            <a:r>
              <a:rPr lang="en-US" altLang="zh-CN" sz="1600" dirty="0">
                <a:latin typeface="Times New Roman Regular" charset="0"/>
              </a:rPr>
              <a:t>   if(!A.base) exit(OVERFLOW);    A.constants=(int *)malloc(dim*sizeof(int)); </a:t>
            </a:r>
            <a:endParaRPr lang="en-US" altLang="zh-CN" sz="1600" dirty="0">
              <a:latin typeface="Times New Roman Regular" charset="0"/>
            </a:endParaRPr>
          </a:p>
          <a:p>
            <a:pPr eaLnBrk="1" hangingPunct="1">
              <a:lnSpc>
                <a:spcPct val="120000"/>
              </a:lnSpc>
              <a:spcBef>
                <a:spcPct val="0"/>
              </a:spcBef>
              <a:buNone/>
            </a:pPr>
            <a:r>
              <a:rPr lang="en-US" altLang="zh-CN" sz="1600" dirty="0">
                <a:latin typeface="Times New Roman Regular" charset="0"/>
              </a:rPr>
              <a:t>        if(!A.constants) exit(OVERFLOW);</a:t>
            </a:r>
            <a:endParaRPr lang="en-US" altLang="zh-CN" sz="1600" dirty="0">
              <a:latin typeface="Times New Roman Regular" charset="0"/>
            </a:endParaRPr>
          </a:p>
          <a:p>
            <a:pPr eaLnBrk="1" hangingPunct="1">
              <a:lnSpc>
                <a:spcPct val="120000"/>
              </a:lnSpc>
              <a:spcBef>
                <a:spcPct val="0"/>
              </a:spcBef>
              <a:buNone/>
            </a:pPr>
            <a:r>
              <a:rPr lang="en-US" altLang="zh-CN" sz="1600" dirty="0">
                <a:latin typeface="Times New Roman Regular" charset="0"/>
              </a:rPr>
              <a:t>        A.constants[dim-1]=1; </a:t>
            </a:r>
            <a:br>
              <a:rPr lang="en-US" altLang="zh-CN" sz="1600" dirty="0">
                <a:latin typeface="Times New Roman Regular" charset="0"/>
              </a:rPr>
            </a:br>
            <a:r>
              <a:rPr lang="en-US" altLang="zh-CN" sz="1600" dirty="0">
                <a:latin typeface="Times New Roman Regular" charset="0"/>
              </a:rPr>
              <a:t>   for(i=dim-2;i&gt;=0;--i) //  </a:t>
            </a:r>
            <a:r>
              <a:rPr lang="zh-CN" altLang="en-US" sz="1600" dirty="0">
                <a:latin typeface="Times New Roman Regular" charset="0"/>
              </a:rPr>
              <a:t>求</a:t>
            </a:r>
            <a:r>
              <a:rPr lang="en-US" altLang="zh-CN" sz="1600" dirty="0">
                <a:latin typeface="Times New Roman Regular" charset="0"/>
              </a:rPr>
              <a:t>Ci</a:t>
            </a:r>
            <a:br>
              <a:rPr lang="en-US" altLang="zh-CN" sz="1600" dirty="0">
                <a:latin typeface="Times New Roman Regular" charset="0"/>
              </a:rPr>
            </a:br>
            <a:r>
              <a:rPr lang="en-US" altLang="zh-CN" sz="1600" dirty="0">
                <a:latin typeface="Times New Roman Regular" charset="0"/>
              </a:rPr>
              <a:t>        A.constants[i]=A.bounds[i+1]*A.constants[i+1];   //C</a:t>
            </a:r>
            <a:r>
              <a:rPr lang="en-US" altLang="zh-CN" sz="1600" baseline="-25000" dirty="0">
                <a:latin typeface="Times New Roman Regular" charset="0"/>
              </a:rPr>
              <a:t>i</a:t>
            </a:r>
            <a:r>
              <a:rPr lang="en-US" altLang="zh-CN" sz="1600" dirty="0">
                <a:latin typeface="Times New Roman Regular" charset="0"/>
              </a:rPr>
              <a:t>=b</a:t>
            </a:r>
            <a:r>
              <a:rPr lang="en-US" altLang="zh-CN" sz="1600" baseline="-25000" dirty="0">
                <a:latin typeface="Times New Roman Regular" charset="0"/>
              </a:rPr>
              <a:t>i+1</a:t>
            </a:r>
            <a:r>
              <a:rPr lang="en-US" altLang="zh-CN" sz="1600" dirty="0">
                <a:latin typeface="Times New Roman Regular" charset="0"/>
              </a:rPr>
              <a:t>*c</a:t>
            </a:r>
            <a:r>
              <a:rPr lang="en-US" altLang="zh-CN" sz="1600" baseline="-25000" dirty="0">
                <a:latin typeface="Times New Roman Regular" charset="0"/>
              </a:rPr>
              <a:t>i+1</a:t>
            </a:r>
            <a:br>
              <a:rPr lang="en-US" altLang="zh-CN" sz="1600" dirty="0">
                <a:latin typeface="Times New Roman Regular" charset="0"/>
              </a:rPr>
            </a:br>
            <a:r>
              <a:rPr lang="en-US" altLang="zh-CN" sz="1600" dirty="0">
                <a:latin typeface="Times New Roman Regular" charset="0"/>
              </a:rPr>
              <a:t>   return OK;</a:t>
            </a:r>
            <a:endParaRPr lang="en-US" altLang="zh-CN" sz="1600" dirty="0">
              <a:latin typeface="Times New Roman Regular" charset="0"/>
            </a:endParaRPr>
          </a:p>
          <a:p>
            <a:pPr eaLnBrk="1" hangingPunct="1">
              <a:lnSpc>
                <a:spcPct val="120000"/>
              </a:lnSpc>
              <a:spcBef>
                <a:spcPct val="0"/>
              </a:spcBef>
              <a:buNone/>
            </a:pPr>
            <a:r>
              <a:rPr lang="en-US" altLang="zh-CN" sz="1600" dirty="0">
                <a:latin typeface="Times New Roman Regular" charset="0"/>
              </a:rPr>
              <a:t>}</a:t>
            </a:r>
            <a:endParaRPr lang="en-US" altLang="zh-CN" sz="1600" dirty="0">
              <a:latin typeface="Times New Roman Regular" charset="0"/>
            </a:endParaRPr>
          </a:p>
        </p:txBody>
      </p:sp>
      <p:sp>
        <p:nvSpPr>
          <p:cNvPr id="21507" name="Text Box 4"/>
          <p:cNvSpPr txBox="1"/>
          <p:nvPr/>
        </p:nvSpPr>
        <p:spPr>
          <a:xfrm>
            <a:off x="6470650" y="1425575"/>
            <a:ext cx="2514600" cy="129222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18" charset="0"/>
                <a:ea typeface="宋体" panose="02010600030101010101" pitchFamily="2" charset="-122"/>
              </a:rPr>
              <a:t>//void va_start(va_list ap, parm N)</a:t>
            </a:r>
            <a:r>
              <a:rPr lang="zh-CN" altLang="en-US" dirty="0">
                <a:latin typeface="Times New Roman" panose="02020603050405020304" pitchFamily="18" charset="0"/>
                <a:ea typeface="宋体" panose="02010600030101010101" pitchFamily="2" charset="-122"/>
              </a:rPr>
              <a:t>设置参数表指针</a:t>
            </a:r>
            <a:r>
              <a:rPr lang="en-US" altLang="zh-CN" dirty="0">
                <a:latin typeface="Times New Roman" panose="02020603050405020304" pitchFamily="18" charset="0"/>
                <a:ea typeface="宋体" panose="02010600030101010101" pitchFamily="2" charset="-122"/>
              </a:rPr>
              <a:t>ap</a:t>
            </a:r>
            <a:r>
              <a:rPr lang="zh-CN" altLang="en-US" dirty="0">
                <a:latin typeface="Times New Roman" panose="02020603050405020304" pitchFamily="18" charset="0"/>
                <a:ea typeface="宋体" panose="02010600030101010101" pitchFamily="2" charset="-122"/>
              </a:rPr>
              <a:t>指向变长参数表，</a:t>
            </a:r>
            <a:r>
              <a:rPr lang="en-US" altLang="zh-CN" dirty="0">
                <a:latin typeface="Times New Roman" panose="02020603050405020304" pitchFamily="18" charset="0"/>
                <a:ea typeface="宋体" panose="02010600030101010101" pitchFamily="2" charset="-122"/>
              </a:rPr>
              <a:t>dim</a:t>
            </a:r>
            <a:r>
              <a:rPr lang="zh-CN" altLang="en-US" dirty="0">
                <a:latin typeface="Times New Roman" panose="02020603050405020304" pitchFamily="18" charset="0"/>
                <a:ea typeface="宋体" panose="02010600030101010101" pitchFamily="2" charset="-122"/>
              </a:rPr>
              <a:t>为维数</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b" anchorCtr="0"/>
          <a:p>
            <a:pPr eaLnBrk="1" hangingPunct="1"/>
            <a:r>
              <a:rPr lang="en-US" altLang="zh-CN" sz="4000" dirty="0">
                <a:ea typeface="楷体_GB2312" pitchFamily="49" charset="-122"/>
              </a:rPr>
              <a:t>5.2</a:t>
            </a:r>
            <a:r>
              <a:rPr lang="en-US" altLang="zh-CN" sz="4000" dirty="0">
                <a:latin typeface="楷体_GB2312" pitchFamily="49" charset="-122"/>
                <a:ea typeface="楷体_GB2312" pitchFamily="49" charset="-122"/>
              </a:rPr>
              <a:t> </a:t>
            </a:r>
            <a:r>
              <a:rPr lang="zh-CN" altLang="en-US" sz="4000" dirty="0">
                <a:latin typeface="楷体_GB2312" pitchFamily="49" charset="-122"/>
                <a:ea typeface="楷体_GB2312" pitchFamily="49" charset="-122"/>
              </a:rPr>
              <a:t>数组的顺序表示</a:t>
            </a:r>
            <a:r>
              <a:rPr lang="en-US" altLang="zh-CN" sz="4000" dirty="0">
                <a:latin typeface="楷体_GB2312" pitchFamily="49" charset="-122"/>
                <a:ea typeface="楷体_GB2312" pitchFamily="49" charset="-122"/>
              </a:rPr>
              <a:t>-</a:t>
            </a:r>
            <a:r>
              <a:rPr lang="zh-CN" altLang="en-US" sz="4000" dirty="0">
                <a:latin typeface="楷体_GB2312" pitchFamily="49" charset="-122"/>
                <a:ea typeface="楷体_GB2312" pitchFamily="49" charset="-122"/>
              </a:rPr>
              <a:t>小结</a:t>
            </a:r>
            <a:endParaRPr lang="zh-CN" altLang="en-US" sz="4000" dirty="0">
              <a:latin typeface="楷体_GB2312" pitchFamily="49" charset="-122"/>
              <a:ea typeface="楷体_GB2312" pitchFamily="49" charset="-122"/>
            </a:endParaRPr>
          </a:p>
        </p:txBody>
      </p:sp>
      <p:sp>
        <p:nvSpPr>
          <p:cNvPr id="22530" name="Rectangle 3"/>
          <p:cNvSpPr>
            <a:spLocks noGrp="1"/>
          </p:cNvSpPr>
          <p:nvPr>
            <p:ph idx="1"/>
          </p:nvPr>
        </p:nvSpPr>
        <p:spPr>
          <a:xfrm>
            <a:off x="457200" y="1970088"/>
            <a:ext cx="8229600" cy="4411662"/>
          </a:xfrm>
          <a:ln/>
        </p:spPr>
        <p:txBody>
          <a:bodyPr vert="horz" wrap="square" lIns="91440" tIns="45720" rIns="91440" bIns="45720" anchor="t" anchorCtr="0"/>
          <a:p>
            <a:pPr algn="just" eaLnBrk="1" hangingPunct="1"/>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维数组的特点</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数据元素同属于一种数据类型；</a:t>
            </a:r>
            <a:endParaRPr lang="zh-CN" altLang="en-US"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数组一旦被定义，则维数和各维长度不能改变；</a:t>
            </a:r>
            <a:endParaRPr lang="zh-CN" altLang="en-US"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数组操作只有引用型操作，没有加工型操作；</a:t>
            </a:r>
            <a:endParaRPr lang="zh-CN" altLang="en-US"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数组是多维结构，但存储空间是一维结构。</a:t>
            </a:r>
            <a:endParaRPr lang="zh-CN" altLang="en-US" sz="2400" b="1" dirty="0">
              <a:latin typeface="Times New Roman" panose="02020603050405020304" pitchFamily="18" charset="0"/>
              <a:ea typeface="楷体_GB2312" pitchFamily="49" charset="-122"/>
            </a:endParaRPr>
          </a:p>
          <a:p>
            <a:pPr eaLnBrk="1" hangingPunct="1"/>
            <a:r>
              <a:rPr lang="zh-CN" altLang="en-US" sz="2400" b="1" dirty="0">
                <a:latin typeface="楷体_GB2312" pitchFamily="49" charset="-122"/>
                <a:ea typeface="楷体_GB2312" pitchFamily="49" charset="-122"/>
              </a:rPr>
              <a:t>数组顺序表示的特点</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存储单元地址连续（需要一段连续空间）</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存储规则（以行（列）为主序）决定元素实际存储位置</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随机存取</a:t>
            </a:r>
            <a:endParaRPr lang="zh-CN" altLang="en-US" sz="2400" b="1" dirty="0">
              <a:latin typeface="楷体_GB2312" pitchFamily="49" charset="-122"/>
              <a:ea typeface="楷体_GB2312" pitchFamily="49" charset="-122"/>
            </a:endParaRPr>
          </a:p>
          <a:p>
            <a:pPr lvl="1" indent="-347345" eaLnBrk="1" hangingPunct="1"/>
            <a:r>
              <a:rPr lang="zh-CN" altLang="en-US" sz="2400" b="1" dirty="0">
                <a:latin typeface="楷体_GB2312" pitchFamily="49" charset="-122"/>
                <a:ea typeface="楷体_GB2312" pitchFamily="49" charset="-122"/>
              </a:rPr>
              <a:t>存储密度最大（</a:t>
            </a:r>
            <a:r>
              <a:rPr lang="en-US" altLang="zh-CN" sz="2400" b="1" dirty="0">
                <a:latin typeface="楷体_GB2312" pitchFamily="49" charset="-122"/>
                <a:ea typeface="楷体_GB2312" pitchFamily="49" charset="-122"/>
              </a:rPr>
              <a:t>100%</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539750" y="573088"/>
            <a:ext cx="7772400" cy="768350"/>
          </a:xfrm>
          <a:ln/>
        </p:spPr>
        <p:txBody>
          <a:bodyPr vert="horz" wrap="square" lIns="91440" tIns="45720" rIns="91440" bIns="45720" anchor="b" anchorCtr="0"/>
          <a:p>
            <a:pPr eaLnBrk="1" hangingPunct="1"/>
            <a:r>
              <a:rPr lang="en-US" altLang="zh-CN" dirty="0">
                <a:ea typeface="楷体_GB2312" pitchFamily="49" charset="-122"/>
              </a:rPr>
              <a:t>5.3</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矩阵的压缩存储</a:t>
            </a:r>
            <a:endParaRPr lang="zh-CN" altLang="en-US" dirty="0">
              <a:latin typeface="Times New Roman" panose="02020603050405020304" pitchFamily="18" charset="0"/>
              <a:ea typeface="楷体_GB2312" pitchFamily="49" charset="-122"/>
            </a:endParaRPr>
          </a:p>
        </p:txBody>
      </p:sp>
      <p:sp>
        <p:nvSpPr>
          <p:cNvPr id="23554" name="Rectangle 3"/>
          <p:cNvSpPr>
            <a:spLocks noGrp="1"/>
          </p:cNvSpPr>
          <p:nvPr>
            <p:ph idx="1"/>
          </p:nvPr>
        </p:nvSpPr>
        <p:spPr>
          <a:xfrm>
            <a:off x="250825" y="1484313"/>
            <a:ext cx="8345488" cy="5373687"/>
          </a:xfrm>
          <a:ln/>
        </p:spPr>
        <p:txBody>
          <a:bodyPr vert="horz" wrap="square" lIns="91440" tIns="45720" rIns="91440" bIns="45720" anchor="t" anchorCtr="0"/>
          <a:p>
            <a:pPr algn="just" eaLnBrk="1" hangingPunct="1"/>
            <a:r>
              <a:rPr lang="zh-CN" altLang="en-US" sz="2800" b="1" dirty="0">
                <a:solidFill>
                  <a:srgbClr val="4220EA"/>
                </a:solidFill>
                <a:ea typeface="楷体_GB2312" pitchFamily="49" charset="-122"/>
              </a:rPr>
              <a:t>压缩存储</a:t>
            </a:r>
            <a:r>
              <a:rPr lang="zh-CN" altLang="en-US" sz="2800" b="1" dirty="0">
                <a:ea typeface="楷体_GB2312" pitchFamily="49" charset="-122"/>
              </a:rPr>
              <a:t>：为多个值相同的元素只分配一个存储空间，对零元素不分配空间。</a:t>
            </a:r>
            <a:endParaRPr lang="zh-CN" altLang="en-US" sz="2800" b="1" dirty="0"/>
          </a:p>
          <a:p>
            <a:pPr algn="just" eaLnBrk="1" hangingPunct="1"/>
            <a:r>
              <a:rPr lang="zh-CN" altLang="en-US" sz="2800" b="1" dirty="0">
                <a:solidFill>
                  <a:srgbClr val="4220EA"/>
                </a:solidFill>
                <a:ea typeface="楷体_GB2312" pitchFamily="49" charset="-122"/>
              </a:rPr>
              <a:t>目的</a:t>
            </a:r>
            <a:r>
              <a:rPr lang="zh-CN" altLang="en-US" sz="2800" b="1" dirty="0">
                <a:ea typeface="楷体_GB2312" pitchFamily="49" charset="-122"/>
              </a:rPr>
              <a:t>：节省存储空间</a:t>
            </a:r>
            <a:endParaRPr lang="zh-CN" altLang="en-US" sz="2800" b="1" dirty="0">
              <a:ea typeface="楷体_GB2312" pitchFamily="49" charset="-122"/>
            </a:endParaRPr>
          </a:p>
          <a:p>
            <a:pPr algn="just" eaLnBrk="1" hangingPunct="1"/>
            <a:r>
              <a:rPr lang="zh-CN" altLang="en-US" sz="2800" b="1" dirty="0">
                <a:solidFill>
                  <a:srgbClr val="4220EA"/>
                </a:solidFill>
                <a:ea typeface="楷体_GB2312" pitchFamily="49" charset="-122"/>
              </a:rPr>
              <a:t>任务</a:t>
            </a:r>
            <a:r>
              <a:rPr lang="zh-CN" altLang="en-US" sz="2800" b="1" dirty="0">
                <a:solidFill>
                  <a:schemeClr val="tx2"/>
                </a:solidFill>
                <a:ea typeface="楷体_GB2312" pitchFamily="49" charset="-122"/>
              </a:rPr>
              <a:t>：</a:t>
            </a:r>
            <a:r>
              <a:rPr lang="zh-CN" altLang="en-US" sz="2800" b="1" dirty="0">
                <a:ea typeface="楷体_GB2312" pitchFamily="49" charset="-122"/>
              </a:rPr>
              <a:t>压缩存储矩阵并使矩阵的运算有效进行。</a:t>
            </a:r>
            <a:endParaRPr lang="zh-CN" altLang="en-US" sz="2800" b="1" dirty="0">
              <a:ea typeface="楷体_GB2312" pitchFamily="49" charset="-122"/>
            </a:endParaRPr>
          </a:p>
          <a:p>
            <a:pPr algn="just" eaLnBrk="1" hangingPunct="1"/>
            <a:r>
              <a:rPr lang="zh-CN" altLang="en-US" sz="2800" b="1" dirty="0">
                <a:ea typeface="楷体_GB2312" pitchFamily="49" charset="-122"/>
              </a:rPr>
              <a:t>矩阵的存储：二维数组</a:t>
            </a:r>
            <a:endParaRPr lang="zh-CN" altLang="en-US" sz="2800" b="1" dirty="0">
              <a:ea typeface="楷体_GB2312" pitchFamily="49" charset="-122"/>
            </a:endParaRPr>
          </a:p>
          <a:p>
            <a:pPr algn="just" eaLnBrk="1" hangingPunct="1"/>
            <a:r>
              <a:rPr lang="zh-CN" altLang="en-US" sz="2800" b="1" dirty="0">
                <a:ea typeface="楷体_GB2312" pitchFamily="49" charset="-122"/>
              </a:rPr>
              <a:t>可压缩存储的矩阵有两类</a:t>
            </a:r>
            <a:r>
              <a:rPr lang="en-US" altLang="zh-CN" sz="2800" b="1" dirty="0">
                <a:ea typeface="楷体_GB2312" pitchFamily="49" charset="-122"/>
              </a:rPr>
              <a:t>:</a:t>
            </a:r>
            <a:endParaRPr lang="en-US" altLang="zh-CN" sz="2800" b="1" dirty="0">
              <a:ea typeface="楷体_GB2312" pitchFamily="49" charset="-122"/>
            </a:endParaRPr>
          </a:p>
          <a:p>
            <a:pPr lvl="1" indent="-347345" algn="just" eaLnBrk="1" hangingPunct="1"/>
            <a:r>
              <a:rPr lang="zh-CN" altLang="en-US" sz="2800" b="1" dirty="0">
                <a:solidFill>
                  <a:srgbClr val="FF3300"/>
                </a:solidFill>
                <a:ea typeface="楷体_GB2312" pitchFamily="49" charset="-122"/>
              </a:rPr>
              <a:t>特殊矩阵</a:t>
            </a:r>
            <a:r>
              <a:rPr lang="zh-CN" altLang="en-US" sz="2800" b="1" dirty="0">
                <a:ea typeface="楷体_GB2312" pitchFamily="49" charset="-122"/>
              </a:rPr>
              <a:t>：值相同的元素或零元素在矩阵中分布有一定规律。如三角矩阵、对角矩阵。</a:t>
            </a:r>
            <a:endParaRPr lang="zh-CN" altLang="en-US" sz="2800" b="1" dirty="0">
              <a:ea typeface="楷体_GB2312" pitchFamily="49" charset="-122"/>
            </a:endParaRPr>
          </a:p>
          <a:p>
            <a:pPr lvl="1" indent="-347345" algn="just" eaLnBrk="1" hangingPunct="1"/>
            <a:r>
              <a:rPr lang="zh-CN" altLang="en-US" sz="2800" b="1" dirty="0">
                <a:ea typeface="楷体_GB2312" pitchFamily="49" charset="-122"/>
              </a:rPr>
              <a:t> </a:t>
            </a:r>
            <a:r>
              <a:rPr lang="zh-CN" altLang="en-US" sz="2800" b="1" dirty="0">
                <a:solidFill>
                  <a:srgbClr val="FF3300"/>
                </a:solidFill>
                <a:ea typeface="楷体_GB2312" pitchFamily="49" charset="-122"/>
              </a:rPr>
              <a:t>随机稀疏矩阵</a:t>
            </a:r>
            <a:r>
              <a:rPr lang="zh-CN" altLang="en-US" sz="2800" b="1" dirty="0">
                <a:ea typeface="楷体_GB2312" pitchFamily="49" charset="-122"/>
              </a:rPr>
              <a:t>：值相同的元素或零元素在矩阵中分布没有一定规律。</a:t>
            </a:r>
            <a:endParaRPr lang="zh-CN" altLang="en-US" sz="2800" b="1" dirty="0">
              <a:ea typeface="楷体_GB2312"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685800" y="609600"/>
            <a:ext cx="6477000" cy="539750"/>
          </a:xfrm>
          <a:ln/>
        </p:spPr>
        <p:txBody>
          <a:bodyPr vert="horz" wrap="square" lIns="91440" tIns="45720" rIns="91440" bIns="45720" anchor="b" anchorCtr="0"/>
          <a:p>
            <a:pPr eaLnBrk="1" hangingPunct="1"/>
            <a:r>
              <a:rPr lang="en-US" altLang="zh-CN" sz="3600" dirty="0">
                <a:latin typeface="楷体_GB2312" pitchFamily="49" charset="-122"/>
                <a:ea typeface="楷体_GB2312" pitchFamily="49" charset="-122"/>
              </a:rPr>
              <a:t>5.3.1 </a:t>
            </a:r>
            <a:r>
              <a:rPr lang="zh-CN" altLang="en-US" sz="3600" dirty="0">
                <a:latin typeface="楷体_GB2312" pitchFamily="49" charset="-122"/>
                <a:ea typeface="楷体_GB2312" pitchFamily="49" charset="-122"/>
              </a:rPr>
              <a:t>特殊矩阵</a:t>
            </a:r>
            <a:r>
              <a:rPr lang="en-US" altLang="zh-CN" sz="3600" dirty="0">
                <a:ea typeface="楷体_GB2312" pitchFamily="49" charset="-122"/>
              </a:rPr>
              <a:t>—</a:t>
            </a:r>
            <a:r>
              <a:rPr lang="zh-CN" altLang="en-US" sz="3600" dirty="0">
                <a:latin typeface="楷体_GB2312" pitchFamily="49" charset="-122"/>
                <a:ea typeface="楷体_GB2312" pitchFamily="49" charset="-122"/>
              </a:rPr>
              <a:t>对称矩阵</a:t>
            </a:r>
            <a:endParaRPr lang="zh-CN" altLang="en-US" sz="3600" dirty="0">
              <a:latin typeface="楷体_GB2312" pitchFamily="49" charset="-122"/>
              <a:ea typeface="楷体_GB2312" pitchFamily="49" charset="-122"/>
            </a:endParaRPr>
          </a:p>
        </p:txBody>
      </p:sp>
      <p:sp>
        <p:nvSpPr>
          <p:cNvPr id="24578" name="Rectangle 3"/>
          <p:cNvSpPr>
            <a:spLocks noGrp="1"/>
          </p:cNvSpPr>
          <p:nvPr>
            <p:ph idx="1"/>
          </p:nvPr>
        </p:nvSpPr>
        <p:spPr>
          <a:xfrm>
            <a:off x="76200" y="1066800"/>
            <a:ext cx="9067800" cy="2514600"/>
          </a:xfrm>
          <a:ln/>
        </p:spPr>
        <p:txBody>
          <a:bodyPr vert="horz" wrap="square" lIns="91440" tIns="45720" rIns="91440" bIns="45720" anchor="t" anchorCtr="0"/>
          <a:p>
            <a:pPr algn="just" eaLnBrk="1" hangingPunct="1">
              <a:lnSpc>
                <a:spcPct val="90000"/>
              </a:lnSpc>
            </a:pPr>
            <a:r>
              <a:rPr lang="zh-CN" altLang="en-US" sz="2000" b="1" dirty="0">
                <a:solidFill>
                  <a:schemeClr val="tx2"/>
                </a:solidFill>
                <a:ea typeface="楷体_GB2312" pitchFamily="49" charset="-122"/>
              </a:rPr>
              <a:t>对称矩阵</a:t>
            </a:r>
            <a:endParaRPr lang="zh-CN" altLang="en-US" sz="2000" b="1" dirty="0">
              <a:ea typeface="楷体_GB2312" pitchFamily="49" charset="-122"/>
            </a:endParaRPr>
          </a:p>
          <a:p>
            <a:pPr lvl="1" indent="-347345" algn="just" eaLnBrk="1" hangingPunct="1">
              <a:lnSpc>
                <a:spcPct val="90000"/>
              </a:lnSpc>
            </a:pPr>
            <a:r>
              <a:rPr lang="en-US" altLang="zh-CN" sz="2000" b="1" dirty="0">
                <a:ea typeface="楷体_GB2312" pitchFamily="49" charset="-122"/>
              </a:rPr>
              <a:t>n</a:t>
            </a:r>
            <a:r>
              <a:rPr lang="zh-CN" altLang="en-US" sz="2000" b="1" dirty="0">
                <a:ea typeface="楷体_GB2312" pitchFamily="49" charset="-122"/>
              </a:rPr>
              <a:t>阶矩阵</a:t>
            </a:r>
            <a:r>
              <a:rPr lang="en-US" altLang="zh-CN" sz="2000" b="1" dirty="0">
                <a:ea typeface="楷体_GB2312" pitchFamily="49" charset="-122"/>
              </a:rPr>
              <a:t>A</a:t>
            </a:r>
            <a:r>
              <a:rPr lang="zh-CN" altLang="en-US" sz="2000" b="1" dirty="0">
                <a:ea typeface="楷体_GB2312" pitchFamily="49" charset="-122"/>
              </a:rPr>
              <a:t>中元素满足性质</a:t>
            </a:r>
            <a:r>
              <a:rPr lang="en-US" altLang="zh-CN" sz="2000" b="1" dirty="0">
                <a:latin typeface="Times New Roman" panose="02020603050405020304" pitchFamily="18" charset="0"/>
                <a:ea typeface="楷体_GB2312" pitchFamily="49" charset="-122"/>
              </a:rPr>
              <a:t>a[i][j]=a[j][i] (0≤i,j≤n-1)</a:t>
            </a:r>
            <a:r>
              <a:rPr lang="zh-CN" altLang="en-US" sz="2000" b="1" dirty="0">
                <a:ea typeface="楷体_GB2312" pitchFamily="49" charset="-122"/>
              </a:rPr>
              <a:t>。</a:t>
            </a:r>
            <a:endParaRPr lang="zh-CN" altLang="en-US" sz="2000" b="1" dirty="0"/>
          </a:p>
          <a:p>
            <a:pPr algn="just" eaLnBrk="1" hangingPunct="1">
              <a:lnSpc>
                <a:spcPct val="90000"/>
              </a:lnSpc>
            </a:pPr>
            <a:r>
              <a:rPr lang="zh-CN" altLang="en-US" sz="2000" b="1" dirty="0">
                <a:solidFill>
                  <a:schemeClr val="tx2"/>
                </a:solidFill>
                <a:ea typeface="楷体_GB2312" pitchFamily="49" charset="-122"/>
              </a:rPr>
              <a:t>压缩存储</a:t>
            </a:r>
            <a:r>
              <a:rPr lang="en-US" altLang="zh-CN" sz="2000" b="1" dirty="0">
                <a:ea typeface="楷体_GB2312" pitchFamily="49" charset="-122"/>
              </a:rPr>
              <a:t>:</a:t>
            </a:r>
            <a:endParaRPr lang="en-US" altLang="zh-CN" sz="2000" b="1" dirty="0">
              <a:ea typeface="楷体_GB2312" pitchFamily="49" charset="-122"/>
            </a:endParaRPr>
          </a:p>
          <a:p>
            <a:pPr lvl="1" indent="-347345" algn="just" eaLnBrk="1" hangingPunct="1">
              <a:lnSpc>
                <a:spcPct val="90000"/>
              </a:lnSpc>
            </a:pPr>
            <a:r>
              <a:rPr lang="zh-CN" altLang="en-US" sz="2000" b="1" dirty="0">
                <a:ea typeface="楷体_GB2312" pitchFamily="49" charset="-122"/>
              </a:rPr>
              <a:t>为每一对对称元素分配一个存储空间</a:t>
            </a:r>
            <a:r>
              <a:rPr lang="en-US" altLang="zh-CN" sz="2000" b="1" dirty="0">
                <a:ea typeface="楷体_GB2312" pitchFamily="49" charset="-122"/>
              </a:rPr>
              <a:t>.  </a:t>
            </a:r>
            <a:r>
              <a:rPr lang="zh-CN" altLang="en-US" sz="2000" b="1" dirty="0">
                <a:ea typeface="楷体_GB2312" pitchFamily="49" charset="-122"/>
              </a:rPr>
              <a:t>可将</a:t>
            </a:r>
            <a:r>
              <a:rPr lang="en-US" altLang="zh-CN" sz="2000" b="1" dirty="0">
                <a:ea typeface="楷体_GB2312" pitchFamily="49" charset="-122"/>
              </a:rPr>
              <a:t>n</a:t>
            </a:r>
            <a:r>
              <a:rPr lang="en-US" altLang="zh-CN" sz="2000" b="1" baseline="30000" dirty="0">
                <a:ea typeface="楷体_GB2312" pitchFamily="49" charset="-122"/>
              </a:rPr>
              <a:t>2</a:t>
            </a:r>
            <a:r>
              <a:rPr lang="zh-CN" altLang="en-US" sz="2000" b="1" dirty="0">
                <a:ea typeface="楷体_GB2312" pitchFamily="49" charset="-122"/>
              </a:rPr>
              <a:t>个元素压缩到</a:t>
            </a:r>
            <a:r>
              <a:rPr lang="zh-CN" altLang="en-US" sz="2000" b="1" baseline="30000" dirty="0">
                <a:ea typeface="楷体_GB2312" pitchFamily="49" charset="-122"/>
              </a:rPr>
              <a:t> </a:t>
            </a:r>
            <a:r>
              <a:rPr lang="en-US" altLang="zh-CN" sz="2000" b="1" dirty="0">
                <a:solidFill>
                  <a:srgbClr val="4220EA"/>
                </a:solidFill>
                <a:ea typeface="楷体_GB2312" pitchFamily="49" charset="-122"/>
              </a:rPr>
              <a:t>n</a:t>
            </a:r>
            <a:r>
              <a:rPr lang="en-US" altLang="zh-CN" sz="2000" b="1" dirty="0">
                <a:solidFill>
                  <a:srgbClr val="4220EA"/>
                </a:solidFill>
                <a:latin typeface="Times New Roman" panose="02020603050405020304" pitchFamily="18" charset="0"/>
                <a:ea typeface="楷体_GB2312" pitchFamily="49" charset="-122"/>
              </a:rPr>
              <a:t>(n+1)/2</a:t>
            </a:r>
            <a:r>
              <a:rPr lang="zh-CN" altLang="en-US" sz="2000" b="1" dirty="0">
                <a:latin typeface="Times New Roman" panose="02020603050405020304" pitchFamily="18" charset="0"/>
                <a:ea typeface="楷体_GB2312" pitchFamily="49" charset="-122"/>
              </a:rPr>
              <a:t>个空间中</a:t>
            </a:r>
            <a:r>
              <a:rPr lang="en-US" altLang="zh-CN" sz="2000" b="1" dirty="0">
                <a:latin typeface="Times New Roman" panose="02020603050405020304" pitchFamily="18" charset="0"/>
                <a:ea typeface="楷体_GB2312" pitchFamily="49" charset="-122"/>
              </a:rPr>
              <a:t>.</a:t>
            </a:r>
            <a:endParaRPr lang="en-US" altLang="zh-CN" sz="2000" b="1" dirty="0">
              <a:latin typeface="Times New Roman" panose="02020603050405020304" pitchFamily="18" charset="0"/>
              <a:ea typeface="楷体_GB2312" pitchFamily="49" charset="-122"/>
            </a:endParaRPr>
          </a:p>
          <a:p>
            <a:pPr lvl="1" indent="-347345" algn="just" eaLnBrk="1" hangingPunct="1">
              <a:lnSpc>
                <a:spcPct val="90000"/>
              </a:lnSpc>
            </a:pPr>
            <a:r>
              <a:rPr lang="zh-CN" altLang="en-US" sz="2000" b="1" dirty="0">
                <a:ea typeface="楷体_GB2312" pitchFamily="49" charset="-122"/>
              </a:rPr>
              <a:t>用行主序的上、下三角阵来存储对称矩阵的元素。</a:t>
            </a:r>
            <a:endParaRPr lang="zh-CN" altLang="en-US" sz="2000" b="1" dirty="0">
              <a:ea typeface="楷体_GB2312" pitchFamily="49" charset="-122"/>
            </a:endParaRPr>
          </a:p>
          <a:p>
            <a:pPr lvl="1" indent="-347345" algn="just" eaLnBrk="1" hangingPunct="1">
              <a:lnSpc>
                <a:spcPct val="90000"/>
              </a:lnSpc>
            </a:pPr>
            <a:r>
              <a:rPr lang="en-US" altLang="zh-CN" sz="2000" b="1" dirty="0">
                <a:latin typeface="Times New Roman" panose="02020603050405020304" pitchFamily="18" charset="0"/>
                <a:ea typeface="楷体_GB2312" pitchFamily="49" charset="-122"/>
              </a:rPr>
              <a:t>sa[k](</a:t>
            </a:r>
            <a:r>
              <a:rPr lang="en-US" altLang="zh-CN" sz="2000" b="1" dirty="0">
                <a:solidFill>
                  <a:srgbClr val="FF3300"/>
                </a:solidFill>
                <a:latin typeface="Times New Roman" panose="02020603050405020304" pitchFamily="18" charset="0"/>
                <a:ea typeface="楷体_GB2312" pitchFamily="49" charset="-122"/>
              </a:rPr>
              <a:t>0</a:t>
            </a:r>
            <a:r>
              <a:rPr lang="en-US" altLang="zh-CN" sz="2000" b="1" dirty="0">
                <a:latin typeface="Times New Roman" panose="02020603050405020304" pitchFamily="18" charset="0"/>
                <a:ea typeface="楷体_GB2312" pitchFamily="49" charset="-122"/>
              </a:rPr>
              <a:t>≤k≤n(n+1)/2-1</a:t>
            </a:r>
            <a:r>
              <a:rPr lang="en-US" altLang="zh-CN" sz="2000" b="1" dirty="0">
                <a:ea typeface="楷体_GB2312" pitchFamily="49" charset="-122"/>
              </a:rPr>
              <a:t>) </a:t>
            </a:r>
            <a:r>
              <a:rPr lang="zh-CN" altLang="en-US" sz="2000" b="1" dirty="0">
                <a:ea typeface="楷体_GB2312" pitchFamily="49" charset="-122"/>
              </a:rPr>
              <a:t>为对称矩阵的压缩存储结构</a:t>
            </a:r>
            <a:r>
              <a:rPr lang="zh-CN" altLang="en-US" sz="1800" b="1" dirty="0">
                <a:latin typeface="Times New Roman" panose="02020603050405020304" pitchFamily="18" charset="0"/>
                <a:ea typeface="楷体_GB2312" pitchFamily="49" charset="-122"/>
              </a:rPr>
              <a:t>                    </a:t>
            </a:r>
            <a:endParaRPr lang="zh-CN" altLang="en-US" sz="1800" b="1" dirty="0">
              <a:latin typeface="Times New Roman" panose="02020603050405020304" pitchFamily="18" charset="0"/>
              <a:ea typeface="楷体_GB2312" pitchFamily="49" charset="-122"/>
            </a:endParaRPr>
          </a:p>
        </p:txBody>
      </p:sp>
      <p:grpSp>
        <p:nvGrpSpPr>
          <p:cNvPr id="21528" name="Group 24"/>
          <p:cNvGrpSpPr/>
          <p:nvPr/>
        </p:nvGrpSpPr>
        <p:grpSpPr>
          <a:xfrm>
            <a:off x="3779838" y="5154613"/>
            <a:ext cx="5410200" cy="1457325"/>
            <a:chOff x="864" y="3552"/>
            <a:chExt cx="3408" cy="918"/>
          </a:xfrm>
        </p:grpSpPr>
        <p:sp>
          <p:nvSpPr>
            <p:cNvPr id="24580" name="Rectangle 23"/>
            <p:cNvSpPr/>
            <p:nvPr/>
          </p:nvSpPr>
          <p:spPr>
            <a:xfrm>
              <a:off x="864" y="3552"/>
              <a:ext cx="3408" cy="918"/>
            </a:xfrm>
            <a:prstGeom prst="rect">
              <a:avLst/>
            </a:prstGeom>
            <a:noFill/>
            <a:ln w="9525">
              <a:noFill/>
            </a:ln>
          </p:spPr>
          <p:txBody>
            <a:bodyPr anchor="t" anchorCtr="0">
              <a:spAutoFit/>
            </a:bodyPr>
            <a:p>
              <a:pPr>
                <a:lnSpc>
                  <a:spcPct val="90000"/>
                </a:lnSpc>
                <a:spcBef>
                  <a:spcPct val="50000"/>
                </a:spcBef>
                <a:buClr>
                  <a:schemeClr val="tx2"/>
                </a:buClr>
                <a:buSzPct val="70000"/>
              </a:pPr>
              <a:r>
                <a:rPr lang="en-US" altLang="zh-CN" sz="2400" b="1" dirty="0">
                  <a:solidFill>
                    <a:srgbClr val="CC3300"/>
                  </a:solidFill>
                  <a:latin typeface="Times New Roman" panose="02020603050405020304" pitchFamily="18" charset="0"/>
                  <a:ea typeface="楷体_GB2312" pitchFamily="49" charset="-122"/>
                </a:rPr>
                <a:t>         i(i+1)/2+j  (i≥</a:t>
              </a:r>
              <a:r>
                <a:rPr lang="en-US" altLang="zh-CN" sz="2400" b="1" dirty="0">
                  <a:solidFill>
                    <a:srgbClr val="CC3300"/>
                  </a:solidFill>
                  <a:latin typeface="Arial" panose="020B0604020202020204" pitchFamily="34" charset="0"/>
                  <a:ea typeface="楷体_GB2312" pitchFamily="49" charset="-122"/>
                </a:rPr>
                <a:t>j)</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存储下三角元素</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宋体" panose="02010600030101010101" pitchFamily="2" charset="-122"/>
              </a:endParaRPr>
            </a:p>
            <a:p>
              <a:pPr eaLnBrk="0" hangingPunct="0">
                <a:lnSpc>
                  <a:spcPct val="90000"/>
                </a:lnSpc>
                <a:spcBef>
                  <a:spcPct val="50000"/>
                </a:spcBef>
                <a:buClr>
                  <a:schemeClr val="bg1"/>
                </a:buClr>
              </a:pPr>
              <a:r>
                <a:rPr lang="en-US" altLang="zh-CN" sz="2400" b="1" dirty="0">
                  <a:solidFill>
                    <a:srgbClr val="CC3300"/>
                  </a:solidFill>
                  <a:latin typeface="Times New Roman" panose="02020603050405020304" pitchFamily="18" charset="0"/>
                  <a:ea typeface="楷体_GB2312" pitchFamily="49" charset="-122"/>
                </a:rPr>
                <a:t>k=  </a:t>
              </a:r>
              <a:endParaRPr lang="en-US" altLang="zh-CN" sz="2400" b="1" dirty="0">
                <a:solidFill>
                  <a:srgbClr val="CC3300"/>
                </a:solidFill>
                <a:latin typeface="Times New Roman" panose="02020603050405020304" pitchFamily="18" charset="0"/>
                <a:ea typeface="宋体" panose="02010600030101010101" pitchFamily="2" charset="-122"/>
              </a:endParaRPr>
            </a:p>
            <a:p>
              <a:pPr eaLnBrk="0" hangingPunct="0">
                <a:lnSpc>
                  <a:spcPct val="90000"/>
                </a:lnSpc>
                <a:spcBef>
                  <a:spcPct val="50000"/>
                </a:spcBef>
                <a:buClr>
                  <a:schemeClr val="bg1"/>
                </a:buClr>
              </a:pPr>
              <a:r>
                <a:rPr lang="en-US" altLang="zh-CN" sz="2400" b="1" dirty="0">
                  <a:latin typeface="Times New Roman" panose="02020603050405020304" pitchFamily="18" charset="0"/>
                  <a:ea typeface="楷体_GB2312" pitchFamily="49" charset="-122"/>
                </a:rPr>
                <a:t>         </a:t>
              </a:r>
              <a:r>
                <a:rPr lang="en-US" altLang="zh-CN" sz="2400" b="1" dirty="0">
                  <a:solidFill>
                    <a:srgbClr val="CC3300"/>
                  </a:solidFill>
                  <a:latin typeface="Times New Roman" panose="02020603050405020304" pitchFamily="18" charset="0"/>
                  <a:ea typeface="楷体_GB2312" pitchFamily="49" charset="-122"/>
                </a:rPr>
                <a:t>j(j+1)/2+i (i</a:t>
              </a:r>
              <a:r>
                <a:rPr lang="zh-CN" altLang="en-US" sz="2400" b="1" dirty="0">
                  <a:solidFill>
                    <a:srgbClr val="CC3300"/>
                  </a:solidFill>
                  <a:latin typeface="Times New Roman" panose="02020603050405020304" pitchFamily="18" charset="0"/>
                  <a:ea typeface="楷体_GB2312" pitchFamily="49" charset="-122"/>
                </a:rPr>
                <a:t>＜</a:t>
              </a:r>
              <a:r>
                <a:rPr lang="en-US" altLang="zh-CN" sz="2400" b="1" dirty="0">
                  <a:solidFill>
                    <a:srgbClr val="CC3300"/>
                  </a:solidFill>
                  <a:latin typeface="Arial" panose="020B0604020202020204" pitchFamily="34" charset="0"/>
                  <a:ea typeface="楷体_GB2312" pitchFamily="49" charset="-122"/>
                </a:rPr>
                <a:t>j)</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存储上三角元素</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p:txBody>
        </p:sp>
        <p:sp>
          <p:nvSpPr>
            <p:cNvPr id="24581" name="AutoShape 17"/>
            <p:cNvSpPr/>
            <p:nvPr/>
          </p:nvSpPr>
          <p:spPr>
            <a:xfrm>
              <a:off x="1230" y="3729"/>
              <a:ext cx="96" cy="555"/>
            </a:xfrm>
            <a:prstGeom prst="leftBrace">
              <a:avLst>
                <a:gd name="adj1" fmla="val 47909"/>
                <a:gd name="adj2" fmla="val 50000"/>
              </a:avLst>
            </a:prstGeom>
            <a:noFill/>
            <a:ln w="28575" cap="flat" cmpd="sng">
              <a:solidFill>
                <a:schemeClr val="tx1"/>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a typeface="宋体" panose="02010600030101010101" pitchFamily="2" charset="-122"/>
              </a:endParaRPr>
            </a:p>
          </p:txBody>
        </p:sp>
      </p:grpSp>
      <p:grpSp>
        <p:nvGrpSpPr>
          <p:cNvPr id="24582" name="Group 31"/>
          <p:cNvGrpSpPr/>
          <p:nvPr/>
        </p:nvGrpSpPr>
        <p:grpSpPr>
          <a:xfrm>
            <a:off x="107950" y="4516438"/>
            <a:ext cx="3600450" cy="2182812"/>
            <a:chOff x="113" y="2730"/>
            <a:chExt cx="2268" cy="1375"/>
          </a:xfrm>
        </p:grpSpPr>
        <p:sp>
          <p:nvSpPr>
            <p:cNvPr id="24583" name="Text Box 20"/>
            <p:cNvSpPr txBox="1"/>
            <p:nvPr/>
          </p:nvSpPr>
          <p:spPr>
            <a:xfrm>
              <a:off x="689" y="2730"/>
              <a:ext cx="1692" cy="1345"/>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00    </a:t>
              </a: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01 </a:t>
              </a:r>
              <a:r>
                <a:rPr lang="en-US" altLang="zh-CN" sz="2000" b="1" dirty="0">
                  <a:latin typeface="Arial" panose="020B0604020202020204" pitchFamily="34" charset="0"/>
                  <a:ea typeface="宋体" panose="02010600030101010101" pitchFamily="2" charset="-122"/>
                </a:rPr>
                <a:t>… </a:t>
              </a: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0,j</a:t>
              </a:r>
              <a:r>
                <a:rPr lang="en-US" altLang="zh-CN" sz="2000" b="1" dirty="0">
                  <a:latin typeface="Times New Roman" panose="02020603050405020304" pitchFamily="18" charset="0"/>
                  <a:ea typeface="楷体_GB2312" pitchFamily="49" charset="-122"/>
                </a:rPr>
                <a:t>   … a</a:t>
              </a:r>
              <a:r>
                <a:rPr lang="en-US" altLang="zh-CN" sz="2000" b="1" baseline="-25000" dirty="0">
                  <a:latin typeface="Times New Roman" panose="02020603050405020304" pitchFamily="18" charset="0"/>
                  <a:ea typeface="楷体_GB2312" pitchFamily="49" charset="-122"/>
                </a:rPr>
                <a:t>0,n-1        </a:t>
              </a:r>
              <a:endParaRPr lang="en-US" altLang="zh-CN" sz="20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0000" dirty="0">
                  <a:latin typeface="Times New Roman" panose="02020603050405020304" pitchFamily="18" charset="0"/>
                  <a:ea typeface="楷体_GB2312" pitchFamily="49" charset="-122"/>
                </a:rPr>
                <a:t>10</a:t>
              </a: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11 </a:t>
              </a:r>
              <a:r>
                <a:rPr lang="en-US" altLang="zh-CN" sz="2000" b="1" dirty="0">
                  <a:latin typeface="Arial" panose="020B0604020202020204" pitchFamily="34"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1,j</a:t>
              </a:r>
              <a:r>
                <a:rPr lang="en-US" altLang="zh-CN" sz="2000" baseline="-25000"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1,n-1        </a:t>
              </a:r>
              <a:endParaRPr lang="en-US" altLang="zh-CN" sz="2000" b="1" baseline="-20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a:t>
              </a:r>
              <a:r>
                <a:rPr lang="en-US" altLang="zh-CN" sz="2000" b="1" baseline="-25000"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a:t>
              </a:r>
              <a:endParaRPr lang="en-US" altLang="zh-CN" sz="2000" b="1" baseline="-25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i,0</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i,1 </a:t>
              </a: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4220EA"/>
                  </a:solidFill>
                  <a:latin typeface="Times New Roman" panose="02020603050405020304" pitchFamily="18" charset="0"/>
                  <a:ea typeface="楷体_GB2312" pitchFamily="49" charset="-122"/>
                </a:rPr>
                <a:t>a</a:t>
              </a:r>
              <a:r>
                <a:rPr lang="en-US" altLang="zh-CN" sz="2000" b="1" baseline="-25000" dirty="0">
                  <a:solidFill>
                    <a:srgbClr val="4220EA"/>
                  </a:solidFill>
                  <a:latin typeface="Times New Roman" panose="02020603050405020304" pitchFamily="18" charset="0"/>
                  <a:ea typeface="楷体_GB2312" pitchFamily="49" charset="-122"/>
                </a:rPr>
                <a:t>i,j  </a:t>
              </a:r>
              <a:r>
                <a:rPr lang="en-US" altLang="zh-CN" sz="2000" b="1" baseline="-25000"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a:t>
              </a:r>
              <a:r>
                <a:rPr lang="en-US" altLang="zh-CN" sz="2000" b="1" dirty="0">
                  <a:solidFill>
                    <a:srgbClr val="0A0A0E"/>
                  </a:solidFill>
                  <a:latin typeface="Times New Roman" panose="02020603050405020304" pitchFamily="18" charset="0"/>
                  <a:ea typeface="宋体" panose="02010600030101010101" pitchFamily="2" charset="-122"/>
                </a:rPr>
                <a:t>a</a:t>
              </a:r>
              <a:r>
                <a:rPr lang="en-US" altLang="zh-CN" sz="2000" b="1" baseline="-25000" dirty="0">
                  <a:solidFill>
                    <a:srgbClr val="0A0A0E"/>
                  </a:solidFill>
                  <a:latin typeface="Times New Roman" panose="02020603050405020304" pitchFamily="18" charset="0"/>
                  <a:ea typeface="宋体" panose="02010600030101010101" pitchFamily="2" charset="-122"/>
                </a:rPr>
                <a:t>i,n-1</a:t>
              </a:r>
              <a:r>
                <a:rPr lang="en-US" altLang="zh-CN" sz="2000" b="1" dirty="0">
                  <a:solidFill>
                    <a:srgbClr val="0A0A0E"/>
                  </a:solidFill>
                  <a:latin typeface="Times New Roman" panose="02020603050405020304" pitchFamily="18" charset="0"/>
                  <a:ea typeface="楷体_GB2312" pitchFamily="49" charset="-122"/>
                </a:rPr>
                <a:t> </a:t>
              </a:r>
              <a:endParaRPr lang="en-US" altLang="zh-CN" sz="2000" b="1" dirty="0">
                <a:solidFill>
                  <a:srgbClr val="0A0A0E"/>
                </a:solidFill>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1600" b="1" dirty="0">
                  <a:latin typeface="Times New Roman" panose="02020603050405020304" pitchFamily="18" charset="0"/>
                  <a:ea typeface="楷体_GB2312" pitchFamily="49" charset="-122"/>
                </a:rPr>
                <a:t>a</a:t>
              </a:r>
              <a:r>
                <a:rPr lang="en-US" altLang="zh-CN" sz="1600" b="1" baseline="-25000" dirty="0">
                  <a:latin typeface="Times New Roman" panose="02020603050405020304" pitchFamily="18" charset="0"/>
                  <a:ea typeface="楷体_GB2312" pitchFamily="49" charset="-122"/>
                </a:rPr>
                <a:t>n-1</a:t>
              </a:r>
              <a:r>
                <a:rPr lang="en-US" altLang="zh-CN" sz="1600" b="1" baseline="-20000" dirty="0">
                  <a:latin typeface="Times New Roman" panose="02020603050405020304" pitchFamily="18" charset="0"/>
                  <a:ea typeface="楷体_GB2312" pitchFamily="49" charset="-122"/>
                </a:rPr>
                <a:t>,1</a:t>
              </a:r>
              <a:r>
                <a:rPr lang="en-US" altLang="zh-CN" sz="1600" b="1" dirty="0">
                  <a:latin typeface="Times New Roman" panose="02020603050405020304" pitchFamily="18" charset="0"/>
                  <a:ea typeface="楷体_GB2312" pitchFamily="49" charset="-122"/>
                </a:rPr>
                <a:t> a</a:t>
              </a:r>
              <a:r>
                <a:rPr lang="en-US" altLang="zh-CN" sz="1600" b="1" baseline="-20000" dirty="0">
                  <a:latin typeface="Times New Roman" panose="02020603050405020304" pitchFamily="18" charset="0"/>
                  <a:ea typeface="楷体_GB2312" pitchFamily="49" charset="-122"/>
                </a:rPr>
                <a:t>n-1,2</a:t>
              </a:r>
              <a:r>
                <a:rPr lang="en-US" altLang="zh-CN" sz="1600" b="1" dirty="0">
                  <a:latin typeface="Times New Roman" panose="02020603050405020304" pitchFamily="18" charset="0"/>
                  <a:ea typeface="楷体_GB2312" pitchFamily="49" charset="-122"/>
                </a:rPr>
                <a:t>…</a:t>
              </a:r>
              <a:r>
                <a:rPr lang="en-US" altLang="zh-CN" sz="1600" b="1" dirty="0">
                  <a:latin typeface="Times New Roman" panose="02020603050405020304" pitchFamily="18" charset="0"/>
                  <a:ea typeface="宋体" panose="02010600030101010101" pitchFamily="2" charset="-122"/>
                </a:rPr>
                <a:t>a</a:t>
              </a:r>
              <a:r>
                <a:rPr lang="en-US" altLang="zh-CN" sz="1600" b="1" baseline="-25000" dirty="0">
                  <a:latin typeface="Times New Roman" panose="02020603050405020304" pitchFamily="18" charset="0"/>
                  <a:ea typeface="宋体" panose="02010600030101010101" pitchFamily="2" charset="-122"/>
                </a:rPr>
                <a:t>n-1,j</a:t>
              </a:r>
              <a:r>
                <a:rPr lang="en-US" altLang="zh-CN" sz="1600" b="1" dirty="0">
                  <a:latin typeface="Times New Roman" panose="02020603050405020304" pitchFamily="18" charset="0"/>
                  <a:ea typeface="楷体_GB2312" pitchFamily="49" charset="-122"/>
                </a:rPr>
                <a:t> </a:t>
              </a:r>
              <a:r>
                <a:rPr lang="en-US" altLang="zh-CN" sz="1600" b="1"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楷体_GB2312" pitchFamily="49" charset="-122"/>
                </a:rPr>
                <a:t>a</a:t>
              </a:r>
              <a:r>
                <a:rPr lang="en-US" altLang="zh-CN" sz="1600" b="1" baseline="-20000" dirty="0">
                  <a:latin typeface="Times New Roman" panose="02020603050405020304" pitchFamily="18" charset="0"/>
                  <a:ea typeface="楷体_GB2312" pitchFamily="49" charset="-122"/>
                </a:rPr>
                <a:t>n-1,n-1</a:t>
              </a:r>
              <a:endParaRPr lang="en-US" altLang="zh-CN" sz="1600" b="1" baseline="-20000" dirty="0">
                <a:latin typeface="Times New Roman" panose="02020603050405020304" pitchFamily="18" charset="0"/>
                <a:ea typeface="楷体_GB2312" pitchFamily="49" charset="-122"/>
              </a:endParaRPr>
            </a:p>
          </p:txBody>
        </p:sp>
        <p:sp>
          <p:nvSpPr>
            <p:cNvPr id="24584" name="Line 21"/>
            <p:cNvSpPr/>
            <p:nvPr/>
          </p:nvSpPr>
          <p:spPr>
            <a:xfrm>
              <a:off x="816" y="3354"/>
              <a:ext cx="1248" cy="0"/>
            </a:xfrm>
            <a:prstGeom prst="line">
              <a:avLst/>
            </a:prstGeom>
            <a:ln w="38100" cap="rnd" cmpd="sng">
              <a:solidFill>
                <a:schemeClr val="tx1"/>
              </a:solidFill>
              <a:prstDash val="sysDot"/>
              <a:round/>
              <a:headEnd type="none" w="med" len="med"/>
              <a:tailEnd type="none" w="med" len="med"/>
            </a:ln>
          </p:spPr>
        </p:sp>
        <p:sp>
          <p:nvSpPr>
            <p:cNvPr id="24585" name="AutoShape 7"/>
            <p:cNvSpPr/>
            <p:nvPr/>
          </p:nvSpPr>
          <p:spPr>
            <a:xfrm>
              <a:off x="671" y="2852"/>
              <a:ext cx="45" cy="1247"/>
            </a:xfrm>
            <a:prstGeom prst="leftBracket">
              <a:avLst>
                <a:gd name="adj" fmla="val 23092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586" name="AutoShape 8"/>
            <p:cNvSpPr/>
            <p:nvPr/>
          </p:nvSpPr>
          <p:spPr>
            <a:xfrm>
              <a:off x="2245" y="2858"/>
              <a:ext cx="45" cy="1247"/>
            </a:xfrm>
            <a:prstGeom prst="rightBracket">
              <a:avLst>
                <a:gd name="adj" fmla="val 23092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4587" name="Text Box 26"/>
            <p:cNvSpPr txBox="1"/>
            <p:nvPr/>
          </p:nvSpPr>
          <p:spPr>
            <a:xfrm>
              <a:off x="113" y="3168"/>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n*n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4588" name="Line 30"/>
            <p:cNvSpPr/>
            <p:nvPr/>
          </p:nvSpPr>
          <p:spPr>
            <a:xfrm>
              <a:off x="839" y="3884"/>
              <a:ext cx="1248" cy="0"/>
            </a:xfrm>
            <a:prstGeom prst="line">
              <a:avLst/>
            </a:prstGeom>
            <a:ln w="38100" cap="rnd" cmpd="sng">
              <a:solidFill>
                <a:schemeClr val="tx1"/>
              </a:solidFill>
              <a:prstDash val="sysDot"/>
              <a:round/>
              <a:headEnd type="none" w="med" len="med"/>
              <a:tailEnd type="none" w="med" len="med"/>
            </a:ln>
          </p:spPr>
        </p:sp>
      </p:grpSp>
      <p:grpSp>
        <p:nvGrpSpPr>
          <p:cNvPr id="24589" name="Group 54"/>
          <p:cNvGrpSpPr/>
          <p:nvPr/>
        </p:nvGrpSpPr>
        <p:grpSpPr>
          <a:xfrm>
            <a:off x="1619250" y="3716338"/>
            <a:ext cx="6516688" cy="741362"/>
            <a:chOff x="1020" y="2341"/>
            <a:chExt cx="4105" cy="467"/>
          </a:xfrm>
        </p:grpSpPr>
        <p:sp>
          <p:nvSpPr>
            <p:cNvPr id="24590" name="Rectangle 35"/>
            <p:cNvSpPr/>
            <p:nvPr/>
          </p:nvSpPr>
          <p:spPr>
            <a:xfrm>
              <a:off x="1200" y="2348"/>
              <a:ext cx="3665" cy="256"/>
            </a:xfrm>
            <a:prstGeom prst="rect">
              <a:avLst/>
            </a:prstGeom>
            <a:noFill/>
            <a:ln w="9525" cap="flat" cmpd="sng">
              <a:solidFill>
                <a:schemeClr val="tx1"/>
              </a:solidFill>
              <a:prstDash val="solid"/>
              <a:miter/>
              <a:headEnd type="none" w="med" len="med"/>
              <a:tailEnd type="none" w="med" len="med"/>
            </a:ln>
          </p:spPr>
          <p:txBody>
            <a:bodyPr wrap="none" anchor="ctr" anchorCtr="0">
              <a:spAutoFit/>
            </a:bodyPr>
            <a:p>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00</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10</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11</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20</a:t>
              </a:r>
              <a:r>
                <a:rPr lang="en-US" altLang="zh-CN" sz="2000" b="1" dirty="0">
                  <a:latin typeface="Times New Roman" panose="02020603050405020304" pitchFamily="18" charset="0"/>
                  <a:ea typeface="宋体" panose="02010600030101010101" pitchFamily="2" charset="-122"/>
                </a:rPr>
                <a:t>   …  a</a:t>
              </a:r>
              <a:r>
                <a:rPr lang="en-US" altLang="zh-CN" sz="2000" b="1" baseline="-25000" dirty="0">
                  <a:latin typeface="Times New Roman" panose="02020603050405020304" pitchFamily="18" charset="0"/>
                  <a:ea typeface="宋体" panose="02010600030101010101" pitchFamily="2" charset="-122"/>
                </a:rPr>
                <a:t>22</a:t>
              </a:r>
              <a:r>
                <a:rPr lang="en-US" altLang="zh-CN" sz="2000" b="1" dirty="0">
                  <a:latin typeface="Times New Roman" panose="02020603050405020304" pitchFamily="18" charset="0"/>
                  <a:ea typeface="宋体" panose="02010600030101010101" pitchFamily="2" charset="-122"/>
                </a:rPr>
                <a:t>  …         </a:t>
              </a:r>
              <a:r>
                <a:rPr lang="en-US" altLang="zh-CN" sz="2000" b="1" dirty="0">
                  <a:latin typeface="Arial" panose="020B0604020202020204" pitchFamily="34"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n-1,0</a:t>
              </a:r>
              <a:r>
                <a:rPr lang="en-US" altLang="zh-CN" sz="2000" b="1" dirty="0">
                  <a:latin typeface="Times New Roman" panose="02020603050405020304" pitchFamily="18"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n-1,n-1</a:t>
              </a: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24591" name="Line 36"/>
            <p:cNvSpPr/>
            <p:nvPr/>
          </p:nvSpPr>
          <p:spPr>
            <a:xfrm>
              <a:off x="1473" y="2349"/>
              <a:ext cx="0" cy="256"/>
            </a:xfrm>
            <a:prstGeom prst="line">
              <a:avLst/>
            </a:prstGeom>
            <a:ln w="9525" cap="flat" cmpd="sng">
              <a:solidFill>
                <a:schemeClr val="tx1"/>
              </a:solidFill>
              <a:prstDash val="solid"/>
              <a:round/>
              <a:headEnd type="none" w="med" len="med"/>
              <a:tailEnd type="none" w="med" len="med"/>
            </a:ln>
          </p:spPr>
        </p:sp>
        <p:sp>
          <p:nvSpPr>
            <p:cNvPr id="24592" name="Line 37"/>
            <p:cNvSpPr/>
            <p:nvPr/>
          </p:nvSpPr>
          <p:spPr>
            <a:xfrm>
              <a:off x="1762" y="2349"/>
              <a:ext cx="0" cy="256"/>
            </a:xfrm>
            <a:prstGeom prst="line">
              <a:avLst/>
            </a:prstGeom>
            <a:ln w="9525" cap="flat" cmpd="sng">
              <a:solidFill>
                <a:schemeClr val="tx1"/>
              </a:solidFill>
              <a:prstDash val="solid"/>
              <a:round/>
              <a:headEnd type="none" w="med" len="med"/>
              <a:tailEnd type="none" w="med" len="med"/>
            </a:ln>
          </p:spPr>
        </p:sp>
        <p:sp>
          <p:nvSpPr>
            <p:cNvPr id="24593" name="Line 38"/>
            <p:cNvSpPr/>
            <p:nvPr/>
          </p:nvSpPr>
          <p:spPr>
            <a:xfrm>
              <a:off x="2001" y="2349"/>
              <a:ext cx="0" cy="256"/>
            </a:xfrm>
            <a:prstGeom prst="line">
              <a:avLst/>
            </a:prstGeom>
            <a:ln w="9525" cap="flat" cmpd="sng">
              <a:solidFill>
                <a:schemeClr val="tx1"/>
              </a:solidFill>
              <a:prstDash val="solid"/>
              <a:round/>
              <a:headEnd type="none" w="med" len="med"/>
              <a:tailEnd type="none" w="med" len="med"/>
            </a:ln>
          </p:spPr>
        </p:sp>
        <p:sp>
          <p:nvSpPr>
            <p:cNvPr id="24594" name="Line 39"/>
            <p:cNvSpPr/>
            <p:nvPr/>
          </p:nvSpPr>
          <p:spPr>
            <a:xfrm>
              <a:off x="2295" y="2349"/>
              <a:ext cx="0" cy="256"/>
            </a:xfrm>
            <a:prstGeom prst="line">
              <a:avLst/>
            </a:prstGeom>
            <a:ln w="9525" cap="flat" cmpd="sng">
              <a:solidFill>
                <a:schemeClr val="tx1"/>
              </a:solidFill>
              <a:prstDash val="solid"/>
              <a:round/>
              <a:headEnd type="none" w="med" len="med"/>
              <a:tailEnd type="none" w="med" len="med"/>
            </a:ln>
          </p:spPr>
        </p:sp>
        <p:sp>
          <p:nvSpPr>
            <p:cNvPr id="24595" name="Line 40"/>
            <p:cNvSpPr/>
            <p:nvPr/>
          </p:nvSpPr>
          <p:spPr>
            <a:xfrm>
              <a:off x="2551" y="2349"/>
              <a:ext cx="0" cy="256"/>
            </a:xfrm>
            <a:prstGeom prst="line">
              <a:avLst/>
            </a:prstGeom>
            <a:ln w="9525" cap="flat" cmpd="sng">
              <a:solidFill>
                <a:schemeClr val="tx1"/>
              </a:solidFill>
              <a:prstDash val="solid"/>
              <a:round/>
              <a:headEnd type="none" w="med" len="med"/>
              <a:tailEnd type="none" w="med" len="med"/>
            </a:ln>
          </p:spPr>
        </p:sp>
        <p:sp>
          <p:nvSpPr>
            <p:cNvPr id="24596" name="Line 41"/>
            <p:cNvSpPr/>
            <p:nvPr/>
          </p:nvSpPr>
          <p:spPr>
            <a:xfrm>
              <a:off x="2808" y="2349"/>
              <a:ext cx="0" cy="256"/>
            </a:xfrm>
            <a:prstGeom prst="line">
              <a:avLst/>
            </a:prstGeom>
            <a:ln w="9525" cap="flat" cmpd="sng">
              <a:solidFill>
                <a:schemeClr val="tx1"/>
              </a:solidFill>
              <a:prstDash val="solid"/>
              <a:round/>
              <a:headEnd type="none" w="med" len="med"/>
              <a:tailEnd type="none" w="med" len="med"/>
            </a:ln>
          </p:spPr>
        </p:sp>
        <p:sp>
          <p:nvSpPr>
            <p:cNvPr id="24597" name="Line 42"/>
            <p:cNvSpPr/>
            <p:nvPr/>
          </p:nvSpPr>
          <p:spPr>
            <a:xfrm>
              <a:off x="3360" y="2349"/>
              <a:ext cx="0" cy="256"/>
            </a:xfrm>
            <a:prstGeom prst="line">
              <a:avLst/>
            </a:prstGeom>
            <a:ln w="9525" cap="flat" cmpd="sng">
              <a:solidFill>
                <a:schemeClr val="tx1"/>
              </a:solidFill>
              <a:prstDash val="solid"/>
              <a:round/>
              <a:headEnd type="none" w="med" len="med"/>
              <a:tailEnd type="none" w="med" len="med"/>
            </a:ln>
          </p:spPr>
        </p:sp>
        <p:sp>
          <p:nvSpPr>
            <p:cNvPr id="24598" name="Line 43"/>
            <p:cNvSpPr/>
            <p:nvPr/>
          </p:nvSpPr>
          <p:spPr>
            <a:xfrm flipH="1">
              <a:off x="3882" y="2362"/>
              <a:ext cx="1" cy="234"/>
            </a:xfrm>
            <a:prstGeom prst="line">
              <a:avLst/>
            </a:prstGeom>
            <a:ln w="9525" cap="flat" cmpd="sng">
              <a:solidFill>
                <a:schemeClr val="tx1"/>
              </a:solidFill>
              <a:prstDash val="solid"/>
              <a:round/>
              <a:headEnd type="none" w="med" len="med"/>
              <a:tailEnd type="none" w="med" len="med"/>
            </a:ln>
          </p:spPr>
        </p:sp>
        <p:sp>
          <p:nvSpPr>
            <p:cNvPr id="24599" name="Text Box 46"/>
            <p:cNvSpPr txBox="1"/>
            <p:nvPr/>
          </p:nvSpPr>
          <p:spPr>
            <a:xfrm>
              <a:off x="1020" y="2577"/>
              <a:ext cx="4105" cy="231"/>
            </a:xfrm>
            <a:prstGeom prst="rect">
              <a:avLst/>
            </a:prstGeom>
            <a:noFill/>
            <a:ln w="9525">
              <a:noFill/>
            </a:ln>
          </p:spPr>
          <p:txBody>
            <a:bodyPr wrap="none" anchor="ctr" anchorCtr="0">
              <a:spAutoFit/>
            </a:bodyPr>
            <a:p>
              <a:r>
                <a:rPr lang="en-US" altLang="zh-CN" b="1" dirty="0">
                  <a:solidFill>
                    <a:srgbClr val="4220EA"/>
                  </a:solidFill>
                  <a:latin typeface="Times New Roman" panose="02020603050405020304" pitchFamily="18" charset="0"/>
                  <a:ea typeface="宋体" panose="02010600030101010101" pitchFamily="2" charset="-122"/>
                </a:rPr>
                <a:t>k=0      1 </a:t>
              </a:r>
              <a:r>
                <a:rPr lang="zh-CN" altLang="en-US" b="1" dirty="0">
                  <a:solidFill>
                    <a:srgbClr val="4220EA"/>
                  </a:solidFill>
                  <a:latin typeface="Times New Roman" panose="02020603050405020304" pitchFamily="18" charset="0"/>
                  <a:ea typeface="宋体" panose="02010600030101010101" pitchFamily="2" charset="-122"/>
                </a:rPr>
                <a:t>　</a:t>
              </a:r>
              <a:r>
                <a:rPr lang="en-US" altLang="zh-CN" b="1" dirty="0">
                  <a:solidFill>
                    <a:srgbClr val="4220EA"/>
                  </a:solidFill>
                  <a:latin typeface="Times New Roman" panose="02020603050405020304" pitchFamily="18" charset="0"/>
                  <a:ea typeface="宋体" panose="02010600030101010101" pitchFamily="2" charset="-122"/>
                </a:rPr>
                <a:t>……………………………      n(n-1)/2</a:t>
              </a:r>
              <a:r>
                <a:rPr lang="en-US" altLang="zh-CN" b="1" dirty="0">
                  <a:latin typeface="Arial" panose="020B0604020202020204" pitchFamily="34" charset="0"/>
                  <a:ea typeface="宋体" panose="02010600030101010101" pitchFamily="2" charset="-122"/>
                </a:rPr>
                <a:t>        </a:t>
              </a:r>
              <a:r>
                <a:rPr lang="en-US" altLang="zh-CN" b="1" dirty="0">
                  <a:solidFill>
                    <a:srgbClr val="4220EA"/>
                  </a:solidFill>
                  <a:latin typeface="Times New Roman" panose="02020603050405020304" pitchFamily="18" charset="0"/>
                  <a:ea typeface="宋体" panose="02010600030101010101" pitchFamily="2" charset="-122"/>
                </a:rPr>
                <a:t>n(n+1)/2-1 </a:t>
              </a:r>
              <a:endParaRPr lang="en-US" altLang="zh-CN" b="1" dirty="0">
                <a:solidFill>
                  <a:srgbClr val="4220EA"/>
                </a:solidFill>
                <a:latin typeface="Times New Roman" panose="02020603050405020304" pitchFamily="18" charset="0"/>
                <a:ea typeface="宋体" panose="02010600030101010101" pitchFamily="2" charset="-122"/>
              </a:endParaRPr>
            </a:p>
          </p:txBody>
        </p:sp>
        <p:sp>
          <p:nvSpPr>
            <p:cNvPr id="24600" name="Line 48"/>
            <p:cNvSpPr/>
            <p:nvPr/>
          </p:nvSpPr>
          <p:spPr>
            <a:xfrm>
              <a:off x="3047" y="2341"/>
              <a:ext cx="0" cy="256"/>
            </a:xfrm>
            <a:prstGeom prst="line">
              <a:avLst/>
            </a:prstGeom>
            <a:ln w="9525" cap="flat" cmpd="sng">
              <a:solidFill>
                <a:schemeClr val="tx1"/>
              </a:solidFill>
              <a:prstDash val="solid"/>
              <a:round/>
              <a:headEnd type="none" w="med" len="med"/>
              <a:tailEnd type="none" w="med" len="med"/>
            </a:ln>
          </p:spPr>
        </p:sp>
        <p:sp>
          <p:nvSpPr>
            <p:cNvPr id="24601" name="Line 49"/>
            <p:cNvSpPr/>
            <p:nvPr/>
          </p:nvSpPr>
          <p:spPr>
            <a:xfrm>
              <a:off x="3605" y="2346"/>
              <a:ext cx="0" cy="256"/>
            </a:xfrm>
            <a:prstGeom prst="line">
              <a:avLst/>
            </a:prstGeom>
            <a:ln w="9525" cap="flat" cmpd="sng">
              <a:solidFill>
                <a:schemeClr val="tx1"/>
              </a:solidFill>
              <a:prstDash val="solid"/>
              <a:round/>
              <a:headEnd type="none" w="med" len="med"/>
              <a:tailEnd type="none" w="med" len="med"/>
            </a:ln>
          </p:spPr>
        </p:sp>
      </p:grpSp>
      <p:sp>
        <p:nvSpPr>
          <p:cNvPr id="24602" name="Line 52"/>
          <p:cNvSpPr/>
          <p:nvPr/>
        </p:nvSpPr>
        <p:spPr>
          <a:xfrm flipH="1">
            <a:off x="6586538" y="3744913"/>
            <a:ext cx="1587" cy="371475"/>
          </a:xfrm>
          <a:prstGeom prst="line">
            <a:avLst/>
          </a:prstGeom>
          <a:ln w="9525" cap="flat" cmpd="sng">
            <a:solidFill>
              <a:schemeClr val="tx1"/>
            </a:solidFill>
            <a:prstDash val="solid"/>
            <a:round/>
            <a:headEnd type="none" w="med" len="med"/>
            <a:tailEnd type="none" w="med" len="med"/>
          </a:ln>
        </p:spPr>
      </p:sp>
      <p:sp>
        <p:nvSpPr>
          <p:cNvPr id="24603" name="Line 53"/>
          <p:cNvSpPr/>
          <p:nvPr/>
        </p:nvSpPr>
        <p:spPr>
          <a:xfrm flipH="1">
            <a:off x="6948488" y="3732213"/>
            <a:ext cx="1587" cy="371475"/>
          </a:xfrm>
          <a:prstGeom prst="line">
            <a:avLst/>
          </a:prstGeom>
          <a:ln w="9525" cap="flat" cmpd="sng">
            <a:solidFill>
              <a:schemeClr val="tx1"/>
            </a:solidFill>
            <a:prstDash val="solid"/>
            <a:round/>
            <a:headEnd type="none" w="med" len="med"/>
            <a:tailEnd type="none" w="med" len="med"/>
          </a:ln>
        </p:spPr>
      </p:sp>
      <p:sp>
        <p:nvSpPr>
          <p:cNvPr id="24604" name="Line 55"/>
          <p:cNvSpPr/>
          <p:nvPr/>
        </p:nvSpPr>
        <p:spPr>
          <a:xfrm>
            <a:off x="1223963" y="4724400"/>
            <a:ext cx="2052637" cy="1873250"/>
          </a:xfrm>
          <a:prstGeom prst="line">
            <a:avLst/>
          </a:prstGeom>
          <a:ln w="9525" cap="flat" cmpd="sng">
            <a:solidFill>
              <a:srgbClr val="FF3300"/>
            </a:solidFill>
            <a:prstDash val="dash"/>
            <a:miter/>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28"/>
                                        </p:tgtEl>
                                        <p:attrNameLst>
                                          <p:attrName>style.visibility</p:attrName>
                                        </p:attrNameLst>
                                      </p:cBhvr>
                                      <p:to>
                                        <p:strVal val="visible"/>
                                      </p:to>
                                    </p:set>
                                    <p:anim calcmode="lin" valueType="num">
                                      <p:cBhvr additive="base">
                                        <p:cTn id="7" dur="500" fill="hold"/>
                                        <p:tgtEl>
                                          <p:spTgt spid="21528"/>
                                        </p:tgtEl>
                                        <p:attrNameLst>
                                          <p:attrName>ppt_x</p:attrName>
                                        </p:attrNameLst>
                                      </p:cBhvr>
                                      <p:tavLst>
                                        <p:tav tm="0">
                                          <p:val>
                                            <p:strVal val="0-#ppt_w/2"/>
                                          </p:val>
                                        </p:tav>
                                        <p:tav tm="100000">
                                          <p:val>
                                            <p:strVal val="#ppt_x"/>
                                          </p:val>
                                        </p:tav>
                                      </p:tavLst>
                                    </p:anim>
                                    <p:anim calcmode="lin" valueType="num">
                                      <p:cBhvr additive="base">
                                        <p:cTn id="8" dur="500" fill="hold"/>
                                        <p:tgtEl>
                                          <p:spTgt spid="215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381000" y="76200"/>
            <a:ext cx="7772400" cy="617538"/>
          </a:xfrm>
          <a:ln/>
        </p:spPr>
        <p:txBody>
          <a:bodyPr vert="horz" wrap="square" lIns="91440" tIns="45720" rIns="91440" bIns="45720" anchor="b" anchorCtr="0"/>
          <a:p>
            <a:pPr eaLnBrk="1" hangingPunct="1"/>
            <a:r>
              <a:rPr lang="en-US" altLang="zh-CN" sz="3200" dirty="0">
                <a:latin typeface="楷体_GB2312" pitchFamily="49" charset="-122"/>
                <a:ea typeface="楷体_GB2312" pitchFamily="49" charset="-122"/>
              </a:rPr>
              <a:t>5.3.1 </a:t>
            </a:r>
            <a:r>
              <a:rPr lang="zh-CN" altLang="en-US" sz="3200" dirty="0">
                <a:latin typeface="楷体_GB2312" pitchFamily="49" charset="-122"/>
                <a:ea typeface="楷体_GB2312" pitchFamily="49" charset="-122"/>
              </a:rPr>
              <a:t>特殊矩阵</a:t>
            </a:r>
            <a:r>
              <a:rPr lang="en-US" altLang="zh-CN" sz="3200" dirty="0">
                <a:ea typeface="楷体_GB2312" pitchFamily="49" charset="-122"/>
              </a:rPr>
              <a:t>—</a:t>
            </a:r>
            <a:r>
              <a:rPr lang="zh-CN" altLang="en-US" sz="3200" dirty="0">
                <a:latin typeface="楷体_GB2312" pitchFamily="49" charset="-122"/>
                <a:ea typeface="楷体_GB2312" pitchFamily="49" charset="-122"/>
              </a:rPr>
              <a:t>上</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下</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三角阵</a:t>
            </a:r>
            <a:endParaRPr lang="zh-CN" altLang="en-US" sz="3200" dirty="0">
              <a:latin typeface="楷体_GB2312" pitchFamily="49" charset="-122"/>
              <a:ea typeface="楷体_GB2312" pitchFamily="49" charset="-122"/>
            </a:endParaRPr>
          </a:p>
        </p:txBody>
      </p:sp>
      <p:sp>
        <p:nvSpPr>
          <p:cNvPr id="25602" name="Rectangle 3"/>
          <p:cNvSpPr>
            <a:spLocks noGrp="1"/>
          </p:cNvSpPr>
          <p:nvPr>
            <p:ph idx="1"/>
          </p:nvPr>
        </p:nvSpPr>
        <p:spPr>
          <a:xfrm>
            <a:off x="76200" y="609600"/>
            <a:ext cx="7924800" cy="2590800"/>
          </a:xfrm>
          <a:ln/>
        </p:spPr>
        <p:txBody>
          <a:bodyPr vert="horz" wrap="square" lIns="91440" tIns="45720" rIns="91440" bIns="45720" anchor="t" anchorCtr="0"/>
          <a:p>
            <a:pPr eaLnBrk="1" hangingPunct="1"/>
            <a:r>
              <a:rPr lang="zh-CN" altLang="en-US" sz="2400" b="1" dirty="0">
                <a:ea typeface="楷体_GB2312" pitchFamily="49" charset="-122"/>
              </a:rPr>
              <a:t>上</a:t>
            </a:r>
            <a:r>
              <a:rPr lang="en-US" altLang="zh-CN" sz="2400" b="1" dirty="0">
                <a:ea typeface="楷体_GB2312" pitchFamily="49" charset="-122"/>
              </a:rPr>
              <a:t>(</a:t>
            </a:r>
            <a:r>
              <a:rPr lang="zh-CN" altLang="en-US" sz="2400" b="1" dirty="0">
                <a:ea typeface="楷体_GB2312" pitchFamily="49" charset="-122"/>
              </a:rPr>
              <a:t>下</a:t>
            </a:r>
            <a:r>
              <a:rPr lang="en-US" altLang="zh-CN" sz="2400" b="1" dirty="0">
                <a:ea typeface="楷体_GB2312" pitchFamily="49" charset="-122"/>
              </a:rPr>
              <a:t>)</a:t>
            </a:r>
            <a:r>
              <a:rPr lang="zh-CN" altLang="en-US" sz="2400" b="1" dirty="0">
                <a:ea typeface="楷体_GB2312" pitchFamily="49" charset="-122"/>
              </a:rPr>
              <a:t>三角阵：矩阵下</a:t>
            </a:r>
            <a:r>
              <a:rPr lang="en-US" altLang="zh-CN" sz="2400" b="1" dirty="0">
                <a:ea typeface="楷体_GB2312" pitchFamily="49" charset="-122"/>
              </a:rPr>
              <a:t>(</a:t>
            </a:r>
            <a:r>
              <a:rPr lang="zh-CN" altLang="en-US" sz="2400" b="1" dirty="0">
                <a:ea typeface="楷体_GB2312" pitchFamily="49" charset="-122"/>
              </a:rPr>
              <a:t>上</a:t>
            </a:r>
            <a:r>
              <a:rPr lang="en-US" altLang="zh-CN" sz="2400" b="1" dirty="0">
                <a:ea typeface="楷体_GB2312" pitchFamily="49" charset="-122"/>
              </a:rPr>
              <a:t>)</a:t>
            </a:r>
            <a:r>
              <a:rPr lang="zh-CN" altLang="en-US" sz="2400" b="1" dirty="0">
                <a:ea typeface="楷体_GB2312" pitchFamily="49" charset="-122"/>
              </a:rPr>
              <a:t>三角</a:t>
            </a:r>
            <a:r>
              <a:rPr lang="en-US" altLang="zh-CN" sz="2400" b="1" dirty="0">
                <a:ea typeface="楷体_GB2312" pitchFamily="49" charset="-122"/>
              </a:rPr>
              <a:t>(</a:t>
            </a:r>
            <a:r>
              <a:rPr lang="zh-CN" altLang="en-US" sz="2400" b="1" dirty="0">
                <a:ea typeface="楷体_GB2312" pitchFamily="49" charset="-122"/>
              </a:rPr>
              <a:t>不含对角线</a:t>
            </a:r>
            <a:r>
              <a:rPr lang="en-US" altLang="zh-CN" sz="2400" b="1" dirty="0">
                <a:ea typeface="楷体_GB2312" pitchFamily="49" charset="-122"/>
              </a:rPr>
              <a:t>)</a:t>
            </a:r>
            <a:r>
              <a:rPr lang="zh-CN" altLang="en-US" sz="2400" b="1" dirty="0">
                <a:ea typeface="楷体_GB2312" pitchFamily="49" charset="-122"/>
              </a:rPr>
              <a:t>元素为常数</a:t>
            </a:r>
            <a:r>
              <a:rPr lang="en-US" altLang="zh-CN" sz="2400" b="1" dirty="0">
                <a:ea typeface="楷体_GB2312" pitchFamily="49" charset="-122"/>
              </a:rPr>
              <a:t>c</a:t>
            </a:r>
            <a:r>
              <a:rPr lang="zh-CN" altLang="en-US" sz="2400" b="1" dirty="0">
                <a:ea typeface="楷体_GB2312" pitchFamily="49" charset="-122"/>
              </a:rPr>
              <a:t>或</a:t>
            </a:r>
            <a:r>
              <a:rPr lang="en-US" altLang="zh-CN" sz="2400" b="1" dirty="0">
                <a:ea typeface="楷体_GB2312" pitchFamily="49" charset="-122"/>
              </a:rPr>
              <a:t>0</a:t>
            </a:r>
            <a:r>
              <a:rPr lang="zh-CN" altLang="en-US" sz="2400" b="1" dirty="0">
                <a:ea typeface="楷体_GB2312" pitchFamily="49" charset="-122"/>
              </a:rPr>
              <a:t>的</a:t>
            </a:r>
            <a:r>
              <a:rPr lang="en-US" altLang="zh-CN" sz="2400" b="1" dirty="0">
                <a:ea typeface="楷体_GB2312" pitchFamily="49" charset="-122"/>
              </a:rPr>
              <a:t>n</a:t>
            </a:r>
            <a:r>
              <a:rPr lang="zh-CN" altLang="en-US" sz="2400" b="1" dirty="0">
                <a:ea typeface="楷体_GB2312" pitchFamily="49" charset="-122"/>
              </a:rPr>
              <a:t>阶矩阵。</a:t>
            </a:r>
            <a:endParaRPr lang="zh-CN" altLang="en-US" sz="2400" b="1" dirty="0">
              <a:ea typeface="楷体_GB2312" pitchFamily="49" charset="-122"/>
            </a:endParaRPr>
          </a:p>
          <a:p>
            <a:pPr eaLnBrk="1" hangingPunct="1"/>
            <a:r>
              <a:rPr lang="zh-CN" altLang="en-US" sz="2400" b="1" dirty="0">
                <a:ea typeface="楷体_GB2312" pitchFamily="49" charset="-122"/>
              </a:rPr>
              <a:t>压缩存储：</a:t>
            </a:r>
            <a:endParaRPr lang="zh-CN" altLang="en-US" sz="2400" b="1" dirty="0">
              <a:ea typeface="楷体_GB2312" pitchFamily="49" charset="-122"/>
            </a:endParaRPr>
          </a:p>
          <a:p>
            <a:pPr lvl="1" indent="-347345" eaLnBrk="1" hangingPunct="1"/>
            <a:r>
              <a:rPr lang="zh-CN" altLang="en-US" sz="2200" b="1" dirty="0">
                <a:ea typeface="楷体_GB2312" pitchFamily="49" charset="-122"/>
              </a:rPr>
              <a:t>存储上</a:t>
            </a:r>
            <a:r>
              <a:rPr lang="en-US" altLang="zh-CN" sz="2200" b="1" dirty="0">
                <a:ea typeface="楷体_GB2312" pitchFamily="49" charset="-122"/>
              </a:rPr>
              <a:t>(</a:t>
            </a:r>
            <a:r>
              <a:rPr lang="zh-CN" altLang="en-US" sz="2200" b="1" dirty="0">
                <a:ea typeface="楷体_GB2312" pitchFamily="49" charset="-122"/>
              </a:rPr>
              <a:t>下</a:t>
            </a:r>
            <a:r>
              <a:rPr lang="en-US" altLang="zh-CN" sz="2200" b="1" dirty="0">
                <a:ea typeface="楷体_GB2312" pitchFamily="49" charset="-122"/>
              </a:rPr>
              <a:t>)</a:t>
            </a:r>
            <a:r>
              <a:rPr lang="zh-CN" altLang="en-US" sz="2200" b="1" dirty="0">
                <a:ea typeface="楷体_GB2312" pitchFamily="49" charset="-122"/>
              </a:rPr>
              <a:t>三角中的元素和常数</a:t>
            </a:r>
            <a:r>
              <a:rPr lang="en-US" altLang="zh-CN" sz="2200" b="1" dirty="0">
                <a:ea typeface="楷体_GB2312" pitchFamily="49" charset="-122"/>
              </a:rPr>
              <a:t>c</a:t>
            </a:r>
            <a:r>
              <a:rPr lang="zh-CN" altLang="en-US" sz="2200" b="1" dirty="0">
                <a:ea typeface="楷体_GB2312" pitchFamily="49" charset="-122"/>
              </a:rPr>
              <a:t>。</a:t>
            </a:r>
            <a:r>
              <a:rPr lang="zh-CN" altLang="en-US" sz="2200" b="1" dirty="0"/>
              <a:t>            </a:t>
            </a:r>
            <a:r>
              <a:rPr lang="zh-CN" altLang="en-US" sz="2200" b="1" dirty="0">
                <a:solidFill>
                  <a:srgbClr val="336600"/>
                </a:solidFill>
                <a:latin typeface="Times New Roman" panose="02020603050405020304" pitchFamily="18" charset="0"/>
                <a:ea typeface="楷体_GB2312" pitchFamily="49" charset="-122"/>
              </a:rPr>
              <a:t> </a:t>
            </a:r>
            <a:endParaRPr lang="zh-CN" altLang="en-US" sz="2200" b="1" dirty="0">
              <a:solidFill>
                <a:srgbClr val="336600"/>
              </a:solidFill>
              <a:latin typeface="Times New Roman" panose="02020603050405020304" pitchFamily="18" charset="0"/>
              <a:ea typeface="楷体_GB2312" pitchFamily="49" charset="-122"/>
            </a:endParaRPr>
          </a:p>
          <a:p>
            <a:pPr lvl="1" indent="-347345" algn="just" eaLnBrk="1" hangingPunct="1"/>
            <a:r>
              <a:rPr lang="zh-CN" altLang="en-US" sz="2200" b="1" dirty="0">
                <a:ea typeface="楷体_GB2312" pitchFamily="49" charset="-122"/>
              </a:rPr>
              <a:t>用行主序存储上</a:t>
            </a:r>
            <a:r>
              <a:rPr lang="en-US" altLang="zh-CN" sz="2200" b="1" dirty="0">
                <a:ea typeface="楷体_GB2312" pitchFamily="49" charset="-122"/>
              </a:rPr>
              <a:t>(</a:t>
            </a:r>
            <a:r>
              <a:rPr lang="zh-CN" altLang="en-US" sz="2200" b="1" dirty="0">
                <a:ea typeface="楷体_GB2312" pitchFamily="49" charset="-122"/>
              </a:rPr>
              <a:t>下</a:t>
            </a:r>
            <a:r>
              <a:rPr lang="en-US" altLang="zh-CN" sz="2200" b="1" dirty="0">
                <a:ea typeface="楷体_GB2312" pitchFamily="49" charset="-122"/>
              </a:rPr>
              <a:t>)</a:t>
            </a:r>
            <a:r>
              <a:rPr lang="zh-CN" altLang="en-US" sz="2200" b="1" dirty="0">
                <a:ea typeface="楷体_GB2312" pitchFamily="49" charset="-122"/>
              </a:rPr>
              <a:t>三角阵的元素。</a:t>
            </a:r>
            <a:endParaRPr lang="zh-CN" altLang="en-US" sz="2200" b="1" dirty="0">
              <a:ea typeface="楷体_GB2312" pitchFamily="49" charset="-122"/>
            </a:endParaRPr>
          </a:p>
          <a:p>
            <a:pPr lvl="1" indent="-347345" algn="just" eaLnBrk="1" hangingPunct="1"/>
            <a:r>
              <a:rPr lang="en-US" altLang="zh-CN" sz="2200" b="1" dirty="0">
                <a:latin typeface="Times New Roman" panose="02020603050405020304" pitchFamily="18" charset="0"/>
                <a:ea typeface="楷体_GB2312" pitchFamily="49" charset="-122"/>
              </a:rPr>
              <a:t>sa[k](</a:t>
            </a:r>
            <a:r>
              <a:rPr lang="en-US" altLang="zh-CN" sz="2200" b="1" dirty="0">
                <a:solidFill>
                  <a:srgbClr val="FF3300"/>
                </a:solidFill>
                <a:latin typeface="Times New Roman" panose="02020603050405020304" pitchFamily="18" charset="0"/>
                <a:ea typeface="楷体_GB2312" pitchFamily="49" charset="-122"/>
              </a:rPr>
              <a:t>0</a:t>
            </a:r>
            <a:r>
              <a:rPr lang="en-US" altLang="zh-CN" sz="2200" b="1" dirty="0">
                <a:latin typeface="Times New Roman" panose="02020603050405020304" pitchFamily="18" charset="0"/>
                <a:ea typeface="楷体_GB2312" pitchFamily="49" charset="-122"/>
              </a:rPr>
              <a:t>≤k≤n(n+1)/2</a:t>
            </a:r>
            <a:r>
              <a:rPr lang="en-US" altLang="zh-CN" sz="2200" b="1" dirty="0">
                <a:ea typeface="楷体_GB2312" pitchFamily="49" charset="-122"/>
              </a:rPr>
              <a:t>) </a:t>
            </a:r>
            <a:r>
              <a:rPr lang="zh-CN" altLang="en-US" sz="2200" b="1" dirty="0">
                <a:ea typeface="楷体_GB2312" pitchFamily="49" charset="-122"/>
              </a:rPr>
              <a:t>为上</a:t>
            </a:r>
            <a:r>
              <a:rPr lang="en-US" altLang="zh-CN" sz="2200" b="1" dirty="0">
                <a:ea typeface="楷体_GB2312" pitchFamily="49" charset="-122"/>
              </a:rPr>
              <a:t>(</a:t>
            </a:r>
            <a:r>
              <a:rPr lang="zh-CN" altLang="en-US" sz="2200" b="1" dirty="0">
                <a:ea typeface="楷体_GB2312" pitchFamily="49" charset="-122"/>
              </a:rPr>
              <a:t>下</a:t>
            </a:r>
            <a:r>
              <a:rPr lang="en-US" altLang="zh-CN" sz="2200" b="1" dirty="0">
                <a:ea typeface="楷体_GB2312" pitchFamily="49" charset="-122"/>
              </a:rPr>
              <a:t>)</a:t>
            </a:r>
            <a:r>
              <a:rPr lang="zh-CN" altLang="en-US" sz="2200" b="1" dirty="0">
                <a:ea typeface="楷体_GB2312" pitchFamily="49" charset="-122"/>
              </a:rPr>
              <a:t>三角阵的压缩存储结构</a:t>
            </a:r>
            <a:endParaRPr lang="zh-CN" altLang="en-US" sz="2200" b="1" dirty="0">
              <a:ea typeface="楷体_GB2312" pitchFamily="49" charset="-122"/>
            </a:endParaRPr>
          </a:p>
        </p:txBody>
      </p:sp>
      <p:grpSp>
        <p:nvGrpSpPr>
          <p:cNvPr id="22541" name="Group 13"/>
          <p:cNvGrpSpPr/>
          <p:nvPr/>
        </p:nvGrpSpPr>
        <p:grpSpPr>
          <a:xfrm>
            <a:off x="5029200" y="5334000"/>
            <a:ext cx="4114800" cy="1187450"/>
            <a:chOff x="240" y="2496"/>
            <a:chExt cx="2544" cy="748"/>
          </a:xfrm>
        </p:grpSpPr>
        <p:sp>
          <p:nvSpPr>
            <p:cNvPr id="25604" name="Rectangle 5"/>
            <p:cNvSpPr/>
            <p:nvPr/>
          </p:nvSpPr>
          <p:spPr>
            <a:xfrm>
              <a:off x="240" y="2496"/>
              <a:ext cx="2544" cy="748"/>
            </a:xfrm>
            <a:prstGeom prst="rect">
              <a:avLst/>
            </a:prstGeom>
            <a:noFill/>
            <a:ln w="9525">
              <a:noFill/>
            </a:ln>
          </p:spPr>
          <p:txBody>
            <a:bodyPr anchor="t" anchorCtr="0">
              <a:spAutoFit/>
            </a:bodyPr>
            <a:p>
              <a:pPr algn="just"/>
              <a:r>
                <a:rPr lang="en-US" altLang="zh-CN" sz="2400" b="1" dirty="0">
                  <a:latin typeface="Times New Roman" panose="02020603050405020304" pitchFamily="18" charset="0"/>
                  <a:ea typeface="楷体_GB2312" pitchFamily="49" charset="-122"/>
                </a:rPr>
                <a:t>        </a:t>
              </a:r>
              <a:r>
                <a:rPr lang="en-US" altLang="zh-CN" sz="2400" b="1" dirty="0">
                  <a:solidFill>
                    <a:srgbClr val="CC3300"/>
                  </a:solidFill>
                  <a:latin typeface="Times New Roman" panose="02020603050405020304" pitchFamily="18" charset="0"/>
                  <a:ea typeface="楷体_GB2312" pitchFamily="49" charset="-122"/>
                </a:rPr>
                <a:t>(i-1) (2n-i+2)/2+j-i (i≤</a:t>
              </a:r>
              <a:r>
                <a:rPr lang="en-US" altLang="zh-CN" sz="2400" b="1" dirty="0">
                  <a:solidFill>
                    <a:srgbClr val="CC3300"/>
                  </a:solidFill>
                  <a:latin typeface="Tahoma" panose="020B0604030504040204" pitchFamily="34" charset="0"/>
                  <a:ea typeface="楷体_GB2312" pitchFamily="49" charset="-122"/>
                </a:rPr>
                <a:t>j)</a:t>
              </a:r>
              <a:r>
                <a:rPr lang="en-US" altLang="zh-CN" sz="2400" b="1" dirty="0">
                  <a:solidFill>
                    <a:srgbClr val="CC3300"/>
                  </a:solidFill>
                  <a:latin typeface="Times New Roman" panose="02020603050405020304" pitchFamily="18" charset="0"/>
                  <a:ea typeface="楷体_GB2312" pitchFamily="49" charset="-122"/>
                </a:rPr>
                <a:t>)</a:t>
              </a:r>
              <a:endParaRPr lang="en-US" altLang="zh-CN" sz="2400" b="1" dirty="0">
                <a:solidFill>
                  <a:srgbClr val="CC3300"/>
                </a:solidFill>
                <a:latin typeface="Times New Roman" panose="02020603050405020304" pitchFamily="18" charset="0"/>
                <a:ea typeface="宋体" panose="02010600030101010101" pitchFamily="2" charset="-122"/>
              </a:endParaRPr>
            </a:p>
            <a:p>
              <a:pPr algn="just" eaLnBrk="0" hangingPunct="0"/>
              <a:r>
                <a:rPr lang="en-US" altLang="zh-CN" sz="2400" b="1" dirty="0">
                  <a:solidFill>
                    <a:srgbClr val="CC3300"/>
                  </a:solidFill>
                  <a:latin typeface="Times New Roman" panose="02020603050405020304" pitchFamily="18" charset="0"/>
                  <a:ea typeface="楷体_GB2312" pitchFamily="49" charset="-122"/>
                </a:rPr>
                <a:t>k=</a:t>
              </a:r>
              <a:endParaRPr lang="en-US" altLang="zh-CN" sz="2400" b="1" dirty="0">
                <a:solidFill>
                  <a:srgbClr val="CC3300"/>
                </a:solidFill>
                <a:latin typeface="Times New Roman" panose="02020603050405020304" pitchFamily="18" charset="0"/>
                <a:ea typeface="宋体" panose="02010600030101010101" pitchFamily="2" charset="-122"/>
              </a:endParaRPr>
            </a:p>
            <a:p>
              <a:pPr algn="just" eaLnBrk="0" hangingPunct="0"/>
              <a:r>
                <a:rPr lang="en-US" altLang="zh-CN" sz="2400" b="1" dirty="0">
                  <a:solidFill>
                    <a:srgbClr val="CC3300"/>
                  </a:solidFill>
                  <a:latin typeface="Times New Roman" panose="02020603050405020304" pitchFamily="18" charset="0"/>
                  <a:ea typeface="楷体_GB2312" pitchFamily="49" charset="-122"/>
                </a:rPr>
                <a:t>        n*(n+1)/2      i&gt;j</a:t>
              </a:r>
              <a:endParaRPr lang="en-US" altLang="zh-CN" sz="2400" b="1" dirty="0">
                <a:solidFill>
                  <a:srgbClr val="CC3300"/>
                </a:solidFill>
                <a:latin typeface="Times New Roman" panose="02020603050405020304" pitchFamily="18" charset="0"/>
                <a:ea typeface="宋体" panose="02010600030101010101" pitchFamily="2" charset="-122"/>
              </a:endParaRPr>
            </a:p>
          </p:txBody>
        </p:sp>
        <p:sp>
          <p:nvSpPr>
            <p:cNvPr id="25605" name="AutoShape 11"/>
            <p:cNvSpPr/>
            <p:nvPr/>
          </p:nvSpPr>
          <p:spPr>
            <a:xfrm>
              <a:off x="576" y="2688"/>
              <a:ext cx="48" cy="432"/>
            </a:xfrm>
            <a:prstGeom prst="leftBracket">
              <a:avLst>
                <a:gd name="adj" fmla="val 75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22542" name="Group 14"/>
          <p:cNvGrpSpPr/>
          <p:nvPr/>
        </p:nvGrpSpPr>
        <p:grpSpPr>
          <a:xfrm>
            <a:off x="3962400" y="3308350"/>
            <a:ext cx="4114800" cy="1187450"/>
            <a:chOff x="3168" y="2544"/>
            <a:chExt cx="2592" cy="748"/>
          </a:xfrm>
        </p:grpSpPr>
        <p:sp>
          <p:nvSpPr>
            <p:cNvPr id="25607" name="Rectangle 4"/>
            <p:cNvSpPr/>
            <p:nvPr/>
          </p:nvSpPr>
          <p:spPr>
            <a:xfrm>
              <a:off x="3168" y="2544"/>
              <a:ext cx="2592" cy="748"/>
            </a:xfrm>
            <a:prstGeom prst="rect">
              <a:avLst/>
            </a:prstGeom>
            <a:noFill/>
            <a:ln w="9525">
              <a:noFill/>
            </a:ln>
          </p:spPr>
          <p:txBody>
            <a:bodyPr anchor="t" anchorCtr="0">
              <a:spAutoFit/>
            </a:bodyPr>
            <a:p>
              <a:pPr algn="just"/>
              <a:r>
                <a:rPr lang="en-US" altLang="zh-CN" sz="2400" b="1" dirty="0">
                  <a:latin typeface="Times New Roman" panose="02020603050405020304" pitchFamily="18" charset="0"/>
                  <a:ea typeface="楷体_GB2312" pitchFamily="49" charset="-122"/>
                </a:rPr>
                <a:t>       </a:t>
              </a:r>
              <a:r>
                <a:rPr lang="en-US" altLang="zh-CN" sz="2400" b="1" dirty="0">
                  <a:solidFill>
                    <a:srgbClr val="CC3300"/>
                  </a:solidFill>
                  <a:latin typeface="Times New Roman" panose="02020603050405020304" pitchFamily="18" charset="0"/>
                  <a:ea typeface="楷体_GB2312" pitchFamily="49" charset="-122"/>
                </a:rPr>
                <a:t>i*(i-1)/2+j-1 (i≥j)</a:t>
              </a:r>
              <a:endParaRPr lang="en-US" altLang="zh-CN" sz="2400" b="1" dirty="0">
                <a:solidFill>
                  <a:srgbClr val="CC3300"/>
                </a:solidFill>
                <a:latin typeface="Times New Roman" panose="02020603050405020304" pitchFamily="18" charset="0"/>
                <a:ea typeface="宋体" panose="02010600030101010101" pitchFamily="2" charset="-122"/>
              </a:endParaRPr>
            </a:p>
            <a:p>
              <a:pPr algn="just" eaLnBrk="0" hangingPunct="0"/>
              <a:r>
                <a:rPr lang="en-US" altLang="zh-CN" sz="2400" b="1" dirty="0">
                  <a:solidFill>
                    <a:srgbClr val="CC3300"/>
                  </a:solidFill>
                  <a:latin typeface="Times New Roman" panose="02020603050405020304" pitchFamily="18" charset="0"/>
                  <a:ea typeface="楷体_GB2312" pitchFamily="49" charset="-122"/>
                </a:rPr>
                <a:t>k=</a:t>
              </a:r>
              <a:endParaRPr lang="en-US" altLang="zh-CN" sz="2400" b="1" dirty="0">
                <a:solidFill>
                  <a:srgbClr val="CC3300"/>
                </a:solidFill>
                <a:latin typeface="Times New Roman" panose="02020603050405020304" pitchFamily="18" charset="0"/>
                <a:ea typeface="宋体" panose="02010600030101010101" pitchFamily="2" charset="-122"/>
              </a:endParaRPr>
            </a:p>
            <a:p>
              <a:pPr algn="just" eaLnBrk="0" hangingPunct="0"/>
              <a:r>
                <a:rPr lang="en-US" altLang="zh-CN" sz="2400" b="1" dirty="0">
                  <a:solidFill>
                    <a:srgbClr val="CC3300"/>
                  </a:solidFill>
                  <a:latin typeface="Times New Roman" panose="02020603050405020304" pitchFamily="18" charset="0"/>
                  <a:ea typeface="楷体_GB2312" pitchFamily="49" charset="-122"/>
                </a:rPr>
                <a:t>      n*(n+1)/2      i</a:t>
              </a:r>
              <a:r>
                <a:rPr lang="zh-CN" altLang="en-US" sz="2400" b="1" dirty="0">
                  <a:solidFill>
                    <a:srgbClr val="CC3300"/>
                  </a:solidFill>
                  <a:latin typeface="Times New Roman" panose="02020603050405020304" pitchFamily="18" charset="0"/>
                  <a:ea typeface="楷体_GB2312" pitchFamily="49" charset="-122"/>
                </a:rPr>
                <a:t>＜</a:t>
              </a:r>
              <a:r>
                <a:rPr lang="en-US" altLang="zh-CN" sz="2400" b="1" dirty="0">
                  <a:solidFill>
                    <a:srgbClr val="CC3300"/>
                  </a:solidFill>
                  <a:latin typeface="Times New Roman" panose="02020603050405020304" pitchFamily="18" charset="0"/>
                  <a:ea typeface="楷体_GB2312" pitchFamily="49" charset="-122"/>
                </a:rPr>
                <a:t>j</a:t>
              </a:r>
              <a:endParaRPr lang="en-US" altLang="zh-CN" sz="2400" b="1" dirty="0">
                <a:solidFill>
                  <a:srgbClr val="CC3300"/>
                </a:solidFill>
                <a:latin typeface="Times New Roman" panose="02020603050405020304" pitchFamily="18" charset="0"/>
                <a:ea typeface="宋体" panose="02010600030101010101" pitchFamily="2" charset="-122"/>
              </a:endParaRPr>
            </a:p>
          </p:txBody>
        </p:sp>
        <p:sp>
          <p:nvSpPr>
            <p:cNvPr id="25608" name="AutoShape 12"/>
            <p:cNvSpPr/>
            <p:nvPr/>
          </p:nvSpPr>
          <p:spPr>
            <a:xfrm>
              <a:off x="3456" y="2736"/>
              <a:ext cx="48" cy="432"/>
            </a:xfrm>
            <a:prstGeom prst="leftBracket">
              <a:avLst>
                <a:gd name="adj" fmla="val 75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25609" name="Group 51"/>
          <p:cNvGrpSpPr/>
          <p:nvPr/>
        </p:nvGrpSpPr>
        <p:grpSpPr>
          <a:xfrm>
            <a:off x="0" y="2955925"/>
            <a:ext cx="3352800" cy="2073275"/>
            <a:chOff x="0" y="1766"/>
            <a:chExt cx="2112" cy="1306"/>
          </a:xfrm>
        </p:grpSpPr>
        <p:sp>
          <p:nvSpPr>
            <p:cNvPr id="25610" name="Text Box 36"/>
            <p:cNvSpPr txBox="1"/>
            <p:nvPr/>
          </p:nvSpPr>
          <p:spPr>
            <a:xfrm>
              <a:off x="576" y="1766"/>
              <a:ext cx="1536" cy="1114"/>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11                                                 </a:t>
              </a:r>
              <a:endParaRPr lang="en-US" altLang="zh-CN" sz="2000" b="1" baseline="-25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0000" dirty="0">
                  <a:latin typeface="Times New Roman" panose="02020603050405020304" pitchFamily="18" charset="0"/>
                  <a:ea typeface="楷体_GB2312" pitchFamily="49" charset="-122"/>
                </a:rPr>
                <a:t>21</a:t>
              </a: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22</a:t>
              </a:r>
              <a:r>
                <a:rPr lang="en-US" altLang="zh-CN" sz="2000" b="1" dirty="0">
                  <a:latin typeface="Times New Roman" panose="02020603050405020304" pitchFamily="18" charset="0"/>
                  <a:ea typeface="楷体_GB2312" pitchFamily="49" charset="-122"/>
                </a:rPr>
                <a:t>  </a:t>
              </a:r>
              <a:r>
                <a:rPr lang="en-US" altLang="zh-CN" sz="2000" b="1" baseline="-20000" dirty="0">
                  <a:latin typeface="Times New Roman" panose="02020603050405020304" pitchFamily="18" charset="0"/>
                  <a:ea typeface="楷体_GB2312" pitchFamily="49" charset="-122"/>
                </a:rPr>
                <a:t>                              </a:t>
              </a:r>
              <a:endParaRPr lang="en-US" altLang="zh-CN" sz="2000" b="1" baseline="-20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   …  … a</a:t>
              </a:r>
              <a:r>
                <a:rPr lang="en-US" altLang="zh-CN" sz="2000" b="1" baseline="-25000" dirty="0">
                  <a:latin typeface="Times New Roman" panose="02020603050405020304" pitchFamily="18" charset="0"/>
                  <a:ea typeface="楷体_GB2312" pitchFamily="49" charset="-122"/>
                </a:rPr>
                <a:t>i,i                      </a:t>
              </a:r>
              <a:endParaRPr lang="en-US" altLang="zh-CN" sz="20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0000" dirty="0">
                  <a:latin typeface="Times New Roman" panose="02020603050405020304" pitchFamily="18" charset="0"/>
                  <a:ea typeface="楷体_GB2312" pitchFamily="49" charset="-122"/>
                </a:rPr>
                <a:t>n,1</a:t>
              </a: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n,2</a:t>
              </a:r>
              <a:r>
                <a:rPr lang="en-US" altLang="zh-CN" sz="2000" b="1" dirty="0">
                  <a:latin typeface="Times New Roman" panose="02020603050405020304" pitchFamily="18" charset="0"/>
                  <a:ea typeface="楷体_GB2312" pitchFamily="49" charset="-122"/>
                </a:rPr>
                <a:t> …     a</a:t>
              </a:r>
              <a:r>
                <a:rPr lang="en-US" altLang="zh-CN" sz="2000" b="1" baseline="-20000" dirty="0">
                  <a:latin typeface="Times New Roman" panose="02020603050405020304" pitchFamily="18" charset="0"/>
                  <a:ea typeface="楷体_GB2312" pitchFamily="49" charset="-122"/>
                </a:rPr>
                <a:t>n,n    </a:t>
              </a:r>
              <a:endParaRPr lang="en-US" altLang="zh-CN" sz="2000" b="1" baseline="-20000" dirty="0">
                <a:latin typeface="Times New Roman" panose="02020603050405020304" pitchFamily="18" charset="0"/>
                <a:ea typeface="楷体_GB2312" pitchFamily="49" charset="-122"/>
              </a:endParaRPr>
            </a:p>
          </p:txBody>
        </p:sp>
        <p:sp>
          <p:nvSpPr>
            <p:cNvPr id="25611" name="Rectangle 42"/>
            <p:cNvSpPr/>
            <p:nvPr/>
          </p:nvSpPr>
          <p:spPr>
            <a:xfrm>
              <a:off x="720" y="2822"/>
              <a:ext cx="1129" cy="250"/>
            </a:xfrm>
            <a:prstGeom prst="rect">
              <a:avLst/>
            </a:prstGeom>
            <a:noFill/>
            <a:ln w="9525">
              <a:noFill/>
            </a:ln>
          </p:spPr>
          <p:txBody>
            <a:bodyPr wrap="none" anchor="t" anchorCtr="0">
              <a:spAutoFit/>
            </a:bodyPr>
            <a:p>
              <a:r>
                <a:rPr lang="zh-CN" altLang="en-US" sz="2000" b="1" dirty="0">
                  <a:solidFill>
                    <a:srgbClr val="4220EA"/>
                  </a:solidFill>
                  <a:latin typeface="Times New Roman" panose="02020603050405020304" pitchFamily="18" charset="0"/>
                  <a:ea typeface="楷体_GB2312" pitchFamily="49" charset="-122"/>
                </a:rPr>
                <a:t>下三角阵</a:t>
              </a:r>
              <a:r>
                <a:rPr lang="en-US" altLang="zh-CN" sz="2000" b="1" dirty="0">
                  <a:solidFill>
                    <a:srgbClr val="4220EA"/>
                  </a:solidFill>
                  <a:latin typeface="Times New Roman" panose="02020603050405020304" pitchFamily="18" charset="0"/>
                  <a:ea typeface="楷体_GB2312" pitchFamily="49" charset="-122"/>
                </a:rPr>
                <a:t>(i≤</a:t>
              </a:r>
              <a:r>
                <a:rPr lang="en-US" altLang="zh-CN" sz="2000" b="1" dirty="0">
                  <a:solidFill>
                    <a:srgbClr val="4220EA"/>
                  </a:solidFill>
                  <a:latin typeface="Tahoma" panose="020B0604030504040204" pitchFamily="34" charset="0"/>
                  <a:ea typeface="楷体_GB2312" pitchFamily="49" charset="-122"/>
                </a:rPr>
                <a:t>j</a:t>
              </a:r>
              <a:r>
                <a:rPr lang="en-US" altLang="zh-CN" sz="2000" b="1" dirty="0">
                  <a:solidFill>
                    <a:srgbClr val="4220EA"/>
                  </a:solidFill>
                  <a:latin typeface="Times New Roman" panose="02020603050405020304" pitchFamily="18" charset="0"/>
                  <a:ea typeface="楷体_GB2312" pitchFamily="49" charset="-122"/>
                </a:rPr>
                <a:t>)</a:t>
              </a:r>
              <a:endParaRPr lang="en-US" altLang="zh-CN" sz="2000" b="1" dirty="0">
                <a:solidFill>
                  <a:srgbClr val="4220EA"/>
                </a:solidFill>
                <a:latin typeface="Times New Roman" panose="02020603050405020304" pitchFamily="18" charset="0"/>
                <a:ea typeface="楷体_GB2312" pitchFamily="49" charset="-122"/>
              </a:endParaRPr>
            </a:p>
          </p:txBody>
        </p:sp>
        <p:sp>
          <p:nvSpPr>
            <p:cNvPr id="25612" name="Line 37"/>
            <p:cNvSpPr/>
            <p:nvPr/>
          </p:nvSpPr>
          <p:spPr>
            <a:xfrm>
              <a:off x="672" y="2390"/>
              <a:ext cx="672" cy="0"/>
            </a:xfrm>
            <a:prstGeom prst="line">
              <a:avLst/>
            </a:prstGeom>
            <a:ln w="9525" cap="rnd" cmpd="sng">
              <a:solidFill>
                <a:schemeClr val="tx1"/>
              </a:solidFill>
              <a:prstDash val="sysDot"/>
              <a:round/>
              <a:headEnd type="none" w="med" len="med"/>
              <a:tailEnd type="none" w="med" len="med"/>
            </a:ln>
          </p:spPr>
        </p:sp>
        <p:sp>
          <p:nvSpPr>
            <p:cNvPr id="25613" name="Line 38"/>
            <p:cNvSpPr/>
            <p:nvPr/>
          </p:nvSpPr>
          <p:spPr>
            <a:xfrm>
              <a:off x="672" y="2630"/>
              <a:ext cx="1008" cy="0"/>
            </a:xfrm>
            <a:prstGeom prst="line">
              <a:avLst/>
            </a:prstGeom>
            <a:ln w="9525" cap="rnd" cmpd="sng">
              <a:solidFill>
                <a:schemeClr val="tx1"/>
              </a:solidFill>
              <a:prstDash val="sysDot"/>
              <a:round/>
              <a:headEnd type="none" w="med" len="med"/>
              <a:tailEnd type="none" w="med" len="med"/>
            </a:ln>
          </p:spPr>
        </p:sp>
        <p:sp>
          <p:nvSpPr>
            <p:cNvPr id="25614" name="AutoShape 39"/>
            <p:cNvSpPr/>
            <p:nvPr/>
          </p:nvSpPr>
          <p:spPr>
            <a:xfrm>
              <a:off x="558" y="1915"/>
              <a:ext cx="45" cy="907"/>
            </a:xfrm>
            <a:prstGeom prst="leftBracket">
              <a:avLst>
                <a:gd name="adj" fmla="val 167962"/>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15" name="AutoShape 40"/>
            <p:cNvSpPr/>
            <p:nvPr/>
          </p:nvSpPr>
          <p:spPr>
            <a:xfrm>
              <a:off x="2013" y="1921"/>
              <a:ext cx="45" cy="907"/>
            </a:xfrm>
            <a:prstGeom prst="rightBracket">
              <a:avLst>
                <a:gd name="adj" fmla="val 167962"/>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16" name="Text Box 41"/>
            <p:cNvSpPr txBox="1"/>
            <p:nvPr/>
          </p:nvSpPr>
          <p:spPr>
            <a:xfrm>
              <a:off x="0" y="2204"/>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n*n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5617" name="Text Box 44"/>
            <p:cNvSpPr txBox="1"/>
            <p:nvPr/>
          </p:nvSpPr>
          <p:spPr>
            <a:xfrm>
              <a:off x="1392" y="1766"/>
              <a:ext cx="336" cy="576"/>
            </a:xfrm>
            <a:prstGeom prst="rect">
              <a:avLst/>
            </a:prstGeom>
            <a:noFill/>
            <a:ln w="9525">
              <a:noFill/>
            </a:ln>
          </p:spPr>
          <p:txBody>
            <a:bodyPr anchor="t" anchorCtr="0">
              <a:spAutoFit/>
            </a:bodyPr>
            <a:p>
              <a:pPr>
                <a:spcBef>
                  <a:spcPct val="50000"/>
                </a:spcBef>
              </a:pPr>
              <a:r>
                <a:rPr lang="en-US" altLang="zh-CN" sz="5400" dirty="0">
                  <a:latin typeface="Times New Roman" panose="02020603050405020304" pitchFamily="18" charset="0"/>
                  <a:ea typeface="宋体" panose="02010600030101010101" pitchFamily="2" charset="-122"/>
                </a:rPr>
                <a:t>0</a:t>
              </a:r>
              <a:endParaRPr lang="en-US" altLang="zh-CN" sz="5400" dirty="0">
                <a:latin typeface="Times New Roman" panose="02020603050405020304" pitchFamily="18" charset="0"/>
                <a:ea typeface="宋体" panose="02010600030101010101" pitchFamily="2" charset="-122"/>
              </a:endParaRPr>
            </a:p>
          </p:txBody>
        </p:sp>
      </p:grpSp>
      <p:grpSp>
        <p:nvGrpSpPr>
          <p:cNvPr id="25618" name="Group 52"/>
          <p:cNvGrpSpPr/>
          <p:nvPr/>
        </p:nvGrpSpPr>
        <p:grpSpPr>
          <a:xfrm>
            <a:off x="1600200" y="4860925"/>
            <a:ext cx="3352800" cy="2073275"/>
            <a:chOff x="0" y="3062"/>
            <a:chExt cx="2112" cy="1306"/>
          </a:xfrm>
        </p:grpSpPr>
        <p:sp>
          <p:nvSpPr>
            <p:cNvPr id="25619" name="Text Box 29"/>
            <p:cNvSpPr txBox="1"/>
            <p:nvPr/>
          </p:nvSpPr>
          <p:spPr>
            <a:xfrm>
              <a:off x="576" y="3062"/>
              <a:ext cx="1536" cy="1114"/>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11         </a:t>
              </a: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12</a:t>
              </a:r>
              <a:r>
                <a:rPr lang="en-US" altLang="zh-CN" sz="2000" b="1" dirty="0">
                  <a:latin typeface="Times New Roman" panose="02020603050405020304" pitchFamily="18" charset="0"/>
                  <a:ea typeface="楷体_GB2312" pitchFamily="49" charset="-122"/>
                </a:rPr>
                <a:t>  …      a</a:t>
              </a:r>
              <a:r>
                <a:rPr lang="en-US" altLang="zh-CN" sz="2000" b="1" baseline="-25000" dirty="0">
                  <a:latin typeface="Times New Roman" panose="02020603050405020304" pitchFamily="18" charset="0"/>
                  <a:ea typeface="楷体_GB2312" pitchFamily="49" charset="-122"/>
                </a:rPr>
                <a:t>1,n        </a:t>
              </a:r>
              <a:endParaRPr lang="en-US" altLang="zh-CN" sz="2000" b="1" baseline="-25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22</a:t>
              </a:r>
              <a:r>
                <a:rPr lang="en-US" altLang="zh-CN" sz="2000" b="1" dirty="0">
                  <a:latin typeface="Times New Roman" panose="02020603050405020304" pitchFamily="18" charset="0"/>
                  <a:ea typeface="楷体_GB2312" pitchFamily="49" charset="-122"/>
                </a:rPr>
                <a:t>  …      a</a:t>
              </a:r>
              <a:r>
                <a:rPr lang="en-US" altLang="zh-CN" sz="2000" b="1" baseline="-20000" dirty="0">
                  <a:latin typeface="Times New Roman" panose="02020603050405020304" pitchFamily="18" charset="0"/>
                  <a:ea typeface="楷体_GB2312" pitchFamily="49" charset="-122"/>
                </a:rPr>
                <a:t>2,n        </a:t>
              </a:r>
              <a:endParaRPr lang="en-US" altLang="zh-CN" sz="2000" b="1" baseline="-20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                 a</a:t>
              </a:r>
              <a:r>
                <a:rPr lang="en-US" altLang="zh-CN" sz="2000" b="1" baseline="-25000" dirty="0">
                  <a:latin typeface="Times New Roman" panose="02020603050405020304" pitchFamily="18" charset="0"/>
                  <a:ea typeface="楷体_GB2312" pitchFamily="49" charset="-122"/>
                </a:rPr>
                <a:t>i,i        </a:t>
              </a:r>
              <a:r>
                <a:rPr lang="en-US" altLang="zh-CN" sz="2000" b="1" dirty="0">
                  <a:latin typeface="Times New Roman" panose="02020603050405020304" pitchFamily="18" charset="0"/>
                  <a:ea typeface="楷体_GB2312" pitchFamily="49" charset="-122"/>
                </a:rPr>
                <a:t>…       </a:t>
              </a:r>
              <a:endParaRPr lang="en-US" altLang="zh-CN" sz="20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n,n       </a:t>
              </a:r>
              <a:endParaRPr lang="en-US" altLang="zh-CN" sz="2000" b="1" baseline="-20000" dirty="0">
                <a:latin typeface="Times New Roman" panose="02020603050405020304" pitchFamily="18" charset="0"/>
                <a:ea typeface="楷体_GB2312" pitchFamily="49" charset="-122"/>
              </a:endParaRPr>
            </a:p>
          </p:txBody>
        </p:sp>
        <p:sp>
          <p:nvSpPr>
            <p:cNvPr id="25620" name="Text Box 34"/>
            <p:cNvSpPr txBox="1"/>
            <p:nvPr/>
          </p:nvSpPr>
          <p:spPr>
            <a:xfrm>
              <a:off x="0" y="3366"/>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n*n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5621" name="Line 30"/>
            <p:cNvSpPr/>
            <p:nvPr/>
          </p:nvSpPr>
          <p:spPr>
            <a:xfrm>
              <a:off x="1200" y="3681"/>
              <a:ext cx="720" cy="0"/>
            </a:xfrm>
            <a:prstGeom prst="line">
              <a:avLst/>
            </a:prstGeom>
            <a:ln w="9525" cap="rnd" cmpd="sng">
              <a:solidFill>
                <a:schemeClr val="tx1"/>
              </a:solidFill>
              <a:prstDash val="sysDot"/>
              <a:round/>
              <a:headEnd type="none" w="med" len="med"/>
              <a:tailEnd type="none" w="med" len="med"/>
            </a:ln>
          </p:spPr>
        </p:sp>
        <p:sp>
          <p:nvSpPr>
            <p:cNvPr id="25622" name="Line 31"/>
            <p:cNvSpPr/>
            <p:nvPr/>
          </p:nvSpPr>
          <p:spPr>
            <a:xfrm>
              <a:off x="1488" y="3921"/>
              <a:ext cx="432" cy="0"/>
            </a:xfrm>
            <a:prstGeom prst="line">
              <a:avLst/>
            </a:prstGeom>
            <a:ln w="9525" cap="rnd" cmpd="sng">
              <a:solidFill>
                <a:schemeClr val="tx1"/>
              </a:solidFill>
              <a:prstDash val="sysDot"/>
              <a:round/>
              <a:headEnd type="none" w="med" len="med"/>
              <a:tailEnd type="none" w="med" len="med"/>
            </a:ln>
          </p:spPr>
        </p:sp>
        <p:sp>
          <p:nvSpPr>
            <p:cNvPr id="25623" name="AutoShape 32"/>
            <p:cNvSpPr/>
            <p:nvPr/>
          </p:nvSpPr>
          <p:spPr>
            <a:xfrm>
              <a:off x="558" y="3206"/>
              <a:ext cx="45" cy="907"/>
            </a:xfrm>
            <a:prstGeom prst="leftBracket">
              <a:avLst>
                <a:gd name="adj" fmla="val 167962"/>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24" name="AutoShape 33"/>
            <p:cNvSpPr/>
            <p:nvPr/>
          </p:nvSpPr>
          <p:spPr>
            <a:xfrm>
              <a:off x="2013" y="3212"/>
              <a:ext cx="45" cy="907"/>
            </a:xfrm>
            <a:prstGeom prst="rightBracket">
              <a:avLst>
                <a:gd name="adj" fmla="val 167962"/>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5625" name="Rectangle 43"/>
            <p:cNvSpPr/>
            <p:nvPr/>
          </p:nvSpPr>
          <p:spPr>
            <a:xfrm>
              <a:off x="816" y="4118"/>
              <a:ext cx="1055" cy="250"/>
            </a:xfrm>
            <a:prstGeom prst="rect">
              <a:avLst/>
            </a:prstGeom>
            <a:noFill/>
            <a:ln w="9525">
              <a:noFill/>
            </a:ln>
          </p:spPr>
          <p:txBody>
            <a:bodyPr wrap="none" anchor="t" anchorCtr="0">
              <a:spAutoFit/>
            </a:bodyPr>
            <a:p>
              <a:r>
                <a:rPr lang="zh-CN" altLang="en-US" sz="2000" b="1" dirty="0">
                  <a:solidFill>
                    <a:srgbClr val="4220EA"/>
                  </a:solidFill>
                  <a:latin typeface="Times New Roman" panose="02020603050405020304" pitchFamily="18" charset="0"/>
                  <a:ea typeface="楷体_GB2312" pitchFamily="49" charset="-122"/>
                </a:rPr>
                <a:t>上三角阵</a:t>
              </a:r>
              <a:r>
                <a:rPr lang="en-US" altLang="zh-CN" sz="2000" b="1" dirty="0">
                  <a:solidFill>
                    <a:srgbClr val="4220EA"/>
                  </a:solidFill>
                  <a:latin typeface="Times New Roman" panose="02020603050405020304" pitchFamily="18" charset="0"/>
                  <a:ea typeface="楷体_GB2312" pitchFamily="49" charset="-122"/>
                </a:rPr>
                <a:t>(i&gt;</a:t>
              </a:r>
              <a:r>
                <a:rPr lang="en-US" altLang="zh-CN" sz="2000" b="1" dirty="0">
                  <a:solidFill>
                    <a:srgbClr val="4220EA"/>
                  </a:solidFill>
                  <a:latin typeface="Tahoma" panose="020B0604030504040204" pitchFamily="34" charset="0"/>
                  <a:ea typeface="楷体_GB2312" pitchFamily="49" charset="-122"/>
                </a:rPr>
                <a:t>j</a:t>
              </a:r>
              <a:r>
                <a:rPr lang="en-US" altLang="zh-CN" sz="2000" b="1" dirty="0">
                  <a:solidFill>
                    <a:srgbClr val="4220EA"/>
                  </a:solidFill>
                  <a:latin typeface="Times New Roman" panose="02020603050405020304" pitchFamily="18" charset="0"/>
                  <a:ea typeface="楷体_GB2312" pitchFamily="49" charset="-122"/>
                </a:rPr>
                <a:t>)</a:t>
              </a:r>
              <a:endParaRPr lang="en-US" altLang="zh-CN" sz="2000" b="1" dirty="0">
                <a:solidFill>
                  <a:srgbClr val="4220EA"/>
                </a:solidFill>
                <a:latin typeface="Times New Roman" panose="02020603050405020304" pitchFamily="18" charset="0"/>
                <a:ea typeface="楷体_GB2312" pitchFamily="49" charset="-122"/>
              </a:endParaRPr>
            </a:p>
          </p:txBody>
        </p:sp>
        <p:sp>
          <p:nvSpPr>
            <p:cNvPr id="25626" name="Rectangle 46"/>
            <p:cNvSpPr/>
            <p:nvPr/>
          </p:nvSpPr>
          <p:spPr>
            <a:xfrm>
              <a:off x="768" y="3585"/>
              <a:ext cx="332" cy="576"/>
            </a:xfrm>
            <a:prstGeom prst="rect">
              <a:avLst/>
            </a:prstGeom>
            <a:noFill/>
            <a:ln w="9525">
              <a:noFill/>
            </a:ln>
          </p:spPr>
          <p:txBody>
            <a:bodyPr wrap="none" anchor="t" anchorCtr="0">
              <a:spAutoFit/>
            </a:bodyPr>
            <a:p>
              <a:r>
                <a:rPr lang="en-US" altLang="zh-CN" sz="5400" dirty="0">
                  <a:latin typeface="Times New Roman" panose="02020603050405020304" pitchFamily="18" charset="0"/>
                  <a:ea typeface="宋体" panose="02010600030101010101" pitchFamily="2" charset="-122"/>
                </a:rPr>
                <a:t>0</a:t>
              </a:r>
              <a:endParaRPr lang="en-US" altLang="zh-CN" sz="5400" dirty="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b" anchorCtr="0"/>
          <a:p>
            <a:pPr algn="ctr" eaLnBrk="1" hangingPunct="1"/>
            <a:r>
              <a:rPr lang="zh-CN" altLang="en-US" sz="4800" dirty="0"/>
              <a:t>知识结构图</a:t>
            </a:r>
            <a:endParaRPr lang="zh-CN" altLang="en-US" sz="4800" dirty="0"/>
          </a:p>
        </p:txBody>
      </p:sp>
      <p:graphicFrame>
        <p:nvGraphicFramePr>
          <p:cNvPr id="6146" name="Object 4"/>
          <p:cNvGraphicFramePr>
            <a:graphicFrameLocks noGrp="1" noChangeAspect="1"/>
          </p:cNvGraphicFramePr>
          <p:nvPr>
            <p:ph idx="1"/>
          </p:nvPr>
        </p:nvGraphicFramePr>
        <p:xfrm>
          <a:off x="457200" y="1776413"/>
          <a:ext cx="8229600" cy="4295775"/>
        </p:xfrm>
        <a:graphic>
          <a:graphicData uri="http://schemas.openxmlformats.org/presentationml/2006/ole">
            <mc:AlternateContent xmlns:mc="http://schemas.openxmlformats.org/markup-compatibility/2006">
              <mc:Choice xmlns:v="urn:schemas-microsoft-com:vml" Requires="v">
                <p:oleObj spid="_x0000_s3080" name="" r:id="rId1" imgW="4962525" imgH="2590800" progId="Paint.Picture">
                  <p:embed/>
                </p:oleObj>
              </mc:Choice>
              <mc:Fallback>
                <p:oleObj name="" r:id="rId1" imgW="4962525" imgH="2590800" progId="Paint.Picture">
                  <p:embed/>
                  <p:pic>
                    <p:nvPicPr>
                      <p:cNvPr id="0" name="图片 3079"/>
                      <p:cNvPicPr/>
                      <p:nvPr/>
                    </p:nvPicPr>
                    <p:blipFill>
                      <a:blip r:embed="rId2"/>
                      <a:stretch>
                        <a:fillRect/>
                      </a:stretch>
                    </p:blipFill>
                    <p:spPr>
                      <a:xfrm>
                        <a:off x="457200" y="1776413"/>
                        <a:ext cx="8229600" cy="4295775"/>
                      </a:xfrm>
                      <a:prstGeom prst="rect">
                        <a:avLst/>
                      </a:prstGeom>
                      <a:noFill/>
                      <a:ln w="38100">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609600" y="288925"/>
            <a:ext cx="7772400" cy="692150"/>
          </a:xfrm>
          <a:ln/>
        </p:spPr>
        <p:txBody>
          <a:bodyPr vert="horz" wrap="square" lIns="91440" tIns="45720" rIns="91440" bIns="45720" anchor="b" anchorCtr="0"/>
          <a:p>
            <a:pPr eaLnBrk="1" hangingPunct="1"/>
            <a:r>
              <a:rPr lang="en-US" altLang="zh-CN" sz="3500" dirty="0">
                <a:latin typeface="楷体_GB2312" pitchFamily="49" charset="-122"/>
                <a:ea typeface="楷体_GB2312" pitchFamily="49" charset="-122"/>
              </a:rPr>
              <a:t>5.3.1 </a:t>
            </a:r>
            <a:r>
              <a:rPr lang="zh-CN" altLang="en-US" sz="3500" dirty="0">
                <a:latin typeface="楷体_GB2312" pitchFamily="49" charset="-122"/>
                <a:ea typeface="楷体_GB2312" pitchFamily="49" charset="-122"/>
              </a:rPr>
              <a:t>特殊矩阵</a:t>
            </a:r>
            <a:r>
              <a:rPr lang="en-US" altLang="zh-CN" sz="3500" dirty="0">
                <a:ea typeface="楷体_GB2312" pitchFamily="49" charset="-122"/>
              </a:rPr>
              <a:t>—</a:t>
            </a:r>
            <a:r>
              <a:rPr lang="zh-CN" altLang="en-US" sz="3500" dirty="0">
                <a:latin typeface="楷体_GB2312" pitchFamily="49" charset="-122"/>
                <a:ea typeface="楷体_GB2312" pitchFamily="49" charset="-122"/>
              </a:rPr>
              <a:t>对角矩阵</a:t>
            </a:r>
            <a:endParaRPr lang="zh-CN" altLang="en-US" sz="3500" dirty="0">
              <a:latin typeface="楷体_GB2312" pitchFamily="49" charset="-122"/>
              <a:ea typeface="楷体_GB2312" pitchFamily="49" charset="-122"/>
            </a:endParaRPr>
          </a:p>
        </p:txBody>
      </p:sp>
      <p:sp>
        <p:nvSpPr>
          <p:cNvPr id="26626" name="Rectangle 3"/>
          <p:cNvSpPr>
            <a:spLocks noGrp="1"/>
          </p:cNvSpPr>
          <p:nvPr>
            <p:ph idx="1"/>
          </p:nvPr>
        </p:nvSpPr>
        <p:spPr>
          <a:xfrm>
            <a:off x="179388" y="1052513"/>
            <a:ext cx="7777162" cy="1368425"/>
          </a:xfrm>
          <a:ln/>
        </p:spPr>
        <p:txBody>
          <a:bodyPr vert="horz" wrap="square" lIns="91440" tIns="45720" rIns="91440" bIns="45720" anchor="t" anchorCtr="0"/>
          <a:p>
            <a:pPr eaLnBrk="1" hangingPunct="1">
              <a:lnSpc>
                <a:spcPct val="80000"/>
              </a:lnSpc>
            </a:pPr>
            <a:r>
              <a:rPr lang="zh-CN" altLang="en-US" sz="2400" b="1" dirty="0">
                <a:ea typeface="楷体_GB2312" pitchFamily="49" charset="-122"/>
              </a:rPr>
              <a:t>对角矩阵：所有非零元素都集中在以主对角线为中心的带状区域。其他元素为</a:t>
            </a:r>
            <a:r>
              <a:rPr lang="en-US" altLang="zh-CN" sz="2400" b="1" dirty="0">
                <a:ea typeface="楷体_GB2312" pitchFamily="49" charset="-122"/>
              </a:rPr>
              <a:t>0</a:t>
            </a:r>
            <a:r>
              <a:rPr lang="zh-CN" altLang="en-US" sz="2400" b="1" dirty="0">
                <a:ea typeface="楷体_GB2312" pitchFamily="49" charset="-122"/>
              </a:rPr>
              <a:t>。</a:t>
            </a:r>
            <a:endParaRPr lang="zh-CN" altLang="en-US" sz="2400" b="1" dirty="0">
              <a:ea typeface="楷体_GB2312" pitchFamily="49" charset="-122"/>
            </a:endParaRPr>
          </a:p>
          <a:p>
            <a:pPr lvl="1" indent="-347345" algn="just" eaLnBrk="1" hangingPunct="1">
              <a:lnSpc>
                <a:spcPct val="80000"/>
              </a:lnSpc>
            </a:pPr>
            <a:r>
              <a:rPr lang="zh-CN" altLang="en-US" sz="2400" b="1" dirty="0">
                <a:ea typeface="楷体_GB2312" pitchFamily="49" charset="-122"/>
              </a:rPr>
              <a:t>用行主序存储上</a:t>
            </a:r>
            <a:r>
              <a:rPr lang="en-US" altLang="zh-CN" sz="2400" b="1" dirty="0">
                <a:ea typeface="楷体_GB2312" pitchFamily="49" charset="-122"/>
              </a:rPr>
              <a:t>(</a:t>
            </a:r>
            <a:r>
              <a:rPr lang="zh-CN" altLang="en-US" sz="2400" b="1" dirty="0">
                <a:ea typeface="楷体_GB2312" pitchFamily="49" charset="-122"/>
              </a:rPr>
              <a:t>下）三角阵的元素。</a:t>
            </a:r>
            <a:endParaRPr lang="zh-CN" altLang="en-US" sz="2400" b="1" dirty="0">
              <a:ea typeface="楷体_GB2312" pitchFamily="49" charset="-122"/>
            </a:endParaRPr>
          </a:p>
          <a:p>
            <a:pPr lvl="1" indent="-347345" algn="just" eaLnBrk="1" hangingPunct="1">
              <a:lnSpc>
                <a:spcPct val="80000"/>
              </a:lnSpc>
            </a:pPr>
            <a:r>
              <a:rPr lang="en-US" altLang="zh-CN" sz="2400" b="1" dirty="0">
                <a:latin typeface="Times New Roman" panose="02020603050405020304" pitchFamily="18" charset="0"/>
                <a:ea typeface="楷体_GB2312" pitchFamily="49" charset="-122"/>
              </a:rPr>
              <a:t>sa[k](</a:t>
            </a:r>
            <a:r>
              <a:rPr lang="en-US" altLang="zh-CN" sz="2400" b="1" dirty="0">
                <a:solidFill>
                  <a:srgbClr val="FF3300"/>
                </a:solidFill>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≤k≤4+3*(n-2)</a:t>
            </a:r>
            <a:r>
              <a:rPr lang="en-US" altLang="zh-CN" sz="2400" b="1" dirty="0">
                <a:ea typeface="楷体_GB2312" pitchFamily="49" charset="-122"/>
              </a:rPr>
              <a:t>) </a:t>
            </a:r>
            <a:r>
              <a:rPr lang="zh-CN" altLang="en-US" sz="2400" b="1" dirty="0">
                <a:ea typeface="楷体_GB2312" pitchFamily="49" charset="-122"/>
              </a:rPr>
              <a:t>为对角阵的压缩存储结构</a:t>
            </a:r>
            <a:endParaRPr lang="zh-CN" altLang="en-US" sz="2400" b="1" dirty="0"/>
          </a:p>
          <a:p>
            <a:pPr eaLnBrk="1" hangingPunct="1">
              <a:lnSpc>
                <a:spcPct val="80000"/>
              </a:lnSpc>
              <a:buNone/>
            </a:pPr>
            <a:r>
              <a:rPr lang="zh-CN" altLang="en-US" sz="2400" b="1" dirty="0">
                <a:ea typeface="楷体_GB2312" pitchFamily="49" charset="-122"/>
              </a:rPr>
              <a:t>                          </a:t>
            </a:r>
            <a:endParaRPr lang="zh-CN" altLang="en-US" sz="2400" b="1" dirty="0">
              <a:ea typeface="楷体_GB2312" pitchFamily="49" charset="-122"/>
            </a:endParaRPr>
          </a:p>
        </p:txBody>
      </p:sp>
      <p:sp>
        <p:nvSpPr>
          <p:cNvPr id="26627" name="Rectangle 7"/>
          <p:cNvSpPr/>
          <p:nvPr/>
        </p:nvSpPr>
        <p:spPr>
          <a:xfrm>
            <a:off x="0" y="4648200"/>
            <a:ext cx="9144000" cy="2232025"/>
          </a:xfrm>
          <a:prstGeom prst="rect">
            <a:avLst/>
          </a:prstGeom>
          <a:noFill/>
          <a:ln w="9525">
            <a:noFill/>
          </a:ln>
        </p:spPr>
        <p:txBody>
          <a:bodyPr anchor="t" anchorCtr="0">
            <a:spAutoFit/>
          </a:bodyPr>
          <a:p>
            <a:pPr>
              <a:spcBef>
                <a:spcPct val="20000"/>
              </a:spcBef>
              <a:buSzPct val="90000"/>
              <a:buBlip>
                <a:blip r:embed="rId1"/>
              </a:buBlip>
            </a:pPr>
            <a:r>
              <a:rPr lang="zh-CN" altLang="en-US" sz="2400" b="1" dirty="0">
                <a:latin typeface="Times New Roman" panose="02020603050405020304" pitchFamily="18" charset="0"/>
                <a:ea typeface="楷体_GB2312" pitchFamily="49" charset="-122"/>
              </a:rPr>
              <a:t>不在第一行的非零元</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，它前面已经存储了前</a:t>
            </a:r>
            <a:r>
              <a:rPr lang="en-US" altLang="zh-CN" sz="2400" b="1" dirty="0">
                <a:latin typeface="Times New Roman" panose="02020603050405020304" pitchFamily="18" charset="0"/>
                <a:ea typeface="楷体_GB2312" pitchFamily="49" charset="-122"/>
              </a:rPr>
              <a:t>i-1</a:t>
            </a:r>
            <a:r>
              <a:rPr lang="zh-CN" altLang="en-US" sz="2400" b="1" dirty="0">
                <a:latin typeface="Times New Roman" panose="02020603050405020304" pitchFamily="18" charset="0"/>
                <a:ea typeface="楷体_GB2312" pitchFamily="49" charset="-122"/>
              </a:rPr>
              <a:t>行元素为</a:t>
            </a:r>
            <a:r>
              <a:rPr lang="en-US" altLang="zh-CN" sz="2400" b="1" dirty="0">
                <a:solidFill>
                  <a:srgbClr val="4220EA"/>
                </a:solidFill>
                <a:latin typeface="Times New Roman" panose="02020603050405020304" pitchFamily="18" charset="0"/>
                <a:ea typeface="楷体_GB2312" pitchFamily="49" charset="-122"/>
              </a:rPr>
              <a:t>2+3(i-2)</a:t>
            </a:r>
            <a:endParaRPr lang="en-US" altLang="zh-CN" sz="2400" b="1" dirty="0">
              <a:solidFill>
                <a:srgbClr val="4220EA"/>
              </a:solidFill>
              <a:latin typeface="Times New Roman" panose="02020603050405020304" pitchFamily="18" charset="0"/>
              <a:ea typeface="楷体_GB2312" pitchFamily="49" charset="-122"/>
            </a:endParaRPr>
          </a:p>
          <a:p>
            <a:pPr lvl="1" indent="0" eaLnBrk="1" hangingPunct="1">
              <a:spcBef>
                <a:spcPct val="20000"/>
              </a:spcBef>
              <a:buSzPct val="90000"/>
              <a:buBlip>
                <a:blip r:embed="rId1"/>
              </a:buBlip>
            </a:pPr>
            <a:r>
              <a:rPr lang="zh-CN" altLang="en-US" sz="2400" b="1" dirty="0">
                <a:latin typeface="Times New Roman" panose="02020603050405020304" pitchFamily="18" charset="0"/>
                <a:ea typeface="楷体_GB2312" pitchFamily="49" charset="-122"/>
              </a:rPr>
              <a:t>若</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是本行需第</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个存储的元素</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i,i-1</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k=3(i-1)-1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(j=i-1)</a:t>
            </a:r>
            <a:endParaRPr lang="en-US" altLang="zh-CN" sz="2400" b="1" dirty="0">
              <a:latin typeface="Times New Roman" panose="02020603050405020304" pitchFamily="18" charset="0"/>
              <a:ea typeface="楷体_GB2312" pitchFamily="49" charset="-122"/>
            </a:endParaRPr>
          </a:p>
          <a:p>
            <a:pPr lvl="1" indent="0" eaLnBrk="1" hangingPunct="1">
              <a:spcBef>
                <a:spcPct val="20000"/>
              </a:spcBef>
              <a:buSzPct val="90000"/>
              <a:buBlip>
                <a:blip r:embed="rId1"/>
              </a:buBlip>
            </a:pPr>
            <a:r>
              <a:rPr lang="zh-CN" altLang="en-US" sz="2400" b="1" dirty="0">
                <a:latin typeface="Times New Roman" panose="02020603050405020304" pitchFamily="18" charset="0"/>
                <a:ea typeface="楷体_GB2312" pitchFamily="49" charset="-122"/>
              </a:rPr>
              <a:t>若</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是本行需第</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个存储的元素</a:t>
            </a:r>
            <a:r>
              <a:rPr lang="en-US" altLang="zh-CN" sz="2400" b="1" baseline="-25000"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i,i)</a:t>
            </a:r>
            <a:r>
              <a:rPr lang="en-US" altLang="zh-CN" dirty="0">
                <a:latin typeface="Arial" panose="020B0604020202020204" pitchFamily="34" charset="0"/>
                <a:ea typeface="宋体" panose="02010600030101010101" pitchFamily="2"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k=3(i-1)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(i=j)</a:t>
            </a:r>
            <a:endParaRPr lang="en-US" altLang="zh-CN" sz="2400" b="1" dirty="0">
              <a:latin typeface="Times New Roman" panose="02020603050405020304" pitchFamily="18" charset="0"/>
              <a:ea typeface="楷体_GB2312" pitchFamily="49" charset="-122"/>
            </a:endParaRPr>
          </a:p>
          <a:p>
            <a:pPr lvl="1" indent="0" eaLnBrk="1" hangingPunct="1">
              <a:spcBef>
                <a:spcPct val="20000"/>
              </a:spcBef>
              <a:buSzPct val="90000"/>
              <a:buBlip>
                <a:blip r:embed="rId1"/>
              </a:buBlip>
            </a:pPr>
            <a:r>
              <a:rPr lang="zh-CN" altLang="en-US" sz="2400" b="1" dirty="0">
                <a:latin typeface="Times New Roman" panose="02020603050405020304" pitchFamily="18" charset="0"/>
                <a:ea typeface="楷体_GB2312" pitchFamily="49" charset="-122"/>
              </a:rPr>
              <a:t>若</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是本行需第</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个存储的元素</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i,i+1</a:t>
            </a:r>
            <a:r>
              <a:rPr lang="en-US" altLang="zh-CN" sz="2400" b="1" dirty="0">
                <a:latin typeface="Times New Roman" panose="02020603050405020304" pitchFamily="18" charset="0"/>
                <a:ea typeface="宋体" panose="02010600030101010101" pitchFamily="2" charset="-122"/>
              </a:rPr>
              <a:t>)</a:t>
            </a:r>
            <a:r>
              <a:rPr lang="en-US" altLang="zh-CN" dirty="0">
                <a:latin typeface="Arial" panose="020B0604020202020204" pitchFamily="34" charset="0"/>
                <a:ea typeface="宋体" panose="02010600030101010101" pitchFamily="2"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k=3(i-1)+1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(j=i+1)</a:t>
            </a:r>
            <a:endParaRPr lang="en-US" altLang="zh-CN" sz="2400" b="1" dirty="0">
              <a:latin typeface="Times New Roman" panose="02020603050405020304" pitchFamily="18" charset="0"/>
              <a:ea typeface="楷体_GB2312" pitchFamily="49" charset="-122"/>
            </a:endParaRPr>
          </a:p>
          <a:p>
            <a:pPr lvl="1" indent="0" eaLnBrk="1" hangingPunct="1">
              <a:spcBef>
                <a:spcPct val="20000"/>
              </a:spcBef>
              <a:buSzPct val="90000"/>
              <a:buBlip>
                <a:blip r:embed="rId1"/>
              </a:buBlip>
            </a:pPr>
            <a:r>
              <a:rPr lang="zh-CN" altLang="en-US" sz="2400" b="1" dirty="0">
                <a:latin typeface="Times New Roman" panose="02020603050405020304" pitchFamily="18" charset="0"/>
                <a:ea typeface="楷体_GB2312" pitchFamily="49" charset="-122"/>
              </a:rPr>
              <a:t>三式合并有</a:t>
            </a:r>
            <a:r>
              <a:rPr lang="en-US" altLang="zh-CN" sz="2400" b="1" dirty="0">
                <a:solidFill>
                  <a:srgbClr val="CC3300"/>
                </a:solidFill>
                <a:latin typeface="Times New Roman" panose="02020603050405020304" pitchFamily="18" charset="0"/>
                <a:ea typeface="楷体_GB2312" pitchFamily="49" charset="-122"/>
              </a:rPr>
              <a:t>k=2(i-1)+j-1</a:t>
            </a:r>
            <a:r>
              <a:rPr lang="zh-CN" altLang="en-US" sz="2400" b="1" dirty="0">
                <a:solidFill>
                  <a:srgbClr val="CC3300"/>
                </a:solidFill>
                <a:latin typeface="Times New Roman" panose="02020603050405020304" pitchFamily="18" charset="0"/>
                <a:ea typeface="楷体_GB2312" pitchFamily="49" charset="-122"/>
              </a:rPr>
              <a:t>。</a:t>
            </a:r>
            <a:endParaRPr lang="zh-CN" altLang="en-US" sz="2400" b="1" dirty="0">
              <a:solidFill>
                <a:srgbClr val="CC3300"/>
              </a:solidFill>
              <a:latin typeface="Times New Roman" panose="02020603050405020304" pitchFamily="18" charset="0"/>
              <a:ea typeface="楷体_GB2312" pitchFamily="49" charset="-122"/>
            </a:endParaRPr>
          </a:p>
        </p:txBody>
      </p:sp>
      <p:grpSp>
        <p:nvGrpSpPr>
          <p:cNvPr id="26628" name="Group 25"/>
          <p:cNvGrpSpPr/>
          <p:nvPr/>
        </p:nvGrpSpPr>
        <p:grpSpPr>
          <a:xfrm>
            <a:off x="2268538" y="2420938"/>
            <a:ext cx="5184775" cy="2225675"/>
            <a:chOff x="1429" y="1525"/>
            <a:chExt cx="3266" cy="1402"/>
          </a:xfrm>
        </p:grpSpPr>
        <p:sp>
          <p:nvSpPr>
            <p:cNvPr id="26629" name="Text Box 15"/>
            <p:cNvSpPr txBox="1"/>
            <p:nvPr/>
          </p:nvSpPr>
          <p:spPr>
            <a:xfrm>
              <a:off x="2005" y="1525"/>
              <a:ext cx="1783" cy="1402"/>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11    </a:t>
              </a: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12</a:t>
              </a:r>
              <a:endParaRPr lang="en-US" altLang="zh-CN" sz="20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a</a:t>
              </a:r>
              <a:r>
                <a:rPr lang="en-US" altLang="zh-CN" sz="2000" b="1" baseline="-20000" dirty="0">
                  <a:latin typeface="Times New Roman" panose="02020603050405020304" pitchFamily="18" charset="0"/>
                  <a:ea typeface="楷体_GB2312" pitchFamily="49" charset="-122"/>
                </a:rPr>
                <a:t>21</a:t>
              </a: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22     </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22</a:t>
              </a:r>
              <a:endParaRPr lang="en-US" altLang="zh-CN" sz="2000" b="1" baseline="-20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3,2</a:t>
              </a: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3,3</a:t>
              </a:r>
              <a:r>
                <a:rPr lang="en-US" altLang="zh-CN" sz="2000"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3,4</a:t>
              </a:r>
              <a:endParaRPr lang="en-US" altLang="zh-CN" sz="2000" b="1" baseline="-25000"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宋体" panose="02010600030101010101" pitchFamily="2" charset="-122"/>
                </a:rPr>
                <a:t>                 a</a:t>
              </a:r>
              <a:r>
                <a:rPr lang="en-US" altLang="zh-CN" sz="2000" b="1" baseline="-25000" dirty="0">
                  <a:latin typeface="Times New Roman" panose="02020603050405020304" pitchFamily="18" charset="0"/>
                  <a:ea typeface="宋体" panose="02010600030101010101" pitchFamily="2" charset="-122"/>
                </a:rPr>
                <a:t>i,i-1   </a:t>
              </a:r>
              <a:r>
                <a:rPr lang="en-US" altLang="zh-CN" sz="2000" b="1" dirty="0">
                  <a:latin typeface="Times New Roman" panose="02020603050405020304" pitchFamily="18" charset="0"/>
                  <a:ea typeface="楷体_GB2312" pitchFamily="49" charset="-122"/>
                </a:rPr>
                <a:t>a</a:t>
              </a:r>
              <a:r>
                <a:rPr lang="en-US" altLang="zh-CN" sz="2000" b="1" baseline="-25000" dirty="0">
                  <a:latin typeface="Times New Roman" panose="02020603050405020304" pitchFamily="18" charset="0"/>
                  <a:ea typeface="楷体_GB2312" pitchFamily="49" charset="-122"/>
                </a:rPr>
                <a:t>i,i</a:t>
              </a:r>
              <a:r>
                <a:rPr lang="en-US" altLang="zh-CN" sz="2000" b="1" baseline="-25000" dirty="0">
                  <a:solidFill>
                    <a:srgbClr val="4220EA"/>
                  </a:solidFill>
                  <a:latin typeface="Times New Roman" panose="02020603050405020304" pitchFamily="18" charset="0"/>
                  <a:ea typeface="楷体_GB2312" pitchFamily="49" charset="-122"/>
                </a:rPr>
                <a:t>  </a:t>
              </a:r>
              <a:r>
                <a:rPr lang="en-US" altLang="zh-CN" sz="2000" b="1" baseline="-25000"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a:t>
              </a:r>
              <a:r>
                <a:rPr lang="en-US" altLang="zh-CN" sz="2000" b="1" dirty="0">
                  <a:solidFill>
                    <a:srgbClr val="0A0A0E"/>
                  </a:solidFill>
                  <a:latin typeface="Times New Roman" panose="02020603050405020304" pitchFamily="18" charset="0"/>
                  <a:ea typeface="宋体" panose="02010600030101010101" pitchFamily="2" charset="-122"/>
                </a:rPr>
                <a:t>a</a:t>
              </a:r>
              <a:r>
                <a:rPr lang="en-US" altLang="zh-CN" sz="2000" b="1" baseline="-25000" dirty="0">
                  <a:solidFill>
                    <a:srgbClr val="0A0A0E"/>
                  </a:solidFill>
                  <a:latin typeface="Times New Roman" panose="02020603050405020304" pitchFamily="18" charset="0"/>
                  <a:ea typeface="宋体" panose="02010600030101010101" pitchFamily="2" charset="-122"/>
                </a:rPr>
                <a:t>i,i+1</a:t>
              </a:r>
              <a:r>
                <a:rPr lang="en-US" altLang="zh-CN" sz="2000" b="1" dirty="0">
                  <a:solidFill>
                    <a:srgbClr val="0A0A0E"/>
                  </a:solidFill>
                  <a:latin typeface="Times New Roman" panose="02020603050405020304" pitchFamily="18" charset="0"/>
                  <a:ea typeface="楷体_GB2312" pitchFamily="49" charset="-122"/>
                </a:rPr>
                <a:t> </a:t>
              </a:r>
              <a:endParaRPr lang="en-US" altLang="zh-CN" sz="2000" b="1" dirty="0">
                <a:solidFill>
                  <a:srgbClr val="0A0A0E"/>
                </a:solidFill>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000" b="1" dirty="0">
                  <a:latin typeface="Times New Roman" panose="02020603050405020304" pitchFamily="18" charset="0"/>
                  <a:ea typeface="楷体_GB2312" pitchFamily="49" charset="-122"/>
                </a:rPr>
                <a:t>                          a</a:t>
              </a:r>
              <a:r>
                <a:rPr lang="en-US" altLang="zh-CN" sz="2000" b="1" baseline="-20000" dirty="0">
                  <a:latin typeface="Times New Roman" panose="02020603050405020304" pitchFamily="18" charset="0"/>
                  <a:ea typeface="楷体_GB2312" pitchFamily="49" charset="-122"/>
                </a:rPr>
                <a:t>n,n-1</a:t>
              </a:r>
              <a:r>
                <a:rPr lang="en-US" altLang="zh-CN"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n,n </a:t>
              </a:r>
              <a:endParaRPr lang="en-US" altLang="zh-CN" sz="2000" b="1" baseline="-20000" dirty="0">
                <a:latin typeface="Times New Roman" panose="02020603050405020304" pitchFamily="18" charset="0"/>
                <a:ea typeface="楷体_GB2312" pitchFamily="49" charset="-122"/>
              </a:endParaRPr>
            </a:p>
          </p:txBody>
        </p:sp>
        <p:sp>
          <p:nvSpPr>
            <p:cNvPr id="26630" name="Line 16"/>
            <p:cNvSpPr/>
            <p:nvPr/>
          </p:nvSpPr>
          <p:spPr>
            <a:xfrm>
              <a:off x="2608" y="2405"/>
              <a:ext cx="680" cy="0"/>
            </a:xfrm>
            <a:prstGeom prst="line">
              <a:avLst/>
            </a:prstGeom>
            <a:ln w="38100" cap="rnd" cmpd="sng">
              <a:solidFill>
                <a:schemeClr val="tx1"/>
              </a:solidFill>
              <a:prstDash val="sysDot"/>
              <a:round/>
              <a:headEnd type="none" w="med" len="med"/>
              <a:tailEnd type="none" w="med" len="med"/>
            </a:ln>
          </p:spPr>
        </p:sp>
        <p:sp>
          <p:nvSpPr>
            <p:cNvPr id="26631" name="AutoShape 17"/>
            <p:cNvSpPr/>
            <p:nvPr/>
          </p:nvSpPr>
          <p:spPr>
            <a:xfrm>
              <a:off x="1987" y="1647"/>
              <a:ext cx="45" cy="1247"/>
            </a:xfrm>
            <a:prstGeom prst="leftBracket">
              <a:avLst>
                <a:gd name="adj" fmla="val 23092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32" name="AutoShape 18"/>
            <p:cNvSpPr/>
            <p:nvPr/>
          </p:nvSpPr>
          <p:spPr>
            <a:xfrm>
              <a:off x="3714" y="1653"/>
              <a:ext cx="45" cy="1247"/>
            </a:xfrm>
            <a:prstGeom prst="rightBracket">
              <a:avLst>
                <a:gd name="adj" fmla="val 23092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6633" name="Text Box 19"/>
            <p:cNvSpPr txBox="1"/>
            <p:nvPr/>
          </p:nvSpPr>
          <p:spPr>
            <a:xfrm>
              <a:off x="1429" y="1963"/>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n*n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6634" name="Line 20"/>
            <p:cNvSpPr/>
            <p:nvPr/>
          </p:nvSpPr>
          <p:spPr>
            <a:xfrm>
              <a:off x="3061" y="2697"/>
              <a:ext cx="477" cy="0"/>
            </a:xfrm>
            <a:prstGeom prst="line">
              <a:avLst/>
            </a:prstGeom>
            <a:ln w="38100" cap="rnd" cmpd="sng">
              <a:solidFill>
                <a:schemeClr val="tx1"/>
              </a:solidFill>
              <a:prstDash val="sysDot"/>
              <a:round/>
              <a:headEnd type="none" w="med" len="med"/>
              <a:tailEnd type="none" w="med" len="med"/>
            </a:ln>
          </p:spPr>
        </p:sp>
        <p:sp>
          <p:nvSpPr>
            <p:cNvPr id="26635" name="Text Box 22"/>
            <p:cNvSpPr txBox="1"/>
            <p:nvPr/>
          </p:nvSpPr>
          <p:spPr>
            <a:xfrm>
              <a:off x="3878" y="2115"/>
              <a:ext cx="817" cy="231"/>
            </a:xfrm>
            <a:prstGeom prst="rect">
              <a:avLst/>
            </a:prstGeom>
            <a:noFill/>
            <a:ln w="9525">
              <a:noFill/>
            </a:ln>
          </p:spPr>
          <p:txBody>
            <a:bodyPr anchor="t" anchorCtr="0">
              <a:spAutoFit/>
            </a:bodyPr>
            <a:p>
              <a:pPr>
                <a:spcBef>
                  <a:spcPct val="50000"/>
                </a:spcBef>
              </a:pPr>
              <a:r>
                <a:rPr lang="zh-CN" altLang="en-US" b="1" dirty="0">
                  <a:latin typeface="Arial" panose="020B0604020202020204" pitchFamily="34" charset="0"/>
                  <a:ea typeface="楷体_GB2312" pitchFamily="49" charset="-122"/>
                </a:rPr>
                <a:t>三对角阵</a:t>
              </a:r>
              <a:endParaRPr lang="zh-CN" altLang="en-US" b="1" dirty="0">
                <a:latin typeface="Arial" panose="020B0604020202020204" pitchFamily="34" charset="0"/>
                <a:ea typeface="楷体_GB2312" pitchFamily="49" charset="-122"/>
              </a:endParaRPr>
            </a:p>
          </p:txBody>
        </p:sp>
        <p:sp>
          <p:nvSpPr>
            <p:cNvPr id="26636" name="Text Box 23"/>
            <p:cNvSpPr txBox="1"/>
            <p:nvPr/>
          </p:nvSpPr>
          <p:spPr>
            <a:xfrm>
              <a:off x="2246" y="2523"/>
              <a:ext cx="362" cy="365"/>
            </a:xfrm>
            <a:prstGeom prst="rect">
              <a:avLst/>
            </a:prstGeom>
            <a:noFill/>
            <a:ln w="9525">
              <a:noFill/>
            </a:ln>
          </p:spPr>
          <p:txBody>
            <a:bodyPr anchor="t" anchorCtr="0">
              <a:spAutoFit/>
            </a:bodyPr>
            <a:p>
              <a:pPr>
                <a:spcBef>
                  <a:spcPct val="50000"/>
                </a:spcBef>
              </a:pPr>
              <a:r>
                <a:rPr lang="zh-CN" altLang="en-US" sz="3200" b="1" dirty="0">
                  <a:latin typeface="Times New Roman" panose="02020603050405020304" pitchFamily="18" charset="0"/>
                  <a:ea typeface="楷体_GB2312" pitchFamily="49" charset="-122"/>
                </a:rPr>
                <a:t>０</a:t>
              </a:r>
              <a:endParaRPr lang="zh-CN" altLang="en-US" sz="3200" b="1" dirty="0">
                <a:latin typeface="Times New Roman" panose="02020603050405020304" pitchFamily="18" charset="0"/>
                <a:ea typeface="楷体_GB2312" pitchFamily="49" charset="-122"/>
              </a:endParaRPr>
            </a:p>
          </p:txBody>
        </p:sp>
        <p:sp>
          <p:nvSpPr>
            <p:cNvPr id="26637" name="Text Box 24"/>
            <p:cNvSpPr txBox="1"/>
            <p:nvPr/>
          </p:nvSpPr>
          <p:spPr>
            <a:xfrm>
              <a:off x="3107" y="1750"/>
              <a:ext cx="362" cy="365"/>
            </a:xfrm>
            <a:prstGeom prst="rect">
              <a:avLst/>
            </a:prstGeom>
            <a:noFill/>
            <a:ln w="9525">
              <a:noFill/>
            </a:ln>
          </p:spPr>
          <p:txBody>
            <a:bodyPr anchor="t" anchorCtr="0">
              <a:spAutoFit/>
            </a:bodyPr>
            <a:p>
              <a:pPr>
                <a:spcBef>
                  <a:spcPct val="50000"/>
                </a:spcBef>
              </a:pPr>
              <a:r>
                <a:rPr lang="zh-CN" altLang="en-US" sz="3200" b="1" dirty="0">
                  <a:latin typeface="Times New Roman" panose="02020603050405020304" pitchFamily="18" charset="0"/>
                  <a:ea typeface="楷体_GB2312" pitchFamily="49" charset="-122"/>
                </a:rPr>
                <a:t>０</a:t>
              </a:r>
              <a:endParaRPr lang="zh-CN" altLang="en-US" sz="3200" b="1" dirty="0">
                <a:latin typeface="Times New Roman" panose="02020603050405020304" pitchFamily="18" charset="0"/>
                <a:ea typeface="楷体_GB2312" pitchFamily="49" charset="-122"/>
              </a:endParaRP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6"/>
          <p:cNvSpPr>
            <a:spLocks noGrp="1"/>
          </p:cNvSpPr>
          <p:nvPr>
            <p:ph type="title"/>
          </p:nvPr>
        </p:nvSpPr>
        <p:spPr>
          <a:ln/>
        </p:spPr>
        <p:txBody>
          <a:bodyPr vert="horz" wrap="square" lIns="91440" tIns="45720" rIns="91440" bIns="45720" anchor="b" anchorCtr="0"/>
          <a:p>
            <a:pPr eaLnBrk="1" hangingPunct="1"/>
            <a:r>
              <a:rPr lang="zh-CN" altLang="en-US" sz="3600" dirty="0">
                <a:latin typeface="Times New Roman" panose="02020603050405020304" pitchFamily="18" charset="0"/>
                <a:ea typeface="楷体_GB2312" pitchFamily="49" charset="-122"/>
              </a:rPr>
              <a:t>特殊矩阵习题</a:t>
            </a:r>
            <a:endParaRPr lang="zh-CN" altLang="en-US" sz="3600" dirty="0">
              <a:latin typeface="Times New Roman" panose="02020603050405020304" pitchFamily="18" charset="0"/>
              <a:ea typeface="楷体_GB2312" pitchFamily="49" charset="-122"/>
            </a:endParaRPr>
          </a:p>
        </p:txBody>
      </p:sp>
      <p:sp>
        <p:nvSpPr>
          <p:cNvPr id="27650" name="Rectangle 2"/>
          <p:cNvSpPr/>
          <p:nvPr/>
        </p:nvSpPr>
        <p:spPr>
          <a:xfrm>
            <a:off x="304800" y="1679575"/>
            <a:ext cx="8305800" cy="2647950"/>
          </a:xfrm>
          <a:prstGeom prst="rect">
            <a:avLst/>
          </a:prstGeom>
          <a:noFill/>
          <a:ln w="9525">
            <a:noFill/>
          </a:ln>
        </p:spPr>
        <p:txBody>
          <a:bodyPr anchor="t" anchorCtr="0">
            <a:spAutoFit/>
          </a:bodyPr>
          <a:p>
            <a:pPr indent="-228600" algn="just" defTabSz="914400">
              <a:tabLst>
                <a:tab pos="228600" algn="l"/>
              </a:tabLst>
            </a:pPr>
            <a:r>
              <a:rPr lang="en-US" altLang="zh-CN" sz="2400" b="1" dirty="0">
                <a:latin typeface="Times New Roman" panose="02020603050405020304" pitchFamily="18" charset="0"/>
                <a:ea typeface="楷体_GB2312" pitchFamily="49" charset="-122"/>
              </a:rPr>
              <a:t>   1 </a:t>
            </a: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对角矩阵</a:t>
            </a:r>
            <a:r>
              <a:rPr lang="en-US" altLang="zh-CN" sz="2400" b="1" dirty="0">
                <a:latin typeface="Times New Roman" panose="02020603050405020304" pitchFamily="18" charset="0"/>
                <a:ea typeface="楷体_GB2312" pitchFamily="49" charset="-122"/>
              </a:rPr>
              <a:t>A=(a</a:t>
            </a:r>
            <a:r>
              <a:rPr lang="en-US" altLang="zh-CN" sz="2400" b="1" baseline="-25000" dirty="0">
                <a:latin typeface="Times New Roman" panose="02020603050405020304" pitchFamily="18" charset="0"/>
                <a:ea typeface="楷体_GB2312" pitchFamily="49" charset="-122"/>
              </a:rPr>
              <a:t>i,j</a:t>
            </a:r>
            <a:r>
              <a:rPr lang="en-US" altLang="zh-CN" sz="2400" b="1" dirty="0">
                <a:latin typeface="Times New Roman" panose="02020603050405020304" pitchFamily="18" charset="0"/>
                <a:ea typeface="楷体_GB2312" pitchFamily="49" charset="-122"/>
              </a:rPr>
              <a:t>)</a:t>
            </a:r>
            <a:r>
              <a:rPr lang="en-US" altLang="zh-CN" sz="2400" b="1" baseline="-25000" dirty="0">
                <a:latin typeface="Times New Roman" panose="02020603050405020304" pitchFamily="18" charset="0"/>
                <a:ea typeface="楷体_GB2312" pitchFamily="49" charset="-122"/>
              </a:rPr>
              <a:t>20*20</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从</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开始</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以行主序存放。按特殊矩阵压缩存储的方式将其</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条对角线上的元素存入</a:t>
            </a:r>
            <a:r>
              <a:rPr lang="en-US" altLang="zh-CN" sz="2400" b="1" dirty="0">
                <a:latin typeface="Times New Roman" panose="02020603050405020304" pitchFamily="18" charset="0"/>
                <a:ea typeface="楷体_GB2312" pitchFamily="49" charset="-122"/>
              </a:rPr>
              <a:t>B[-10</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中，计算元素</a:t>
            </a:r>
            <a:r>
              <a:rPr lang="en-US" altLang="zh-CN" sz="2400" b="1" dirty="0">
                <a:latin typeface="Times New Roman" panose="02020603050405020304" pitchFamily="18" charset="0"/>
                <a:ea typeface="楷体_GB2312" pitchFamily="49" charset="-122"/>
              </a:rPr>
              <a:t>A[15][15]</a:t>
            </a:r>
            <a:r>
              <a:rPr lang="zh-CN" altLang="en-US" sz="2400" b="1" dirty="0">
                <a:latin typeface="Times New Roman" panose="02020603050405020304" pitchFamily="18" charset="0"/>
                <a:ea typeface="楷体_GB2312" pitchFamily="49" charset="-122"/>
              </a:rPr>
              <a:t>的存储位置。</a:t>
            </a: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 </a:t>
            </a:r>
            <a:r>
              <a:rPr lang="zh-CN" altLang="en-US" sz="2400" b="1" dirty="0">
                <a:latin typeface="Times New Roman" panose="02020603050405020304" pitchFamily="18" charset="0"/>
                <a:ea typeface="楷体_GB2312" pitchFamily="49" charset="-122"/>
              </a:rPr>
              <a:t>将一个</a:t>
            </a:r>
            <a:r>
              <a:rPr lang="en-US" altLang="zh-CN" sz="2400" b="1" dirty="0">
                <a:latin typeface="Times New Roman" panose="02020603050405020304" pitchFamily="18" charset="0"/>
                <a:ea typeface="楷体_GB2312" pitchFamily="49" charset="-122"/>
              </a:rPr>
              <a:t>A[1…100][1…100]</a:t>
            </a:r>
            <a:r>
              <a:rPr lang="zh-CN" altLang="en-US" sz="2400" b="1" dirty="0">
                <a:latin typeface="Times New Roman" panose="02020603050405020304" pitchFamily="18" charset="0"/>
                <a:ea typeface="楷体_GB2312" pitchFamily="49" charset="-122"/>
              </a:rPr>
              <a:t>的三对角矩阵按行优先存于一维数组</a:t>
            </a:r>
            <a:r>
              <a:rPr lang="en-US" altLang="zh-CN" sz="2400" b="1" dirty="0">
                <a:latin typeface="Times New Roman" panose="02020603050405020304" pitchFamily="18" charset="0"/>
                <a:ea typeface="楷体_GB2312" pitchFamily="49" charset="-122"/>
              </a:rPr>
              <a:t>B[1…298]</a:t>
            </a:r>
            <a:r>
              <a:rPr lang="zh-CN" altLang="en-US" sz="2400" b="1" dirty="0">
                <a:latin typeface="Times New Roman" panose="02020603050405020304" pitchFamily="18" charset="0"/>
                <a:ea typeface="楷体_GB2312" pitchFamily="49" charset="-122"/>
              </a:rPr>
              <a:t>中，</a:t>
            </a:r>
            <a:r>
              <a:rPr lang="en-US" altLang="zh-CN" sz="2400" b="1" dirty="0">
                <a:latin typeface="Times New Roman" panose="02020603050405020304" pitchFamily="18" charset="0"/>
                <a:ea typeface="楷体_GB2312" pitchFamily="49" charset="-122"/>
              </a:rPr>
              <a:t>A[66][65]</a:t>
            </a:r>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中的位置为</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endParaRPr lang="en-US" altLang="zh-CN" sz="2400" b="1" dirty="0">
              <a:latin typeface="Times New Roman" panose="02020603050405020304" pitchFamily="18" charset="0"/>
              <a:ea typeface="宋体" panose="02010600030101010101" pitchFamily="2" charset="-122"/>
            </a:endParaRPr>
          </a:p>
        </p:txBody>
      </p:sp>
      <p:sp>
        <p:nvSpPr>
          <p:cNvPr id="64516" name="Text Box 4"/>
          <p:cNvSpPr txBox="1"/>
          <p:nvPr/>
        </p:nvSpPr>
        <p:spPr>
          <a:xfrm>
            <a:off x="228600" y="4146550"/>
            <a:ext cx="8534400" cy="1187450"/>
          </a:xfrm>
          <a:prstGeom prst="rect">
            <a:avLst/>
          </a:prstGeom>
          <a:noFill/>
          <a:ln w="9525">
            <a:noFill/>
          </a:ln>
        </p:spPr>
        <p:txBody>
          <a:bodyPr anchor="t" anchorCtr="0">
            <a:spAutoFit/>
          </a:bodyPr>
          <a:p>
            <a:pPr>
              <a:spcBef>
                <a:spcPct val="50000"/>
              </a:spcBef>
            </a:pPr>
            <a:r>
              <a:rPr lang="zh-CN" altLang="en-US" sz="2400" b="1" dirty="0">
                <a:latin typeface="Times New Roman" panose="02020603050405020304" pitchFamily="18" charset="0"/>
                <a:ea typeface="宋体" panose="02010600030101010101" pitchFamily="2" charset="-122"/>
              </a:rPr>
              <a:t>解</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对角阵</a:t>
            </a:r>
            <a:r>
              <a:rPr lang="en-US" altLang="zh-CN" sz="2400" b="1" dirty="0">
                <a:latin typeface="Times New Roman" panose="02020603050405020304" pitchFamily="18" charset="0"/>
                <a:ea typeface="楷体_GB2312" pitchFamily="49" charset="-122"/>
              </a:rPr>
              <a:t>A=(a</a:t>
            </a:r>
            <a:r>
              <a:rPr lang="en-US" altLang="zh-CN" sz="2400" b="1" baseline="-25000" dirty="0">
                <a:latin typeface="Times New Roman" panose="02020603050405020304" pitchFamily="18" charset="0"/>
                <a:ea typeface="楷体_GB2312" pitchFamily="49" charset="-122"/>
              </a:rPr>
              <a:t>ij</a:t>
            </a:r>
            <a:r>
              <a:rPr lang="en-US" altLang="zh-CN" sz="2400" b="1" dirty="0">
                <a:latin typeface="Times New Roman" panose="02020603050405020304" pitchFamily="18" charset="0"/>
                <a:ea typeface="楷体_GB2312" pitchFamily="49" charset="-122"/>
              </a:rPr>
              <a:t>)</a:t>
            </a:r>
            <a:r>
              <a:rPr lang="en-US" altLang="zh-CN" sz="2400" b="1" baseline="-25000" dirty="0">
                <a:latin typeface="Times New Roman" panose="02020603050405020304" pitchFamily="18" charset="0"/>
                <a:ea typeface="楷体_GB2312" pitchFamily="49" charset="-122"/>
              </a:rPr>
              <a:t>20*20</a:t>
            </a:r>
            <a:r>
              <a:rPr lang="zh-CN" altLang="en-US" sz="2400" b="1" dirty="0">
                <a:latin typeface="Times New Roman" panose="02020603050405020304" pitchFamily="18" charset="0"/>
                <a:ea typeface="楷体_GB2312" pitchFamily="49" charset="-122"/>
              </a:rPr>
              <a:t>第一行和第</a:t>
            </a:r>
            <a:r>
              <a:rPr lang="en-US" altLang="zh-CN" sz="2400" b="1" dirty="0">
                <a:latin typeface="Times New Roman" panose="02020603050405020304" pitchFamily="18" charset="0"/>
                <a:ea typeface="楷体_GB2312" pitchFamily="49" charset="-122"/>
              </a:rPr>
              <a:t>20</a:t>
            </a:r>
            <a:r>
              <a:rPr lang="zh-CN" altLang="en-US" sz="2400" b="1" dirty="0">
                <a:latin typeface="Times New Roman" panose="02020603050405020304" pitchFamily="18" charset="0"/>
                <a:ea typeface="楷体_GB2312" pitchFamily="49" charset="-122"/>
              </a:rPr>
              <a:t>行分别有</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个元素，第二行和第</a:t>
            </a:r>
            <a:r>
              <a:rPr lang="en-US" altLang="zh-CN" sz="2400" b="1" dirty="0">
                <a:latin typeface="Times New Roman" panose="02020603050405020304" pitchFamily="18" charset="0"/>
                <a:ea typeface="楷体_GB2312" pitchFamily="49" charset="-122"/>
              </a:rPr>
              <a:t>19</a:t>
            </a:r>
            <a:r>
              <a:rPr lang="zh-CN" altLang="en-US" sz="2400" b="1" dirty="0">
                <a:latin typeface="Times New Roman" panose="02020603050405020304" pitchFamily="18" charset="0"/>
                <a:ea typeface="楷体_GB2312" pitchFamily="49" charset="-122"/>
              </a:rPr>
              <a:t>行有</a:t>
            </a:r>
            <a:r>
              <a:rPr lang="en-US" altLang="zh-CN" sz="2400" b="1" dirty="0">
                <a:latin typeface="Times New Roman" panose="02020603050405020304" pitchFamily="18" charset="0"/>
                <a:ea typeface="楷体_GB2312" pitchFamily="49" charset="-122"/>
              </a:rPr>
              <a:t>4</a:t>
            </a:r>
            <a:r>
              <a:rPr lang="zh-CN" altLang="en-US" sz="2400" b="1" dirty="0">
                <a:latin typeface="Times New Roman" panose="02020603050405020304" pitchFamily="18" charset="0"/>
                <a:ea typeface="楷体_GB2312" pitchFamily="49" charset="-122"/>
              </a:rPr>
              <a:t>个元素，其余各行分别有</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个元素，</a:t>
            </a:r>
            <a:r>
              <a:rPr lang="en-US" altLang="zh-CN" sz="2400" b="1" dirty="0">
                <a:latin typeface="Times New Roman" panose="02020603050405020304" pitchFamily="18" charset="0"/>
                <a:ea typeface="楷体_GB2312" pitchFamily="49" charset="-122"/>
              </a:rPr>
              <a:t>A[15][15]</a:t>
            </a:r>
            <a:r>
              <a:rPr lang="zh-CN" altLang="en-US" sz="2400" b="1" dirty="0">
                <a:latin typeface="Times New Roman" panose="02020603050405020304" pitchFamily="18" charset="0"/>
                <a:ea typeface="楷体_GB2312" pitchFamily="49" charset="-122"/>
              </a:rPr>
              <a:t>是第</a:t>
            </a:r>
            <a:r>
              <a:rPr lang="en-US" altLang="zh-CN" sz="2400" b="1" dirty="0">
                <a:latin typeface="Times New Roman" panose="02020603050405020304" pitchFamily="18" charset="0"/>
                <a:ea typeface="楷体_GB2312" pitchFamily="49" charset="-122"/>
              </a:rPr>
              <a:t>(3+4+5*12+3)70</a:t>
            </a:r>
            <a:r>
              <a:rPr lang="zh-CN" altLang="en-US" sz="2400" b="1" dirty="0">
                <a:latin typeface="Times New Roman" panose="02020603050405020304" pitchFamily="18" charset="0"/>
                <a:ea typeface="楷体_GB2312" pitchFamily="49" charset="-122"/>
              </a:rPr>
              <a:t>个元素，存储位置</a:t>
            </a:r>
            <a:r>
              <a:rPr lang="en-US" altLang="zh-CN" sz="2400" b="1" dirty="0">
                <a:latin typeface="Times New Roman" panose="02020603050405020304" pitchFamily="18" charset="0"/>
                <a:ea typeface="楷体_GB2312" pitchFamily="49" charset="-122"/>
              </a:rPr>
              <a:t>70-10-1=59</a:t>
            </a:r>
            <a:endParaRPr lang="en-US" altLang="zh-CN" sz="2400" b="1" dirty="0">
              <a:latin typeface="Times New Roman" panose="02020603050405020304" pitchFamily="18" charset="0"/>
              <a:ea typeface="楷体_GB2312" pitchFamily="49" charset="-122"/>
            </a:endParaRPr>
          </a:p>
        </p:txBody>
      </p:sp>
      <p:sp>
        <p:nvSpPr>
          <p:cNvPr id="64517" name="Rectangle 5"/>
          <p:cNvSpPr/>
          <p:nvPr/>
        </p:nvSpPr>
        <p:spPr>
          <a:xfrm>
            <a:off x="228600" y="5867400"/>
            <a:ext cx="7467600" cy="457200"/>
          </a:xfrm>
          <a:prstGeom prst="rect">
            <a:avLst/>
          </a:prstGeom>
          <a:noFill/>
          <a:ln w="9525">
            <a:noFill/>
          </a:ln>
        </p:spPr>
        <p:txBody>
          <a:bodyPr anchor="t" anchorCtr="0">
            <a:spAutoFit/>
          </a:bodyPr>
          <a:p>
            <a:pPr eaLnBrk="0" hangingPunct="0"/>
            <a:r>
              <a:rPr lang="zh-CN" altLang="en-US" sz="2400" b="1" dirty="0">
                <a:latin typeface="Times New Roman" panose="02020603050405020304" pitchFamily="18" charset="0"/>
                <a:ea typeface="楷体_GB2312" pitchFamily="49" charset="-122"/>
              </a:rPr>
              <a:t>解</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LOC(A[66][65])=2*(i-1)+j=2*65+65=195</a:t>
            </a:r>
            <a:endParaRPr lang="en-US" altLang="zh-CN" sz="2400" b="1" dirty="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b" anchorCtr="0"/>
          <a:p>
            <a:pPr eaLnBrk="1" hangingPunct="1"/>
            <a:r>
              <a:rPr lang="en-US" altLang="zh-CN" dirty="0">
                <a:ea typeface="楷体_GB2312" pitchFamily="49" charset="-122"/>
              </a:rPr>
              <a:t>5.3.2</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稀疏矩阵</a:t>
            </a:r>
            <a:endParaRPr lang="zh-CN" altLang="en-US" dirty="0">
              <a:latin typeface="楷体_GB2312" pitchFamily="49" charset="-122"/>
              <a:ea typeface="楷体_GB2312" pitchFamily="49" charset="-122"/>
            </a:endParaRPr>
          </a:p>
        </p:txBody>
      </p:sp>
      <p:sp>
        <p:nvSpPr>
          <p:cNvPr id="28674" name="Rectangle 3"/>
          <p:cNvSpPr>
            <a:spLocks noGrp="1"/>
          </p:cNvSpPr>
          <p:nvPr>
            <p:ph type="body" idx="4294967295"/>
          </p:nvPr>
        </p:nvSpPr>
        <p:spPr>
          <a:xfrm>
            <a:off x="152400" y="1560513"/>
            <a:ext cx="8610600" cy="4459287"/>
          </a:xfrm>
          <a:ln/>
        </p:spPr>
        <p:txBody>
          <a:bodyPr vert="horz" wrap="square" lIns="91440" tIns="45720" rIns="91440" bIns="45720" anchor="t" anchorCtr="0"/>
          <a:p>
            <a:pPr algn="just" eaLnBrk="1" hangingPunct="1"/>
            <a:r>
              <a:rPr lang="zh-CN" altLang="en-US" sz="2400" b="1" dirty="0">
                <a:latin typeface="Times New Roman" panose="02020603050405020304" pitchFamily="18" charset="0"/>
                <a:ea typeface="楷体_GB2312" pitchFamily="49" charset="-122"/>
              </a:rPr>
              <a:t>稀疏矩阵：设</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行</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列的矩阵含</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个非零元素，则</a:t>
            </a:r>
            <a:r>
              <a:rPr lang="en-US" altLang="zh-CN" sz="2400" b="1" dirty="0">
                <a:latin typeface="Times New Roman" panose="02020603050405020304" pitchFamily="18" charset="0"/>
                <a:ea typeface="楷体_GB2312" pitchFamily="49" charset="-122"/>
              </a:rPr>
              <a:t>δ=t/(m*n)</a:t>
            </a:r>
            <a:r>
              <a:rPr lang="zh-CN" altLang="en-US" sz="2400" b="1" dirty="0">
                <a:latin typeface="Times New Roman" panose="02020603050405020304" pitchFamily="18" charset="0"/>
                <a:ea typeface="楷体_GB2312" pitchFamily="49" charset="-122"/>
              </a:rPr>
              <a:t>称为</a:t>
            </a:r>
            <a:r>
              <a:rPr lang="zh-CN" altLang="en-US" sz="2400" b="1" dirty="0">
                <a:solidFill>
                  <a:srgbClr val="FF3300"/>
                </a:solidFill>
                <a:latin typeface="Times New Roman" panose="02020603050405020304" pitchFamily="18" charset="0"/>
                <a:ea typeface="楷体_GB2312" pitchFamily="49" charset="-122"/>
              </a:rPr>
              <a:t>稀疏因子</a:t>
            </a:r>
            <a:r>
              <a:rPr lang="zh-CN" altLang="en-US" sz="2400" b="1" dirty="0">
                <a:latin typeface="Times New Roman" panose="02020603050405020304" pitchFamily="18" charset="0"/>
                <a:ea typeface="楷体_GB2312" pitchFamily="49" charset="-122"/>
              </a:rPr>
              <a:t>，通常认为 </a:t>
            </a:r>
            <a:r>
              <a:rPr lang="zh-CN" altLang="en-US"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sym typeface="Symbol" panose="05050102010706020507" pitchFamily="18" charset="2"/>
              </a:rPr>
              <a:t></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0.05 </a:t>
            </a:r>
            <a:r>
              <a:rPr lang="zh-CN" altLang="en-US" sz="2400" b="1" dirty="0">
                <a:latin typeface="Times New Roman" panose="02020603050405020304" pitchFamily="18" charset="0"/>
                <a:ea typeface="楷体_GB2312" pitchFamily="49" charset="-122"/>
              </a:rPr>
              <a:t>的矩阵为稀疏矩阵。</a:t>
            </a:r>
            <a:endParaRPr lang="zh-CN" altLang="en-US" sz="2400" b="1" dirty="0">
              <a:latin typeface="Times New Roman" panose="02020603050405020304" pitchFamily="18" charset="0"/>
              <a:ea typeface="楷体_GB2312" pitchFamily="49" charset="-122"/>
            </a:endParaRPr>
          </a:p>
          <a:p>
            <a:pPr algn="just" eaLnBrk="1" hangingPunct="1"/>
            <a:r>
              <a:rPr lang="zh-CN" altLang="en-US" sz="2400" b="1" dirty="0">
                <a:latin typeface="Times New Roman" panose="02020603050405020304" pitchFamily="18" charset="0"/>
                <a:ea typeface="楷体_GB2312" pitchFamily="49" charset="-122"/>
              </a:rPr>
              <a:t>抽象数据类型稀疏矩阵的定义：</a:t>
            </a:r>
            <a:r>
              <a:rPr lang="zh-CN" altLang="en-US" sz="2400" b="1" dirty="0">
                <a:solidFill>
                  <a:srgbClr val="FF0000"/>
                </a:solidFill>
                <a:latin typeface="Times New Roman" panose="02020603050405020304" pitchFamily="18" charset="0"/>
                <a:ea typeface="楷体_GB2312" pitchFamily="49" charset="-122"/>
              </a:rPr>
              <a:t>书</a:t>
            </a:r>
            <a:r>
              <a:rPr lang="en-US" altLang="zh-CN" sz="2400" b="1" dirty="0">
                <a:solidFill>
                  <a:srgbClr val="FF0000"/>
                </a:solidFill>
                <a:latin typeface="Times New Roman" panose="02020603050405020304" pitchFamily="18" charset="0"/>
                <a:ea typeface="楷体_GB2312" pitchFamily="49" charset="-122"/>
              </a:rPr>
              <a:t>96</a:t>
            </a:r>
            <a:r>
              <a:rPr lang="zh-CN" altLang="en-US" sz="2400" b="1" dirty="0">
                <a:solidFill>
                  <a:srgbClr val="FF0000"/>
                </a:solidFill>
                <a:latin typeface="Times New Roman" panose="02020603050405020304" pitchFamily="18" charset="0"/>
                <a:ea typeface="楷体_GB2312" pitchFamily="49" charset="-122"/>
              </a:rPr>
              <a:t>页</a:t>
            </a:r>
            <a:endParaRPr lang="zh-CN" altLang="en-US" sz="2400" b="1" dirty="0">
              <a:solidFill>
                <a:srgbClr val="FF0000"/>
              </a:solidFill>
              <a:latin typeface="Times New Roman" panose="02020603050405020304" pitchFamily="18" charset="0"/>
              <a:ea typeface="楷体_GB2312" pitchFamily="49" charset="-122"/>
            </a:endParaRPr>
          </a:p>
          <a:p>
            <a:pPr algn="just" eaLnBrk="1" hangingPunct="1"/>
            <a:r>
              <a:rPr lang="zh-CN" altLang="en-US" sz="2400" b="1" dirty="0">
                <a:latin typeface="Times New Roman" panose="02020603050405020304" pitchFamily="18" charset="0"/>
                <a:ea typeface="楷体_GB2312" pitchFamily="49" charset="-122"/>
              </a:rPr>
              <a:t>稀疏矩阵的压缩存储</a:t>
            </a:r>
            <a:endParaRPr lang="zh-CN" altLang="en-US" sz="2400" b="1" dirty="0">
              <a:latin typeface="Times New Roman" panose="02020603050405020304" pitchFamily="18" charset="0"/>
              <a:ea typeface="楷体_GB2312" pitchFamily="49" charset="-122"/>
            </a:endParaRPr>
          </a:p>
          <a:p>
            <a:pPr lvl="1" indent="-347345" algn="just" eaLnBrk="1" hangingPunct="1">
              <a:lnSpc>
                <a:spcPct val="80000"/>
              </a:lnSpc>
            </a:pPr>
            <a:r>
              <a:rPr lang="zh-CN" altLang="en-US" sz="2400" b="1" dirty="0">
                <a:latin typeface="Times New Roman" panose="02020603050405020304" pitchFamily="18" charset="0"/>
                <a:ea typeface="楷体_GB2312" pitchFamily="49" charset="-122"/>
              </a:rPr>
              <a:t>稀疏矩阵中非零元素位置无规律</a:t>
            </a:r>
            <a:endParaRPr lang="zh-CN" altLang="en-US" sz="2400" b="1" dirty="0">
              <a:latin typeface="Times New Roman" panose="02020603050405020304" pitchFamily="18" charset="0"/>
              <a:ea typeface="楷体_GB2312" pitchFamily="49" charset="-122"/>
            </a:endParaRPr>
          </a:p>
          <a:p>
            <a:pPr lvl="2" indent="-293370" algn="just" eaLnBrk="1" hangingPunct="1">
              <a:lnSpc>
                <a:spcPct val="80000"/>
              </a:lnSpc>
            </a:pPr>
            <a:r>
              <a:rPr lang="zh-CN" altLang="en-US" sz="2400" b="1" dirty="0">
                <a:latin typeface="Times New Roman" panose="02020603050405020304" pitchFamily="18" charset="0"/>
                <a:ea typeface="楷体_GB2312" pitchFamily="49" charset="-122"/>
              </a:rPr>
              <a:t>记住非零元素的行</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，列</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，值</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endParaRPr lang="en-US" altLang="zh-CN" sz="2400" b="1" baseline="-25000" dirty="0">
              <a:latin typeface="Times New Roman" panose="02020603050405020304" pitchFamily="18" charset="0"/>
              <a:ea typeface="楷体_GB2312" pitchFamily="49" charset="-122"/>
            </a:endParaRPr>
          </a:p>
          <a:p>
            <a:pPr lvl="1" indent="-347345" algn="just" eaLnBrk="1" hangingPunct="1">
              <a:lnSpc>
                <a:spcPct val="80000"/>
              </a:lnSpc>
            </a:pPr>
            <a:r>
              <a:rPr lang="zh-CN" altLang="en-US" sz="2400" b="1" dirty="0">
                <a:latin typeface="Times New Roman" panose="02020603050405020304" pitchFamily="18" charset="0"/>
                <a:ea typeface="楷体_GB2312" pitchFamily="49" charset="-122"/>
              </a:rPr>
              <a:t>稀疏矩阵中存在多个非零元素</a:t>
            </a:r>
            <a:endParaRPr lang="zh-CN" altLang="en-US" sz="2400" b="1" dirty="0">
              <a:latin typeface="Times New Roman" panose="02020603050405020304" pitchFamily="18" charset="0"/>
              <a:ea typeface="楷体_GB2312" pitchFamily="49" charset="-122"/>
            </a:endParaRPr>
          </a:p>
          <a:p>
            <a:pPr lvl="1" indent="-347345" algn="just" eaLnBrk="1" hangingPunct="1">
              <a:lnSpc>
                <a:spcPct val="80000"/>
              </a:lnSpc>
            </a:pPr>
            <a:endParaRPr lang="en-US" altLang="zh-CN" sz="2400" b="1" dirty="0">
              <a:latin typeface="Times New Roman" panose="02020603050405020304" pitchFamily="18" charset="0"/>
              <a:ea typeface="楷体_GB2312" pitchFamily="49" charset="-122"/>
            </a:endParaRPr>
          </a:p>
        </p:txBody>
      </p:sp>
      <p:sp>
        <p:nvSpPr>
          <p:cNvPr id="24589" name="Rectangle 13"/>
          <p:cNvSpPr/>
          <p:nvPr/>
        </p:nvSpPr>
        <p:spPr>
          <a:xfrm>
            <a:off x="6019800" y="2895600"/>
            <a:ext cx="3124200" cy="2363788"/>
          </a:xfrm>
          <a:prstGeom prst="rect">
            <a:avLst/>
          </a:prstGeom>
          <a:noFill/>
          <a:ln w="9525">
            <a:noFill/>
          </a:ln>
        </p:spPr>
        <p:txBody>
          <a:bodyPr anchor="t" anchorCtr="0">
            <a:spAutoFit/>
          </a:bodyPr>
          <a:p>
            <a:pPr>
              <a:lnSpc>
                <a:spcPct val="80000"/>
              </a:lnSpc>
              <a:spcBef>
                <a:spcPct val="50000"/>
              </a:spcBef>
              <a:buClr>
                <a:schemeClr val="tx2"/>
              </a:buClr>
              <a:buSzPct val="70000"/>
              <a:buFont typeface="Wingdings" panose="05000000000000000000" pitchFamily="2" charset="2"/>
              <a:buChar char="l"/>
            </a:pPr>
            <a:r>
              <a:rPr lang="zh-CN" altLang="en-US" sz="2400" b="1" dirty="0">
                <a:solidFill>
                  <a:srgbClr val="4220EA"/>
                </a:solidFill>
                <a:latin typeface="Arial" panose="020B0604020202020204" pitchFamily="34" charset="0"/>
                <a:ea typeface="楷体_GB2312" pitchFamily="49" charset="-122"/>
              </a:rPr>
              <a:t>三元组的</a:t>
            </a:r>
            <a:r>
              <a:rPr lang="en-US" altLang="zh-CN" sz="2400" b="1" dirty="0">
                <a:solidFill>
                  <a:srgbClr val="4220EA"/>
                </a:solidFill>
                <a:latin typeface="Arial" panose="020B0604020202020204" pitchFamily="34" charset="0"/>
                <a:ea typeface="楷体_GB2312" pitchFamily="49" charset="-122"/>
              </a:rPr>
              <a:t>C</a:t>
            </a:r>
            <a:r>
              <a:rPr lang="zh-CN" altLang="en-US" sz="2400" b="1" dirty="0">
                <a:solidFill>
                  <a:srgbClr val="4220EA"/>
                </a:solidFill>
                <a:latin typeface="Arial" panose="020B0604020202020204" pitchFamily="34" charset="0"/>
                <a:ea typeface="楷体_GB2312" pitchFamily="49" charset="-122"/>
              </a:rPr>
              <a:t>语言描述</a:t>
            </a:r>
            <a:endParaRPr lang="zh-CN" altLang="en-US" sz="2400" b="1" dirty="0">
              <a:solidFill>
                <a:srgbClr val="4220EA"/>
              </a:solidFill>
              <a:latin typeface="Arial" panose="020B0604020202020204" pitchFamily="34" charset="0"/>
              <a:ea typeface="楷体_GB2312" pitchFamily="49" charset="-122"/>
            </a:endParaRPr>
          </a:p>
          <a:p>
            <a:pPr>
              <a:lnSpc>
                <a:spcPct val="80000"/>
              </a:lnSpc>
              <a:spcBef>
                <a:spcPct val="50000"/>
              </a:spcBef>
              <a:buClr>
                <a:schemeClr val="tx2"/>
              </a:buClr>
              <a:buSzPct val="70000"/>
            </a:pPr>
            <a:r>
              <a:rPr lang="zh-CN" altLang="en-US" sz="2800" b="1" dirty="0">
                <a:solidFill>
                  <a:srgbClr val="4220EA"/>
                </a:solidFill>
                <a:latin typeface="Times New Roman" panose="02020603050405020304" pitchFamily="18" charset="0"/>
                <a:ea typeface="宋体" panose="02010600030101010101" pitchFamily="2" charset="-122"/>
              </a:rPr>
              <a:t>  </a:t>
            </a:r>
            <a:r>
              <a:rPr lang="en-US" altLang="zh-CN" sz="2800" b="1" dirty="0">
                <a:solidFill>
                  <a:srgbClr val="4220EA"/>
                </a:solidFill>
                <a:latin typeface="Times New Roman" panose="02020603050405020304" pitchFamily="18" charset="0"/>
                <a:ea typeface="宋体" panose="02010600030101010101" pitchFamily="2" charset="-122"/>
              </a:rPr>
              <a:t>typedef struct {</a:t>
            </a:r>
            <a:endParaRPr lang="en-US" altLang="zh-CN" sz="2800" b="1" dirty="0">
              <a:solidFill>
                <a:srgbClr val="4220EA"/>
              </a:solidFill>
              <a:latin typeface="Times New Roman" panose="02020603050405020304" pitchFamily="18" charset="0"/>
              <a:ea typeface="宋体" panose="02010600030101010101" pitchFamily="2" charset="-122"/>
            </a:endParaRPr>
          </a:p>
          <a:p>
            <a:pPr marL="190500"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     int i,j;</a:t>
            </a:r>
            <a:endParaRPr lang="en-US" altLang="zh-CN" sz="2400" b="1" dirty="0">
              <a:solidFill>
                <a:srgbClr val="4220EA"/>
              </a:solidFill>
              <a:latin typeface="Times New Roman" panose="02020603050405020304" pitchFamily="18" charset="0"/>
              <a:ea typeface="宋体" panose="02010600030101010101" pitchFamily="2" charset="-122"/>
            </a:endParaRPr>
          </a:p>
          <a:p>
            <a:pPr marL="190500"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     ElemType e;</a:t>
            </a:r>
            <a:endParaRPr lang="en-US" altLang="zh-CN" sz="2400" b="1" dirty="0">
              <a:solidFill>
                <a:srgbClr val="4220EA"/>
              </a:solidFill>
              <a:latin typeface="Times New Roman" panose="02020603050405020304" pitchFamily="18" charset="0"/>
              <a:ea typeface="宋体" panose="02010600030101010101" pitchFamily="2" charset="-122"/>
            </a:endParaRPr>
          </a:p>
          <a:p>
            <a:pPr marL="190500"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}Triple</a:t>
            </a:r>
            <a:endParaRPr lang="en-US" altLang="zh-CN" sz="2400" b="1" dirty="0">
              <a:solidFill>
                <a:srgbClr val="4220EA"/>
              </a:solidFill>
              <a:latin typeface="Times New Roman" panose="02020603050405020304" pitchFamily="18" charset="0"/>
              <a:ea typeface="宋体" panose="02010600030101010101" pitchFamily="2" charset="-122"/>
            </a:endParaRPr>
          </a:p>
        </p:txBody>
      </p:sp>
      <p:sp>
        <p:nvSpPr>
          <p:cNvPr id="24590" name="Rectangle 14"/>
          <p:cNvSpPr/>
          <p:nvPr/>
        </p:nvSpPr>
        <p:spPr>
          <a:xfrm>
            <a:off x="914400" y="4495800"/>
            <a:ext cx="4572000" cy="2282825"/>
          </a:xfrm>
          <a:prstGeom prst="rect">
            <a:avLst/>
          </a:prstGeom>
          <a:noFill/>
          <a:ln w="9525">
            <a:noFill/>
          </a:ln>
        </p:spPr>
        <p:txBody>
          <a:bodyPr anchor="t" anchorCtr="0">
            <a:spAutoFit/>
          </a:bodyPr>
          <a:p>
            <a:pPr>
              <a:lnSpc>
                <a:spcPct val="80000"/>
              </a:lnSpc>
              <a:spcBef>
                <a:spcPct val="50000"/>
              </a:spcBef>
              <a:buClr>
                <a:schemeClr val="tx2"/>
              </a:buClr>
              <a:buSzPct val="70000"/>
              <a:buFont typeface="Wingdings" panose="05000000000000000000" pitchFamily="2" charset="2"/>
              <a:buChar char="l"/>
            </a:pPr>
            <a:r>
              <a:rPr lang="zh-CN" altLang="en-US" sz="2400" b="1" dirty="0">
                <a:solidFill>
                  <a:srgbClr val="4220EA"/>
                </a:solidFill>
                <a:latin typeface="Arial" panose="020B0604020202020204" pitchFamily="34" charset="0"/>
                <a:ea typeface="楷体_GB2312" pitchFamily="49" charset="-122"/>
              </a:rPr>
              <a:t>三元组顺序表的</a:t>
            </a:r>
            <a:r>
              <a:rPr lang="en-US" altLang="zh-CN" sz="2400" b="1" dirty="0">
                <a:solidFill>
                  <a:srgbClr val="4220EA"/>
                </a:solidFill>
                <a:latin typeface="Arial" panose="020B0604020202020204" pitchFamily="34" charset="0"/>
                <a:ea typeface="楷体_GB2312" pitchFamily="49" charset="-122"/>
              </a:rPr>
              <a:t>C</a:t>
            </a:r>
            <a:r>
              <a:rPr lang="zh-CN" altLang="en-US" sz="2400" b="1" dirty="0">
                <a:solidFill>
                  <a:srgbClr val="4220EA"/>
                </a:solidFill>
                <a:latin typeface="Arial" panose="020B0604020202020204" pitchFamily="34" charset="0"/>
                <a:ea typeface="楷体_GB2312" pitchFamily="49" charset="-122"/>
              </a:rPr>
              <a:t>语言描述</a:t>
            </a:r>
            <a:endParaRPr lang="zh-CN" altLang="en-US" sz="2800" b="1" dirty="0">
              <a:solidFill>
                <a:srgbClr val="4220EA"/>
              </a:solidFill>
              <a:latin typeface="Times New Roman" panose="02020603050405020304" pitchFamily="18" charset="0"/>
              <a:ea typeface="宋体" panose="02010600030101010101" pitchFamily="2" charset="-122"/>
            </a:endParaRPr>
          </a:p>
          <a:p>
            <a:pPr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#define MAXSIZE 125000 </a:t>
            </a:r>
            <a:endParaRPr lang="en-US" altLang="zh-CN" sz="2400" b="1" dirty="0">
              <a:solidFill>
                <a:srgbClr val="4220EA"/>
              </a:solidFill>
              <a:latin typeface="Times New Roman" panose="02020603050405020304" pitchFamily="18" charset="0"/>
              <a:ea typeface="宋体" panose="02010600030101010101" pitchFamily="2" charset="-122"/>
            </a:endParaRPr>
          </a:p>
          <a:p>
            <a:pPr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typedef struct{</a:t>
            </a:r>
            <a:endParaRPr lang="en-US" altLang="zh-CN" sz="2400" b="1" dirty="0">
              <a:solidFill>
                <a:srgbClr val="4220EA"/>
              </a:solidFill>
              <a:latin typeface="Times New Roman" panose="02020603050405020304" pitchFamily="18" charset="0"/>
              <a:ea typeface="宋体" panose="02010600030101010101" pitchFamily="2" charset="-122"/>
            </a:endParaRPr>
          </a:p>
          <a:p>
            <a:pPr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     Triple data[MAXSIZE+1];</a:t>
            </a:r>
            <a:endParaRPr lang="en-US" altLang="zh-CN" sz="2400" b="1" dirty="0">
              <a:solidFill>
                <a:srgbClr val="4220EA"/>
              </a:solidFill>
              <a:latin typeface="Times New Roman" panose="02020603050405020304" pitchFamily="18" charset="0"/>
              <a:ea typeface="宋体" panose="02010600030101010101" pitchFamily="2" charset="-122"/>
            </a:endParaRPr>
          </a:p>
          <a:p>
            <a:pPr lvl="1" indent="0" eaLnBrk="1" hangingPunct="1">
              <a:lnSpc>
                <a:spcPct val="80000"/>
              </a:lnSpc>
              <a:spcBef>
                <a:spcPct val="50000"/>
              </a:spcBef>
              <a:buClr>
                <a:schemeClr val="accent2"/>
              </a:buClr>
              <a:buSzPct val="70000"/>
            </a:pPr>
            <a:r>
              <a:rPr lang="en-US" altLang="zh-CN" sz="2400" b="1" dirty="0">
                <a:solidFill>
                  <a:srgbClr val="4220EA"/>
                </a:solidFill>
                <a:latin typeface="Times New Roman" panose="02020603050405020304" pitchFamily="18" charset="0"/>
                <a:ea typeface="宋体" panose="02010600030101010101" pitchFamily="2" charset="-122"/>
              </a:rPr>
              <a:t>     int mu,nu,tu;}TSMatrix</a:t>
            </a:r>
            <a:endParaRPr lang="en-US" altLang="zh-CN" sz="2400" b="1" dirty="0">
              <a:solidFill>
                <a:srgbClr val="4220EA"/>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p:bldP spid="245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37"/>
          <p:cNvSpPr>
            <a:spLocks noGrp="1"/>
          </p:cNvSpPr>
          <p:nvPr>
            <p:ph type="title"/>
          </p:nvPr>
        </p:nvSpPr>
        <p:spPr>
          <a:ln/>
        </p:spPr>
        <p:txBody>
          <a:bodyPr vert="horz" wrap="square" lIns="91440" tIns="45720" rIns="91440" bIns="45720" anchor="b" anchorCtr="0"/>
          <a:p>
            <a:pPr eaLnBrk="1" hangingPunct="1"/>
            <a:r>
              <a:rPr lang="zh-CN" altLang="en-US" sz="4000" dirty="0">
                <a:ea typeface="楷体_GB2312" pitchFamily="49" charset="-122"/>
              </a:rPr>
              <a:t>三元组顺序表举例</a:t>
            </a:r>
            <a:endParaRPr lang="zh-CN" altLang="en-US" sz="4000" dirty="0">
              <a:ea typeface="楷体_GB2312" pitchFamily="49" charset="-122"/>
            </a:endParaRPr>
          </a:p>
        </p:txBody>
      </p:sp>
      <p:grpSp>
        <p:nvGrpSpPr>
          <p:cNvPr id="90155" name="Group 43"/>
          <p:cNvGrpSpPr/>
          <p:nvPr/>
        </p:nvGrpSpPr>
        <p:grpSpPr>
          <a:xfrm>
            <a:off x="5638800" y="2971800"/>
            <a:ext cx="1905000" cy="473075"/>
            <a:chOff x="1056" y="1248"/>
            <a:chExt cx="1200" cy="298"/>
          </a:xfrm>
        </p:grpSpPr>
        <p:sp>
          <p:nvSpPr>
            <p:cNvPr id="29699" name="Rectangle 4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29700" name="Text Box 4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29701" name="Rectangle 4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29702" name="Rectangle 4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60" name="Group 48"/>
          <p:cNvGrpSpPr/>
          <p:nvPr/>
        </p:nvGrpSpPr>
        <p:grpSpPr>
          <a:xfrm>
            <a:off x="5638800" y="3429000"/>
            <a:ext cx="1905000" cy="473075"/>
            <a:chOff x="1056" y="1248"/>
            <a:chExt cx="1200" cy="298"/>
          </a:xfrm>
        </p:grpSpPr>
        <p:sp>
          <p:nvSpPr>
            <p:cNvPr id="29704" name="Rectangle 4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29705" name="Text Box 5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29706" name="Rectangle 5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29707" name="Rectangle 5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65" name="Group 53"/>
          <p:cNvGrpSpPr/>
          <p:nvPr/>
        </p:nvGrpSpPr>
        <p:grpSpPr>
          <a:xfrm>
            <a:off x="5638800" y="3886200"/>
            <a:ext cx="1905000" cy="473075"/>
            <a:chOff x="1056" y="1248"/>
            <a:chExt cx="1200" cy="298"/>
          </a:xfrm>
        </p:grpSpPr>
        <p:sp>
          <p:nvSpPr>
            <p:cNvPr id="29709" name="Rectangle 5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29710" name="Text Box 5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29711" name="Rectangle 5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29712" name="Rectangle 5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70" name="Group 58"/>
          <p:cNvGrpSpPr/>
          <p:nvPr/>
        </p:nvGrpSpPr>
        <p:grpSpPr>
          <a:xfrm>
            <a:off x="5638800" y="4343400"/>
            <a:ext cx="1905000" cy="473075"/>
            <a:chOff x="1056" y="1248"/>
            <a:chExt cx="1200" cy="298"/>
          </a:xfrm>
        </p:grpSpPr>
        <p:sp>
          <p:nvSpPr>
            <p:cNvPr id="29714" name="Rectangle 5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29715" name="Text Box 6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29716" name="Rectangle 6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29717" name="Rectangle 6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75" name="Group 63"/>
          <p:cNvGrpSpPr/>
          <p:nvPr/>
        </p:nvGrpSpPr>
        <p:grpSpPr>
          <a:xfrm>
            <a:off x="5638800" y="4800600"/>
            <a:ext cx="1905000" cy="473075"/>
            <a:chOff x="1056" y="1248"/>
            <a:chExt cx="1200" cy="298"/>
          </a:xfrm>
        </p:grpSpPr>
        <p:sp>
          <p:nvSpPr>
            <p:cNvPr id="29719" name="Rectangle 6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29720" name="Text Box 6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29721" name="Rectangle 6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29722" name="Rectangle 6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80" name="Group 68"/>
          <p:cNvGrpSpPr/>
          <p:nvPr/>
        </p:nvGrpSpPr>
        <p:grpSpPr>
          <a:xfrm>
            <a:off x="5638800" y="5257800"/>
            <a:ext cx="1905000" cy="473075"/>
            <a:chOff x="1056" y="1248"/>
            <a:chExt cx="1200" cy="298"/>
          </a:xfrm>
        </p:grpSpPr>
        <p:sp>
          <p:nvSpPr>
            <p:cNvPr id="29724" name="Rectangle 6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29725" name="Text Box 7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29726" name="Rectangle 7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29727" name="Rectangle 7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85" name="Group 73"/>
          <p:cNvGrpSpPr/>
          <p:nvPr/>
        </p:nvGrpSpPr>
        <p:grpSpPr>
          <a:xfrm>
            <a:off x="5638800" y="5715000"/>
            <a:ext cx="1905000" cy="473075"/>
            <a:chOff x="1056" y="1248"/>
            <a:chExt cx="1200" cy="298"/>
          </a:xfrm>
        </p:grpSpPr>
        <p:sp>
          <p:nvSpPr>
            <p:cNvPr id="29729" name="Rectangle 7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29730" name="Text Box 7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29731" name="Rectangle 7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29732" name="Rectangle 7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90" name="Group 78"/>
          <p:cNvGrpSpPr/>
          <p:nvPr/>
        </p:nvGrpSpPr>
        <p:grpSpPr>
          <a:xfrm>
            <a:off x="5638800" y="6172200"/>
            <a:ext cx="1905000" cy="473075"/>
            <a:chOff x="1056" y="1248"/>
            <a:chExt cx="1200" cy="298"/>
          </a:xfrm>
        </p:grpSpPr>
        <p:sp>
          <p:nvSpPr>
            <p:cNvPr id="29734" name="Rectangle 7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29735" name="Text Box 8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29736" name="Rectangle 8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29737" name="Rectangle 8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195" name="Group 83"/>
          <p:cNvGrpSpPr/>
          <p:nvPr/>
        </p:nvGrpSpPr>
        <p:grpSpPr>
          <a:xfrm>
            <a:off x="5638800" y="2514600"/>
            <a:ext cx="1905000" cy="473075"/>
            <a:chOff x="1056" y="1248"/>
            <a:chExt cx="1200" cy="298"/>
          </a:xfrm>
        </p:grpSpPr>
        <p:sp>
          <p:nvSpPr>
            <p:cNvPr id="29739" name="Rectangle 8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29740" name="Text Box 8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29741" name="Rectangle 8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29742" name="Rectangle 8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90213" name="Group 101"/>
          <p:cNvGrpSpPr/>
          <p:nvPr/>
        </p:nvGrpSpPr>
        <p:grpSpPr>
          <a:xfrm>
            <a:off x="5943600" y="2057400"/>
            <a:ext cx="1600200" cy="457200"/>
            <a:chOff x="3744" y="1296"/>
            <a:chExt cx="1008" cy="288"/>
          </a:xfrm>
        </p:grpSpPr>
        <p:sp>
          <p:nvSpPr>
            <p:cNvPr id="29744" name="Rectangle 89"/>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i</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29745" name="Rectangle 91"/>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j</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29746" name="Rectangle 92"/>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FF0066"/>
                  </a:solidFill>
                  <a:latin typeface="Times New Roman" panose="02020603050405020304" pitchFamily="18" charset="0"/>
                  <a:ea typeface="宋体" panose="02010600030101010101" pitchFamily="2" charset="-122"/>
                </a:rPr>
                <a:t>e</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90212" name="Group 100"/>
          <p:cNvGrpSpPr/>
          <p:nvPr/>
        </p:nvGrpSpPr>
        <p:grpSpPr>
          <a:xfrm>
            <a:off x="4800600" y="1676400"/>
            <a:ext cx="3376613" cy="812800"/>
            <a:chOff x="3013" y="1040"/>
            <a:chExt cx="2127" cy="512"/>
          </a:xfrm>
        </p:grpSpPr>
        <p:sp>
          <p:nvSpPr>
            <p:cNvPr id="29748" name="Text Box 94"/>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M.data</a:t>
              </a:r>
              <a:endParaRPr lang="en-US" altLang="zh-CN" sz="2000" b="1" dirty="0">
                <a:latin typeface="Times New Roman" panose="02020603050405020304" pitchFamily="18" charset="0"/>
                <a:ea typeface="隶书" panose="02010509060101010101" pitchFamily="49" charset="-122"/>
              </a:endParaRPr>
            </a:p>
          </p:txBody>
        </p:sp>
        <p:grpSp>
          <p:nvGrpSpPr>
            <p:cNvPr id="29749" name="Group 99"/>
            <p:cNvGrpSpPr/>
            <p:nvPr/>
          </p:nvGrpSpPr>
          <p:grpSpPr>
            <a:xfrm>
              <a:off x="3013" y="1040"/>
              <a:ext cx="2127" cy="256"/>
              <a:chOff x="3013" y="1040"/>
              <a:chExt cx="2127" cy="256"/>
            </a:xfrm>
          </p:grpSpPr>
          <p:sp>
            <p:nvSpPr>
              <p:cNvPr id="29750" name="Text Box 96"/>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M.mu=6</a:t>
                </a:r>
                <a:endParaRPr lang="en-US" altLang="zh-CN" sz="2000" b="1" dirty="0">
                  <a:latin typeface="Times New Roman" panose="02020603050405020304" pitchFamily="18" charset="0"/>
                  <a:ea typeface="隶书" panose="02010509060101010101" pitchFamily="49" charset="-122"/>
                </a:endParaRPr>
              </a:p>
            </p:txBody>
          </p:sp>
          <p:sp>
            <p:nvSpPr>
              <p:cNvPr id="29751" name="Text Box 97"/>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M.nu=7</a:t>
                </a:r>
                <a:endParaRPr lang="en-US" altLang="zh-CN" sz="2000" b="1" dirty="0">
                  <a:latin typeface="Times New Roman" panose="02020603050405020304" pitchFamily="18" charset="0"/>
                  <a:ea typeface="隶书" panose="02010509060101010101" pitchFamily="49" charset="-122"/>
                </a:endParaRPr>
              </a:p>
            </p:txBody>
          </p:sp>
          <p:sp>
            <p:nvSpPr>
              <p:cNvPr id="29752" name="Text Box 98"/>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M.tu=8</a:t>
                </a:r>
                <a:endParaRPr lang="en-US" altLang="zh-CN" sz="2000" b="1" dirty="0">
                  <a:latin typeface="Times New Roman" panose="02020603050405020304" pitchFamily="18" charset="0"/>
                  <a:ea typeface="隶书" panose="02010509060101010101" pitchFamily="49" charset="-122"/>
                </a:endParaRPr>
              </a:p>
            </p:txBody>
          </p:sp>
        </p:grpSp>
      </p:grpSp>
      <p:grpSp>
        <p:nvGrpSpPr>
          <p:cNvPr id="29753" name="Group 104"/>
          <p:cNvGrpSpPr/>
          <p:nvPr/>
        </p:nvGrpSpPr>
        <p:grpSpPr>
          <a:xfrm>
            <a:off x="34925" y="2420938"/>
            <a:ext cx="4006850" cy="3697287"/>
            <a:chOff x="22" y="1525"/>
            <a:chExt cx="2524" cy="2329"/>
          </a:xfrm>
        </p:grpSpPr>
        <p:sp>
          <p:nvSpPr>
            <p:cNvPr id="29754" name="Rectangle 3"/>
            <p:cNvSpPr/>
            <p:nvPr/>
          </p:nvSpPr>
          <p:spPr>
            <a:xfrm>
              <a:off x="814" y="1525"/>
              <a:ext cx="1730" cy="2013"/>
            </a:xfrm>
            <a:prstGeom prst="rect">
              <a:avLst/>
            </a:prstGeom>
            <a:noFill/>
            <a:ln w="9525">
              <a:noFill/>
            </a:ln>
          </p:spPr>
          <p:txBody>
            <a:bodyPr anchor="t" anchorCtr="0">
              <a:spAutoFit/>
            </a:bodyPr>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0   12  9   0   0   0   0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0   0    0   0   0   0   0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-3  0   0    0   0  14  0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0   0   24  0   0   0   0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0   18  0   0   0   0   0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15  0   0  –7  0   0   0</a:t>
              </a:r>
              <a:endParaRPr lang="en-US" altLang="zh-CN" sz="2400" b="1" dirty="0">
                <a:latin typeface="Times New Roman" panose="02020603050405020304" pitchFamily="18" charset="0"/>
                <a:ea typeface="楷体_GB2312" pitchFamily="49" charset="-122"/>
              </a:endParaRPr>
            </a:p>
          </p:txBody>
        </p:sp>
        <p:sp>
          <p:nvSpPr>
            <p:cNvPr id="29755" name="Text Box 4"/>
            <p:cNvSpPr txBox="1"/>
            <p:nvPr/>
          </p:nvSpPr>
          <p:spPr>
            <a:xfrm>
              <a:off x="22" y="2219"/>
              <a:ext cx="796"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MM</a:t>
              </a:r>
              <a:r>
                <a:rPr lang="en-US" altLang="zh-CN" sz="2400" b="1" baseline="-25000" dirty="0">
                  <a:latin typeface="Times New Roman" panose="02020603050405020304" pitchFamily="18" charset="0"/>
                  <a:ea typeface="宋体" panose="02010600030101010101" pitchFamily="2" charset="-122"/>
                </a:rPr>
                <a:t>6*7</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29756" name="AutoShape 5"/>
            <p:cNvSpPr/>
            <p:nvPr/>
          </p:nvSpPr>
          <p:spPr>
            <a:xfrm>
              <a:off x="784" y="1708"/>
              <a:ext cx="51" cy="1700"/>
            </a:xfrm>
            <a:prstGeom prst="leftBracket">
              <a:avLst>
                <a:gd name="adj" fmla="val 277777"/>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9757" name="Rectangle 35"/>
            <p:cNvSpPr/>
            <p:nvPr/>
          </p:nvSpPr>
          <p:spPr>
            <a:xfrm>
              <a:off x="1082" y="3566"/>
              <a:ext cx="888" cy="288"/>
            </a:xfrm>
            <a:prstGeom prst="rect">
              <a:avLst/>
            </a:prstGeom>
            <a:noFill/>
            <a:ln w="9525">
              <a:noFill/>
            </a:ln>
          </p:spPr>
          <p:txBody>
            <a:bodyPr wrap="none" anchor="t" anchorCtr="0">
              <a:spAutoFit/>
            </a:bodyPr>
            <a:p>
              <a:r>
                <a:rPr lang="zh-CN" altLang="en-US" sz="2400" b="1" dirty="0">
                  <a:solidFill>
                    <a:srgbClr val="4220EA"/>
                  </a:solidFill>
                  <a:latin typeface="Arial" panose="020B0604020202020204" pitchFamily="34" charset="0"/>
                  <a:ea typeface="楷体_GB2312" pitchFamily="49" charset="-122"/>
                </a:rPr>
                <a:t>稀疏矩阵</a:t>
              </a:r>
              <a:endParaRPr lang="zh-CN" altLang="en-US" sz="2400" b="1" dirty="0">
                <a:solidFill>
                  <a:srgbClr val="4220EA"/>
                </a:solidFill>
                <a:latin typeface="Arial" panose="020B0604020202020204" pitchFamily="34" charset="0"/>
                <a:ea typeface="楷体_GB2312" pitchFamily="49" charset="-122"/>
              </a:endParaRPr>
            </a:p>
          </p:txBody>
        </p:sp>
        <p:sp>
          <p:nvSpPr>
            <p:cNvPr id="29758" name="AutoShape 103"/>
            <p:cNvSpPr/>
            <p:nvPr/>
          </p:nvSpPr>
          <p:spPr>
            <a:xfrm>
              <a:off x="2496" y="1680"/>
              <a:ext cx="50" cy="1700"/>
            </a:xfrm>
            <a:prstGeom prst="rightBracket">
              <a:avLst>
                <a:gd name="adj" fmla="val 283333"/>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0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02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0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01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0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01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01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0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01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01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0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b" anchorCtr="0"/>
          <a:p>
            <a:pPr eaLnBrk="1" hangingPunct="1"/>
            <a:r>
              <a:rPr lang="zh-CN" altLang="en-US" sz="4000" dirty="0">
                <a:ea typeface="楷体_GB2312" pitchFamily="49" charset="-122"/>
              </a:rPr>
              <a:t>三元组顺序表举例</a:t>
            </a:r>
            <a:r>
              <a:rPr lang="en-US" altLang="zh-CN" sz="4000" dirty="0">
                <a:ea typeface="楷体_GB2312" pitchFamily="49" charset="-122"/>
              </a:rPr>
              <a:t>(</a:t>
            </a:r>
            <a:r>
              <a:rPr lang="zh-CN" altLang="en-US" sz="4000" dirty="0">
                <a:ea typeface="楷体_GB2312" pitchFamily="49" charset="-122"/>
              </a:rPr>
              <a:t>续</a:t>
            </a:r>
            <a:r>
              <a:rPr lang="en-US" altLang="zh-CN" sz="4000" dirty="0">
                <a:ea typeface="楷体_GB2312" pitchFamily="49" charset="-122"/>
              </a:rPr>
              <a:t>)</a:t>
            </a:r>
            <a:endParaRPr lang="en-US" altLang="zh-CN" sz="4000" dirty="0">
              <a:ea typeface="楷体_GB2312" pitchFamily="49" charset="-122"/>
            </a:endParaRPr>
          </a:p>
        </p:txBody>
      </p:sp>
      <p:grpSp>
        <p:nvGrpSpPr>
          <p:cNvPr id="30722" name="Group 18"/>
          <p:cNvGrpSpPr/>
          <p:nvPr/>
        </p:nvGrpSpPr>
        <p:grpSpPr>
          <a:xfrm>
            <a:off x="304800" y="1905000"/>
            <a:ext cx="3581400" cy="4114800"/>
            <a:chOff x="192" y="1488"/>
            <a:chExt cx="2256" cy="2592"/>
          </a:xfrm>
        </p:grpSpPr>
        <p:sp>
          <p:nvSpPr>
            <p:cNvPr id="30723" name="Rectangle 10"/>
            <p:cNvSpPr/>
            <p:nvPr/>
          </p:nvSpPr>
          <p:spPr>
            <a:xfrm>
              <a:off x="891" y="1488"/>
              <a:ext cx="1557" cy="2358"/>
            </a:xfrm>
            <a:prstGeom prst="rect">
              <a:avLst/>
            </a:prstGeom>
            <a:noFill/>
            <a:ln w="9525">
              <a:noFill/>
            </a:ln>
          </p:spPr>
          <p:txBody>
            <a:bodyPr anchor="t" anchorCtr="0">
              <a:spAutoFit/>
            </a:bodyPr>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0   0  -3   0   0  15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12  0   0   0  18  0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9   0   0  24  0   0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0   0   0   0   0  -7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0   0   0  0   0   0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0   0  14   0   0   0</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 0   0   0   0   0   0</a:t>
              </a:r>
              <a:endParaRPr lang="en-US" altLang="zh-CN" sz="2400" b="1" dirty="0">
                <a:latin typeface="Times New Roman" panose="02020603050405020304" pitchFamily="18" charset="0"/>
                <a:ea typeface="楷体_GB2312" pitchFamily="49" charset="-122"/>
              </a:endParaRPr>
            </a:p>
          </p:txBody>
        </p:sp>
        <p:sp>
          <p:nvSpPr>
            <p:cNvPr id="30724" name="Text Box 11"/>
            <p:cNvSpPr txBox="1"/>
            <p:nvPr/>
          </p:nvSpPr>
          <p:spPr>
            <a:xfrm>
              <a:off x="192" y="2544"/>
              <a:ext cx="720"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TT</a:t>
              </a:r>
              <a:r>
                <a:rPr lang="en-US" altLang="zh-CN" sz="2400" b="1" baseline="-25000" dirty="0">
                  <a:latin typeface="Times New Roman" panose="02020603050405020304" pitchFamily="18" charset="0"/>
                  <a:ea typeface="宋体" panose="02010600030101010101" pitchFamily="2" charset="-122"/>
                </a:rPr>
                <a:t>7*6</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30725" name="AutoShape 12"/>
            <p:cNvSpPr/>
            <p:nvPr/>
          </p:nvSpPr>
          <p:spPr>
            <a:xfrm>
              <a:off x="864" y="1623"/>
              <a:ext cx="23" cy="2154"/>
            </a:xfrm>
            <a:prstGeom prst="leftBracket">
              <a:avLst>
                <a:gd name="adj" fmla="val 780434"/>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26" name="AutoShape 13"/>
            <p:cNvSpPr/>
            <p:nvPr/>
          </p:nvSpPr>
          <p:spPr>
            <a:xfrm rot="10800000">
              <a:off x="2388" y="1601"/>
              <a:ext cx="23" cy="2154"/>
            </a:xfrm>
            <a:prstGeom prst="leftBracket">
              <a:avLst>
                <a:gd name="adj" fmla="val 780434"/>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27" name="Rectangle 16"/>
            <p:cNvSpPr/>
            <p:nvPr/>
          </p:nvSpPr>
          <p:spPr>
            <a:xfrm>
              <a:off x="1176" y="3792"/>
              <a:ext cx="888" cy="288"/>
            </a:xfrm>
            <a:prstGeom prst="rect">
              <a:avLst/>
            </a:prstGeom>
            <a:noFill/>
            <a:ln w="9525">
              <a:noFill/>
            </a:ln>
          </p:spPr>
          <p:txBody>
            <a:bodyPr wrap="none" anchor="t" anchorCtr="0">
              <a:spAutoFit/>
            </a:bodyPr>
            <a:p>
              <a:r>
                <a:rPr lang="zh-CN" altLang="en-US" sz="2400" b="1" dirty="0">
                  <a:solidFill>
                    <a:srgbClr val="4220EA"/>
                  </a:solidFill>
                  <a:latin typeface="Arial" panose="020B0604020202020204" pitchFamily="34" charset="0"/>
                  <a:ea typeface="楷体_GB2312" pitchFamily="49" charset="-122"/>
                </a:rPr>
                <a:t>稀疏矩阵</a:t>
              </a:r>
              <a:endParaRPr lang="zh-CN" altLang="en-US" sz="2400" b="1" dirty="0">
                <a:solidFill>
                  <a:srgbClr val="4220EA"/>
                </a:solidFill>
                <a:latin typeface="Arial" panose="020B0604020202020204" pitchFamily="34" charset="0"/>
                <a:ea typeface="楷体_GB2312" pitchFamily="49" charset="-122"/>
              </a:endParaRPr>
            </a:p>
          </p:txBody>
        </p:sp>
      </p:grpSp>
      <p:grpSp>
        <p:nvGrpSpPr>
          <p:cNvPr id="159769" name="Group 25"/>
          <p:cNvGrpSpPr/>
          <p:nvPr/>
        </p:nvGrpSpPr>
        <p:grpSpPr>
          <a:xfrm>
            <a:off x="5638800" y="2971800"/>
            <a:ext cx="1905000" cy="473075"/>
            <a:chOff x="1056" y="1248"/>
            <a:chExt cx="1200" cy="298"/>
          </a:xfrm>
        </p:grpSpPr>
        <p:sp>
          <p:nvSpPr>
            <p:cNvPr id="30729" name="Rectangle 2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0730" name="Text Box 2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0731" name="Rectangle 2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0732" name="Rectangle 2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74" name="Group 30"/>
          <p:cNvGrpSpPr/>
          <p:nvPr/>
        </p:nvGrpSpPr>
        <p:grpSpPr>
          <a:xfrm>
            <a:off x="5638800" y="3429000"/>
            <a:ext cx="1905000" cy="473075"/>
            <a:chOff x="1056" y="1248"/>
            <a:chExt cx="1200" cy="298"/>
          </a:xfrm>
        </p:grpSpPr>
        <p:sp>
          <p:nvSpPr>
            <p:cNvPr id="30734" name="Rectangle 3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0735" name="Text Box 3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0736" name="Rectangle 3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0737" name="Rectangle 3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79" name="Group 35"/>
          <p:cNvGrpSpPr/>
          <p:nvPr/>
        </p:nvGrpSpPr>
        <p:grpSpPr>
          <a:xfrm>
            <a:off x="5638800" y="3886200"/>
            <a:ext cx="1905000" cy="473075"/>
            <a:chOff x="1056" y="1248"/>
            <a:chExt cx="1200" cy="298"/>
          </a:xfrm>
        </p:grpSpPr>
        <p:sp>
          <p:nvSpPr>
            <p:cNvPr id="30739" name="Rectangle 3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0740" name="Text Box 3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0741" name="Rectangle 3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0742" name="Rectangle 3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84" name="Group 40"/>
          <p:cNvGrpSpPr/>
          <p:nvPr/>
        </p:nvGrpSpPr>
        <p:grpSpPr>
          <a:xfrm>
            <a:off x="5638800" y="4343400"/>
            <a:ext cx="1905000" cy="473075"/>
            <a:chOff x="1056" y="1248"/>
            <a:chExt cx="1200" cy="298"/>
          </a:xfrm>
        </p:grpSpPr>
        <p:sp>
          <p:nvSpPr>
            <p:cNvPr id="30744" name="Rectangle 4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0745" name="Text Box 4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0746" name="Rectangle 4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0747" name="Rectangle 4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89" name="Group 45"/>
          <p:cNvGrpSpPr/>
          <p:nvPr/>
        </p:nvGrpSpPr>
        <p:grpSpPr>
          <a:xfrm>
            <a:off x="5638800" y="4800600"/>
            <a:ext cx="1905000" cy="473075"/>
            <a:chOff x="1056" y="1248"/>
            <a:chExt cx="1200" cy="298"/>
          </a:xfrm>
        </p:grpSpPr>
        <p:sp>
          <p:nvSpPr>
            <p:cNvPr id="30749" name="Rectangle 4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0750" name="Text Box 4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0751" name="Rectangle 4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0752" name="Rectangle 4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94" name="Group 50"/>
          <p:cNvGrpSpPr/>
          <p:nvPr/>
        </p:nvGrpSpPr>
        <p:grpSpPr>
          <a:xfrm>
            <a:off x="5638800" y="5257800"/>
            <a:ext cx="1905000" cy="473075"/>
            <a:chOff x="1056" y="1248"/>
            <a:chExt cx="1200" cy="298"/>
          </a:xfrm>
        </p:grpSpPr>
        <p:sp>
          <p:nvSpPr>
            <p:cNvPr id="30754" name="Rectangle 5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0755" name="Text Box 5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0756" name="Rectangle 5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0757" name="Rectangle 5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799" name="Group 55"/>
          <p:cNvGrpSpPr/>
          <p:nvPr/>
        </p:nvGrpSpPr>
        <p:grpSpPr>
          <a:xfrm>
            <a:off x="5638800" y="5715000"/>
            <a:ext cx="1905000" cy="473075"/>
            <a:chOff x="1056" y="1248"/>
            <a:chExt cx="1200" cy="298"/>
          </a:xfrm>
        </p:grpSpPr>
        <p:sp>
          <p:nvSpPr>
            <p:cNvPr id="30759" name="Rectangle 5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0760" name="Text Box 5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0761" name="Rectangle 5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0762" name="Rectangle 5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804" name="Group 60"/>
          <p:cNvGrpSpPr/>
          <p:nvPr/>
        </p:nvGrpSpPr>
        <p:grpSpPr>
          <a:xfrm>
            <a:off x="5638800" y="6172200"/>
            <a:ext cx="1905000" cy="473075"/>
            <a:chOff x="1056" y="1248"/>
            <a:chExt cx="1200" cy="298"/>
          </a:xfrm>
        </p:grpSpPr>
        <p:sp>
          <p:nvSpPr>
            <p:cNvPr id="30764" name="Rectangle 6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0765" name="Text Box 6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0766" name="Rectangle 6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0767" name="Rectangle 6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809" name="Group 65"/>
          <p:cNvGrpSpPr/>
          <p:nvPr/>
        </p:nvGrpSpPr>
        <p:grpSpPr>
          <a:xfrm>
            <a:off x="5638800" y="2514600"/>
            <a:ext cx="1905000" cy="473075"/>
            <a:chOff x="1056" y="1248"/>
            <a:chExt cx="1200" cy="298"/>
          </a:xfrm>
        </p:grpSpPr>
        <p:sp>
          <p:nvSpPr>
            <p:cNvPr id="30769" name="Rectangle 6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0770" name="Text Box 6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0771" name="Rectangle 6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0772" name="Rectangle 6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9814" name="Group 70"/>
          <p:cNvGrpSpPr/>
          <p:nvPr/>
        </p:nvGrpSpPr>
        <p:grpSpPr>
          <a:xfrm>
            <a:off x="5943600" y="2057400"/>
            <a:ext cx="1600200" cy="457200"/>
            <a:chOff x="3744" y="1296"/>
            <a:chExt cx="1008" cy="288"/>
          </a:xfrm>
        </p:grpSpPr>
        <p:sp>
          <p:nvSpPr>
            <p:cNvPr id="30774" name="Rectangle 71"/>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i</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0775" name="Rectangle 72"/>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j</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0776" name="Rectangle 73"/>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FF0066"/>
                  </a:solidFill>
                  <a:latin typeface="Times New Roman" panose="02020603050405020304" pitchFamily="18" charset="0"/>
                  <a:ea typeface="宋体" panose="02010600030101010101" pitchFamily="2" charset="-122"/>
                </a:rPr>
                <a:t>e</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59818" name="Group 74"/>
          <p:cNvGrpSpPr/>
          <p:nvPr/>
        </p:nvGrpSpPr>
        <p:grpSpPr>
          <a:xfrm>
            <a:off x="4783138" y="1651000"/>
            <a:ext cx="3376612" cy="812800"/>
            <a:chOff x="3013" y="1040"/>
            <a:chExt cx="2127" cy="512"/>
          </a:xfrm>
        </p:grpSpPr>
        <p:sp>
          <p:nvSpPr>
            <p:cNvPr id="30778" name="Text Box 75"/>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T.data</a:t>
              </a:r>
              <a:endParaRPr lang="en-US" altLang="zh-CN" sz="2000" b="1" dirty="0">
                <a:latin typeface="Times New Roman" panose="02020603050405020304" pitchFamily="18" charset="0"/>
                <a:ea typeface="隶书" panose="02010509060101010101" pitchFamily="49" charset="-122"/>
              </a:endParaRPr>
            </a:p>
          </p:txBody>
        </p:sp>
        <p:grpSp>
          <p:nvGrpSpPr>
            <p:cNvPr id="30779" name="Group 76"/>
            <p:cNvGrpSpPr/>
            <p:nvPr/>
          </p:nvGrpSpPr>
          <p:grpSpPr>
            <a:xfrm>
              <a:off x="3013" y="1040"/>
              <a:ext cx="2127" cy="256"/>
              <a:chOff x="3013" y="1040"/>
              <a:chExt cx="2127" cy="256"/>
            </a:xfrm>
          </p:grpSpPr>
          <p:sp>
            <p:nvSpPr>
              <p:cNvPr id="30780" name="Text Box 77"/>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T.mu=7</a:t>
                </a:r>
                <a:endParaRPr lang="en-US" altLang="zh-CN" sz="2000" b="1" dirty="0">
                  <a:latin typeface="Times New Roman" panose="02020603050405020304" pitchFamily="18" charset="0"/>
                  <a:ea typeface="隶书" panose="02010509060101010101" pitchFamily="49" charset="-122"/>
                </a:endParaRPr>
              </a:p>
            </p:txBody>
          </p:sp>
          <p:sp>
            <p:nvSpPr>
              <p:cNvPr id="30781" name="Text Box 78"/>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T.nu=6</a:t>
                </a:r>
                <a:endParaRPr lang="en-US" altLang="zh-CN" sz="2000" b="1" dirty="0">
                  <a:latin typeface="Times New Roman" panose="02020603050405020304" pitchFamily="18" charset="0"/>
                  <a:ea typeface="隶书" panose="02010509060101010101" pitchFamily="49" charset="-122"/>
                </a:endParaRPr>
              </a:p>
            </p:txBody>
          </p:sp>
          <p:sp>
            <p:nvSpPr>
              <p:cNvPr id="30782" name="Text Box 79"/>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T.tu=8</a:t>
                </a:r>
                <a:endParaRPr lang="en-US" altLang="zh-CN" sz="2000" b="1" dirty="0">
                  <a:latin typeface="Times New Roman" panose="02020603050405020304" pitchFamily="18" charset="0"/>
                  <a:ea typeface="隶书" panose="020105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9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9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98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97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97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597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597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597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59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b" anchorCtr="0"/>
          <a:p>
            <a:pPr eaLnBrk="1" hangingPunct="1"/>
            <a:r>
              <a:rPr lang="zh-CN" altLang="en-US" sz="3600" dirty="0">
                <a:latin typeface="Times New Roman" panose="02020603050405020304" pitchFamily="18" charset="0"/>
                <a:ea typeface="楷体_GB2312" pitchFamily="49" charset="-122"/>
              </a:rPr>
              <a:t>三元组表表示的稀疏矩阵转置</a:t>
            </a:r>
            <a:endParaRPr lang="zh-CN" altLang="en-US" sz="3600" dirty="0">
              <a:latin typeface="Times New Roman" panose="02020603050405020304" pitchFamily="18" charset="0"/>
              <a:ea typeface="楷体_GB2312" pitchFamily="49" charset="-122"/>
            </a:endParaRPr>
          </a:p>
        </p:txBody>
      </p:sp>
      <p:sp>
        <p:nvSpPr>
          <p:cNvPr id="31746" name="Rectangle 3"/>
          <p:cNvSpPr>
            <a:spLocks noGrp="1"/>
          </p:cNvSpPr>
          <p:nvPr>
            <p:ph type="body" idx="4294967295"/>
          </p:nvPr>
        </p:nvSpPr>
        <p:spPr>
          <a:xfrm>
            <a:off x="179388" y="1774825"/>
            <a:ext cx="8964612" cy="4625975"/>
          </a:xfrm>
          <a:ln/>
        </p:spPr>
        <p:txBody>
          <a:bodyPr vert="horz" wrap="square" lIns="91440" tIns="45720" rIns="91440" bIns="45720" anchor="t" anchorCtr="0"/>
          <a:p>
            <a:pPr eaLnBrk="1" hangingPunct="1">
              <a:lnSpc>
                <a:spcPct val="90000"/>
              </a:lnSpc>
            </a:pPr>
            <a:r>
              <a:rPr lang="zh-CN" altLang="en-US" sz="2400" b="1" dirty="0">
                <a:latin typeface="Times New Roman" panose="02020603050405020304" pitchFamily="18" charset="0"/>
                <a:ea typeface="楷体_GB2312" pitchFamily="49" charset="-122"/>
              </a:rPr>
              <a:t>一般矩阵转置算法</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eaLnBrk="1" hangingPunct="1">
              <a:lnSpc>
                <a:spcPct val="90000"/>
              </a:lnSpc>
              <a:buNone/>
            </a:pPr>
            <a:r>
              <a:rPr lang="en-US" altLang="zh-CN" sz="2400" b="1" dirty="0">
                <a:latin typeface="Times New Roman" panose="02020603050405020304" pitchFamily="18" charset="0"/>
                <a:ea typeface="楷体_GB2312" pitchFamily="49" charset="-122"/>
              </a:rPr>
              <a:t>    TT</a:t>
            </a:r>
            <a:r>
              <a:rPr lang="en-US" altLang="zh-CN" sz="2400" b="1" baseline="-25000" dirty="0">
                <a:latin typeface="Times New Roman" panose="02020603050405020304" pitchFamily="18" charset="0"/>
                <a:ea typeface="楷体_GB2312" pitchFamily="49" charset="-122"/>
              </a:rPr>
              <a:t>n*m</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MM</a:t>
            </a:r>
            <a:r>
              <a:rPr lang="en-US" altLang="zh-CN" sz="2400" b="1" baseline="-25000" dirty="0">
                <a:latin typeface="Times New Roman" panose="02020603050405020304" pitchFamily="18" charset="0"/>
                <a:ea typeface="楷体_GB2312" pitchFamily="49" charset="-122"/>
              </a:rPr>
              <a:t>m*n</a:t>
            </a:r>
            <a:r>
              <a:rPr lang="zh-CN" altLang="en-US" sz="2400" b="1" dirty="0">
                <a:latin typeface="Times New Roman" panose="02020603050405020304" pitchFamily="18" charset="0"/>
                <a:ea typeface="楷体_GB2312" pitchFamily="49" charset="-122"/>
              </a:rPr>
              <a:t>转置，且</a:t>
            </a:r>
            <a:r>
              <a:rPr lang="en-US" altLang="zh-CN" sz="2400" b="1" dirty="0">
                <a:latin typeface="Times New Roman" panose="02020603050405020304" pitchFamily="18" charset="0"/>
                <a:ea typeface="楷体_GB2312" pitchFamily="49" charset="-122"/>
              </a:rPr>
              <a:t>TT[i][j]=MM[j][i](1≤i≤n,1≤j≤m)   </a:t>
            </a:r>
            <a:endParaRPr lang="en-US" altLang="zh-CN" sz="2400" b="1" dirty="0">
              <a:latin typeface="Times New Roman" panose="02020603050405020304" pitchFamily="18" charset="0"/>
              <a:ea typeface="楷体_GB2312" pitchFamily="49" charset="-122"/>
            </a:endParaRPr>
          </a:p>
          <a:p>
            <a:pPr eaLnBrk="1" hangingPunct="1">
              <a:lnSpc>
                <a:spcPct val="90000"/>
              </a:lnSpc>
              <a:spcBef>
                <a:spcPct val="50000"/>
              </a:spcBef>
              <a:buClr>
                <a:schemeClr val="folHlink"/>
              </a:buClr>
              <a:buSzPct val="60000"/>
              <a:buNone/>
            </a:pPr>
            <a:r>
              <a:rPr lang="en-US" altLang="zh-CN" sz="2400" b="1" dirty="0">
                <a:latin typeface="Times New Roman" panose="02020603050405020304" pitchFamily="18" charset="0"/>
                <a:ea typeface="楷体_GB2312" pitchFamily="49" charset="-122"/>
              </a:rPr>
              <a:t>    </a:t>
            </a:r>
            <a:r>
              <a:rPr lang="en-US" altLang="zh-CN" sz="2400" b="1" dirty="0">
                <a:solidFill>
                  <a:srgbClr val="0A0A0E"/>
                </a:solidFill>
                <a:latin typeface="Times New Roman" panose="02020603050405020304" pitchFamily="18" charset="0"/>
                <a:ea typeface="楷体_GB2312" pitchFamily="49" charset="-122"/>
              </a:rPr>
              <a:t>for(col=1;col&lt;=nu;++col)</a:t>
            </a:r>
            <a:endParaRPr lang="en-US" altLang="zh-CN" sz="2400" b="1" dirty="0">
              <a:solidFill>
                <a:srgbClr val="0A0A0E"/>
              </a:solidFill>
              <a:latin typeface="Times New Roman" panose="02020603050405020304" pitchFamily="18" charset="0"/>
              <a:ea typeface="楷体_GB2312" pitchFamily="49" charset="-122"/>
            </a:endParaRPr>
          </a:p>
          <a:p>
            <a:pPr eaLnBrk="1" hangingPunct="1">
              <a:lnSpc>
                <a:spcPct val="90000"/>
              </a:lnSpc>
              <a:spcBef>
                <a:spcPct val="50000"/>
              </a:spcBef>
              <a:buClr>
                <a:schemeClr val="folHlink"/>
              </a:buClr>
              <a:buSzPct val="60000"/>
              <a:buNone/>
            </a:pPr>
            <a:r>
              <a:rPr lang="en-US" altLang="zh-CN" sz="2400" b="1" dirty="0">
                <a:solidFill>
                  <a:srgbClr val="0A0A0E"/>
                </a:solidFill>
                <a:latin typeface="Times New Roman" panose="02020603050405020304" pitchFamily="18" charset="0"/>
                <a:ea typeface="楷体_GB2312" pitchFamily="49" charset="-122"/>
              </a:rPr>
              <a:t>        for(row=1;row&lt;=mu;++row)</a:t>
            </a:r>
            <a:endParaRPr lang="en-US" altLang="zh-CN" sz="2400" b="1" dirty="0">
              <a:solidFill>
                <a:srgbClr val="0A0A0E"/>
              </a:solidFill>
              <a:latin typeface="Times New Roman" panose="02020603050405020304" pitchFamily="18" charset="0"/>
              <a:ea typeface="楷体_GB2312" pitchFamily="49" charset="-122"/>
            </a:endParaRPr>
          </a:p>
          <a:p>
            <a:pPr eaLnBrk="1" hangingPunct="1">
              <a:lnSpc>
                <a:spcPct val="90000"/>
              </a:lnSpc>
              <a:spcBef>
                <a:spcPct val="50000"/>
              </a:spcBef>
              <a:buClr>
                <a:schemeClr val="folHlink"/>
              </a:buClr>
              <a:buSzPct val="60000"/>
              <a:buNone/>
            </a:pPr>
            <a:r>
              <a:rPr lang="en-US" altLang="zh-CN" sz="2400" b="1" dirty="0">
                <a:solidFill>
                  <a:srgbClr val="0A0A0E"/>
                </a:solidFill>
                <a:latin typeface="Times New Roman" panose="02020603050405020304" pitchFamily="18" charset="0"/>
                <a:ea typeface="楷体_GB2312" pitchFamily="49" charset="-122"/>
              </a:rPr>
              <a:t>            TT[col][row]=MM [row][col]; </a:t>
            </a:r>
            <a:endParaRPr lang="en-US" altLang="zh-CN" sz="2400" b="1" dirty="0">
              <a:solidFill>
                <a:srgbClr val="0A0A0E"/>
              </a:solidFill>
              <a:latin typeface="Times New Roman" panose="02020603050405020304" pitchFamily="18" charset="0"/>
              <a:ea typeface="楷体_GB2312" pitchFamily="49" charset="-122"/>
            </a:endParaRPr>
          </a:p>
          <a:p>
            <a:pPr eaLnBrk="1" hangingPunct="1">
              <a:lnSpc>
                <a:spcPct val="90000"/>
              </a:lnSpc>
              <a:spcBef>
                <a:spcPct val="50000"/>
              </a:spcBef>
              <a:buClr>
                <a:schemeClr val="folHlink"/>
              </a:buClr>
              <a:buSzPct val="60000"/>
              <a:buNone/>
            </a:pPr>
            <a:endParaRPr lang="en-US" altLang="zh-CN" sz="2400" b="1" dirty="0">
              <a:solidFill>
                <a:srgbClr val="0A0A0E"/>
              </a:solidFill>
              <a:latin typeface="Times New Roman" panose="02020603050405020304" pitchFamily="18" charset="0"/>
              <a:ea typeface="楷体_GB2312" pitchFamily="49" charset="-122"/>
            </a:endParaRPr>
          </a:p>
          <a:p>
            <a:pPr eaLnBrk="1" hangingPunct="1">
              <a:lnSpc>
                <a:spcPct val="90000"/>
              </a:lnSpc>
            </a:pP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分别是</a:t>
            </a:r>
            <a:r>
              <a:rPr lang="en-US" altLang="zh-CN" sz="2400" b="1" dirty="0">
                <a:latin typeface="Times New Roman" panose="02020603050405020304" pitchFamily="18" charset="0"/>
                <a:ea typeface="楷体_GB2312" pitchFamily="49" charset="-122"/>
              </a:rPr>
              <a:t>MM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TT</a:t>
            </a:r>
            <a:r>
              <a:rPr lang="zh-CN" altLang="en-US" sz="2400" b="1" dirty="0">
                <a:latin typeface="Times New Roman" panose="02020603050405020304" pitchFamily="18" charset="0"/>
                <a:ea typeface="楷体_GB2312" pitchFamily="49" charset="-122"/>
              </a:rPr>
              <a:t>的三元组表，如何由</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得到</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lvl="1" indent="-347345" eaLnBrk="1" hangingPunct="1">
              <a:lnSpc>
                <a:spcPct val="90000"/>
              </a:lnSpc>
            </a:pPr>
            <a:r>
              <a:rPr lang="zh-CN" altLang="en-US" sz="2400" b="1" dirty="0">
                <a:latin typeface="Times New Roman" panose="02020603050405020304" pitchFamily="18" charset="0"/>
                <a:ea typeface="楷体_GB2312" pitchFamily="49" charset="-122"/>
              </a:rPr>
              <a:t>将矩阵行列值</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即</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相互交换</a:t>
            </a:r>
            <a:endParaRPr lang="zh-CN" altLang="en-US" sz="2400" b="1" dirty="0">
              <a:latin typeface="Times New Roman" panose="02020603050405020304" pitchFamily="18" charset="0"/>
              <a:ea typeface="楷体_GB2312" pitchFamily="49" charset="-122"/>
            </a:endParaRPr>
          </a:p>
          <a:p>
            <a:pPr lvl="1" indent="-347345" eaLnBrk="1" hangingPunct="1">
              <a:lnSpc>
                <a:spcPct val="90000"/>
              </a:lnSpc>
            </a:pPr>
            <a:r>
              <a:rPr lang="zh-CN" altLang="en-US" sz="2400" b="1" dirty="0">
                <a:latin typeface="Times New Roman" panose="02020603050405020304" pitchFamily="18" charset="0"/>
                <a:ea typeface="楷体_GB2312" pitchFamily="49" charset="-122"/>
              </a:rPr>
              <a:t>将每个三元组中的</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对换</a:t>
            </a:r>
            <a:endParaRPr lang="zh-CN" altLang="en-US" sz="2400" b="1" dirty="0">
              <a:latin typeface="Times New Roman" panose="02020603050405020304" pitchFamily="18" charset="0"/>
              <a:ea typeface="楷体_GB2312" pitchFamily="49" charset="-122"/>
            </a:endParaRPr>
          </a:p>
          <a:p>
            <a:pPr lvl="1" indent="-347345" eaLnBrk="1" hangingPunct="1">
              <a:lnSpc>
                <a:spcPct val="90000"/>
              </a:lnSpc>
            </a:pPr>
            <a:r>
              <a:rPr lang="zh-CN" altLang="en-US" sz="2400" b="1" dirty="0">
                <a:solidFill>
                  <a:srgbClr val="FF3300"/>
                </a:solidFill>
                <a:latin typeface="Times New Roman" panose="02020603050405020304" pitchFamily="18" charset="0"/>
                <a:ea typeface="楷体_GB2312" pitchFamily="49" charset="-122"/>
              </a:rPr>
              <a:t>重排三元组的次序</a:t>
            </a:r>
            <a:endParaRPr lang="zh-CN" altLang="en-US" sz="2100" b="1" dirty="0">
              <a:latin typeface="Times New Roman" panose="02020603050405020304" pitchFamily="18" charset="0"/>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b" anchorCtr="0"/>
          <a:p>
            <a:pPr eaLnBrk="1" hangingPunct="1"/>
            <a:r>
              <a:rPr lang="zh-CN" altLang="en-US" sz="3600" dirty="0">
                <a:latin typeface="Times New Roman" panose="02020603050405020304" pitchFamily="18" charset="0"/>
                <a:ea typeface="楷体_GB2312" pitchFamily="49" charset="-122"/>
              </a:rPr>
              <a:t>三元组表表示的稀疏矩阵转置</a:t>
            </a:r>
            <a:endParaRPr lang="zh-CN" altLang="en-US" sz="3600" dirty="0">
              <a:latin typeface="Times New Roman" panose="02020603050405020304" pitchFamily="18" charset="0"/>
              <a:ea typeface="楷体_GB2312" pitchFamily="49" charset="-122"/>
            </a:endParaRPr>
          </a:p>
        </p:txBody>
      </p:sp>
      <p:grpSp>
        <p:nvGrpSpPr>
          <p:cNvPr id="32770" name="Group 58"/>
          <p:cNvGrpSpPr/>
          <p:nvPr/>
        </p:nvGrpSpPr>
        <p:grpSpPr>
          <a:xfrm>
            <a:off x="838200" y="1651000"/>
            <a:ext cx="3376613" cy="4994275"/>
            <a:chOff x="528" y="1040"/>
            <a:chExt cx="2127" cy="3146"/>
          </a:xfrm>
        </p:grpSpPr>
        <p:grpSp>
          <p:nvGrpSpPr>
            <p:cNvPr id="32771" name="Group 3"/>
            <p:cNvGrpSpPr/>
            <p:nvPr/>
          </p:nvGrpSpPr>
          <p:grpSpPr>
            <a:xfrm>
              <a:off x="1067" y="1872"/>
              <a:ext cx="1200" cy="298"/>
              <a:chOff x="1056" y="1248"/>
              <a:chExt cx="1200" cy="298"/>
            </a:xfrm>
          </p:grpSpPr>
          <p:sp>
            <p:nvSpPr>
              <p:cNvPr id="32772" name="Rectangle 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773" name="Text Box 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2774" name="Rectangle 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2775" name="Rectangle 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776" name="Group 8"/>
            <p:cNvGrpSpPr/>
            <p:nvPr/>
          </p:nvGrpSpPr>
          <p:grpSpPr>
            <a:xfrm>
              <a:off x="1067" y="2160"/>
              <a:ext cx="1200" cy="298"/>
              <a:chOff x="1056" y="1248"/>
              <a:chExt cx="1200" cy="298"/>
            </a:xfrm>
          </p:grpSpPr>
          <p:sp>
            <p:nvSpPr>
              <p:cNvPr id="32777" name="Rectangle 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778" name="Text Box 1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2779" name="Rectangle 1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780" name="Rectangle 1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781" name="Group 13"/>
            <p:cNvGrpSpPr/>
            <p:nvPr/>
          </p:nvGrpSpPr>
          <p:grpSpPr>
            <a:xfrm>
              <a:off x="1067" y="2448"/>
              <a:ext cx="1200" cy="298"/>
              <a:chOff x="1056" y="1248"/>
              <a:chExt cx="1200" cy="298"/>
            </a:xfrm>
          </p:grpSpPr>
          <p:sp>
            <p:nvSpPr>
              <p:cNvPr id="32782" name="Rectangle 1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783" name="Text Box 1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2784" name="Rectangle 1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785" name="Rectangle 1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786" name="Group 18"/>
            <p:cNvGrpSpPr/>
            <p:nvPr/>
          </p:nvGrpSpPr>
          <p:grpSpPr>
            <a:xfrm>
              <a:off x="1067" y="2736"/>
              <a:ext cx="1200" cy="298"/>
              <a:chOff x="1056" y="1248"/>
              <a:chExt cx="1200" cy="298"/>
            </a:xfrm>
          </p:grpSpPr>
          <p:sp>
            <p:nvSpPr>
              <p:cNvPr id="32787" name="Rectangle 1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788" name="Text Box 2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2789" name="Rectangle 2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790" name="Rectangle 2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791" name="Group 23"/>
            <p:cNvGrpSpPr/>
            <p:nvPr/>
          </p:nvGrpSpPr>
          <p:grpSpPr>
            <a:xfrm>
              <a:off x="1067" y="3024"/>
              <a:ext cx="1200" cy="298"/>
              <a:chOff x="1056" y="1248"/>
              <a:chExt cx="1200" cy="298"/>
            </a:xfrm>
          </p:grpSpPr>
          <p:sp>
            <p:nvSpPr>
              <p:cNvPr id="32792" name="Rectangle 2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2793" name="Text Box 2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2794" name="Rectangle 2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795" name="Rectangle 2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796" name="Group 28"/>
            <p:cNvGrpSpPr/>
            <p:nvPr/>
          </p:nvGrpSpPr>
          <p:grpSpPr>
            <a:xfrm>
              <a:off x="1067" y="3312"/>
              <a:ext cx="1200" cy="298"/>
              <a:chOff x="1056" y="1248"/>
              <a:chExt cx="1200" cy="298"/>
            </a:xfrm>
          </p:grpSpPr>
          <p:sp>
            <p:nvSpPr>
              <p:cNvPr id="32797" name="Rectangle 2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2798" name="Text Box 3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2799" name="Rectangle 3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2800" name="Rectangle 3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01" name="Group 33"/>
            <p:cNvGrpSpPr/>
            <p:nvPr/>
          </p:nvGrpSpPr>
          <p:grpSpPr>
            <a:xfrm>
              <a:off x="1067" y="3600"/>
              <a:ext cx="1200" cy="298"/>
              <a:chOff x="1056" y="1248"/>
              <a:chExt cx="1200" cy="298"/>
            </a:xfrm>
          </p:grpSpPr>
          <p:sp>
            <p:nvSpPr>
              <p:cNvPr id="32802" name="Rectangle 3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803" name="Text Box 3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2804" name="Rectangle 3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805" name="Rectangle 3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06" name="Group 38"/>
            <p:cNvGrpSpPr/>
            <p:nvPr/>
          </p:nvGrpSpPr>
          <p:grpSpPr>
            <a:xfrm>
              <a:off x="1067" y="3888"/>
              <a:ext cx="1200" cy="298"/>
              <a:chOff x="1056" y="1248"/>
              <a:chExt cx="1200" cy="298"/>
            </a:xfrm>
          </p:grpSpPr>
          <p:sp>
            <p:nvSpPr>
              <p:cNvPr id="32807" name="Rectangle 3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808" name="Text Box 4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2809" name="Rectangle 4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2810" name="Rectangle 4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11" name="Group 43"/>
            <p:cNvGrpSpPr/>
            <p:nvPr/>
          </p:nvGrpSpPr>
          <p:grpSpPr>
            <a:xfrm>
              <a:off x="1067" y="1584"/>
              <a:ext cx="1200" cy="298"/>
              <a:chOff x="1056" y="1248"/>
              <a:chExt cx="1200" cy="298"/>
            </a:xfrm>
          </p:grpSpPr>
          <p:sp>
            <p:nvSpPr>
              <p:cNvPr id="32812" name="Rectangle 4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2813" name="Text Box 4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2814" name="Rectangle 4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2815" name="Rectangle 4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32816" name="Group 48"/>
            <p:cNvGrpSpPr/>
            <p:nvPr/>
          </p:nvGrpSpPr>
          <p:grpSpPr>
            <a:xfrm>
              <a:off x="1259" y="1296"/>
              <a:ext cx="1008" cy="288"/>
              <a:chOff x="3744" y="1296"/>
              <a:chExt cx="1008" cy="288"/>
            </a:xfrm>
          </p:grpSpPr>
          <p:sp>
            <p:nvSpPr>
              <p:cNvPr id="32817" name="Rectangle 49"/>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i</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2818" name="Rectangle 50"/>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j</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2819" name="Rectangle 51"/>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FF0066"/>
                    </a:solidFill>
                    <a:latin typeface="Times New Roman" panose="02020603050405020304" pitchFamily="18" charset="0"/>
                    <a:ea typeface="宋体" panose="02010600030101010101" pitchFamily="2" charset="-122"/>
                  </a:rPr>
                  <a:t>e</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20" name="Group 52"/>
            <p:cNvGrpSpPr/>
            <p:nvPr/>
          </p:nvGrpSpPr>
          <p:grpSpPr>
            <a:xfrm>
              <a:off x="528" y="1040"/>
              <a:ext cx="2127" cy="512"/>
              <a:chOff x="3013" y="1040"/>
              <a:chExt cx="2127" cy="512"/>
            </a:xfrm>
          </p:grpSpPr>
          <p:sp>
            <p:nvSpPr>
              <p:cNvPr id="32821" name="Text Box 53"/>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M.data</a:t>
                </a:r>
                <a:endParaRPr lang="en-US" altLang="zh-CN" sz="2000" b="1" dirty="0">
                  <a:latin typeface="Times New Roman" panose="02020603050405020304" pitchFamily="18" charset="0"/>
                  <a:ea typeface="隶书" panose="02010509060101010101" pitchFamily="49" charset="-122"/>
                </a:endParaRPr>
              </a:p>
            </p:txBody>
          </p:sp>
          <p:grpSp>
            <p:nvGrpSpPr>
              <p:cNvPr id="32822" name="Group 54"/>
              <p:cNvGrpSpPr/>
              <p:nvPr/>
            </p:nvGrpSpPr>
            <p:grpSpPr>
              <a:xfrm>
                <a:off x="3013" y="1040"/>
                <a:ext cx="2127" cy="256"/>
                <a:chOff x="3013" y="1040"/>
                <a:chExt cx="2127" cy="256"/>
              </a:xfrm>
            </p:grpSpPr>
            <p:sp>
              <p:nvSpPr>
                <p:cNvPr id="32823" name="Text Box 55"/>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M.mu=6</a:t>
                  </a:r>
                  <a:endParaRPr lang="en-US" altLang="zh-CN" sz="2000" b="1" dirty="0">
                    <a:latin typeface="Times New Roman" panose="02020603050405020304" pitchFamily="18" charset="0"/>
                    <a:ea typeface="隶书" panose="02010509060101010101" pitchFamily="49" charset="-122"/>
                  </a:endParaRPr>
                </a:p>
              </p:txBody>
            </p:sp>
            <p:sp>
              <p:nvSpPr>
                <p:cNvPr id="32824" name="Text Box 56"/>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M.nu=7</a:t>
                  </a:r>
                  <a:endParaRPr lang="en-US" altLang="zh-CN" sz="2000" b="1" dirty="0">
                    <a:latin typeface="Times New Roman" panose="02020603050405020304" pitchFamily="18" charset="0"/>
                    <a:ea typeface="隶书" panose="02010509060101010101" pitchFamily="49" charset="-122"/>
                  </a:endParaRPr>
                </a:p>
              </p:txBody>
            </p:sp>
            <p:sp>
              <p:nvSpPr>
                <p:cNvPr id="32825" name="Text Box 57"/>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M.tu=8</a:t>
                  </a:r>
                  <a:endParaRPr lang="en-US" altLang="zh-CN" sz="2000" b="1" dirty="0">
                    <a:latin typeface="Times New Roman" panose="02020603050405020304" pitchFamily="18" charset="0"/>
                    <a:ea typeface="隶书" panose="02010509060101010101" pitchFamily="49" charset="-122"/>
                  </a:endParaRPr>
                </a:p>
              </p:txBody>
            </p:sp>
          </p:grpSp>
        </p:grpSp>
      </p:grpSp>
      <p:grpSp>
        <p:nvGrpSpPr>
          <p:cNvPr id="32826" name="Group 114"/>
          <p:cNvGrpSpPr/>
          <p:nvPr/>
        </p:nvGrpSpPr>
        <p:grpSpPr>
          <a:xfrm>
            <a:off x="4783138" y="1651000"/>
            <a:ext cx="3376612" cy="4994275"/>
            <a:chOff x="3013" y="1040"/>
            <a:chExt cx="2127" cy="3146"/>
          </a:xfrm>
        </p:grpSpPr>
        <p:grpSp>
          <p:nvGrpSpPr>
            <p:cNvPr id="32827" name="Group 59"/>
            <p:cNvGrpSpPr/>
            <p:nvPr/>
          </p:nvGrpSpPr>
          <p:grpSpPr>
            <a:xfrm>
              <a:off x="3552" y="1872"/>
              <a:ext cx="1200" cy="298"/>
              <a:chOff x="1056" y="1248"/>
              <a:chExt cx="1200" cy="298"/>
            </a:xfrm>
          </p:grpSpPr>
          <p:sp>
            <p:nvSpPr>
              <p:cNvPr id="32828" name="Rectangle 6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829" name="Text Box 6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2830" name="Rectangle 6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831" name="Rectangle 6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32" name="Group 64"/>
            <p:cNvGrpSpPr/>
            <p:nvPr/>
          </p:nvGrpSpPr>
          <p:grpSpPr>
            <a:xfrm>
              <a:off x="3552" y="2160"/>
              <a:ext cx="1200" cy="298"/>
              <a:chOff x="1056" y="1248"/>
              <a:chExt cx="1200" cy="298"/>
            </a:xfrm>
          </p:grpSpPr>
          <p:sp>
            <p:nvSpPr>
              <p:cNvPr id="32833" name="Rectangle 6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834" name="Text Box 6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2835" name="Rectangle 6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836" name="Rectangle 6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37" name="Group 69"/>
            <p:cNvGrpSpPr/>
            <p:nvPr/>
          </p:nvGrpSpPr>
          <p:grpSpPr>
            <a:xfrm>
              <a:off x="3552" y="2448"/>
              <a:ext cx="1200" cy="298"/>
              <a:chOff x="1056" y="1248"/>
              <a:chExt cx="1200" cy="298"/>
            </a:xfrm>
          </p:grpSpPr>
          <p:sp>
            <p:nvSpPr>
              <p:cNvPr id="32838" name="Rectangle 7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2839" name="Text Box 7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2840" name="Rectangle 7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841" name="Rectangle 7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42" name="Group 74"/>
            <p:cNvGrpSpPr/>
            <p:nvPr/>
          </p:nvGrpSpPr>
          <p:grpSpPr>
            <a:xfrm>
              <a:off x="3552" y="2736"/>
              <a:ext cx="1200" cy="298"/>
              <a:chOff x="1056" y="1248"/>
              <a:chExt cx="1200" cy="298"/>
            </a:xfrm>
          </p:grpSpPr>
          <p:sp>
            <p:nvSpPr>
              <p:cNvPr id="32843" name="Rectangle 7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2844" name="Text Box 7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2845" name="Rectangle 7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2846" name="Rectangle 7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47" name="Group 79"/>
            <p:cNvGrpSpPr/>
            <p:nvPr/>
          </p:nvGrpSpPr>
          <p:grpSpPr>
            <a:xfrm>
              <a:off x="3552" y="3024"/>
              <a:ext cx="1200" cy="298"/>
              <a:chOff x="1056" y="1248"/>
              <a:chExt cx="1200" cy="298"/>
            </a:xfrm>
          </p:grpSpPr>
          <p:sp>
            <p:nvSpPr>
              <p:cNvPr id="32848" name="Rectangle 8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849" name="Text Box 8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2850" name="Rectangle 8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2851" name="Rectangle 8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52" name="Group 84"/>
            <p:cNvGrpSpPr/>
            <p:nvPr/>
          </p:nvGrpSpPr>
          <p:grpSpPr>
            <a:xfrm>
              <a:off x="3552" y="3312"/>
              <a:ext cx="1200" cy="298"/>
              <a:chOff x="1056" y="1248"/>
              <a:chExt cx="1200" cy="298"/>
            </a:xfrm>
          </p:grpSpPr>
          <p:sp>
            <p:nvSpPr>
              <p:cNvPr id="32853" name="Rectangle 8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854" name="Text Box 8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2855" name="Rectangle 8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2856" name="Rectangle 8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57" name="Group 89"/>
            <p:cNvGrpSpPr/>
            <p:nvPr/>
          </p:nvGrpSpPr>
          <p:grpSpPr>
            <a:xfrm>
              <a:off x="3552" y="3600"/>
              <a:ext cx="1200" cy="298"/>
              <a:chOff x="1056" y="1248"/>
              <a:chExt cx="1200" cy="298"/>
            </a:xfrm>
          </p:grpSpPr>
          <p:sp>
            <p:nvSpPr>
              <p:cNvPr id="32858" name="Rectangle 9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2859" name="Text Box 9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2860" name="Rectangle 9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861" name="Rectangle 9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62" name="Group 94"/>
            <p:cNvGrpSpPr/>
            <p:nvPr/>
          </p:nvGrpSpPr>
          <p:grpSpPr>
            <a:xfrm>
              <a:off x="3552" y="3888"/>
              <a:ext cx="1200" cy="298"/>
              <a:chOff x="1056" y="1248"/>
              <a:chExt cx="1200" cy="298"/>
            </a:xfrm>
          </p:grpSpPr>
          <p:sp>
            <p:nvSpPr>
              <p:cNvPr id="32863" name="Rectangle 9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2864" name="Text Box 9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2865" name="Rectangle 9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2866" name="Rectangle 9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67" name="Group 99"/>
            <p:cNvGrpSpPr/>
            <p:nvPr/>
          </p:nvGrpSpPr>
          <p:grpSpPr>
            <a:xfrm>
              <a:off x="3552" y="1584"/>
              <a:ext cx="1200" cy="298"/>
              <a:chOff x="1056" y="1248"/>
              <a:chExt cx="1200" cy="298"/>
            </a:xfrm>
          </p:grpSpPr>
          <p:sp>
            <p:nvSpPr>
              <p:cNvPr id="32868" name="Rectangle 10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2869" name="Text Box 10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2870" name="Rectangle 10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2871" name="Rectangle 10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32872" name="Group 104"/>
            <p:cNvGrpSpPr/>
            <p:nvPr/>
          </p:nvGrpSpPr>
          <p:grpSpPr>
            <a:xfrm>
              <a:off x="3744" y="1296"/>
              <a:ext cx="1008" cy="288"/>
              <a:chOff x="3744" y="1296"/>
              <a:chExt cx="1008" cy="288"/>
            </a:xfrm>
          </p:grpSpPr>
          <p:sp>
            <p:nvSpPr>
              <p:cNvPr id="32873" name="Rectangle 105"/>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i</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2874" name="Rectangle 106"/>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j</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2875" name="Rectangle 107"/>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FF0066"/>
                    </a:solidFill>
                    <a:latin typeface="Times New Roman" panose="02020603050405020304" pitchFamily="18" charset="0"/>
                    <a:ea typeface="宋体" panose="02010600030101010101" pitchFamily="2" charset="-122"/>
                  </a:rPr>
                  <a:t>e</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2876" name="Group 108"/>
            <p:cNvGrpSpPr/>
            <p:nvPr/>
          </p:nvGrpSpPr>
          <p:grpSpPr>
            <a:xfrm>
              <a:off x="3013" y="1040"/>
              <a:ext cx="2127" cy="512"/>
              <a:chOff x="3013" y="1040"/>
              <a:chExt cx="2127" cy="512"/>
            </a:xfrm>
          </p:grpSpPr>
          <p:sp>
            <p:nvSpPr>
              <p:cNvPr id="32877" name="Text Box 109"/>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T.data</a:t>
                </a:r>
                <a:endParaRPr lang="en-US" altLang="zh-CN" sz="2000" b="1" dirty="0">
                  <a:latin typeface="Times New Roman" panose="02020603050405020304" pitchFamily="18" charset="0"/>
                  <a:ea typeface="隶书" panose="02010509060101010101" pitchFamily="49" charset="-122"/>
                </a:endParaRPr>
              </a:p>
            </p:txBody>
          </p:sp>
          <p:grpSp>
            <p:nvGrpSpPr>
              <p:cNvPr id="32878" name="Group 110"/>
              <p:cNvGrpSpPr/>
              <p:nvPr/>
            </p:nvGrpSpPr>
            <p:grpSpPr>
              <a:xfrm>
                <a:off x="3013" y="1040"/>
                <a:ext cx="2127" cy="256"/>
                <a:chOff x="3013" y="1040"/>
                <a:chExt cx="2127" cy="256"/>
              </a:xfrm>
            </p:grpSpPr>
            <p:sp>
              <p:nvSpPr>
                <p:cNvPr id="32879" name="Text Box 111"/>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T.mu=7</a:t>
                  </a:r>
                  <a:endParaRPr lang="en-US" altLang="zh-CN" sz="2000" b="1" dirty="0">
                    <a:latin typeface="Times New Roman" panose="02020603050405020304" pitchFamily="18" charset="0"/>
                    <a:ea typeface="隶书" panose="02010509060101010101" pitchFamily="49" charset="-122"/>
                  </a:endParaRPr>
                </a:p>
              </p:txBody>
            </p:sp>
            <p:sp>
              <p:nvSpPr>
                <p:cNvPr id="32880" name="Text Box 112"/>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T.nu=6</a:t>
                  </a:r>
                  <a:endParaRPr lang="en-US" altLang="zh-CN" sz="2000" b="1" dirty="0">
                    <a:latin typeface="Times New Roman" panose="02020603050405020304" pitchFamily="18" charset="0"/>
                    <a:ea typeface="隶书" panose="02010509060101010101" pitchFamily="49" charset="-122"/>
                  </a:endParaRPr>
                </a:p>
              </p:txBody>
            </p:sp>
            <p:sp>
              <p:nvSpPr>
                <p:cNvPr id="32881" name="Text Box 113"/>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T.tu=8</a:t>
                  </a:r>
                  <a:endParaRPr lang="en-US" altLang="zh-CN" sz="2000" b="1" dirty="0">
                    <a:latin typeface="Times New Roman" panose="02020603050405020304" pitchFamily="18" charset="0"/>
                    <a:ea typeface="隶书" panose="02010509060101010101" pitchFamily="49" charset="-122"/>
                  </a:endParaRPr>
                </a:p>
              </p:txBody>
            </p:sp>
          </p:gr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b" anchorCtr="0"/>
          <a:p>
            <a:pPr eaLnBrk="1" hangingPunct="1"/>
            <a:r>
              <a:rPr lang="zh-CN" altLang="en-US" sz="3200" dirty="0">
                <a:latin typeface="Times New Roman" panose="02020603050405020304" pitchFamily="18" charset="0"/>
                <a:ea typeface="楷体_GB2312" pitchFamily="49" charset="-122"/>
              </a:rPr>
              <a:t>三元组表表示的稀疏矩阵转置方法一</a:t>
            </a:r>
            <a:endParaRPr lang="zh-CN" altLang="en-US" sz="3200" dirty="0">
              <a:latin typeface="Times New Roman" panose="02020603050405020304" pitchFamily="18" charset="0"/>
              <a:ea typeface="楷体_GB2312" pitchFamily="49" charset="-122"/>
            </a:endParaRPr>
          </a:p>
        </p:txBody>
      </p:sp>
      <p:sp>
        <p:nvSpPr>
          <p:cNvPr id="33794" name="Rectangle 3"/>
          <p:cNvSpPr>
            <a:spLocks noGrp="1"/>
          </p:cNvSpPr>
          <p:nvPr>
            <p:ph idx="1"/>
          </p:nvPr>
        </p:nvSpPr>
        <p:spPr>
          <a:xfrm>
            <a:off x="323850" y="1719263"/>
            <a:ext cx="4933950" cy="4411662"/>
          </a:xfrm>
          <a:ln/>
        </p:spPr>
        <p:txBody>
          <a:bodyPr vert="horz" wrap="square" lIns="91440" tIns="45720" rIns="91440" bIns="45720" anchor="t" anchorCtr="0"/>
          <a:p>
            <a:pPr eaLnBrk="1" hangingPunct="1"/>
            <a:r>
              <a:rPr lang="zh-CN" altLang="en-US" sz="2400" b="1" dirty="0">
                <a:solidFill>
                  <a:srgbClr val="4220EA"/>
                </a:solidFill>
                <a:latin typeface="Times New Roman" panose="02020603050405020304" pitchFamily="18" charset="0"/>
                <a:ea typeface="楷体_GB2312" pitchFamily="49" charset="-122"/>
              </a:rPr>
              <a:t>思想</a:t>
            </a:r>
            <a:r>
              <a:rPr lang="zh-CN" altLang="en-US" sz="2400" b="1" dirty="0">
                <a:latin typeface="Times New Roman" panose="02020603050405020304" pitchFamily="18" charset="0"/>
                <a:ea typeface="楷体_GB2312" pitchFamily="49" charset="-122"/>
              </a:rPr>
              <a:t>：按</a:t>
            </a:r>
            <a:r>
              <a:rPr lang="en-US" altLang="zh-CN" sz="2400" b="1" dirty="0">
                <a:latin typeface="Times New Roman" panose="02020603050405020304" pitchFamily="18" charset="0"/>
                <a:ea typeface="楷体_GB2312" pitchFamily="49" charset="-122"/>
              </a:rPr>
              <a:t>T.data</a:t>
            </a:r>
            <a:r>
              <a:rPr lang="zh-CN" altLang="en-US" sz="2400" b="1" dirty="0">
                <a:latin typeface="Times New Roman" panose="02020603050405020304" pitchFamily="18" charset="0"/>
                <a:ea typeface="楷体_GB2312" pitchFamily="49" charset="-122"/>
              </a:rPr>
              <a:t>三元组次序在</a:t>
            </a:r>
            <a:r>
              <a:rPr lang="en-US" altLang="zh-CN" sz="2400" b="1" dirty="0">
                <a:latin typeface="Times New Roman" panose="02020603050405020304" pitchFamily="18" charset="0"/>
                <a:ea typeface="楷体_GB2312" pitchFamily="49" charset="-122"/>
              </a:rPr>
              <a:t>M.data</a:t>
            </a:r>
            <a:r>
              <a:rPr lang="zh-CN" altLang="en-US" sz="2400" b="1" dirty="0">
                <a:latin typeface="Times New Roman" panose="02020603050405020304" pitchFamily="18" charset="0"/>
                <a:ea typeface="楷体_GB2312" pitchFamily="49" charset="-122"/>
              </a:rPr>
              <a:t>中找到相应三元组转置。</a:t>
            </a:r>
            <a:endParaRPr lang="zh-CN" altLang="en-US" sz="2400" b="1" dirty="0">
              <a:latin typeface="Times New Roman" panose="02020603050405020304" pitchFamily="18" charset="0"/>
              <a:ea typeface="楷体_GB2312" pitchFamily="49" charset="-122"/>
            </a:endParaRPr>
          </a:p>
          <a:p>
            <a:pPr eaLnBrk="1" hangingPunct="1"/>
            <a:r>
              <a:rPr lang="zh-CN" altLang="en-US" sz="2400" b="1" dirty="0">
                <a:solidFill>
                  <a:srgbClr val="4220EA"/>
                </a:solidFill>
                <a:latin typeface="Times New Roman" panose="02020603050405020304" pitchFamily="18" charset="0"/>
                <a:ea typeface="楷体_GB2312" pitchFamily="49" charset="-122"/>
              </a:rPr>
              <a:t>算法策略</a:t>
            </a:r>
            <a:r>
              <a:rPr lang="zh-CN" altLang="en-US" sz="2400" b="1" dirty="0">
                <a:latin typeface="Times New Roman" panose="02020603050405020304" pitchFamily="18" charset="0"/>
                <a:ea typeface="楷体_GB2312" pitchFamily="49" charset="-122"/>
              </a:rPr>
              <a:t>：按</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的列序进行转置。</a:t>
            </a:r>
            <a:endParaRPr lang="zh-CN" altLang="en-US" sz="2400" b="1" dirty="0">
              <a:latin typeface="Times New Roman" panose="02020603050405020304" pitchFamily="18" charset="0"/>
              <a:ea typeface="楷体_GB2312" pitchFamily="49" charset="-122"/>
            </a:endParaRPr>
          </a:p>
          <a:p>
            <a:pPr eaLnBrk="1" hangingPunct="1"/>
            <a:endParaRPr lang="en-US" altLang="zh-CN" sz="2400" dirty="0">
              <a:latin typeface="Times New Roman" panose="02020603050405020304" pitchFamily="18" charset="0"/>
            </a:endParaRPr>
          </a:p>
        </p:txBody>
      </p:sp>
      <p:grpSp>
        <p:nvGrpSpPr>
          <p:cNvPr id="33795" name="Group 4"/>
          <p:cNvGrpSpPr/>
          <p:nvPr/>
        </p:nvGrpSpPr>
        <p:grpSpPr>
          <a:xfrm>
            <a:off x="1479550" y="3124200"/>
            <a:ext cx="4006850" cy="3697288"/>
            <a:chOff x="22" y="1525"/>
            <a:chExt cx="2524" cy="2329"/>
          </a:xfrm>
        </p:grpSpPr>
        <p:sp>
          <p:nvSpPr>
            <p:cNvPr id="33796" name="Rectangle 5"/>
            <p:cNvSpPr/>
            <p:nvPr/>
          </p:nvSpPr>
          <p:spPr>
            <a:xfrm>
              <a:off x="814" y="1525"/>
              <a:ext cx="1730" cy="2013"/>
            </a:xfrm>
            <a:prstGeom prst="rect">
              <a:avLst/>
            </a:prstGeom>
            <a:noFill/>
            <a:ln w="9525">
              <a:noFill/>
            </a:ln>
          </p:spPr>
          <p:txBody>
            <a:bodyPr anchor="t" anchorCtr="0">
              <a:spAutoFit/>
            </a:bodyPr>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0   12  9   0   0   0   0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0   0    0   0   0   0   0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-3  0   0    0   0  14  0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0   0   24  0   0   0   0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0   18  0   0   0   0   0            </a:t>
              </a:r>
              <a:endParaRPr lang="en-US" altLang="zh-CN" sz="2400" b="1" dirty="0">
                <a:latin typeface="Times New Roman" panose="02020603050405020304" pitchFamily="18" charset="0"/>
                <a:ea typeface="楷体_GB2312" pitchFamily="49" charset="-122"/>
              </a:endParaRPr>
            </a:p>
            <a:p>
              <a:pPr>
                <a:spcBef>
                  <a:spcPct val="50000"/>
                </a:spcBef>
                <a:buClr>
                  <a:schemeClr val="folHlink"/>
                </a:buClr>
                <a:buSzPct val="60000"/>
              </a:pPr>
              <a:r>
                <a:rPr lang="en-US" altLang="zh-CN" sz="2400" b="1" dirty="0">
                  <a:latin typeface="Times New Roman" panose="02020603050405020304" pitchFamily="18" charset="0"/>
                  <a:ea typeface="楷体_GB2312" pitchFamily="49" charset="-122"/>
                </a:rPr>
                <a:t>15  0   0  –7  0   0   0</a:t>
              </a:r>
              <a:endParaRPr lang="en-US" altLang="zh-CN" sz="2400" b="1" dirty="0">
                <a:latin typeface="Times New Roman" panose="02020603050405020304" pitchFamily="18" charset="0"/>
                <a:ea typeface="楷体_GB2312" pitchFamily="49" charset="-122"/>
              </a:endParaRPr>
            </a:p>
          </p:txBody>
        </p:sp>
        <p:sp>
          <p:nvSpPr>
            <p:cNvPr id="33797" name="Text Box 6"/>
            <p:cNvSpPr txBox="1"/>
            <p:nvPr/>
          </p:nvSpPr>
          <p:spPr>
            <a:xfrm>
              <a:off x="22" y="2219"/>
              <a:ext cx="796"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MM</a:t>
              </a:r>
              <a:r>
                <a:rPr lang="en-US" altLang="zh-CN" sz="2400" b="1" baseline="-25000" dirty="0">
                  <a:latin typeface="Times New Roman" panose="02020603050405020304" pitchFamily="18" charset="0"/>
                  <a:ea typeface="宋体" panose="02010600030101010101" pitchFamily="2" charset="-122"/>
                </a:rPr>
                <a:t>6*7</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33798" name="AutoShape 7"/>
            <p:cNvSpPr/>
            <p:nvPr/>
          </p:nvSpPr>
          <p:spPr>
            <a:xfrm>
              <a:off x="784" y="1708"/>
              <a:ext cx="51" cy="1700"/>
            </a:xfrm>
            <a:prstGeom prst="leftBracket">
              <a:avLst>
                <a:gd name="adj" fmla="val 277777"/>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3799" name="Rectangle 8"/>
            <p:cNvSpPr/>
            <p:nvPr/>
          </p:nvSpPr>
          <p:spPr>
            <a:xfrm>
              <a:off x="1082" y="3566"/>
              <a:ext cx="888" cy="288"/>
            </a:xfrm>
            <a:prstGeom prst="rect">
              <a:avLst/>
            </a:prstGeom>
            <a:noFill/>
            <a:ln w="9525">
              <a:noFill/>
            </a:ln>
          </p:spPr>
          <p:txBody>
            <a:bodyPr wrap="none" anchor="t" anchorCtr="0">
              <a:spAutoFit/>
            </a:bodyPr>
            <a:p>
              <a:r>
                <a:rPr lang="zh-CN" altLang="en-US" sz="2400" b="1" dirty="0">
                  <a:solidFill>
                    <a:srgbClr val="4220EA"/>
                  </a:solidFill>
                  <a:latin typeface="Arial" panose="020B0604020202020204" pitchFamily="34" charset="0"/>
                  <a:ea typeface="楷体_GB2312" pitchFamily="49" charset="-122"/>
                </a:rPr>
                <a:t>稀疏矩阵</a:t>
              </a:r>
              <a:endParaRPr lang="zh-CN" altLang="en-US" sz="2400" b="1" dirty="0">
                <a:solidFill>
                  <a:srgbClr val="4220EA"/>
                </a:solidFill>
                <a:latin typeface="Arial" panose="020B0604020202020204" pitchFamily="34" charset="0"/>
                <a:ea typeface="楷体_GB2312" pitchFamily="49" charset="-122"/>
              </a:endParaRPr>
            </a:p>
          </p:txBody>
        </p:sp>
        <p:sp>
          <p:nvSpPr>
            <p:cNvPr id="33800" name="AutoShape 9"/>
            <p:cNvSpPr/>
            <p:nvPr/>
          </p:nvSpPr>
          <p:spPr>
            <a:xfrm>
              <a:off x="2496" y="1680"/>
              <a:ext cx="50" cy="1700"/>
            </a:xfrm>
            <a:prstGeom prst="rightBracket">
              <a:avLst>
                <a:gd name="adj" fmla="val 283333"/>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3801" name="Group 10"/>
          <p:cNvGrpSpPr/>
          <p:nvPr/>
        </p:nvGrpSpPr>
        <p:grpSpPr>
          <a:xfrm>
            <a:off x="5638800" y="1863725"/>
            <a:ext cx="3376613" cy="4994275"/>
            <a:chOff x="3013" y="1040"/>
            <a:chExt cx="2127" cy="3146"/>
          </a:xfrm>
        </p:grpSpPr>
        <p:grpSp>
          <p:nvGrpSpPr>
            <p:cNvPr id="33802" name="Group 11"/>
            <p:cNvGrpSpPr/>
            <p:nvPr/>
          </p:nvGrpSpPr>
          <p:grpSpPr>
            <a:xfrm>
              <a:off x="3552" y="1872"/>
              <a:ext cx="1200" cy="298"/>
              <a:chOff x="1056" y="1248"/>
              <a:chExt cx="1200" cy="298"/>
            </a:xfrm>
          </p:grpSpPr>
          <p:sp>
            <p:nvSpPr>
              <p:cNvPr id="33803" name="Rectangle 1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3804" name="Text Box 1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3805" name="Rectangle 1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3806" name="Rectangle 1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07" name="Group 16"/>
            <p:cNvGrpSpPr/>
            <p:nvPr/>
          </p:nvGrpSpPr>
          <p:grpSpPr>
            <a:xfrm>
              <a:off x="3552" y="2160"/>
              <a:ext cx="1200" cy="298"/>
              <a:chOff x="1056" y="1248"/>
              <a:chExt cx="1200" cy="298"/>
            </a:xfrm>
          </p:grpSpPr>
          <p:sp>
            <p:nvSpPr>
              <p:cNvPr id="33808" name="Rectangle 1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3809" name="Text Box 1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3810" name="Rectangle 1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3811" name="Rectangle 2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12" name="Group 21"/>
            <p:cNvGrpSpPr/>
            <p:nvPr/>
          </p:nvGrpSpPr>
          <p:grpSpPr>
            <a:xfrm>
              <a:off x="3552" y="2448"/>
              <a:ext cx="1200" cy="298"/>
              <a:chOff x="1056" y="1248"/>
              <a:chExt cx="1200" cy="298"/>
            </a:xfrm>
          </p:grpSpPr>
          <p:sp>
            <p:nvSpPr>
              <p:cNvPr id="33813" name="Rectangle 2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3814" name="Text Box 2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3815" name="Rectangle 2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3816" name="Rectangle 2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17" name="Group 26"/>
            <p:cNvGrpSpPr/>
            <p:nvPr/>
          </p:nvGrpSpPr>
          <p:grpSpPr>
            <a:xfrm>
              <a:off x="3552" y="2736"/>
              <a:ext cx="1200" cy="298"/>
              <a:chOff x="1056" y="1248"/>
              <a:chExt cx="1200" cy="298"/>
            </a:xfrm>
          </p:grpSpPr>
          <p:sp>
            <p:nvSpPr>
              <p:cNvPr id="33818" name="Rectangle 2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3819" name="Text Box 2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3820" name="Rectangle 2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3821" name="Rectangle 3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22" name="Group 31"/>
            <p:cNvGrpSpPr/>
            <p:nvPr/>
          </p:nvGrpSpPr>
          <p:grpSpPr>
            <a:xfrm>
              <a:off x="3552" y="3024"/>
              <a:ext cx="1200" cy="298"/>
              <a:chOff x="1056" y="1248"/>
              <a:chExt cx="1200" cy="298"/>
            </a:xfrm>
          </p:grpSpPr>
          <p:sp>
            <p:nvSpPr>
              <p:cNvPr id="33823" name="Rectangle 3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3824" name="Text Box 3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3825" name="Rectangle 3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3826" name="Rectangle 3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27" name="Group 36"/>
            <p:cNvGrpSpPr/>
            <p:nvPr/>
          </p:nvGrpSpPr>
          <p:grpSpPr>
            <a:xfrm>
              <a:off x="3552" y="3312"/>
              <a:ext cx="1200" cy="298"/>
              <a:chOff x="1056" y="1248"/>
              <a:chExt cx="1200" cy="298"/>
            </a:xfrm>
          </p:grpSpPr>
          <p:sp>
            <p:nvSpPr>
              <p:cNvPr id="33828" name="Rectangle 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3829" name="Text Box 3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3830" name="Rectangle 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3831" name="Rectangle 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32" name="Group 41"/>
            <p:cNvGrpSpPr/>
            <p:nvPr/>
          </p:nvGrpSpPr>
          <p:grpSpPr>
            <a:xfrm>
              <a:off x="3552" y="3600"/>
              <a:ext cx="1200" cy="298"/>
              <a:chOff x="1056" y="1248"/>
              <a:chExt cx="1200" cy="298"/>
            </a:xfrm>
          </p:grpSpPr>
          <p:sp>
            <p:nvSpPr>
              <p:cNvPr id="33833" name="Rectangle 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3834" name="Text Box 4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3835" name="Rectangle 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3836" name="Rectangle 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37" name="Group 46"/>
            <p:cNvGrpSpPr/>
            <p:nvPr/>
          </p:nvGrpSpPr>
          <p:grpSpPr>
            <a:xfrm>
              <a:off x="3552" y="3888"/>
              <a:ext cx="1200" cy="298"/>
              <a:chOff x="1056" y="1248"/>
              <a:chExt cx="1200" cy="298"/>
            </a:xfrm>
          </p:grpSpPr>
          <p:sp>
            <p:nvSpPr>
              <p:cNvPr id="33838" name="Rectangle 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3839" name="Text Box 4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3840" name="Rectangle 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3841" name="Rectangle 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42" name="Group 51"/>
            <p:cNvGrpSpPr/>
            <p:nvPr/>
          </p:nvGrpSpPr>
          <p:grpSpPr>
            <a:xfrm>
              <a:off x="3552" y="1584"/>
              <a:ext cx="1200" cy="298"/>
              <a:chOff x="1056" y="1248"/>
              <a:chExt cx="1200" cy="298"/>
            </a:xfrm>
          </p:grpSpPr>
          <p:sp>
            <p:nvSpPr>
              <p:cNvPr id="33843" name="Rectangle 5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3844" name="Text Box 5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3845" name="Rectangle 5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3846" name="Rectangle 5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33847" name="Group 56"/>
            <p:cNvGrpSpPr/>
            <p:nvPr/>
          </p:nvGrpSpPr>
          <p:grpSpPr>
            <a:xfrm>
              <a:off x="3744" y="1296"/>
              <a:ext cx="1008" cy="288"/>
              <a:chOff x="3744" y="1296"/>
              <a:chExt cx="1008" cy="288"/>
            </a:xfrm>
          </p:grpSpPr>
          <p:sp>
            <p:nvSpPr>
              <p:cNvPr id="33848" name="Rectangle 57"/>
              <p:cNvSpPr/>
              <p:nvPr/>
            </p:nvSpPr>
            <p:spPr>
              <a:xfrm>
                <a:off x="3744"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i</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3849" name="Rectangle 58"/>
              <p:cNvSpPr/>
              <p:nvPr/>
            </p:nvSpPr>
            <p:spPr>
              <a:xfrm>
                <a:off x="4080"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0A0A0E"/>
                    </a:solidFill>
                    <a:latin typeface="Times New Roman" panose="02020603050405020304" pitchFamily="18" charset="0"/>
                    <a:ea typeface="宋体" panose="02010600030101010101" pitchFamily="2" charset="-122"/>
                  </a:rPr>
                  <a:t>j</a:t>
                </a:r>
                <a:endParaRPr lang="en-US" altLang="zh-CN" sz="2800" b="1" baseline="-25000" dirty="0">
                  <a:solidFill>
                    <a:srgbClr val="0A0A0E"/>
                  </a:solidFill>
                  <a:latin typeface="Times New Roman" panose="02020603050405020304" pitchFamily="18" charset="0"/>
                  <a:ea typeface="宋体" panose="02010600030101010101" pitchFamily="2" charset="-122"/>
                </a:endParaRPr>
              </a:p>
            </p:txBody>
          </p:sp>
          <p:sp>
            <p:nvSpPr>
              <p:cNvPr id="33850" name="Rectangle 59"/>
              <p:cNvSpPr/>
              <p:nvPr/>
            </p:nvSpPr>
            <p:spPr>
              <a:xfrm>
                <a:off x="4416" y="1296"/>
                <a:ext cx="336" cy="288"/>
              </a:xfrm>
              <a:prstGeom prst="rect">
                <a:avLst/>
              </a:prstGeom>
              <a:solidFill>
                <a:srgbClr val="FFFF00"/>
              </a:solidFill>
              <a:ln w="9525" cap="flat" cmpd="sng">
                <a:solidFill>
                  <a:srgbClr val="FF6600"/>
                </a:solidFill>
                <a:prstDash val="solid"/>
                <a:miter/>
                <a:headEnd type="none" w="med" len="med"/>
                <a:tailEnd type="none" w="med" len="med"/>
              </a:ln>
            </p:spPr>
            <p:txBody>
              <a:bodyPr wrap="none" anchor="ctr" anchorCtr="0"/>
              <a:p>
                <a:pPr algn="ctr"/>
                <a:r>
                  <a:rPr lang="en-US" altLang="zh-CN" sz="2800" b="1" baseline="-25000" dirty="0">
                    <a:solidFill>
                      <a:srgbClr val="FF0066"/>
                    </a:solidFill>
                    <a:latin typeface="Times New Roman" panose="02020603050405020304" pitchFamily="18" charset="0"/>
                    <a:ea typeface="宋体" panose="02010600030101010101" pitchFamily="2" charset="-122"/>
                  </a:rPr>
                  <a:t>e</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3851" name="Group 60"/>
            <p:cNvGrpSpPr/>
            <p:nvPr/>
          </p:nvGrpSpPr>
          <p:grpSpPr>
            <a:xfrm>
              <a:off x="3013" y="1040"/>
              <a:ext cx="2127" cy="512"/>
              <a:chOff x="3013" y="1040"/>
              <a:chExt cx="2127" cy="512"/>
            </a:xfrm>
          </p:grpSpPr>
          <p:sp>
            <p:nvSpPr>
              <p:cNvPr id="33852" name="Text Box 61"/>
              <p:cNvSpPr txBox="1"/>
              <p:nvPr/>
            </p:nvSpPr>
            <p:spPr>
              <a:xfrm>
                <a:off x="3013" y="129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T.data</a:t>
                </a:r>
                <a:endParaRPr lang="en-US" altLang="zh-CN" sz="2000" b="1" dirty="0">
                  <a:latin typeface="Times New Roman" panose="02020603050405020304" pitchFamily="18" charset="0"/>
                  <a:ea typeface="隶书" panose="02010509060101010101" pitchFamily="49" charset="-122"/>
                </a:endParaRPr>
              </a:p>
            </p:txBody>
          </p:sp>
          <p:grpSp>
            <p:nvGrpSpPr>
              <p:cNvPr id="33853" name="Group 62"/>
              <p:cNvGrpSpPr/>
              <p:nvPr/>
            </p:nvGrpSpPr>
            <p:grpSpPr>
              <a:xfrm>
                <a:off x="3013" y="1040"/>
                <a:ext cx="2127" cy="256"/>
                <a:chOff x="3013" y="1040"/>
                <a:chExt cx="2127" cy="256"/>
              </a:xfrm>
            </p:grpSpPr>
            <p:sp>
              <p:nvSpPr>
                <p:cNvPr id="33854" name="Text Box 63"/>
                <p:cNvSpPr txBox="1"/>
                <p:nvPr/>
              </p:nvSpPr>
              <p:spPr>
                <a:xfrm>
                  <a:off x="3013"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T.mu=7</a:t>
                  </a:r>
                  <a:endParaRPr lang="en-US" altLang="zh-CN" sz="2000" b="1" dirty="0">
                    <a:latin typeface="Times New Roman" panose="02020603050405020304" pitchFamily="18" charset="0"/>
                    <a:ea typeface="隶书" panose="02010509060101010101" pitchFamily="49" charset="-122"/>
                  </a:endParaRPr>
                </a:p>
              </p:txBody>
            </p:sp>
            <p:sp>
              <p:nvSpPr>
                <p:cNvPr id="33855" name="Text Box 64"/>
                <p:cNvSpPr txBox="1"/>
                <p:nvPr/>
              </p:nvSpPr>
              <p:spPr>
                <a:xfrm>
                  <a:off x="3733" y="1040"/>
                  <a:ext cx="683"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T.nu=6</a:t>
                  </a:r>
                  <a:endParaRPr lang="en-US" altLang="zh-CN" sz="2000" b="1" dirty="0">
                    <a:latin typeface="Times New Roman" panose="02020603050405020304" pitchFamily="18" charset="0"/>
                    <a:ea typeface="隶书" panose="02010509060101010101" pitchFamily="49" charset="-122"/>
                  </a:endParaRPr>
                </a:p>
              </p:txBody>
            </p:sp>
            <p:sp>
              <p:nvSpPr>
                <p:cNvPr id="33856" name="Text Box 65"/>
                <p:cNvSpPr txBox="1"/>
                <p:nvPr/>
              </p:nvSpPr>
              <p:spPr>
                <a:xfrm>
                  <a:off x="4420" y="1040"/>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T.tu=8</a:t>
                  </a:r>
                  <a:endParaRPr lang="en-US" altLang="zh-CN" sz="2000" b="1" dirty="0">
                    <a:latin typeface="Times New Roman" panose="02020603050405020304" pitchFamily="18" charset="0"/>
                    <a:ea typeface="隶书" panose="02010509060101010101" pitchFamily="49" charset="-122"/>
                  </a:endParaRPr>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411" name="Group 51"/>
          <p:cNvGrpSpPr/>
          <p:nvPr/>
        </p:nvGrpSpPr>
        <p:grpSpPr>
          <a:xfrm>
            <a:off x="5334000" y="2971800"/>
            <a:ext cx="1905000" cy="930275"/>
            <a:chOff x="3360" y="1872"/>
            <a:chExt cx="1200" cy="586"/>
          </a:xfrm>
        </p:grpSpPr>
        <p:grpSp>
          <p:nvGrpSpPr>
            <p:cNvPr id="34818" name="Group 52"/>
            <p:cNvGrpSpPr/>
            <p:nvPr/>
          </p:nvGrpSpPr>
          <p:grpSpPr>
            <a:xfrm>
              <a:off x="3360" y="1872"/>
              <a:ext cx="1200" cy="298"/>
              <a:chOff x="1056" y="1248"/>
              <a:chExt cx="1200" cy="298"/>
            </a:xfrm>
          </p:grpSpPr>
          <p:sp>
            <p:nvSpPr>
              <p:cNvPr id="34819" name="Rectangle 5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20" name="Text Box 54"/>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4821" name="Rectangle 5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22" name="Rectangle 5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23" name="Group 57"/>
            <p:cNvGrpSpPr/>
            <p:nvPr/>
          </p:nvGrpSpPr>
          <p:grpSpPr>
            <a:xfrm>
              <a:off x="3360" y="2160"/>
              <a:ext cx="1200" cy="298"/>
              <a:chOff x="1056" y="1248"/>
              <a:chExt cx="1200" cy="298"/>
            </a:xfrm>
          </p:grpSpPr>
          <p:sp>
            <p:nvSpPr>
              <p:cNvPr id="34824" name="Rectangle 5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25" name="Text Box 5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4826" name="Rectangle 6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827" name="Rectangle 6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grpSp>
        <p:nvGrpSpPr>
          <p:cNvPr id="143422" name="Group 62"/>
          <p:cNvGrpSpPr/>
          <p:nvPr/>
        </p:nvGrpSpPr>
        <p:grpSpPr>
          <a:xfrm>
            <a:off x="5334000" y="3886200"/>
            <a:ext cx="1905000" cy="930275"/>
            <a:chOff x="3360" y="2448"/>
            <a:chExt cx="1200" cy="586"/>
          </a:xfrm>
        </p:grpSpPr>
        <p:grpSp>
          <p:nvGrpSpPr>
            <p:cNvPr id="34829" name="Group 63"/>
            <p:cNvGrpSpPr/>
            <p:nvPr/>
          </p:nvGrpSpPr>
          <p:grpSpPr>
            <a:xfrm>
              <a:off x="3360" y="2448"/>
              <a:ext cx="1200" cy="298"/>
              <a:chOff x="1056" y="1248"/>
              <a:chExt cx="1200" cy="298"/>
            </a:xfrm>
          </p:grpSpPr>
          <p:sp>
            <p:nvSpPr>
              <p:cNvPr id="34830" name="Rectangle 64"/>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4831" name="Text Box 65"/>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4832" name="Rectangle 66"/>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33" name="Rectangle 67"/>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34" name="Group 68"/>
            <p:cNvGrpSpPr/>
            <p:nvPr/>
          </p:nvGrpSpPr>
          <p:grpSpPr>
            <a:xfrm>
              <a:off x="3360" y="2736"/>
              <a:ext cx="1200" cy="298"/>
              <a:chOff x="1056" y="1248"/>
              <a:chExt cx="1200" cy="298"/>
            </a:xfrm>
          </p:grpSpPr>
          <p:sp>
            <p:nvSpPr>
              <p:cNvPr id="34835" name="Rectangle 69"/>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4836" name="Text Box 70"/>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4837" name="Rectangle 71"/>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4838" name="Rectangle 72"/>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grpSp>
        <p:nvGrpSpPr>
          <p:cNvPr id="143433" name="Group 73"/>
          <p:cNvGrpSpPr/>
          <p:nvPr/>
        </p:nvGrpSpPr>
        <p:grpSpPr>
          <a:xfrm>
            <a:off x="5334000" y="4800600"/>
            <a:ext cx="1905000" cy="930275"/>
            <a:chOff x="3360" y="3024"/>
            <a:chExt cx="1200" cy="586"/>
          </a:xfrm>
        </p:grpSpPr>
        <p:grpSp>
          <p:nvGrpSpPr>
            <p:cNvPr id="34840" name="Group 74"/>
            <p:cNvGrpSpPr/>
            <p:nvPr/>
          </p:nvGrpSpPr>
          <p:grpSpPr>
            <a:xfrm>
              <a:off x="3360" y="3024"/>
              <a:ext cx="1200" cy="298"/>
              <a:chOff x="1056" y="1248"/>
              <a:chExt cx="1200" cy="298"/>
            </a:xfrm>
          </p:grpSpPr>
          <p:sp>
            <p:nvSpPr>
              <p:cNvPr id="34841" name="Rectangle 7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42" name="Text Box 7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4843" name="Rectangle 7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44" name="Rectangle 7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45" name="Group 79"/>
            <p:cNvGrpSpPr/>
            <p:nvPr/>
          </p:nvGrpSpPr>
          <p:grpSpPr>
            <a:xfrm>
              <a:off x="3360" y="3312"/>
              <a:ext cx="1200" cy="298"/>
              <a:chOff x="1056" y="1248"/>
              <a:chExt cx="1200" cy="298"/>
            </a:xfrm>
          </p:grpSpPr>
          <p:sp>
            <p:nvSpPr>
              <p:cNvPr id="34846" name="Rectangle 8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47" name="Text Box 8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4848" name="Rectangle 8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4849" name="Rectangle 8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grpSp>
        <p:nvGrpSpPr>
          <p:cNvPr id="143444" name="Group 84"/>
          <p:cNvGrpSpPr/>
          <p:nvPr/>
        </p:nvGrpSpPr>
        <p:grpSpPr>
          <a:xfrm>
            <a:off x="5334000" y="5715000"/>
            <a:ext cx="1905000" cy="473075"/>
            <a:chOff x="1056" y="1248"/>
            <a:chExt cx="1200" cy="298"/>
          </a:xfrm>
        </p:grpSpPr>
        <p:sp>
          <p:nvSpPr>
            <p:cNvPr id="34851" name="Rectangle 8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4852" name="Text Box 8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4853" name="Rectangle 8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854" name="Rectangle 8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43449" name="Group 89"/>
          <p:cNvGrpSpPr/>
          <p:nvPr/>
        </p:nvGrpSpPr>
        <p:grpSpPr>
          <a:xfrm>
            <a:off x="5334000" y="6172200"/>
            <a:ext cx="1905000" cy="473075"/>
            <a:chOff x="1056" y="1248"/>
            <a:chExt cx="1200" cy="298"/>
          </a:xfrm>
        </p:grpSpPr>
        <p:sp>
          <p:nvSpPr>
            <p:cNvPr id="34856" name="Rectangle 90"/>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857" name="Text Box 91"/>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4858" name="Rectangle 92"/>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59" name="Rectangle 93"/>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143454" name="Group 94"/>
          <p:cNvGrpSpPr/>
          <p:nvPr/>
        </p:nvGrpSpPr>
        <p:grpSpPr>
          <a:xfrm>
            <a:off x="5334000" y="2514600"/>
            <a:ext cx="1905000" cy="473075"/>
            <a:chOff x="1056" y="1248"/>
            <a:chExt cx="1200" cy="298"/>
          </a:xfrm>
        </p:grpSpPr>
        <p:sp>
          <p:nvSpPr>
            <p:cNvPr id="34861" name="Rectangle 95"/>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4862" name="Text Box 96"/>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4863" name="Rectangle 97"/>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4864" name="Rectangle 98"/>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34865" name="Group 113"/>
          <p:cNvGrpSpPr/>
          <p:nvPr/>
        </p:nvGrpSpPr>
        <p:grpSpPr>
          <a:xfrm>
            <a:off x="228600" y="2105025"/>
            <a:ext cx="3276600" cy="4540250"/>
            <a:chOff x="144" y="1326"/>
            <a:chExt cx="2064" cy="2860"/>
          </a:xfrm>
        </p:grpSpPr>
        <p:grpSp>
          <p:nvGrpSpPr>
            <p:cNvPr id="34866" name="Group 4"/>
            <p:cNvGrpSpPr/>
            <p:nvPr/>
          </p:nvGrpSpPr>
          <p:grpSpPr>
            <a:xfrm>
              <a:off x="912" y="1584"/>
              <a:ext cx="1200" cy="2602"/>
              <a:chOff x="1056" y="960"/>
              <a:chExt cx="1200" cy="2602"/>
            </a:xfrm>
          </p:grpSpPr>
          <p:grpSp>
            <p:nvGrpSpPr>
              <p:cNvPr id="34867" name="Group 5"/>
              <p:cNvGrpSpPr/>
              <p:nvPr/>
            </p:nvGrpSpPr>
            <p:grpSpPr>
              <a:xfrm>
                <a:off x="1056" y="1248"/>
                <a:ext cx="1200" cy="2314"/>
                <a:chOff x="1056" y="1248"/>
                <a:chExt cx="1200" cy="2314"/>
              </a:xfrm>
            </p:grpSpPr>
            <p:grpSp>
              <p:nvGrpSpPr>
                <p:cNvPr id="34868" name="Group 6"/>
                <p:cNvGrpSpPr/>
                <p:nvPr/>
              </p:nvGrpSpPr>
              <p:grpSpPr>
                <a:xfrm>
                  <a:off x="1056" y="1248"/>
                  <a:ext cx="1200" cy="298"/>
                  <a:chOff x="1056" y="1248"/>
                  <a:chExt cx="1200" cy="298"/>
                </a:xfrm>
              </p:grpSpPr>
              <p:sp>
                <p:nvSpPr>
                  <p:cNvPr id="34869" name="Rectangle 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70" name="Text Box 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4871" name="Rectangle 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4872" name="Rectangle 1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73" name="Group 11"/>
                <p:cNvGrpSpPr/>
                <p:nvPr/>
              </p:nvGrpSpPr>
              <p:grpSpPr>
                <a:xfrm>
                  <a:off x="1056" y="1536"/>
                  <a:ext cx="1200" cy="298"/>
                  <a:chOff x="1056" y="1248"/>
                  <a:chExt cx="1200" cy="298"/>
                </a:xfrm>
              </p:grpSpPr>
              <p:sp>
                <p:nvSpPr>
                  <p:cNvPr id="34874" name="Rectangle 1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75" name="Text Box 1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4876" name="Rectangle 1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77" name="Rectangle 1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78" name="Group 16"/>
                <p:cNvGrpSpPr/>
                <p:nvPr/>
              </p:nvGrpSpPr>
              <p:grpSpPr>
                <a:xfrm>
                  <a:off x="1056" y="1824"/>
                  <a:ext cx="1200" cy="298"/>
                  <a:chOff x="1056" y="1248"/>
                  <a:chExt cx="1200" cy="298"/>
                </a:xfrm>
              </p:grpSpPr>
              <p:sp>
                <p:nvSpPr>
                  <p:cNvPr id="34879" name="Rectangle 1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80" name="Text Box 1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4881" name="Rectangle 1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882" name="Rectangle 2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83" name="Group 21"/>
                <p:cNvGrpSpPr/>
                <p:nvPr/>
              </p:nvGrpSpPr>
              <p:grpSpPr>
                <a:xfrm>
                  <a:off x="1056" y="2112"/>
                  <a:ext cx="1200" cy="298"/>
                  <a:chOff x="1056" y="1248"/>
                  <a:chExt cx="1200" cy="298"/>
                </a:xfrm>
              </p:grpSpPr>
              <p:sp>
                <p:nvSpPr>
                  <p:cNvPr id="34884" name="Rectangle 2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85" name="Text Box 2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4886" name="Rectangle 2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887" name="Rectangle 2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88" name="Group 26"/>
                <p:cNvGrpSpPr/>
                <p:nvPr/>
              </p:nvGrpSpPr>
              <p:grpSpPr>
                <a:xfrm>
                  <a:off x="1056" y="2400"/>
                  <a:ext cx="1200" cy="298"/>
                  <a:chOff x="1056" y="1248"/>
                  <a:chExt cx="1200" cy="298"/>
                </a:xfrm>
              </p:grpSpPr>
              <p:sp>
                <p:nvSpPr>
                  <p:cNvPr id="34889" name="Rectangle 2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4890" name="Text Box 2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4891" name="Rectangle 2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4892" name="Rectangle 3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93" name="Group 31"/>
                <p:cNvGrpSpPr/>
                <p:nvPr/>
              </p:nvGrpSpPr>
              <p:grpSpPr>
                <a:xfrm>
                  <a:off x="1056" y="2688"/>
                  <a:ext cx="1200" cy="298"/>
                  <a:chOff x="1056" y="1248"/>
                  <a:chExt cx="1200" cy="298"/>
                </a:xfrm>
              </p:grpSpPr>
              <p:sp>
                <p:nvSpPr>
                  <p:cNvPr id="34894" name="Rectangle 3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4895" name="Text Box 3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4896" name="Rectangle 3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4897" name="Rectangle 3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898" name="Group 36"/>
                <p:cNvGrpSpPr/>
                <p:nvPr/>
              </p:nvGrpSpPr>
              <p:grpSpPr>
                <a:xfrm>
                  <a:off x="1056" y="2976"/>
                  <a:ext cx="1200" cy="298"/>
                  <a:chOff x="1056" y="1248"/>
                  <a:chExt cx="1200" cy="298"/>
                </a:xfrm>
              </p:grpSpPr>
              <p:sp>
                <p:nvSpPr>
                  <p:cNvPr id="34899" name="Rectangle 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900" name="Text Box 3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4901" name="Rectangle 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4902" name="Rectangle 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4903" name="Group 41"/>
                <p:cNvGrpSpPr/>
                <p:nvPr/>
              </p:nvGrpSpPr>
              <p:grpSpPr>
                <a:xfrm>
                  <a:off x="1056" y="3264"/>
                  <a:ext cx="1200" cy="298"/>
                  <a:chOff x="1056" y="1248"/>
                  <a:chExt cx="1200" cy="298"/>
                </a:xfrm>
              </p:grpSpPr>
              <p:sp>
                <p:nvSpPr>
                  <p:cNvPr id="34904" name="Rectangle 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4905" name="Text Box 4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4906" name="Rectangle 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4907" name="Rectangle 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grpSp>
            <p:nvGrpSpPr>
              <p:cNvPr id="34908" name="Group 46"/>
              <p:cNvGrpSpPr/>
              <p:nvPr/>
            </p:nvGrpSpPr>
            <p:grpSpPr>
              <a:xfrm>
                <a:off x="1056" y="960"/>
                <a:ext cx="1200" cy="298"/>
                <a:chOff x="1056" y="1248"/>
                <a:chExt cx="1200" cy="298"/>
              </a:xfrm>
            </p:grpSpPr>
            <p:sp>
              <p:nvSpPr>
                <p:cNvPr id="34909" name="Rectangle 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4910" name="Text Box 4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4911" name="Rectangle 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4912" name="Rectangle 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sp>
          <p:nvSpPr>
            <p:cNvPr id="34913" name="Text Box 100"/>
            <p:cNvSpPr txBox="1"/>
            <p:nvPr/>
          </p:nvSpPr>
          <p:spPr>
            <a:xfrm>
              <a:off x="144" y="1588"/>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M.data</a:t>
              </a:r>
              <a:endParaRPr lang="en-US" altLang="zh-CN" sz="2000" b="1" dirty="0">
                <a:latin typeface="Times New Roman" panose="02020603050405020304" pitchFamily="18" charset="0"/>
                <a:ea typeface="隶书" panose="02010509060101010101" pitchFamily="49" charset="-122"/>
              </a:endParaRPr>
            </a:p>
          </p:txBody>
        </p:sp>
        <p:sp>
          <p:nvSpPr>
            <p:cNvPr id="34914" name="Text Box 102"/>
            <p:cNvSpPr txBox="1"/>
            <p:nvPr/>
          </p:nvSpPr>
          <p:spPr>
            <a:xfrm>
              <a:off x="144"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M.mu=6</a:t>
              </a:r>
              <a:endParaRPr lang="en-US" altLang="zh-CN" sz="2000" b="1" dirty="0">
                <a:latin typeface="Times New Roman" panose="02020603050405020304" pitchFamily="18" charset="0"/>
                <a:ea typeface="隶书" panose="02010509060101010101" pitchFamily="49" charset="-122"/>
              </a:endParaRPr>
            </a:p>
          </p:txBody>
        </p:sp>
        <p:sp>
          <p:nvSpPr>
            <p:cNvPr id="34915" name="Text Box 103"/>
            <p:cNvSpPr txBox="1"/>
            <p:nvPr/>
          </p:nvSpPr>
          <p:spPr>
            <a:xfrm>
              <a:off x="862"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M.nu=7</a:t>
              </a:r>
              <a:endParaRPr lang="en-US" altLang="zh-CN" sz="2000" b="1" dirty="0">
                <a:latin typeface="Times New Roman" panose="02020603050405020304" pitchFamily="18" charset="0"/>
                <a:ea typeface="隶书" panose="02010509060101010101" pitchFamily="49" charset="-122"/>
              </a:endParaRPr>
            </a:p>
          </p:txBody>
        </p:sp>
        <p:sp>
          <p:nvSpPr>
            <p:cNvPr id="34916" name="Text Box 104"/>
            <p:cNvSpPr txBox="1"/>
            <p:nvPr/>
          </p:nvSpPr>
          <p:spPr>
            <a:xfrm>
              <a:off x="1536" y="1326"/>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M.tu=8</a:t>
              </a:r>
              <a:endParaRPr lang="en-US" altLang="zh-CN" sz="2000" b="1" dirty="0">
                <a:latin typeface="Times New Roman" panose="02020603050405020304" pitchFamily="18" charset="0"/>
                <a:ea typeface="隶书" panose="02010509060101010101" pitchFamily="49" charset="-122"/>
              </a:endParaRPr>
            </a:p>
          </p:txBody>
        </p:sp>
      </p:grpSp>
      <p:grpSp>
        <p:nvGrpSpPr>
          <p:cNvPr id="143474" name="Group 114"/>
          <p:cNvGrpSpPr/>
          <p:nvPr/>
        </p:nvGrpSpPr>
        <p:grpSpPr>
          <a:xfrm>
            <a:off x="4267200" y="2108200"/>
            <a:ext cx="3048000" cy="819150"/>
            <a:chOff x="2688" y="1152"/>
            <a:chExt cx="1920" cy="516"/>
          </a:xfrm>
        </p:grpSpPr>
        <p:sp>
          <p:nvSpPr>
            <p:cNvPr id="34918" name="Text Box 106"/>
            <p:cNvSpPr txBox="1"/>
            <p:nvPr/>
          </p:nvSpPr>
          <p:spPr>
            <a:xfrm>
              <a:off x="2688" y="1412"/>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T.data</a:t>
              </a:r>
              <a:endParaRPr lang="en-US" altLang="zh-CN" sz="2000" b="1" dirty="0">
                <a:latin typeface="Times New Roman" panose="02020603050405020304" pitchFamily="18" charset="0"/>
                <a:ea typeface="隶书" panose="02010509060101010101" pitchFamily="49" charset="-122"/>
              </a:endParaRPr>
            </a:p>
          </p:txBody>
        </p:sp>
        <p:sp>
          <p:nvSpPr>
            <p:cNvPr id="34919" name="Text Box 108"/>
            <p:cNvSpPr txBox="1"/>
            <p:nvPr/>
          </p:nvSpPr>
          <p:spPr>
            <a:xfrm>
              <a:off x="2688" y="1152"/>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T.mu=7</a:t>
              </a:r>
              <a:endParaRPr lang="en-US" altLang="zh-CN" sz="2000" b="1" dirty="0">
                <a:latin typeface="Times New Roman" panose="02020603050405020304" pitchFamily="18" charset="0"/>
                <a:ea typeface="隶书" panose="02010509060101010101" pitchFamily="49" charset="-122"/>
              </a:endParaRPr>
            </a:p>
          </p:txBody>
        </p:sp>
        <p:sp>
          <p:nvSpPr>
            <p:cNvPr id="34920" name="Text Box 109"/>
            <p:cNvSpPr txBox="1"/>
            <p:nvPr/>
          </p:nvSpPr>
          <p:spPr>
            <a:xfrm>
              <a:off x="3360" y="1152"/>
              <a:ext cx="624"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T.nu=6</a:t>
              </a:r>
              <a:endParaRPr lang="en-US" altLang="zh-CN" sz="2000" b="1" dirty="0">
                <a:latin typeface="Times New Roman" panose="02020603050405020304" pitchFamily="18" charset="0"/>
                <a:ea typeface="隶书" panose="02010509060101010101" pitchFamily="49" charset="-122"/>
              </a:endParaRPr>
            </a:p>
          </p:txBody>
        </p:sp>
        <p:sp>
          <p:nvSpPr>
            <p:cNvPr id="34921" name="Text Box 110"/>
            <p:cNvSpPr txBox="1"/>
            <p:nvPr/>
          </p:nvSpPr>
          <p:spPr>
            <a:xfrm>
              <a:off x="3984" y="1152"/>
              <a:ext cx="624"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T.tu=8</a:t>
              </a:r>
              <a:endParaRPr lang="en-US" altLang="zh-CN" sz="2000" b="1" dirty="0">
                <a:latin typeface="Times New Roman" panose="02020603050405020304" pitchFamily="18" charset="0"/>
                <a:ea typeface="隶书" panose="02010509060101010101" pitchFamily="49" charset="-122"/>
              </a:endParaRPr>
            </a:p>
          </p:txBody>
        </p:sp>
      </p:grpSp>
      <p:sp>
        <p:nvSpPr>
          <p:cNvPr id="34922" name="Rectangle 111"/>
          <p:cNvSpPr>
            <a:spLocks noGrp="1"/>
          </p:cNvSpPr>
          <p:nvPr>
            <p:ph type="title"/>
          </p:nvPr>
        </p:nvSpPr>
        <p:spPr>
          <a:ln/>
        </p:spPr>
        <p:txBody>
          <a:bodyPr vert="horz" wrap="square" lIns="91440" tIns="45720" rIns="91440" bIns="45720" anchor="b" anchorCtr="0"/>
          <a:p>
            <a:pPr eaLnBrk="1" hangingPunct="1"/>
            <a:r>
              <a:rPr lang="zh-CN" altLang="en-US" sz="3200" dirty="0">
                <a:latin typeface="Times New Roman" panose="02020603050405020304" pitchFamily="18" charset="0"/>
                <a:ea typeface="楷体_GB2312" pitchFamily="49" charset="-122"/>
              </a:rPr>
              <a:t>三元组表表示的稀疏矩阵转置方法一</a:t>
            </a:r>
            <a:endParaRPr lang="zh-CN" altLang="en-US" sz="3200"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3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43454"/>
                                        </p:tgtEl>
                                        <p:attrNameLst>
                                          <p:attrName>style.visibility</p:attrName>
                                        </p:attrNameLst>
                                      </p:cBhvr>
                                      <p:to>
                                        <p:strVal val="visible"/>
                                      </p:to>
                                    </p:set>
                                    <p:animEffect transition="in" filter="dissolve">
                                      <p:cBhvr>
                                        <p:cTn id="11" dur="500"/>
                                        <p:tgtEl>
                                          <p:spTgt spid="143454"/>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143411"/>
                                        </p:tgtEl>
                                        <p:attrNameLst>
                                          <p:attrName>style.visibility</p:attrName>
                                        </p:attrNameLst>
                                      </p:cBhvr>
                                      <p:to>
                                        <p:strVal val="visible"/>
                                      </p:to>
                                    </p:set>
                                    <p:anim calcmode="lin" valueType="num">
                                      <p:cBhvr>
                                        <p:cTn id="16" dur="500" fill="hold"/>
                                        <p:tgtEl>
                                          <p:spTgt spid="143411"/>
                                        </p:tgtEl>
                                        <p:attrNameLst>
                                          <p:attrName>ppt_x</p:attrName>
                                        </p:attrNameLst>
                                      </p:cBhvr>
                                      <p:tavLst>
                                        <p:tav tm="0">
                                          <p:val>
                                            <p:strVal val="#ppt_x-#ppt_w/2"/>
                                          </p:val>
                                        </p:tav>
                                        <p:tav tm="100000">
                                          <p:val>
                                            <p:strVal val="#ppt_x"/>
                                          </p:val>
                                        </p:tav>
                                      </p:tavLst>
                                    </p:anim>
                                    <p:anim calcmode="lin" valueType="num">
                                      <p:cBhvr>
                                        <p:cTn id="17" dur="500" fill="hold"/>
                                        <p:tgtEl>
                                          <p:spTgt spid="143411"/>
                                        </p:tgtEl>
                                        <p:attrNameLst>
                                          <p:attrName>ppt_y</p:attrName>
                                        </p:attrNameLst>
                                      </p:cBhvr>
                                      <p:tavLst>
                                        <p:tav tm="0">
                                          <p:val>
                                            <p:strVal val="#ppt_y"/>
                                          </p:val>
                                        </p:tav>
                                        <p:tav tm="100000">
                                          <p:val>
                                            <p:strVal val="#ppt_y"/>
                                          </p:val>
                                        </p:tav>
                                      </p:tavLst>
                                    </p:anim>
                                    <p:anim calcmode="lin" valueType="num">
                                      <p:cBhvr>
                                        <p:cTn id="18" dur="500" fill="hold"/>
                                        <p:tgtEl>
                                          <p:spTgt spid="143411"/>
                                        </p:tgtEl>
                                        <p:attrNameLst>
                                          <p:attrName>ppt_w</p:attrName>
                                        </p:attrNameLst>
                                      </p:cBhvr>
                                      <p:tavLst>
                                        <p:tav tm="0">
                                          <p:val>
                                            <p:fltVal val="0.000000"/>
                                          </p:val>
                                        </p:tav>
                                        <p:tav tm="100000">
                                          <p:val>
                                            <p:strVal val="#ppt_w"/>
                                          </p:val>
                                        </p:tav>
                                      </p:tavLst>
                                    </p:anim>
                                    <p:anim calcmode="lin" valueType="num">
                                      <p:cBhvr>
                                        <p:cTn id="19" dur="500" fill="hold"/>
                                        <p:tgtEl>
                                          <p:spTgt spid="1434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143422"/>
                                        </p:tgtEl>
                                        <p:attrNameLst>
                                          <p:attrName>style.visibility</p:attrName>
                                        </p:attrNameLst>
                                      </p:cBhvr>
                                      <p:to>
                                        <p:strVal val="visible"/>
                                      </p:to>
                                    </p:set>
                                    <p:anim calcmode="lin" valueType="num">
                                      <p:cBhvr>
                                        <p:cTn id="24" dur="500" fill="hold"/>
                                        <p:tgtEl>
                                          <p:spTgt spid="143422"/>
                                        </p:tgtEl>
                                        <p:attrNameLst>
                                          <p:attrName>ppt_x</p:attrName>
                                        </p:attrNameLst>
                                      </p:cBhvr>
                                      <p:tavLst>
                                        <p:tav tm="0">
                                          <p:val>
                                            <p:strVal val="#ppt_x-#ppt_w/2"/>
                                          </p:val>
                                        </p:tav>
                                        <p:tav tm="100000">
                                          <p:val>
                                            <p:strVal val="#ppt_x"/>
                                          </p:val>
                                        </p:tav>
                                      </p:tavLst>
                                    </p:anim>
                                    <p:anim calcmode="lin" valueType="num">
                                      <p:cBhvr>
                                        <p:cTn id="25" dur="500" fill="hold"/>
                                        <p:tgtEl>
                                          <p:spTgt spid="143422"/>
                                        </p:tgtEl>
                                        <p:attrNameLst>
                                          <p:attrName>ppt_y</p:attrName>
                                        </p:attrNameLst>
                                      </p:cBhvr>
                                      <p:tavLst>
                                        <p:tav tm="0">
                                          <p:val>
                                            <p:strVal val="#ppt_y"/>
                                          </p:val>
                                        </p:tav>
                                        <p:tav tm="100000">
                                          <p:val>
                                            <p:strVal val="#ppt_y"/>
                                          </p:val>
                                        </p:tav>
                                      </p:tavLst>
                                    </p:anim>
                                    <p:anim calcmode="lin" valueType="num">
                                      <p:cBhvr>
                                        <p:cTn id="26" dur="500" fill="hold"/>
                                        <p:tgtEl>
                                          <p:spTgt spid="143422"/>
                                        </p:tgtEl>
                                        <p:attrNameLst>
                                          <p:attrName>ppt_w</p:attrName>
                                        </p:attrNameLst>
                                      </p:cBhvr>
                                      <p:tavLst>
                                        <p:tav tm="0">
                                          <p:val>
                                            <p:fltVal val="0.000000"/>
                                          </p:val>
                                        </p:tav>
                                        <p:tav tm="100000">
                                          <p:val>
                                            <p:strVal val="#ppt_w"/>
                                          </p:val>
                                        </p:tav>
                                      </p:tavLst>
                                    </p:anim>
                                    <p:anim calcmode="lin" valueType="num">
                                      <p:cBhvr>
                                        <p:cTn id="27" dur="500" fill="hold"/>
                                        <p:tgtEl>
                                          <p:spTgt spid="14342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143433"/>
                                        </p:tgtEl>
                                        <p:attrNameLst>
                                          <p:attrName>style.visibility</p:attrName>
                                        </p:attrNameLst>
                                      </p:cBhvr>
                                      <p:to>
                                        <p:strVal val="visible"/>
                                      </p:to>
                                    </p:set>
                                    <p:anim calcmode="lin" valueType="num">
                                      <p:cBhvr>
                                        <p:cTn id="32" dur="500" fill="hold"/>
                                        <p:tgtEl>
                                          <p:spTgt spid="143433"/>
                                        </p:tgtEl>
                                        <p:attrNameLst>
                                          <p:attrName>ppt_x</p:attrName>
                                        </p:attrNameLst>
                                      </p:cBhvr>
                                      <p:tavLst>
                                        <p:tav tm="0">
                                          <p:val>
                                            <p:strVal val="#ppt_x-#ppt_w/2"/>
                                          </p:val>
                                        </p:tav>
                                        <p:tav tm="100000">
                                          <p:val>
                                            <p:strVal val="#ppt_x"/>
                                          </p:val>
                                        </p:tav>
                                      </p:tavLst>
                                    </p:anim>
                                    <p:anim calcmode="lin" valueType="num">
                                      <p:cBhvr>
                                        <p:cTn id="33" dur="500" fill="hold"/>
                                        <p:tgtEl>
                                          <p:spTgt spid="143433"/>
                                        </p:tgtEl>
                                        <p:attrNameLst>
                                          <p:attrName>ppt_y</p:attrName>
                                        </p:attrNameLst>
                                      </p:cBhvr>
                                      <p:tavLst>
                                        <p:tav tm="0">
                                          <p:val>
                                            <p:strVal val="#ppt_y"/>
                                          </p:val>
                                        </p:tav>
                                        <p:tav tm="100000">
                                          <p:val>
                                            <p:strVal val="#ppt_y"/>
                                          </p:val>
                                        </p:tav>
                                      </p:tavLst>
                                    </p:anim>
                                    <p:anim calcmode="lin" valueType="num">
                                      <p:cBhvr>
                                        <p:cTn id="34" dur="500" fill="hold"/>
                                        <p:tgtEl>
                                          <p:spTgt spid="143433"/>
                                        </p:tgtEl>
                                        <p:attrNameLst>
                                          <p:attrName>ppt_w</p:attrName>
                                        </p:attrNameLst>
                                      </p:cBhvr>
                                      <p:tavLst>
                                        <p:tav tm="0">
                                          <p:val>
                                            <p:fltVal val="0.000000"/>
                                          </p:val>
                                        </p:tav>
                                        <p:tav tm="100000">
                                          <p:val>
                                            <p:strVal val="#ppt_w"/>
                                          </p:val>
                                        </p:tav>
                                      </p:tavLst>
                                    </p:anim>
                                    <p:anim calcmode="lin" valueType="num">
                                      <p:cBhvr>
                                        <p:cTn id="35" dur="500" fill="hold"/>
                                        <p:tgtEl>
                                          <p:spTgt spid="14343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143444"/>
                                        </p:tgtEl>
                                        <p:attrNameLst>
                                          <p:attrName>style.visibility</p:attrName>
                                        </p:attrNameLst>
                                      </p:cBhvr>
                                      <p:to>
                                        <p:strVal val="visible"/>
                                      </p:to>
                                    </p:set>
                                    <p:anim calcmode="lin" valueType="num">
                                      <p:cBhvr>
                                        <p:cTn id="40" dur="500" fill="hold"/>
                                        <p:tgtEl>
                                          <p:spTgt spid="143444"/>
                                        </p:tgtEl>
                                        <p:attrNameLst>
                                          <p:attrName>ppt_x</p:attrName>
                                        </p:attrNameLst>
                                      </p:cBhvr>
                                      <p:tavLst>
                                        <p:tav tm="0">
                                          <p:val>
                                            <p:strVal val="#ppt_x-#ppt_w/2"/>
                                          </p:val>
                                        </p:tav>
                                        <p:tav tm="100000">
                                          <p:val>
                                            <p:strVal val="#ppt_x"/>
                                          </p:val>
                                        </p:tav>
                                      </p:tavLst>
                                    </p:anim>
                                    <p:anim calcmode="lin" valueType="num">
                                      <p:cBhvr>
                                        <p:cTn id="41" dur="500" fill="hold"/>
                                        <p:tgtEl>
                                          <p:spTgt spid="143444"/>
                                        </p:tgtEl>
                                        <p:attrNameLst>
                                          <p:attrName>ppt_y</p:attrName>
                                        </p:attrNameLst>
                                      </p:cBhvr>
                                      <p:tavLst>
                                        <p:tav tm="0">
                                          <p:val>
                                            <p:strVal val="#ppt_y"/>
                                          </p:val>
                                        </p:tav>
                                        <p:tav tm="100000">
                                          <p:val>
                                            <p:strVal val="#ppt_y"/>
                                          </p:val>
                                        </p:tav>
                                      </p:tavLst>
                                    </p:anim>
                                    <p:anim calcmode="lin" valueType="num">
                                      <p:cBhvr>
                                        <p:cTn id="42" dur="500" fill="hold"/>
                                        <p:tgtEl>
                                          <p:spTgt spid="143444"/>
                                        </p:tgtEl>
                                        <p:attrNameLst>
                                          <p:attrName>ppt_w</p:attrName>
                                        </p:attrNameLst>
                                      </p:cBhvr>
                                      <p:tavLst>
                                        <p:tav tm="0">
                                          <p:val>
                                            <p:fltVal val="0.000000"/>
                                          </p:val>
                                        </p:tav>
                                        <p:tav tm="100000">
                                          <p:val>
                                            <p:strVal val="#ppt_w"/>
                                          </p:val>
                                        </p:tav>
                                      </p:tavLst>
                                    </p:anim>
                                    <p:anim calcmode="lin" valueType="num">
                                      <p:cBhvr>
                                        <p:cTn id="43" dur="500" fill="hold"/>
                                        <p:tgtEl>
                                          <p:spTgt spid="14344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143449"/>
                                        </p:tgtEl>
                                        <p:attrNameLst>
                                          <p:attrName>style.visibility</p:attrName>
                                        </p:attrNameLst>
                                      </p:cBhvr>
                                      <p:to>
                                        <p:strVal val="visible"/>
                                      </p:to>
                                    </p:set>
                                    <p:anim calcmode="lin" valueType="num">
                                      <p:cBhvr>
                                        <p:cTn id="48" dur="500" fill="hold"/>
                                        <p:tgtEl>
                                          <p:spTgt spid="143449"/>
                                        </p:tgtEl>
                                        <p:attrNameLst>
                                          <p:attrName>ppt_x</p:attrName>
                                        </p:attrNameLst>
                                      </p:cBhvr>
                                      <p:tavLst>
                                        <p:tav tm="0">
                                          <p:val>
                                            <p:strVal val="#ppt_x-#ppt_w/2"/>
                                          </p:val>
                                        </p:tav>
                                        <p:tav tm="100000">
                                          <p:val>
                                            <p:strVal val="#ppt_x"/>
                                          </p:val>
                                        </p:tav>
                                      </p:tavLst>
                                    </p:anim>
                                    <p:anim calcmode="lin" valueType="num">
                                      <p:cBhvr>
                                        <p:cTn id="49" dur="500" fill="hold"/>
                                        <p:tgtEl>
                                          <p:spTgt spid="143449"/>
                                        </p:tgtEl>
                                        <p:attrNameLst>
                                          <p:attrName>ppt_y</p:attrName>
                                        </p:attrNameLst>
                                      </p:cBhvr>
                                      <p:tavLst>
                                        <p:tav tm="0">
                                          <p:val>
                                            <p:strVal val="#ppt_y"/>
                                          </p:val>
                                        </p:tav>
                                        <p:tav tm="100000">
                                          <p:val>
                                            <p:strVal val="#ppt_y"/>
                                          </p:val>
                                        </p:tav>
                                      </p:tavLst>
                                    </p:anim>
                                    <p:anim calcmode="lin" valueType="num">
                                      <p:cBhvr>
                                        <p:cTn id="50" dur="500" fill="hold"/>
                                        <p:tgtEl>
                                          <p:spTgt spid="143449"/>
                                        </p:tgtEl>
                                        <p:attrNameLst>
                                          <p:attrName>ppt_w</p:attrName>
                                        </p:attrNameLst>
                                      </p:cBhvr>
                                      <p:tavLst>
                                        <p:tav tm="0">
                                          <p:val>
                                            <p:fltVal val="0.000000"/>
                                          </p:val>
                                        </p:tav>
                                        <p:tav tm="100000">
                                          <p:val>
                                            <p:strVal val="#ppt_w"/>
                                          </p:val>
                                        </p:tav>
                                      </p:tavLst>
                                    </p:anim>
                                    <p:anim calcmode="lin" valueType="num">
                                      <p:cBhvr>
                                        <p:cTn id="51" dur="500" fill="hold"/>
                                        <p:tgtEl>
                                          <p:spTgt spid="1434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3"/>
          <p:cNvSpPr/>
          <p:nvPr/>
        </p:nvSpPr>
        <p:spPr>
          <a:xfrm>
            <a:off x="468313" y="1354138"/>
            <a:ext cx="8077200" cy="5508625"/>
          </a:xfrm>
          <a:prstGeom prst="rect">
            <a:avLst/>
          </a:prstGeom>
          <a:noFill/>
          <a:ln w="9525">
            <a:noFill/>
          </a:ln>
        </p:spPr>
        <p:txBody>
          <a:bodyPr anchor="t" anchorCtr="0">
            <a:spAutoFit/>
          </a:bodyPr>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Status TransposeSMatrix(TSMatrix M,TSMatrix &amp;T)</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T.mu=M.nu;T.nu=M.mu;T.tu=M.tu;</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if(T.tu)          </a:t>
            </a:r>
            <a:r>
              <a:rPr lang="en-US" altLang="zh-CN" sz="2200" b="1" dirty="0">
                <a:solidFill>
                  <a:srgbClr val="33CC33"/>
                </a:solidFill>
                <a:latin typeface="Times New Roman" panose="02020603050405020304" pitchFamily="18" charset="0"/>
                <a:ea typeface="宋体" panose="02010600030101010101" pitchFamily="2" charset="-122"/>
              </a:rPr>
              <a:t>//tu</a:t>
            </a:r>
            <a:r>
              <a:rPr lang="zh-CN" altLang="en-US" sz="2200" b="1" dirty="0">
                <a:solidFill>
                  <a:srgbClr val="33CC33"/>
                </a:solidFill>
                <a:latin typeface="Times New Roman" panose="02020603050405020304" pitchFamily="18" charset="0"/>
                <a:ea typeface="宋体" panose="02010600030101010101" pitchFamily="2" charset="-122"/>
              </a:rPr>
              <a:t>非零元个数</a:t>
            </a:r>
            <a:r>
              <a:rPr lang="en-US" altLang="zh-CN" sz="2200" b="1" dirty="0">
                <a:solidFill>
                  <a:srgbClr val="33CC33"/>
                </a:solidFill>
                <a:latin typeface="Times New Roman" panose="02020603050405020304" pitchFamily="18" charset="0"/>
                <a:ea typeface="宋体" panose="02010600030101010101" pitchFamily="2" charset="-122"/>
              </a:rPr>
              <a:t>, mu</a:t>
            </a:r>
            <a:r>
              <a:rPr lang="zh-CN" altLang="en-US" sz="2200" b="1" dirty="0">
                <a:solidFill>
                  <a:srgbClr val="33CC33"/>
                </a:solidFill>
                <a:latin typeface="Times New Roman" panose="02020603050405020304" pitchFamily="18" charset="0"/>
                <a:ea typeface="宋体" panose="02010600030101010101" pitchFamily="2" charset="-122"/>
              </a:rPr>
              <a:t>行数， </a:t>
            </a:r>
            <a:r>
              <a:rPr lang="en-US" altLang="zh-CN" sz="2200" b="1" dirty="0">
                <a:solidFill>
                  <a:srgbClr val="33CC33"/>
                </a:solidFill>
                <a:latin typeface="Times New Roman" panose="02020603050405020304" pitchFamily="18" charset="0"/>
                <a:ea typeface="宋体" panose="02010600030101010101" pitchFamily="2" charset="-122"/>
              </a:rPr>
              <a:t>nu</a:t>
            </a:r>
            <a:r>
              <a:rPr lang="zh-CN" altLang="en-US" sz="2200" b="1" dirty="0">
                <a:solidFill>
                  <a:srgbClr val="33CC33"/>
                </a:solidFill>
                <a:latin typeface="Times New Roman" panose="02020603050405020304" pitchFamily="18" charset="0"/>
                <a:ea typeface="宋体" panose="02010600030101010101" pitchFamily="2" charset="-122"/>
              </a:rPr>
              <a:t>列数</a:t>
            </a:r>
            <a:endParaRPr lang="zh-CN" altLang="en-US" sz="2200" b="1" dirty="0">
              <a:solidFill>
                <a:srgbClr val="33CC33"/>
              </a:solidFill>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   q=1;</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for(col=1;col&lt;=M.nu;++col)</a:t>
            </a:r>
            <a:endParaRPr lang="en-US" altLang="zh-CN" sz="2000" b="1" dirty="0">
              <a:solidFill>
                <a:srgbClr val="33CC33"/>
              </a:solidFill>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for(p=1;p&lt;=M.tu;++p)</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a:t>
            </a: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if(M.data[p].j==col)</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a:t>
            </a: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   T.data[q].i=M.data[p].j; T.data[q].j=M.data[p].i;</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a:t>
            </a: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T.data[q].e=M.data[p].e; ++q;}   }</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   return OK;</a:t>
            </a:r>
            <a:endParaRPr lang="en-US" altLang="zh-CN" sz="2200" b="1" dirty="0">
              <a:latin typeface="Times New Roman" panose="02020603050405020304" pitchFamily="18" charset="0"/>
              <a:ea typeface="宋体" panose="02010600030101010101" pitchFamily="2" charset="-122"/>
            </a:endParaRPr>
          </a:p>
          <a:p>
            <a:pPr>
              <a:spcBef>
                <a:spcPct val="50000"/>
              </a:spcBef>
              <a:buClr>
                <a:schemeClr val="folHlink"/>
              </a:buClr>
              <a:buSzPct val="60000"/>
            </a:pPr>
            <a:r>
              <a:rPr lang="en-US" altLang="zh-CN" sz="2200" b="1" dirty="0">
                <a:latin typeface="Times New Roman" panose="02020603050405020304" pitchFamily="18" charset="0"/>
                <a:ea typeface="宋体" panose="02010600030101010101" pitchFamily="2" charset="-122"/>
              </a:rPr>
              <a:t>}</a:t>
            </a:r>
            <a:r>
              <a:rPr lang="en-US" altLang="zh-CN" sz="2200" b="1" dirty="0">
                <a:solidFill>
                  <a:srgbClr val="4220EA"/>
                </a:solidFill>
                <a:latin typeface="Times New Roman" panose="02020603050405020304" pitchFamily="18" charset="0"/>
                <a:ea typeface="宋体" panose="02010600030101010101" pitchFamily="2" charset="-122"/>
              </a:rPr>
              <a:t>//TransposeSMatrix</a:t>
            </a:r>
            <a:endParaRPr lang="en-US" altLang="zh-CN" sz="2200" b="1" dirty="0">
              <a:latin typeface="Times New Roman" panose="02020603050405020304" pitchFamily="18" charset="0"/>
              <a:ea typeface="宋体" panose="02010600030101010101" pitchFamily="2" charset="-122"/>
            </a:endParaRPr>
          </a:p>
        </p:txBody>
      </p:sp>
      <p:sp>
        <p:nvSpPr>
          <p:cNvPr id="35842" name="Rectangle 8"/>
          <p:cNvSpPr>
            <a:spLocks noGrp="1"/>
          </p:cNvSpPr>
          <p:nvPr>
            <p:ph type="title"/>
          </p:nvPr>
        </p:nvSpPr>
        <p:spPr>
          <a:ln/>
        </p:spPr>
        <p:txBody>
          <a:bodyPr vert="horz" wrap="square" lIns="91440" tIns="45720" rIns="91440" bIns="45720" anchor="b" anchorCtr="0"/>
          <a:p>
            <a:pPr eaLnBrk="1" hangingPunct="1"/>
            <a:r>
              <a:rPr lang="zh-CN" altLang="en-US" sz="3200" dirty="0">
                <a:latin typeface="Times New Roman" panose="02020603050405020304" pitchFamily="18" charset="0"/>
                <a:ea typeface="楷体_GB2312" pitchFamily="49" charset="-122"/>
              </a:rPr>
              <a:t>三元组表表示的稀疏矩阵转置方法一</a:t>
            </a:r>
            <a:endParaRPr lang="zh-CN" altLang="en-US" sz="3200" dirty="0">
              <a:latin typeface="Times New Roman" panose="02020603050405020304" pitchFamily="18" charset="0"/>
              <a:ea typeface="楷体_GB2312" pitchFamily="49" charset="-122"/>
            </a:endParaRPr>
          </a:p>
        </p:txBody>
      </p:sp>
      <p:sp>
        <p:nvSpPr>
          <p:cNvPr id="91145" name="Rectangle 9"/>
          <p:cNvSpPr/>
          <p:nvPr/>
        </p:nvSpPr>
        <p:spPr>
          <a:xfrm>
            <a:off x="4572000" y="6003925"/>
            <a:ext cx="4572000" cy="854075"/>
          </a:xfrm>
          <a:prstGeom prst="rect">
            <a:avLst/>
          </a:prstGeom>
          <a:noFill/>
          <a:ln w="9525">
            <a:noFill/>
          </a:ln>
        </p:spPr>
        <p:txBody>
          <a:bodyPr anchor="t" anchorCtr="0">
            <a:spAutoFit/>
          </a:bodyPr>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评价：</a:t>
            </a:r>
            <a:r>
              <a:rPr lang="en-US" altLang="zh-CN" sz="2000" b="1" dirty="0">
                <a:solidFill>
                  <a:srgbClr val="FF3300"/>
                </a:solidFill>
                <a:latin typeface="Times New Roman" panose="02020603050405020304" pitchFamily="18" charset="0"/>
                <a:ea typeface="宋体" panose="02010600030101010101" pitchFamily="2" charset="-122"/>
              </a:rPr>
              <a:t>O(nu*tu)</a:t>
            </a:r>
            <a:r>
              <a:rPr lang="zh-CN" altLang="en-US" sz="2000" b="1" dirty="0">
                <a:solidFill>
                  <a:srgbClr val="FF3300"/>
                </a:solidFill>
                <a:latin typeface="Times New Roman" panose="02020603050405020304" pitchFamily="18" charset="0"/>
                <a:ea typeface="宋体" panose="02010600030101010101" pitchFamily="2" charset="-122"/>
              </a:rPr>
              <a:t>，</a:t>
            </a:r>
            <a:endParaRPr lang="zh-CN" altLang="en-US" sz="2000" b="1" dirty="0">
              <a:solidFill>
                <a:srgbClr val="FF3300"/>
              </a:solidFill>
              <a:latin typeface="Times New Roman" panose="02020603050405020304" pitchFamily="18" charset="0"/>
              <a:ea typeface="宋体" panose="02010600030101010101" pitchFamily="2" charset="-122"/>
            </a:endParaRPr>
          </a:p>
          <a:p>
            <a:pPr>
              <a:spcBef>
                <a:spcPct val="50000"/>
              </a:spcBef>
            </a:pPr>
            <a:r>
              <a:rPr lang="zh-CN" altLang="en-US" sz="2000" b="1" dirty="0">
                <a:solidFill>
                  <a:srgbClr val="FF3300"/>
                </a:solidFill>
                <a:latin typeface="Times New Roman" panose="02020603050405020304" pitchFamily="18" charset="0"/>
                <a:ea typeface="宋体" panose="02010600030101010101" pitchFamily="2" charset="-122"/>
              </a:rPr>
              <a:t>优点</a:t>
            </a:r>
            <a:r>
              <a:rPr lang="en-US" altLang="zh-CN" sz="2000" b="1" dirty="0">
                <a:solidFill>
                  <a:srgbClr val="FF3300"/>
                </a:solidFill>
                <a:latin typeface="Times New Roman" panose="02020603050405020304" pitchFamily="18" charset="0"/>
                <a:ea typeface="宋体" panose="02010600030101010101" pitchFamily="2" charset="-122"/>
              </a:rPr>
              <a:t>:</a:t>
            </a:r>
            <a:r>
              <a:rPr lang="zh-CN" altLang="en-US" sz="2000" b="1" dirty="0">
                <a:solidFill>
                  <a:srgbClr val="FF3300"/>
                </a:solidFill>
                <a:latin typeface="Times New Roman" panose="02020603050405020304" pitchFamily="18" charset="0"/>
                <a:ea typeface="宋体" panose="02010600030101010101" pitchFamily="2" charset="-122"/>
              </a:rPr>
              <a:t>节省空间， </a:t>
            </a:r>
            <a:r>
              <a:rPr lang="en-US" altLang="zh-CN" sz="2000" b="1" dirty="0">
                <a:solidFill>
                  <a:srgbClr val="FF3300"/>
                </a:solidFill>
                <a:latin typeface="Times New Roman" panose="02020603050405020304" pitchFamily="18" charset="0"/>
                <a:ea typeface="宋体" panose="02010600030101010101" pitchFamily="2" charset="-122"/>
              </a:rPr>
              <a:t>tu&lt;&lt;mu*nu</a:t>
            </a:r>
            <a:r>
              <a:rPr lang="zh-CN" altLang="en-US" sz="2000" b="1" dirty="0">
                <a:solidFill>
                  <a:srgbClr val="FF3300"/>
                </a:solidFill>
                <a:latin typeface="Times New Roman" panose="02020603050405020304" pitchFamily="18" charset="0"/>
                <a:ea typeface="宋体" panose="02010600030101010101" pitchFamily="2" charset="-122"/>
              </a:rPr>
              <a:t>适用</a:t>
            </a:r>
            <a:endParaRPr lang="zh-CN" altLang="en-US" sz="2000" b="1" dirty="0">
              <a:solidFill>
                <a:srgbClr val="FF3300"/>
              </a:solidFill>
              <a:latin typeface="Times New Roman" panose="02020603050405020304" pitchFamily="18" charset="0"/>
              <a:ea typeface="宋体" panose="02010600030101010101" pitchFamily="2" charset="-122"/>
            </a:endParaRPr>
          </a:p>
        </p:txBody>
      </p:sp>
      <p:grpSp>
        <p:nvGrpSpPr>
          <p:cNvPr id="91146" name="Group 10"/>
          <p:cNvGrpSpPr/>
          <p:nvPr/>
        </p:nvGrpSpPr>
        <p:grpSpPr>
          <a:xfrm>
            <a:off x="4343400" y="3413125"/>
            <a:ext cx="3276600" cy="701675"/>
            <a:chOff x="2880" y="2304"/>
            <a:chExt cx="2064" cy="442"/>
          </a:xfrm>
        </p:grpSpPr>
        <p:sp>
          <p:nvSpPr>
            <p:cNvPr id="35845" name="Text Box 11"/>
            <p:cNvSpPr txBox="1"/>
            <p:nvPr/>
          </p:nvSpPr>
          <p:spPr>
            <a:xfrm>
              <a:off x="3456" y="2304"/>
              <a:ext cx="1488" cy="442"/>
            </a:xfrm>
            <a:prstGeom prst="rect">
              <a:avLst/>
            </a:prstGeom>
            <a:solidFill>
              <a:srgbClr val="FFFF99"/>
            </a:solidFill>
            <a:ln w="9525">
              <a:noFill/>
            </a:ln>
          </p:spPr>
          <p:txBody>
            <a:bodyPr anchor="t" anchorCtr="0">
              <a:spAutoFit/>
            </a:bodyPr>
            <a:p>
              <a:pPr>
                <a:spcBef>
                  <a:spcPct val="50000"/>
                </a:spcBef>
              </a:pPr>
              <a:r>
                <a:rPr lang="zh-CN" altLang="en-US" sz="2000" b="1" dirty="0">
                  <a:solidFill>
                    <a:srgbClr val="FF0000"/>
                  </a:solidFill>
                  <a:latin typeface="仿宋_GB2312" pitchFamily="49" charset="-122"/>
                  <a:ea typeface="仿宋_GB2312" pitchFamily="49" charset="-122"/>
                </a:rPr>
                <a:t>对</a:t>
              </a:r>
              <a:r>
                <a:rPr lang="en-US" altLang="zh-CN" sz="2000" b="1" dirty="0">
                  <a:solidFill>
                    <a:srgbClr val="FF0000"/>
                  </a:solidFill>
                  <a:latin typeface="Times New Roman" panose="02020603050405020304" pitchFamily="18" charset="0"/>
                  <a:ea typeface="仿宋_GB2312" pitchFamily="49" charset="-122"/>
                </a:rPr>
                <a:t>MM</a:t>
              </a:r>
              <a:r>
                <a:rPr lang="zh-CN" altLang="en-US" sz="2000" b="1" dirty="0">
                  <a:solidFill>
                    <a:srgbClr val="FF0000"/>
                  </a:solidFill>
                  <a:latin typeface="Times New Roman" panose="02020603050405020304" pitchFamily="18" charset="0"/>
                  <a:ea typeface="仿宋_GB2312" pitchFamily="49" charset="-122"/>
                </a:rPr>
                <a:t>的</a:t>
              </a:r>
              <a:r>
                <a:rPr lang="zh-CN" altLang="en-US" sz="2000" b="1" dirty="0">
                  <a:solidFill>
                    <a:srgbClr val="FF0000"/>
                  </a:solidFill>
                  <a:latin typeface="仿宋_GB2312" pitchFamily="49" charset="-122"/>
                  <a:ea typeface="仿宋_GB2312" pitchFamily="49" charset="-122"/>
                </a:rPr>
                <a:t>每一列扫描一遍所有非零元</a:t>
              </a:r>
              <a:endParaRPr lang="zh-CN" altLang="en-US" sz="2000" b="1" dirty="0">
                <a:solidFill>
                  <a:srgbClr val="FF0000"/>
                </a:solidFill>
                <a:latin typeface="仿宋_GB2312" pitchFamily="49" charset="-122"/>
                <a:ea typeface="仿宋_GB2312" pitchFamily="49" charset="-122"/>
              </a:endParaRPr>
            </a:p>
          </p:txBody>
        </p:sp>
        <p:sp>
          <p:nvSpPr>
            <p:cNvPr id="35846" name="Line 12"/>
            <p:cNvSpPr/>
            <p:nvPr/>
          </p:nvSpPr>
          <p:spPr>
            <a:xfrm flipH="1" flipV="1">
              <a:off x="3120" y="2448"/>
              <a:ext cx="336" cy="48"/>
            </a:xfrm>
            <a:prstGeom prst="line">
              <a:avLst/>
            </a:prstGeom>
            <a:ln w="9525" cap="flat" cmpd="sng">
              <a:solidFill>
                <a:srgbClr val="0000FF"/>
              </a:solidFill>
              <a:prstDash val="dash"/>
              <a:round/>
              <a:headEnd type="none" w="med" len="med"/>
              <a:tailEnd type="arrow" w="sm" len="sm"/>
            </a:ln>
          </p:spPr>
        </p:sp>
        <p:sp>
          <p:nvSpPr>
            <p:cNvPr id="35847" name="Line 13"/>
            <p:cNvSpPr/>
            <p:nvPr/>
          </p:nvSpPr>
          <p:spPr>
            <a:xfrm flipH="1">
              <a:off x="2880" y="2592"/>
              <a:ext cx="576" cy="144"/>
            </a:xfrm>
            <a:prstGeom prst="line">
              <a:avLst/>
            </a:prstGeom>
            <a:ln w="9525" cap="flat" cmpd="sng">
              <a:solidFill>
                <a:srgbClr val="0000FF"/>
              </a:solidFill>
              <a:prstDash val="dash"/>
              <a:round/>
              <a:headEnd type="none" w="med" len="med"/>
              <a:tailEnd type="arrow" w="sm" len="sm"/>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1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1146"/>
                                        </p:tgtEl>
                                        <p:attrNameLst>
                                          <p:attrName>style.visibility</p:attrName>
                                        </p:attrNameLst>
                                      </p:cBhvr>
                                      <p:to>
                                        <p:strVal val="visible"/>
                                      </p:to>
                                    </p:set>
                                    <p:animEffect transition="in" filter="dissolve">
                                      <p:cBhvr>
                                        <p:cTn id="11"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b" anchorCtr="0"/>
          <a:p>
            <a:pPr eaLnBrk="1" hangingPunct="1"/>
            <a:r>
              <a:rPr lang="en-US" altLang="zh-CN" dirty="0"/>
              <a:t>5.1 </a:t>
            </a:r>
            <a:r>
              <a:rPr lang="zh-CN" altLang="en-US" dirty="0">
                <a:ea typeface="楷体_GB2312" pitchFamily="49" charset="-122"/>
              </a:rPr>
              <a:t>数组的定义</a:t>
            </a:r>
            <a:endParaRPr lang="zh-CN" altLang="en-US" dirty="0">
              <a:ea typeface="楷体_GB2312" pitchFamily="49" charset="-122"/>
            </a:endParaRPr>
          </a:p>
        </p:txBody>
      </p:sp>
      <p:sp>
        <p:nvSpPr>
          <p:cNvPr id="7170"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dirty="0">
                <a:solidFill>
                  <a:srgbClr val="33CC33"/>
                </a:solidFill>
                <a:ea typeface="楷体_GB2312" pitchFamily="49" charset="-122"/>
              </a:rPr>
              <a:t>本章之前讨论的线性结构的数据元素都是非结构的原子类型，元素值不可再分。本章讨论的两种数据结构</a:t>
            </a:r>
            <a:r>
              <a:rPr lang="en-US" altLang="zh-CN" dirty="0">
                <a:solidFill>
                  <a:srgbClr val="33CC33"/>
                </a:solidFill>
                <a:ea typeface="楷体_GB2312" pitchFamily="49" charset="-122"/>
              </a:rPr>
              <a:t>——</a:t>
            </a:r>
            <a:r>
              <a:rPr lang="zh-CN" altLang="en-US" b="1" dirty="0">
                <a:solidFill>
                  <a:srgbClr val="33CC33"/>
                </a:solidFill>
                <a:ea typeface="楷体_GB2312" pitchFamily="49" charset="-122"/>
              </a:rPr>
              <a:t>数组</a:t>
            </a:r>
            <a:r>
              <a:rPr lang="zh-CN" altLang="en-US" dirty="0">
                <a:solidFill>
                  <a:srgbClr val="33CC33"/>
                </a:solidFill>
                <a:ea typeface="楷体_GB2312" pitchFamily="49" charset="-122"/>
              </a:rPr>
              <a:t>和</a:t>
            </a:r>
            <a:r>
              <a:rPr lang="zh-CN" altLang="en-US" b="1" dirty="0">
                <a:solidFill>
                  <a:srgbClr val="33CC33"/>
                </a:solidFill>
                <a:ea typeface="楷体_GB2312" pitchFamily="49" charset="-122"/>
              </a:rPr>
              <a:t>广义表</a:t>
            </a:r>
            <a:r>
              <a:rPr lang="zh-CN" altLang="en-US" dirty="0">
                <a:solidFill>
                  <a:srgbClr val="33CC33"/>
                </a:solidFill>
                <a:ea typeface="楷体_GB2312" pitchFamily="49" charset="-122"/>
              </a:rPr>
              <a:t>。作为线性表的扩展，表中的数据元素本身也是一种数据结构。</a:t>
            </a:r>
            <a:endParaRPr lang="zh-CN" altLang="en-US" b="1" dirty="0">
              <a:solidFill>
                <a:srgbClr val="33CC33"/>
              </a:solidFill>
              <a:ea typeface="楷体_GB2312" pitchFamily="49" charset="-122"/>
            </a:endParaRPr>
          </a:p>
          <a:p>
            <a:pPr eaLnBrk="1" hangingPunct="1">
              <a:lnSpc>
                <a:spcPct val="90000"/>
              </a:lnSpc>
            </a:pPr>
            <a:r>
              <a:rPr lang="zh-CN" altLang="en-US" sz="2800" b="1" dirty="0">
                <a:latin typeface="Times New Roman" panose="02020603050405020304" pitchFamily="18" charset="0"/>
                <a:ea typeface="楷体_GB2312" pitchFamily="49" charset="-122"/>
              </a:rPr>
              <a:t>抽象数据类型数组的定义</a:t>
            </a:r>
            <a:endParaRPr lang="zh-CN" altLang="en-US" sz="2800" b="1" dirty="0">
              <a:latin typeface="Times New Roman" panose="02020603050405020304" pitchFamily="18" charset="0"/>
              <a:ea typeface="楷体_GB2312" pitchFamily="49" charset="-122"/>
            </a:endParaRPr>
          </a:p>
          <a:p>
            <a:pPr eaLnBrk="1" hangingPunct="1">
              <a:lnSpc>
                <a:spcPct val="90000"/>
              </a:lnSpc>
            </a:pPr>
            <a:r>
              <a:rPr lang="zh-CN" altLang="en-US" sz="2800" b="1" dirty="0">
                <a:latin typeface="Times New Roman" panose="02020603050405020304" pitchFamily="18" charset="0"/>
                <a:ea typeface="楷体_GB2312" pitchFamily="49" charset="-122"/>
              </a:rPr>
              <a:t>数组的顺序表示</a:t>
            </a:r>
            <a:endParaRPr lang="zh-CN" altLang="en-US" sz="2800" b="1" dirty="0">
              <a:latin typeface="Times New Roman" panose="02020603050405020304" pitchFamily="18" charset="0"/>
              <a:ea typeface="楷体_GB2312" pitchFamily="49" charset="-122"/>
            </a:endParaRPr>
          </a:p>
          <a:p>
            <a:pPr lvl="1" indent="-347345" eaLnBrk="1" hangingPunct="1">
              <a:lnSpc>
                <a:spcPct val="90000"/>
              </a:lnSpc>
            </a:pP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维数组的存储方式</a:t>
            </a:r>
            <a:endParaRPr lang="zh-CN" altLang="en-US" sz="2800" b="1" dirty="0">
              <a:latin typeface="Times New Roman" panose="02020603050405020304" pitchFamily="18" charset="0"/>
              <a:ea typeface="楷体_GB2312" pitchFamily="49" charset="-122"/>
            </a:endParaRPr>
          </a:p>
          <a:p>
            <a:pPr lvl="1" indent="-347345" eaLnBrk="1" hangingPunct="1">
              <a:lnSpc>
                <a:spcPct val="90000"/>
              </a:lnSpc>
            </a:pP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维数组的数据元素存储位置的计算公式</a:t>
            </a:r>
            <a:endParaRPr lang="zh-CN" altLang="en-US" sz="2800" b="1" dirty="0">
              <a:latin typeface="Times New Roman" panose="02020603050405020304" pitchFamily="18" charset="0"/>
              <a:ea typeface="楷体_GB2312" pitchFamily="49" charset="-122"/>
            </a:endParaRPr>
          </a:p>
          <a:p>
            <a:pPr lvl="1" indent="-347345" eaLnBrk="1" hangingPunct="1">
              <a:lnSpc>
                <a:spcPct val="90000"/>
              </a:lnSpc>
            </a:pPr>
            <a:endParaRPr lang="en-US" altLang="zh-CN" sz="2800" b="1" dirty="0">
              <a:latin typeface="Times New Roman" panose="02020603050405020304" pitchFamily="18" charset="0"/>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b" anchorCtr="0"/>
          <a:p>
            <a:pPr eaLnBrk="1" hangingPunct="1"/>
            <a:r>
              <a:rPr lang="zh-CN" altLang="en-US" sz="3200" dirty="0">
                <a:latin typeface="Times New Roman" panose="02020603050405020304" pitchFamily="18" charset="0"/>
                <a:ea typeface="楷体_GB2312" pitchFamily="49" charset="-122"/>
              </a:rPr>
              <a:t>三元组表表示的稀疏矩阵转置方法二</a:t>
            </a:r>
            <a:endParaRPr lang="zh-CN" altLang="en-US" sz="3200" dirty="0">
              <a:latin typeface="Times New Roman" panose="02020603050405020304" pitchFamily="18" charset="0"/>
              <a:ea typeface="楷体_GB2312" pitchFamily="49" charset="-122"/>
            </a:endParaRPr>
          </a:p>
        </p:txBody>
      </p:sp>
      <p:sp>
        <p:nvSpPr>
          <p:cNvPr id="36866" name="Rectangle 3"/>
          <p:cNvSpPr>
            <a:spLocks noGrp="1"/>
          </p:cNvSpPr>
          <p:nvPr>
            <p:ph idx="1"/>
          </p:nvPr>
        </p:nvSpPr>
        <p:spPr>
          <a:xfrm>
            <a:off x="457200" y="1719263"/>
            <a:ext cx="8435975" cy="4411662"/>
          </a:xfrm>
          <a:ln/>
        </p:spPr>
        <p:txBody>
          <a:bodyPr vert="horz" wrap="square" lIns="91440" tIns="45720" rIns="91440" bIns="45720" anchor="t" anchorCtr="0"/>
          <a:p>
            <a:pPr algn="just" eaLnBrk="1" hangingPunct="1">
              <a:lnSpc>
                <a:spcPct val="90000"/>
              </a:lnSpc>
            </a:pPr>
            <a:r>
              <a:rPr lang="zh-CN" altLang="en-US" sz="2400" b="1" dirty="0">
                <a:latin typeface="Times New Roman" panose="02020603050405020304" pitchFamily="18" charset="0"/>
                <a:ea typeface="楷体_GB2312" pitchFamily="49" charset="-122"/>
              </a:rPr>
              <a:t>思想：按</a:t>
            </a:r>
            <a:r>
              <a:rPr lang="en-US" altLang="zh-CN" sz="2400" b="1" dirty="0">
                <a:latin typeface="Times New Roman" panose="02020603050405020304" pitchFamily="18" charset="0"/>
                <a:ea typeface="楷体_GB2312" pitchFamily="49" charset="-122"/>
              </a:rPr>
              <a:t>M.data</a:t>
            </a:r>
            <a:r>
              <a:rPr lang="zh-CN" altLang="en-US" sz="2400" b="1" dirty="0">
                <a:latin typeface="Times New Roman" panose="02020603050405020304" pitchFamily="18" charset="0"/>
                <a:ea typeface="楷体_GB2312" pitchFamily="49" charset="-122"/>
              </a:rPr>
              <a:t>的三元组次序转置，再</a:t>
            </a:r>
            <a:r>
              <a:rPr lang="zh-CN" altLang="en-US" sz="2400" b="1" dirty="0">
                <a:ea typeface="楷体_GB2312" pitchFamily="49" charset="-122"/>
              </a:rPr>
              <a:t>将三元组置入</a:t>
            </a:r>
            <a:r>
              <a:rPr lang="en-US" altLang="zh-CN" sz="2400" b="1" dirty="0">
                <a:ea typeface="楷体_GB2312" pitchFamily="49" charset="-122"/>
              </a:rPr>
              <a:t>T</a:t>
            </a:r>
            <a:r>
              <a:rPr lang="zh-CN" altLang="en-US" sz="2400" b="1" dirty="0">
                <a:ea typeface="楷体_GB2312" pitchFamily="49" charset="-122"/>
              </a:rPr>
              <a:t>中适当的位置。</a:t>
            </a:r>
            <a:endParaRPr lang="zh-CN" altLang="en-US" sz="2400" b="1" dirty="0">
              <a:ea typeface="楷体_GB2312" pitchFamily="49" charset="-122"/>
            </a:endParaRPr>
          </a:p>
          <a:p>
            <a:pPr algn="just" eaLnBrk="1" hangingPunct="1">
              <a:lnSpc>
                <a:spcPct val="90000"/>
              </a:lnSpc>
            </a:pPr>
            <a:r>
              <a:rPr lang="zh-CN" altLang="en-US" sz="2400" b="1" dirty="0">
                <a:ea typeface="楷体_GB2312" pitchFamily="49" charset="-122"/>
              </a:rPr>
              <a:t>问题：转置前需知</a:t>
            </a:r>
            <a:r>
              <a:rPr lang="en-US" altLang="zh-CN" sz="2400" b="1" dirty="0">
                <a:ea typeface="楷体_GB2312" pitchFamily="49" charset="-122"/>
              </a:rPr>
              <a:t>MM</a:t>
            </a:r>
            <a:r>
              <a:rPr lang="zh-CN" altLang="en-US" sz="2400" b="1" dirty="0">
                <a:ea typeface="楷体_GB2312" pitchFamily="49" charset="-122"/>
              </a:rPr>
              <a:t>的每列中</a:t>
            </a:r>
            <a:r>
              <a:rPr lang="zh-CN" altLang="en-US" sz="2400" b="1" dirty="0">
                <a:solidFill>
                  <a:srgbClr val="CC3300"/>
                </a:solidFill>
                <a:ea typeface="楷体_GB2312" pitchFamily="49" charset="-122"/>
              </a:rPr>
              <a:t>非零元素个数</a:t>
            </a:r>
            <a:r>
              <a:rPr lang="zh-CN" altLang="en-US" sz="2400" b="1" dirty="0">
                <a:ea typeface="楷体_GB2312" pitchFamily="49" charset="-122"/>
              </a:rPr>
              <a:t>及</a:t>
            </a:r>
            <a:r>
              <a:rPr lang="zh-CN" altLang="en-US" sz="2400" b="1" dirty="0">
                <a:solidFill>
                  <a:srgbClr val="CC3300"/>
                </a:solidFill>
                <a:ea typeface="楷体_GB2312" pitchFamily="49" charset="-122"/>
              </a:rPr>
              <a:t>第一个</a:t>
            </a:r>
            <a:r>
              <a:rPr lang="zh-CN" altLang="en-US" sz="2400" b="1" dirty="0">
                <a:ea typeface="楷体_GB2312" pitchFamily="49" charset="-122"/>
              </a:rPr>
              <a:t>非零元素在</a:t>
            </a:r>
            <a:r>
              <a:rPr lang="en-US" altLang="zh-CN" sz="2400" b="1" dirty="0">
                <a:ea typeface="楷体_GB2312" pitchFamily="49" charset="-122"/>
              </a:rPr>
              <a:t>T.data</a:t>
            </a:r>
            <a:r>
              <a:rPr lang="zh-CN" altLang="en-US" sz="2400" b="1" dirty="0">
                <a:ea typeface="楷体_GB2312" pitchFamily="49" charset="-122"/>
              </a:rPr>
              <a:t>中的</a:t>
            </a:r>
            <a:r>
              <a:rPr lang="zh-CN" altLang="en-US" sz="2400" b="1" dirty="0">
                <a:solidFill>
                  <a:srgbClr val="CC3300"/>
                </a:solidFill>
                <a:ea typeface="楷体_GB2312" pitchFamily="49" charset="-122"/>
              </a:rPr>
              <a:t>位置</a:t>
            </a:r>
            <a:r>
              <a:rPr lang="zh-CN" altLang="en-US" sz="2400" b="1" dirty="0">
                <a:ea typeface="楷体_GB2312" pitchFamily="49" charset="-122"/>
              </a:rPr>
              <a:t>。</a:t>
            </a:r>
            <a:endParaRPr lang="zh-CN" altLang="en-US" sz="2400" b="1" dirty="0"/>
          </a:p>
          <a:p>
            <a:pPr algn="just" eaLnBrk="1" hangingPunct="1">
              <a:lnSpc>
                <a:spcPct val="90000"/>
              </a:lnSpc>
            </a:pPr>
            <a:r>
              <a:rPr lang="zh-CN" altLang="en-US" sz="2400" b="1" dirty="0">
                <a:ea typeface="楷体_GB2312" pitchFamily="49" charset="-122"/>
              </a:rPr>
              <a:t>解决方案：设</a:t>
            </a:r>
            <a:r>
              <a:rPr lang="en-US" altLang="zh-CN" sz="2400" b="1" dirty="0">
                <a:ea typeface="楷体_GB2312" pitchFamily="49" charset="-122"/>
              </a:rPr>
              <a:t>num</a:t>
            </a:r>
            <a:r>
              <a:rPr lang="zh-CN" altLang="en-US" sz="2400" b="1" dirty="0">
                <a:ea typeface="楷体_GB2312" pitchFamily="49" charset="-122"/>
              </a:rPr>
              <a:t>和</a:t>
            </a:r>
            <a:r>
              <a:rPr lang="en-US" altLang="zh-CN" sz="2400" b="1" dirty="0">
                <a:ea typeface="楷体_GB2312" pitchFamily="49" charset="-122"/>
              </a:rPr>
              <a:t>cpot</a:t>
            </a:r>
            <a:r>
              <a:rPr lang="zh-CN" altLang="en-US" sz="2400" b="1" dirty="0">
                <a:ea typeface="楷体_GB2312" pitchFamily="49" charset="-122"/>
              </a:rPr>
              <a:t>两个向量，</a:t>
            </a:r>
            <a:endParaRPr lang="zh-CN" altLang="en-US" sz="2400" b="1" dirty="0">
              <a:ea typeface="楷体_GB2312" pitchFamily="49" charset="-122"/>
            </a:endParaRPr>
          </a:p>
          <a:p>
            <a:pPr algn="just" eaLnBrk="1" hangingPunct="1">
              <a:lnSpc>
                <a:spcPct val="90000"/>
              </a:lnSpc>
            </a:pPr>
            <a:r>
              <a:rPr lang="en-US" altLang="zh-CN" sz="2400" b="1" dirty="0">
                <a:ea typeface="楷体_GB2312" pitchFamily="49" charset="-122"/>
              </a:rPr>
              <a:t>num[col]</a:t>
            </a:r>
            <a:r>
              <a:rPr lang="zh-CN" altLang="en-US" sz="2400" b="1" dirty="0">
                <a:ea typeface="楷体_GB2312" pitchFamily="49" charset="-122"/>
              </a:rPr>
              <a:t>：矩阵</a:t>
            </a:r>
            <a:r>
              <a:rPr lang="en-US" altLang="zh-CN" sz="2400" b="1" dirty="0">
                <a:ea typeface="楷体_GB2312" pitchFamily="49" charset="-122"/>
              </a:rPr>
              <a:t>M</a:t>
            </a:r>
            <a:r>
              <a:rPr lang="zh-CN" altLang="en-US" sz="2400" b="1" dirty="0">
                <a:ea typeface="楷体_GB2312" pitchFamily="49" charset="-122"/>
              </a:rPr>
              <a:t>的第</a:t>
            </a:r>
            <a:r>
              <a:rPr lang="en-US" altLang="zh-CN" sz="2400" b="1" dirty="0">
                <a:ea typeface="楷体_GB2312" pitchFamily="49" charset="-122"/>
              </a:rPr>
              <a:t>col</a:t>
            </a:r>
            <a:r>
              <a:rPr lang="zh-CN" altLang="en-US" sz="2400" b="1" dirty="0">
                <a:ea typeface="楷体_GB2312" pitchFamily="49" charset="-122"/>
              </a:rPr>
              <a:t>列中非零元素的个数，</a:t>
            </a:r>
            <a:endParaRPr lang="zh-CN" altLang="en-US" sz="2400" b="1" dirty="0">
              <a:ea typeface="楷体_GB2312" pitchFamily="49" charset="-122"/>
            </a:endParaRPr>
          </a:p>
          <a:p>
            <a:pPr algn="just" eaLnBrk="1" hangingPunct="1">
              <a:lnSpc>
                <a:spcPct val="90000"/>
              </a:lnSpc>
            </a:pPr>
            <a:r>
              <a:rPr lang="en-US" altLang="zh-CN" sz="2400" b="1" dirty="0">
                <a:ea typeface="楷体_GB2312" pitchFamily="49" charset="-122"/>
              </a:rPr>
              <a:t>cpot[col]: </a:t>
            </a:r>
            <a:r>
              <a:rPr lang="zh-CN" altLang="en-US" sz="2400" b="1" dirty="0">
                <a:ea typeface="楷体_GB2312" pitchFamily="49" charset="-122"/>
              </a:rPr>
              <a:t>矩阵中第</a:t>
            </a:r>
            <a:r>
              <a:rPr lang="en-US" altLang="zh-CN" sz="2400" b="1" dirty="0">
                <a:ea typeface="楷体_GB2312" pitchFamily="49" charset="-122"/>
              </a:rPr>
              <a:t>col</a:t>
            </a:r>
            <a:r>
              <a:rPr lang="zh-CN" altLang="en-US" sz="2400" b="1" dirty="0">
                <a:ea typeface="楷体_GB2312" pitchFamily="49" charset="-122"/>
              </a:rPr>
              <a:t>列第一个非零元在</a:t>
            </a:r>
            <a:r>
              <a:rPr lang="en-US" altLang="zh-CN" sz="2400" b="1" dirty="0">
                <a:ea typeface="楷体_GB2312" pitchFamily="49" charset="-122"/>
              </a:rPr>
              <a:t>T.data</a:t>
            </a:r>
            <a:r>
              <a:rPr lang="zh-CN" altLang="en-US" sz="2400" b="1" dirty="0">
                <a:ea typeface="楷体_GB2312" pitchFamily="49" charset="-122"/>
              </a:rPr>
              <a:t>中的位置</a:t>
            </a:r>
            <a:endParaRPr lang="zh-CN" altLang="en-US" sz="2400" b="1" dirty="0"/>
          </a:p>
          <a:p>
            <a:pPr algn="just" eaLnBrk="1" hangingPunct="1">
              <a:lnSpc>
                <a:spcPct val="90000"/>
              </a:lnSpc>
              <a:buNone/>
            </a:pPr>
            <a:r>
              <a:rPr lang="zh-CN" altLang="en-US" sz="2400" b="1" dirty="0"/>
              <a:t>       </a:t>
            </a:r>
            <a:r>
              <a:rPr lang="en-US" altLang="zh-CN" sz="2400" b="1" dirty="0">
                <a:solidFill>
                  <a:srgbClr val="4220EA"/>
                </a:solidFill>
              </a:rPr>
              <a:t>cpot[1]=1;</a:t>
            </a:r>
            <a:endParaRPr lang="en-US" altLang="zh-CN" sz="2400" b="1" dirty="0">
              <a:solidFill>
                <a:srgbClr val="4220EA"/>
              </a:solidFill>
            </a:endParaRPr>
          </a:p>
          <a:p>
            <a:pPr algn="just" eaLnBrk="1" hangingPunct="1">
              <a:lnSpc>
                <a:spcPct val="90000"/>
              </a:lnSpc>
              <a:buNone/>
            </a:pPr>
            <a:r>
              <a:rPr lang="en-US" altLang="zh-CN" sz="2400" b="1" dirty="0">
                <a:solidFill>
                  <a:srgbClr val="4220EA"/>
                </a:solidFill>
              </a:rPr>
              <a:t>       cpot[col]=cpot[col-1]+num[col-1] (2&lt;=col&lt;=a.nu)</a:t>
            </a:r>
            <a:endParaRPr lang="en-US" altLang="zh-CN" sz="2400" b="1" dirty="0">
              <a:solidFill>
                <a:srgbClr val="4220EA"/>
              </a:solidFill>
            </a:endParaRPr>
          </a:p>
        </p:txBody>
      </p:sp>
      <p:graphicFrame>
        <p:nvGraphicFramePr>
          <p:cNvPr id="88341" name="Group 277"/>
          <p:cNvGraphicFramePr>
            <a:graphicFrameLocks noGrp="1"/>
          </p:cNvGraphicFramePr>
          <p:nvPr>
            <p:ph sz="half" idx="4294967295"/>
          </p:nvPr>
        </p:nvGraphicFramePr>
        <p:xfrm>
          <a:off x="2339975" y="5276850"/>
          <a:ext cx="4289425" cy="1279525"/>
        </p:xfrm>
        <a:graphic>
          <a:graphicData uri="http://schemas.openxmlformats.org/drawingml/2006/table">
            <a:tbl>
              <a:tblPr/>
              <a:tblGrid>
                <a:gridCol w="1296988"/>
                <a:gridCol w="431800"/>
                <a:gridCol w="431800"/>
                <a:gridCol w="431800"/>
                <a:gridCol w="433387"/>
                <a:gridCol w="431800"/>
                <a:gridCol w="360363"/>
                <a:gridCol w="471487"/>
              </a:tblGrid>
              <a:tr h="42650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col</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50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num[col]</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50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cpot[col]</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indent="-11303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indent="-22098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indent="-382905">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indent="-5461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indent="-546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79" marB="4567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6905" name="Text Box 276"/>
          <p:cNvSpPr txBox="1"/>
          <p:nvPr/>
        </p:nvSpPr>
        <p:spPr>
          <a:xfrm>
            <a:off x="3851275" y="6537325"/>
            <a:ext cx="1871663" cy="396875"/>
          </a:xfrm>
          <a:prstGeom prst="rect">
            <a:avLst/>
          </a:prstGeom>
          <a:noFill/>
          <a:ln w="9525">
            <a:noFill/>
          </a:ln>
        </p:spPr>
        <p:txBody>
          <a:bodyPr anchor="t" anchorCtr="0">
            <a:spAutoFit/>
          </a:bodyPr>
          <a:p>
            <a:pPr>
              <a:spcBef>
                <a:spcPct val="50000"/>
              </a:spcBef>
            </a:pPr>
            <a:r>
              <a:rPr lang="en-US" altLang="zh-CN" sz="2000" b="1" dirty="0">
                <a:solidFill>
                  <a:srgbClr val="4220EA"/>
                </a:solidFill>
                <a:latin typeface="Times New Roman" panose="02020603050405020304" pitchFamily="18" charset="0"/>
                <a:ea typeface="楷体_GB2312" pitchFamily="49" charset="-122"/>
              </a:rPr>
              <a:t>MM</a:t>
            </a:r>
            <a:r>
              <a:rPr lang="zh-CN" altLang="en-US" sz="2000" b="1" dirty="0">
                <a:solidFill>
                  <a:srgbClr val="4220EA"/>
                </a:solidFill>
                <a:latin typeface="Times New Roman" panose="02020603050405020304" pitchFamily="18" charset="0"/>
                <a:ea typeface="楷体_GB2312" pitchFamily="49" charset="-122"/>
              </a:rPr>
              <a:t>的向量表</a:t>
            </a:r>
            <a:endParaRPr lang="zh-CN" altLang="en-US" sz="2000" b="1" dirty="0">
              <a:solidFill>
                <a:srgbClr val="4220EA"/>
              </a:solidFill>
              <a:latin typeface="Times New Roman" panose="02020603050405020304" pitchFamily="18" charset="0"/>
              <a:ea typeface="楷体_GB2312" pitchFamily="49" charset="-122"/>
            </a:endParaRPr>
          </a:p>
        </p:txBody>
      </p:sp>
      <p:graphicFrame>
        <p:nvGraphicFramePr>
          <p:cNvPr id="88369" name="Group 305"/>
          <p:cNvGraphicFramePr>
            <a:graphicFrameLocks noGrp="1"/>
          </p:cNvGraphicFramePr>
          <p:nvPr/>
        </p:nvGraphicFramePr>
        <p:xfrm>
          <a:off x="3641725" y="5699125"/>
          <a:ext cx="2992438" cy="854075"/>
        </p:xfrm>
        <a:graphic>
          <a:graphicData uri="http://schemas.openxmlformats.org/drawingml/2006/table">
            <a:tbl>
              <a:tblPr/>
              <a:tblGrid>
                <a:gridCol w="431800"/>
                <a:gridCol w="431800"/>
                <a:gridCol w="431800"/>
                <a:gridCol w="433388"/>
                <a:gridCol w="431800"/>
                <a:gridCol w="360362"/>
                <a:gridCol w="471488"/>
              </a:tblGrid>
              <a:tr h="4270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4270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344805">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694055">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98933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54" marB="457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bl>
          </a:graphicData>
        </a:graphic>
      </p:graphicFrame>
      <p:sp>
        <p:nvSpPr>
          <p:cNvPr id="36932" name="Line 308"/>
          <p:cNvSpPr/>
          <p:nvPr/>
        </p:nvSpPr>
        <p:spPr>
          <a:xfrm>
            <a:off x="3962400" y="5943600"/>
            <a:ext cx="152400" cy="304800"/>
          </a:xfrm>
          <a:prstGeom prst="line">
            <a:avLst/>
          </a:prstGeom>
          <a:ln w="9525" cap="flat" cmpd="sng">
            <a:solidFill>
              <a:schemeClr val="tx1"/>
            </a:solidFill>
            <a:prstDash val="solid"/>
            <a:miter/>
            <a:headEnd type="none" w="med" len="med"/>
            <a:tailEnd type="triangle" w="med" len="med"/>
          </a:ln>
        </p:spPr>
      </p:sp>
      <p:sp>
        <p:nvSpPr>
          <p:cNvPr id="36933" name="Line 309"/>
          <p:cNvSpPr/>
          <p:nvPr/>
        </p:nvSpPr>
        <p:spPr>
          <a:xfrm>
            <a:off x="3962400" y="6324600"/>
            <a:ext cx="152400" cy="0"/>
          </a:xfrm>
          <a:prstGeom prst="line">
            <a:avLst/>
          </a:prstGeom>
          <a:ln w="9525" cap="flat" cmpd="sng">
            <a:solidFill>
              <a:schemeClr val="tx1"/>
            </a:solidFill>
            <a:prstDash val="solid"/>
            <a:miter/>
            <a:headEnd type="none" w="med" len="med"/>
            <a:tailEnd type="triangle" w="med" len="med"/>
          </a:ln>
        </p:spPr>
      </p:sp>
      <p:sp>
        <p:nvSpPr>
          <p:cNvPr id="36934" name="Line 310"/>
          <p:cNvSpPr/>
          <p:nvPr/>
        </p:nvSpPr>
        <p:spPr>
          <a:xfrm>
            <a:off x="4800600" y="5943600"/>
            <a:ext cx="304800" cy="304800"/>
          </a:xfrm>
          <a:prstGeom prst="line">
            <a:avLst/>
          </a:prstGeom>
          <a:ln w="9525" cap="flat" cmpd="sng">
            <a:solidFill>
              <a:schemeClr val="tx1"/>
            </a:solidFill>
            <a:prstDash val="solid"/>
            <a:miter/>
            <a:headEnd type="none" w="med" len="med"/>
            <a:tailEnd type="triangle" w="med" len="med"/>
          </a:ln>
        </p:spPr>
      </p:sp>
      <p:sp>
        <p:nvSpPr>
          <p:cNvPr id="36935" name="Line 311"/>
          <p:cNvSpPr/>
          <p:nvPr/>
        </p:nvSpPr>
        <p:spPr>
          <a:xfrm flipV="1">
            <a:off x="4800600" y="6324600"/>
            <a:ext cx="228600" cy="76200"/>
          </a:xfrm>
          <a:prstGeom prst="line">
            <a:avLst/>
          </a:prstGeom>
          <a:ln w="9525" cap="flat" cmpd="sng">
            <a:solidFill>
              <a:schemeClr val="tx1"/>
            </a:solidFill>
            <a:prstDash val="solid"/>
            <a:miter/>
            <a:headEnd type="none" w="med" len="med"/>
            <a:tailEnd type="triangle" w="med" len="med"/>
          </a:ln>
        </p:spPr>
      </p:sp>
      <p:sp>
        <p:nvSpPr>
          <p:cNvPr id="36936" name="Line 312"/>
          <p:cNvSpPr/>
          <p:nvPr/>
        </p:nvSpPr>
        <p:spPr>
          <a:xfrm>
            <a:off x="4343400" y="6019800"/>
            <a:ext cx="228600" cy="304800"/>
          </a:xfrm>
          <a:prstGeom prst="line">
            <a:avLst/>
          </a:prstGeom>
          <a:ln w="9525" cap="flat" cmpd="sng">
            <a:solidFill>
              <a:schemeClr val="tx1"/>
            </a:solidFill>
            <a:prstDash val="solid"/>
            <a:miter/>
            <a:headEnd type="none" w="med" len="med"/>
            <a:tailEnd type="triangle" w="med" len="med"/>
          </a:ln>
        </p:spPr>
      </p:sp>
      <p:sp>
        <p:nvSpPr>
          <p:cNvPr id="36937" name="Line 313"/>
          <p:cNvSpPr/>
          <p:nvPr/>
        </p:nvSpPr>
        <p:spPr>
          <a:xfrm>
            <a:off x="4343400" y="6400800"/>
            <a:ext cx="228600" cy="0"/>
          </a:xfrm>
          <a:prstGeom prst="line">
            <a:avLst/>
          </a:prstGeom>
          <a:ln w="9525" cap="flat" cmpd="sng">
            <a:solidFill>
              <a:schemeClr val="tx1"/>
            </a:solidFill>
            <a:prstDash val="solid"/>
            <a:miter/>
            <a:headEnd type="none" w="med" len="med"/>
            <a:tailEnd type="triangle" w="med" len="med"/>
          </a:ln>
        </p:spPr>
      </p:sp>
      <p:sp>
        <p:nvSpPr>
          <p:cNvPr id="36938" name="Line 314"/>
          <p:cNvSpPr/>
          <p:nvPr/>
        </p:nvSpPr>
        <p:spPr>
          <a:xfrm>
            <a:off x="6019800" y="5943600"/>
            <a:ext cx="304800" cy="304800"/>
          </a:xfrm>
          <a:prstGeom prst="line">
            <a:avLst/>
          </a:prstGeom>
          <a:ln w="9525" cap="flat" cmpd="sng">
            <a:solidFill>
              <a:schemeClr val="tx1"/>
            </a:solidFill>
            <a:prstDash val="solid"/>
            <a:miter/>
            <a:headEnd type="none" w="med" len="med"/>
            <a:tailEnd type="triangle" w="med" len="med"/>
          </a:ln>
        </p:spPr>
      </p:sp>
      <p:sp>
        <p:nvSpPr>
          <p:cNvPr id="36939" name="Line 315"/>
          <p:cNvSpPr/>
          <p:nvPr/>
        </p:nvSpPr>
        <p:spPr>
          <a:xfrm flipV="1">
            <a:off x="6019800" y="6324600"/>
            <a:ext cx="228600" cy="76200"/>
          </a:xfrm>
          <a:prstGeom prst="line">
            <a:avLst/>
          </a:prstGeom>
          <a:ln w="9525" cap="flat" cmpd="sng">
            <a:solidFill>
              <a:schemeClr val="tx1"/>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8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839" name="Group 239"/>
          <p:cNvGrpSpPr/>
          <p:nvPr/>
        </p:nvGrpSpPr>
        <p:grpSpPr>
          <a:xfrm>
            <a:off x="4714875" y="1997075"/>
            <a:ext cx="3057525" cy="4568825"/>
            <a:chOff x="2970" y="1288"/>
            <a:chExt cx="1926" cy="2878"/>
          </a:xfrm>
        </p:grpSpPr>
        <p:grpSp>
          <p:nvGrpSpPr>
            <p:cNvPr id="37890" name="Group 59"/>
            <p:cNvGrpSpPr/>
            <p:nvPr/>
          </p:nvGrpSpPr>
          <p:grpSpPr>
            <a:xfrm>
              <a:off x="3648" y="1564"/>
              <a:ext cx="1200" cy="2602"/>
              <a:chOff x="3360" y="1584"/>
              <a:chExt cx="1200" cy="2602"/>
            </a:xfrm>
          </p:grpSpPr>
          <p:grpSp>
            <p:nvGrpSpPr>
              <p:cNvPr id="37891" name="Group 60"/>
              <p:cNvGrpSpPr/>
              <p:nvPr/>
            </p:nvGrpSpPr>
            <p:grpSpPr>
              <a:xfrm>
                <a:off x="3360" y="1872"/>
                <a:ext cx="1200" cy="298"/>
                <a:chOff x="1056" y="1248"/>
                <a:chExt cx="1200" cy="298"/>
              </a:xfrm>
            </p:grpSpPr>
            <p:sp>
              <p:nvSpPr>
                <p:cNvPr id="37892" name="Rectangle 6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893" name="Text Box 6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1</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894" name="Rectangle 6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895" name="Rectangle 6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896" name="Group 65"/>
              <p:cNvGrpSpPr/>
              <p:nvPr/>
            </p:nvGrpSpPr>
            <p:grpSpPr>
              <a:xfrm>
                <a:off x="3360" y="2160"/>
                <a:ext cx="1200" cy="298"/>
                <a:chOff x="1056" y="1248"/>
                <a:chExt cx="1200" cy="298"/>
              </a:xfrm>
            </p:grpSpPr>
            <p:sp>
              <p:nvSpPr>
                <p:cNvPr id="37897" name="Rectangle 6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898" name="Text Box 6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2</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899" name="Rectangle 6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00" name="Rectangle 6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01" name="Group 70"/>
              <p:cNvGrpSpPr/>
              <p:nvPr/>
            </p:nvGrpSpPr>
            <p:grpSpPr>
              <a:xfrm>
                <a:off x="3360" y="2448"/>
                <a:ext cx="1200" cy="298"/>
                <a:chOff x="1056" y="1248"/>
                <a:chExt cx="1200" cy="298"/>
              </a:xfrm>
            </p:grpSpPr>
            <p:sp>
              <p:nvSpPr>
                <p:cNvPr id="37902" name="Rectangle 7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03" name="Text Box 7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3</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04" name="Rectangle 7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05" name="Rectangle 7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06" name="Group 75"/>
              <p:cNvGrpSpPr/>
              <p:nvPr/>
            </p:nvGrpSpPr>
            <p:grpSpPr>
              <a:xfrm>
                <a:off x="3360" y="2736"/>
                <a:ext cx="1200" cy="298"/>
                <a:chOff x="1056" y="1248"/>
                <a:chExt cx="1200" cy="298"/>
              </a:xfrm>
            </p:grpSpPr>
            <p:sp>
              <p:nvSpPr>
                <p:cNvPr id="37907" name="Rectangle 7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08" name="Text Box 7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4</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09" name="Rectangle 7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10" name="Rectangle 7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11" name="Group 80"/>
              <p:cNvGrpSpPr/>
              <p:nvPr/>
            </p:nvGrpSpPr>
            <p:grpSpPr>
              <a:xfrm>
                <a:off x="3360" y="3024"/>
                <a:ext cx="1200" cy="298"/>
                <a:chOff x="1056" y="1248"/>
                <a:chExt cx="1200" cy="298"/>
              </a:xfrm>
            </p:grpSpPr>
            <p:sp>
              <p:nvSpPr>
                <p:cNvPr id="37912" name="Rectangle 8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13" name="Text Box 8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5</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14" name="Rectangle 8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15" name="Rectangle 8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16" name="Group 85"/>
              <p:cNvGrpSpPr/>
              <p:nvPr/>
            </p:nvGrpSpPr>
            <p:grpSpPr>
              <a:xfrm>
                <a:off x="3360" y="3312"/>
                <a:ext cx="1200" cy="298"/>
                <a:chOff x="1056" y="1248"/>
                <a:chExt cx="1200" cy="298"/>
              </a:xfrm>
            </p:grpSpPr>
            <p:sp>
              <p:nvSpPr>
                <p:cNvPr id="37917" name="Rectangle 8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18" name="Text Box 8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6</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19" name="Rectangle 8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20" name="Rectangle 8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21" name="Group 90"/>
              <p:cNvGrpSpPr/>
              <p:nvPr/>
            </p:nvGrpSpPr>
            <p:grpSpPr>
              <a:xfrm>
                <a:off x="3360" y="3600"/>
                <a:ext cx="1200" cy="298"/>
                <a:chOff x="1056" y="1248"/>
                <a:chExt cx="1200" cy="298"/>
              </a:xfrm>
            </p:grpSpPr>
            <p:sp>
              <p:nvSpPr>
                <p:cNvPr id="37922" name="Rectangle 9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23" name="Text Box 9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7</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24" name="Rectangle 9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25" name="Rectangle 9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26" name="Group 95"/>
              <p:cNvGrpSpPr/>
              <p:nvPr/>
            </p:nvGrpSpPr>
            <p:grpSpPr>
              <a:xfrm>
                <a:off x="3360" y="3888"/>
                <a:ext cx="1200" cy="298"/>
                <a:chOff x="1056" y="1248"/>
                <a:chExt cx="1200" cy="298"/>
              </a:xfrm>
            </p:grpSpPr>
            <p:sp>
              <p:nvSpPr>
                <p:cNvPr id="37927" name="Rectangle 96"/>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28" name="Text Box 97"/>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8</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29" name="Rectangle 98"/>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30" name="Rectangle 99"/>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nvGrpSpPr>
              <p:cNvPr id="37931" name="Group 100"/>
              <p:cNvGrpSpPr/>
              <p:nvPr/>
            </p:nvGrpSpPr>
            <p:grpSpPr>
              <a:xfrm>
                <a:off x="3360" y="1584"/>
                <a:ext cx="1200" cy="298"/>
                <a:chOff x="1056" y="1248"/>
                <a:chExt cx="1200" cy="298"/>
              </a:xfrm>
            </p:grpSpPr>
            <p:sp>
              <p:nvSpPr>
                <p:cNvPr id="37932" name="Rectangle 101"/>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33" name="Text Box 102"/>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宋体" panose="02010600030101010101" pitchFamily="2" charset="-122"/>
                    </a:rPr>
                    <a:t>0</a:t>
                  </a:r>
                  <a:endParaRPr lang="en-US" altLang="zh-CN" sz="2000" b="1" dirty="0">
                    <a:solidFill>
                      <a:srgbClr val="0A0A0E"/>
                    </a:solidFill>
                    <a:latin typeface="Times New Roman" panose="02020603050405020304" pitchFamily="18" charset="0"/>
                    <a:ea typeface="宋体" panose="02010600030101010101" pitchFamily="2" charset="-122"/>
                  </a:endParaRPr>
                </a:p>
              </p:txBody>
            </p:sp>
            <p:sp>
              <p:nvSpPr>
                <p:cNvPr id="37934" name="Rectangle 103"/>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sp>
              <p:nvSpPr>
                <p:cNvPr id="37935" name="Rectangle 104"/>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000" b="1" baseline="-25000" dirty="0">
                    <a:solidFill>
                      <a:srgbClr val="0A0A0E"/>
                    </a:solidFill>
                    <a:latin typeface="Times New Roman" panose="02020603050405020304" pitchFamily="18" charset="0"/>
                    <a:ea typeface="宋体" panose="02010600030101010101" pitchFamily="2" charset="-122"/>
                  </a:endParaRPr>
                </a:p>
              </p:txBody>
            </p:sp>
          </p:grpSp>
        </p:grpSp>
        <p:grpSp>
          <p:nvGrpSpPr>
            <p:cNvPr id="37936" name="Group 236"/>
            <p:cNvGrpSpPr/>
            <p:nvPr/>
          </p:nvGrpSpPr>
          <p:grpSpPr>
            <a:xfrm>
              <a:off x="2970" y="1288"/>
              <a:ext cx="1926" cy="504"/>
              <a:chOff x="2776" y="1288"/>
              <a:chExt cx="1926" cy="504"/>
            </a:xfrm>
          </p:grpSpPr>
          <p:sp>
            <p:nvSpPr>
              <p:cNvPr id="37937" name="Text Box 106"/>
              <p:cNvSpPr txBox="1"/>
              <p:nvPr/>
            </p:nvSpPr>
            <p:spPr>
              <a:xfrm>
                <a:off x="2776" y="1536"/>
                <a:ext cx="68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隶书" panose="02010509060101010101" pitchFamily="49" charset="-122"/>
                  </a:rPr>
                  <a:t>T.data</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37938" name="Text Box 108"/>
              <p:cNvSpPr txBox="1"/>
              <p:nvPr/>
            </p:nvSpPr>
            <p:spPr>
              <a:xfrm>
                <a:off x="2776" y="1288"/>
                <a:ext cx="68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隶书" panose="02010509060101010101" pitchFamily="49" charset="-122"/>
                  </a:rPr>
                  <a:t>T.mu=7</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37939" name="Text Box 109"/>
              <p:cNvSpPr txBox="1"/>
              <p:nvPr/>
            </p:nvSpPr>
            <p:spPr>
              <a:xfrm>
                <a:off x="3456" y="1288"/>
                <a:ext cx="63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隶书" panose="02010509060101010101" pitchFamily="49" charset="-122"/>
                  </a:rPr>
                  <a:t>T.nu=6</a:t>
                </a:r>
                <a:endParaRPr lang="en-US" altLang="zh-CN" sz="2000" b="1" dirty="0">
                  <a:solidFill>
                    <a:srgbClr val="0A0A0E"/>
                  </a:solidFill>
                  <a:latin typeface="Times New Roman" panose="02020603050405020304" pitchFamily="18" charset="0"/>
                  <a:ea typeface="隶书" panose="02010509060101010101" pitchFamily="49" charset="-122"/>
                </a:endParaRPr>
              </a:p>
            </p:txBody>
          </p:sp>
          <p:sp>
            <p:nvSpPr>
              <p:cNvPr id="37940" name="Text Box 110"/>
              <p:cNvSpPr txBox="1"/>
              <p:nvPr/>
            </p:nvSpPr>
            <p:spPr>
              <a:xfrm>
                <a:off x="4070" y="1288"/>
                <a:ext cx="63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solidFill>
                      <a:srgbClr val="0A0A0E"/>
                    </a:solidFill>
                    <a:latin typeface="Times New Roman" panose="02020603050405020304" pitchFamily="18" charset="0"/>
                    <a:ea typeface="隶书" panose="02010509060101010101" pitchFamily="49" charset="-122"/>
                  </a:rPr>
                  <a:t>T.tu=8</a:t>
                </a:r>
                <a:endParaRPr lang="en-US" altLang="zh-CN" sz="2000" b="1" dirty="0">
                  <a:solidFill>
                    <a:srgbClr val="0A0A0E"/>
                  </a:solidFill>
                  <a:latin typeface="Times New Roman" panose="02020603050405020304" pitchFamily="18" charset="0"/>
                  <a:ea typeface="隶书" panose="02010509060101010101" pitchFamily="49" charset="-122"/>
                </a:endParaRPr>
              </a:p>
            </p:txBody>
          </p:sp>
        </p:grpSp>
      </p:grpSp>
      <p:grpSp>
        <p:nvGrpSpPr>
          <p:cNvPr id="153711" name="Group 111"/>
          <p:cNvGrpSpPr/>
          <p:nvPr/>
        </p:nvGrpSpPr>
        <p:grpSpPr>
          <a:xfrm>
            <a:off x="2120900" y="381000"/>
            <a:ext cx="4419600" cy="854075"/>
            <a:chOff x="672" y="86"/>
            <a:chExt cx="2784" cy="538"/>
          </a:xfrm>
        </p:grpSpPr>
        <p:sp>
          <p:nvSpPr>
            <p:cNvPr id="37942" name="Rectangle 112"/>
            <p:cNvSpPr/>
            <p:nvPr/>
          </p:nvSpPr>
          <p:spPr>
            <a:xfrm>
              <a:off x="1104"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2</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43" name="Text Box 113"/>
            <p:cNvSpPr txBox="1"/>
            <p:nvPr/>
          </p:nvSpPr>
          <p:spPr>
            <a:xfrm>
              <a:off x="672" y="336"/>
              <a:ext cx="480"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num</a:t>
              </a:r>
              <a:endParaRPr lang="en-US" altLang="zh-CN" sz="2000" b="1" dirty="0">
                <a:latin typeface="Times New Roman" panose="02020603050405020304" pitchFamily="18" charset="0"/>
                <a:ea typeface="宋体" panose="02010600030101010101" pitchFamily="2" charset="-122"/>
              </a:endParaRPr>
            </a:p>
          </p:txBody>
        </p:sp>
        <p:sp>
          <p:nvSpPr>
            <p:cNvPr id="37944" name="Rectangle 114"/>
            <p:cNvSpPr/>
            <p:nvPr/>
          </p:nvSpPr>
          <p:spPr>
            <a:xfrm>
              <a:off x="1440"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2</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45" name="Rectangle 115"/>
            <p:cNvSpPr/>
            <p:nvPr/>
          </p:nvSpPr>
          <p:spPr>
            <a:xfrm>
              <a:off x="1776"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2</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46" name="Text Box 116"/>
            <p:cNvSpPr txBox="1"/>
            <p:nvPr/>
          </p:nvSpPr>
          <p:spPr>
            <a:xfrm>
              <a:off x="1152"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7947" name="Text Box 117"/>
            <p:cNvSpPr txBox="1"/>
            <p:nvPr/>
          </p:nvSpPr>
          <p:spPr>
            <a:xfrm>
              <a:off x="1488"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7948" name="Text Box 118"/>
            <p:cNvSpPr txBox="1"/>
            <p:nvPr/>
          </p:nvSpPr>
          <p:spPr>
            <a:xfrm>
              <a:off x="1824"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7949" name="Text Box 119"/>
            <p:cNvSpPr txBox="1"/>
            <p:nvPr/>
          </p:nvSpPr>
          <p:spPr>
            <a:xfrm>
              <a:off x="2160" y="8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7950" name="Text Box 120"/>
            <p:cNvSpPr txBox="1"/>
            <p:nvPr/>
          </p:nvSpPr>
          <p:spPr>
            <a:xfrm>
              <a:off x="3168"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7951" name="Text Box 121"/>
            <p:cNvSpPr txBox="1"/>
            <p:nvPr/>
          </p:nvSpPr>
          <p:spPr>
            <a:xfrm>
              <a:off x="2496"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7952" name="Text Box 122"/>
            <p:cNvSpPr txBox="1"/>
            <p:nvPr/>
          </p:nvSpPr>
          <p:spPr>
            <a:xfrm>
              <a:off x="2880" y="96"/>
              <a:ext cx="240" cy="250"/>
            </a:xfrm>
            <a:prstGeom prst="rect">
              <a:avLst/>
            </a:prstGeom>
            <a:noFill/>
            <a:ln w="9525">
              <a:noFill/>
            </a:ln>
          </p:spPr>
          <p:txBody>
            <a:bodyPr anchor="t" anchorCtr="0">
              <a:spAutoFit/>
            </a:bodyPr>
            <a:p>
              <a:pPr algn="ct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7953" name="Rectangle 123"/>
            <p:cNvSpPr/>
            <p:nvPr/>
          </p:nvSpPr>
          <p:spPr>
            <a:xfrm>
              <a:off x="2112"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1</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54" name="Rectangle 124"/>
            <p:cNvSpPr/>
            <p:nvPr/>
          </p:nvSpPr>
          <p:spPr>
            <a:xfrm>
              <a:off x="2448"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0</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55" name="Rectangle 125"/>
            <p:cNvSpPr/>
            <p:nvPr/>
          </p:nvSpPr>
          <p:spPr>
            <a:xfrm>
              <a:off x="2784"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1</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7956" name="Rectangle 126"/>
            <p:cNvSpPr/>
            <p:nvPr/>
          </p:nvSpPr>
          <p:spPr>
            <a:xfrm>
              <a:off x="3120" y="33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bg2"/>
                  </a:solidFill>
                  <a:latin typeface="Times New Roman" panose="02020603050405020304" pitchFamily="18" charset="0"/>
                  <a:ea typeface="宋体" panose="02010600030101010101" pitchFamily="2" charset="-122"/>
                </a:rPr>
                <a:t>0</a:t>
              </a:r>
              <a:endParaRPr lang="en-US" altLang="zh-CN" sz="2800" baseline="-25000" dirty="0">
                <a:solidFill>
                  <a:schemeClr val="bg2"/>
                </a:solidFill>
                <a:latin typeface="Times New Roman" panose="02020603050405020304" pitchFamily="18" charset="0"/>
                <a:ea typeface="宋体" panose="02010600030101010101" pitchFamily="2" charset="-122"/>
              </a:endParaRPr>
            </a:p>
          </p:txBody>
        </p:sp>
      </p:grpSp>
      <p:grpSp>
        <p:nvGrpSpPr>
          <p:cNvPr id="153727" name="Group 127"/>
          <p:cNvGrpSpPr/>
          <p:nvPr/>
        </p:nvGrpSpPr>
        <p:grpSpPr>
          <a:xfrm>
            <a:off x="2120900" y="1235075"/>
            <a:ext cx="4419600" cy="457200"/>
            <a:chOff x="672" y="624"/>
            <a:chExt cx="2784" cy="288"/>
          </a:xfrm>
        </p:grpSpPr>
        <p:sp>
          <p:nvSpPr>
            <p:cNvPr id="37958" name="Rectangle 128"/>
            <p:cNvSpPr/>
            <p:nvPr/>
          </p:nvSpPr>
          <p:spPr>
            <a:xfrm>
              <a:off x="1104"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1</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59" name="Text Box 129"/>
            <p:cNvSpPr txBox="1"/>
            <p:nvPr/>
          </p:nvSpPr>
          <p:spPr>
            <a:xfrm>
              <a:off x="672" y="624"/>
              <a:ext cx="480"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cpot</a:t>
              </a:r>
              <a:endParaRPr lang="en-US" altLang="zh-CN" sz="2000" b="1" dirty="0">
                <a:latin typeface="Times New Roman" panose="02020603050405020304" pitchFamily="18" charset="0"/>
                <a:ea typeface="宋体" panose="02010600030101010101" pitchFamily="2" charset="-122"/>
              </a:endParaRPr>
            </a:p>
          </p:txBody>
        </p:sp>
        <p:sp>
          <p:nvSpPr>
            <p:cNvPr id="37960" name="Rectangle 130"/>
            <p:cNvSpPr/>
            <p:nvPr/>
          </p:nvSpPr>
          <p:spPr>
            <a:xfrm>
              <a:off x="1440"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3</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61" name="Rectangle 131"/>
            <p:cNvSpPr/>
            <p:nvPr/>
          </p:nvSpPr>
          <p:spPr>
            <a:xfrm>
              <a:off x="1776"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5</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62" name="Rectangle 132"/>
            <p:cNvSpPr/>
            <p:nvPr/>
          </p:nvSpPr>
          <p:spPr>
            <a:xfrm>
              <a:off x="2112"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7</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63" name="Rectangle 133"/>
            <p:cNvSpPr/>
            <p:nvPr/>
          </p:nvSpPr>
          <p:spPr>
            <a:xfrm>
              <a:off x="2448"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8</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64" name="Rectangle 134"/>
            <p:cNvSpPr/>
            <p:nvPr/>
          </p:nvSpPr>
          <p:spPr>
            <a:xfrm>
              <a:off x="2784"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8</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sp>
          <p:nvSpPr>
            <p:cNvPr id="37965" name="Rectangle 135"/>
            <p:cNvSpPr/>
            <p:nvPr/>
          </p:nvSpPr>
          <p:spPr>
            <a:xfrm>
              <a:off x="3120" y="624"/>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CC00CC"/>
                  </a:solidFill>
                  <a:latin typeface="Times New Roman" panose="02020603050405020304" pitchFamily="18" charset="0"/>
                  <a:ea typeface="宋体" panose="02010600030101010101" pitchFamily="2" charset="-122"/>
                </a:rPr>
                <a:t>9</a:t>
              </a:r>
              <a:endParaRPr lang="en-US" altLang="zh-CN" sz="2800" baseline="-25000" dirty="0">
                <a:solidFill>
                  <a:srgbClr val="CC00CC"/>
                </a:solidFill>
                <a:latin typeface="Times New Roman" panose="02020603050405020304" pitchFamily="18" charset="0"/>
                <a:ea typeface="宋体" panose="02010600030101010101" pitchFamily="2" charset="-122"/>
              </a:endParaRPr>
            </a:p>
          </p:txBody>
        </p:sp>
      </p:grpSp>
      <p:grpSp>
        <p:nvGrpSpPr>
          <p:cNvPr id="153736" name="Group 136"/>
          <p:cNvGrpSpPr/>
          <p:nvPr/>
        </p:nvGrpSpPr>
        <p:grpSpPr>
          <a:xfrm>
            <a:off x="5794375" y="2892425"/>
            <a:ext cx="1905000" cy="473075"/>
            <a:chOff x="1056" y="1248"/>
            <a:chExt cx="1200" cy="298"/>
          </a:xfrm>
        </p:grpSpPr>
        <p:sp>
          <p:nvSpPr>
            <p:cNvPr id="37967" name="Rectangle 13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1</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68" name="Text Box 13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37969" name="Rectangle 13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3</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70" name="Rectangle 14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-3</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41" name="Group 141"/>
          <p:cNvGrpSpPr/>
          <p:nvPr/>
        </p:nvGrpSpPr>
        <p:grpSpPr>
          <a:xfrm>
            <a:off x="5794375" y="3349625"/>
            <a:ext cx="1905000" cy="473075"/>
            <a:chOff x="1056" y="1248"/>
            <a:chExt cx="1200" cy="298"/>
          </a:xfrm>
        </p:grpSpPr>
        <p:sp>
          <p:nvSpPr>
            <p:cNvPr id="37972" name="Rectangle 14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1</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73" name="Text Box 14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p:txBody>
        </p:sp>
        <p:sp>
          <p:nvSpPr>
            <p:cNvPr id="37974" name="Rectangle 14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6</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75" name="Rectangle 14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15</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46" name="Group 146"/>
          <p:cNvGrpSpPr/>
          <p:nvPr/>
        </p:nvGrpSpPr>
        <p:grpSpPr>
          <a:xfrm>
            <a:off x="5794375" y="3806825"/>
            <a:ext cx="1905000" cy="473075"/>
            <a:chOff x="1056" y="1248"/>
            <a:chExt cx="1200" cy="298"/>
          </a:xfrm>
        </p:grpSpPr>
        <p:sp>
          <p:nvSpPr>
            <p:cNvPr id="37977" name="Rectangle 14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2</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78" name="Text Box 14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3</a:t>
              </a:r>
              <a:endParaRPr lang="en-US" altLang="zh-CN" sz="2000" dirty="0">
                <a:latin typeface="Times New Roman" panose="02020603050405020304" pitchFamily="18" charset="0"/>
                <a:ea typeface="宋体" panose="02010600030101010101" pitchFamily="2" charset="-122"/>
              </a:endParaRPr>
            </a:p>
          </p:txBody>
        </p:sp>
        <p:sp>
          <p:nvSpPr>
            <p:cNvPr id="37979" name="Rectangle 14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1</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80" name="Rectangle 15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12</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51" name="Group 151"/>
          <p:cNvGrpSpPr/>
          <p:nvPr/>
        </p:nvGrpSpPr>
        <p:grpSpPr>
          <a:xfrm>
            <a:off x="5794375" y="4264025"/>
            <a:ext cx="1905000" cy="473075"/>
            <a:chOff x="1056" y="1248"/>
            <a:chExt cx="1200" cy="298"/>
          </a:xfrm>
        </p:grpSpPr>
        <p:sp>
          <p:nvSpPr>
            <p:cNvPr id="37982" name="Rectangle 15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2</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83" name="Text Box 15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p:txBody>
        </p:sp>
        <p:sp>
          <p:nvSpPr>
            <p:cNvPr id="37984" name="Rectangle 15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5</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85" name="Rectangle 15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18</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56" name="Group 156"/>
          <p:cNvGrpSpPr/>
          <p:nvPr/>
        </p:nvGrpSpPr>
        <p:grpSpPr>
          <a:xfrm>
            <a:off x="5794375" y="4721225"/>
            <a:ext cx="1905000" cy="473075"/>
            <a:chOff x="1056" y="1248"/>
            <a:chExt cx="1200" cy="298"/>
          </a:xfrm>
        </p:grpSpPr>
        <p:sp>
          <p:nvSpPr>
            <p:cNvPr id="37987" name="Rectangle 15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3</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88" name="Text Box 15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5</a:t>
              </a:r>
              <a:endParaRPr lang="en-US" altLang="zh-CN" sz="2000" dirty="0">
                <a:latin typeface="Times New Roman" panose="02020603050405020304" pitchFamily="18" charset="0"/>
                <a:ea typeface="宋体" panose="02010600030101010101" pitchFamily="2" charset="-122"/>
              </a:endParaRPr>
            </a:p>
          </p:txBody>
        </p:sp>
        <p:sp>
          <p:nvSpPr>
            <p:cNvPr id="37989" name="Rectangle 15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1</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90" name="Rectangle 16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9</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61" name="Group 161"/>
          <p:cNvGrpSpPr/>
          <p:nvPr/>
        </p:nvGrpSpPr>
        <p:grpSpPr>
          <a:xfrm>
            <a:off x="5794375" y="5178425"/>
            <a:ext cx="1905000" cy="473075"/>
            <a:chOff x="1056" y="1248"/>
            <a:chExt cx="1200" cy="298"/>
          </a:xfrm>
        </p:grpSpPr>
        <p:sp>
          <p:nvSpPr>
            <p:cNvPr id="37992" name="Rectangle 16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3</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93" name="Text Box 16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6</a:t>
              </a:r>
              <a:endParaRPr lang="en-US" altLang="zh-CN" sz="2000" dirty="0">
                <a:latin typeface="Times New Roman" panose="02020603050405020304" pitchFamily="18" charset="0"/>
                <a:ea typeface="宋体" panose="02010600030101010101" pitchFamily="2" charset="-122"/>
              </a:endParaRPr>
            </a:p>
          </p:txBody>
        </p:sp>
        <p:sp>
          <p:nvSpPr>
            <p:cNvPr id="37994" name="Rectangle 16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4</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95" name="Rectangle 16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24</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66" name="Group 166"/>
          <p:cNvGrpSpPr/>
          <p:nvPr/>
        </p:nvGrpSpPr>
        <p:grpSpPr>
          <a:xfrm>
            <a:off x="5794375" y="5635625"/>
            <a:ext cx="1905000" cy="473075"/>
            <a:chOff x="1056" y="1248"/>
            <a:chExt cx="1200" cy="298"/>
          </a:xfrm>
        </p:grpSpPr>
        <p:sp>
          <p:nvSpPr>
            <p:cNvPr id="37997" name="Rectangle 167"/>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4</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7998" name="Text Box 168"/>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7</a:t>
              </a:r>
              <a:endParaRPr lang="en-US" altLang="zh-CN" sz="2000" dirty="0">
                <a:latin typeface="Times New Roman" panose="02020603050405020304" pitchFamily="18" charset="0"/>
                <a:ea typeface="宋体" panose="02010600030101010101" pitchFamily="2" charset="-122"/>
              </a:endParaRPr>
            </a:p>
          </p:txBody>
        </p:sp>
        <p:sp>
          <p:nvSpPr>
            <p:cNvPr id="37999" name="Rectangle 169"/>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6</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8000" name="Rectangle 170"/>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-7</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grpSp>
        <p:nvGrpSpPr>
          <p:cNvPr id="153771" name="Group 171"/>
          <p:cNvGrpSpPr/>
          <p:nvPr/>
        </p:nvGrpSpPr>
        <p:grpSpPr>
          <a:xfrm>
            <a:off x="5794375" y="6092825"/>
            <a:ext cx="1905000" cy="473075"/>
            <a:chOff x="1056" y="1248"/>
            <a:chExt cx="1200" cy="298"/>
          </a:xfrm>
        </p:grpSpPr>
        <p:sp>
          <p:nvSpPr>
            <p:cNvPr id="38002" name="Rectangle 172"/>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6</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8003" name="Text Box 173"/>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p:txBody>
        </p:sp>
        <p:sp>
          <p:nvSpPr>
            <p:cNvPr id="38004" name="Rectangle 174"/>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0A0A0E"/>
                  </a:solidFill>
                  <a:latin typeface="Times New Roman" panose="02020603050405020304" pitchFamily="18" charset="0"/>
                  <a:ea typeface="宋体" panose="02010600030101010101" pitchFamily="2" charset="-122"/>
                </a:rPr>
                <a:t>3</a:t>
              </a:r>
              <a:endParaRPr lang="en-US" altLang="zh-CN" sz="2800" baseline="-25000" dirty="0">
                <a:solidFill>
                  <a:srgbClr val="0A0A0E"/>
                </a:solidFill>
                <a:latin typeface="Times New Roman" panose="02020603050405020304" pitchFamily="18" charset="0"/>
                <a:ea typeface="宋体" panose="02010600030101010101" pitchFamily="2" charset="-122"/>
              </a:endParaRPr>
            </a:p>
          </p:txBody>
        </p:sp>
        <p:sp>
          <p:nvSpPr>
            <p:cNvPr id="38005" name="Rectangle 175"/>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rgbClr val="FF0066"/>
                  </a:solidFill>
                  <a:latin typeface="Times New Roman" panose="02020603050405020304" pitchFamily="18" charset="0"/>
                  <a:ea typeface="宋体" panose="02010600030101010101" pitchFamily="2" charset="-122"/>
                </a:rPr>
                <a:t>14</a:t>
              </a:r>
              <a:endParaRPr lang="en-US" altLang="zh-CN" sz="2800" baseline="-25000" dirty="0">
                <a:solidFill>
                  <a:srgbClr val="FF0066"/>
                </a:solidFill>
                <a:latin typeface="Times New Roman" panose="02020603050405020304" pitchFamily="18" charset="0"/>
                <a:ea typeface="宋体" panose="02010600030101010101" pitchFamily="2" charset="-122"/>
              </a:endParaRPr>
            </a:p>
          </p:txBody>
        </p:sp>
      </p:grpSp>
      <p:sp>
        <p:nvSpPr>
          <p:cNvPr id="153776" name="Rectangle 176"/>
          <p:cNvSpPr/>
          <p:nvPr/>
        </p:nvSpPr>
        <p:spPr>
          <a:xfrm>
            <a:off x="33401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4</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77" name="Rectangle 177"/>
          <p:cNvSpPr/>
          <p:nvPr/>
        </p:nvSpPr>
        <p:spPr>
          <a:xfrm>
            <a:off x="38735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6</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78" name="Rectangle 178"/>
          <p:cNvSpPr/>
          <p:nvPr/>
        </p:nvSpPr>
        <p:spPr>
          <a:xfrm>
            <a:off x="28067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2</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79" name="Rectangle 179"/>
          <p:cNvSpPr/>
          <p:nvPr/>
        </p:nvSpPr>
        <p:spPr>
          <a:xfrm>
            <a:off x="5473700" y="1235075"/>
            <a:ext cx="533400" cy="457200"/>
          </a:xfrm>
          <a:prstGeom prst="rect">
            <a:avLst/>
          </a:prstGeom>
          <a:solidFill>
            <a:srgbClr val="FF66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9</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80" name="Rectangle 180"/>
          <p:cNvSpPr/>
          <p:nvPr/>
        </p:nvSpPr>
        <p:spPr>
          <a:xfrm>
            <a:off x="3873500" y="1235075"/>
            <a:ext cx="533400" cy="457200"/>
          </a:xfrm>
          <a:prstGeom prst="rect">
            <a:avLst/>
          </a:prstGeom>
          <a:solidFill>
            <a:srgbClr val="3366FF"/>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7</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81" name="Rectangle 181"/>
          <p:cNvSpPr/>
          <p:nvPr/>
        </p:nvSpPr>
        <p:spPr>
          <a:xfrm>
            <a:off x="3340100" y="1235075"/>
            <a:ext cx="533400" cy="457200"/>
          </a:xfrm>
          <a:prstGeom prst="rect">
            <a:avLst/>
          </a:prstGeom>
          <a:solidFill>
            <a:schemeClr val="hlink"/>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5</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82" name="Rectangle 182"/>
          <p:cNvSpPr/>
          <p:nvPr/>
        </p:nvSpPr>
        <p:spPr>
          <a:xfrm>
            <a:off x="2806700" y="1235075"/>
            <a:ext cx="533400" cy="457200"/>
          </a:xfrm>
          <a:prstGeom prst="rect">
            <a:avLst/>
          </a:prstGeom>
          <a:solidFill>
            <a:schemeClr val="hlink"/>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3</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sp>
        <p:nvSpPr>
          <p:cNvPr id="153783" name="Rectangle 183"/>
          <p:cNvSpPr/>
          <p:nvPr/>
        </p:nvSpPr>
        <p:spPr>
          <a:xfrm>
            <a:off x="4406900" y="1235075"/>
            <a:ext cx="533400" cy="457200"/>
          </a:xfrm>
          <a:prstGeom prst="rect">
            <a:avLst/>
          </a:prstGeom>
          <a:solidFill>
            <a:schemeClr val="hlink"/>
          </a:solidFill>
          <a:ln w="9525" cap="flat" cmpd="sng">
            <a:solidFill>
              <a:srgbClr val="FF6600"/>
            </a:solidFill>
            <a:prstDash val="solid"/>
            <a:miter/>
            <a:headEnd type="none" w="med" len="med"/>
            <a:tailEnd type="none" w="med" len="med"/>
          </a:ln>
        </p:spPr>
        <p:txBody>
          <a:bodyPr wrap="none" anchor="ctr" anchorCtr="0"/>
          <a:p>
            <a:pPr algn="ctr"/>
            <a:r>
              <a:rPr lang="en-US" altLang="zh-CN" sz="2800" dirty="0">
                <a:solidFill>
                  <a:schemeClr val="folHlink"/>
                </a:solidFill>
                <a:latin typeface="Times New Roman" panose="02020603050405020304" pitchFamily="18" charset="0"/>
                <a:ea typeface="宋体" panose="02010600030101010101" pitchFamily="2" charset="-122"/>
              </a:rPr>
              <a:t>8</a:t>
            </a:r>
            <a:endParaRPr lang="en-US" altLang="zh-CN" sz="2800" baseline="-25000" dirty="0">
              <a:solidFill>
                <a:schemeClr val="folHlink"/>
              </a:solidFill>
              <a:latin typeface="Times New Roman" panose="02020603050405020304" pitchFamily="18" charset="0"/>
              <a:ea typeface="宋体" panose="02010600030101010101" pitchFamily="2" charset="-122"/>
            </a:endParaRPr>
          </a:p>
        </p:txBody>
      </p:sp>
      <p:grpSp>
        <p:nvGrpSpPr>
          <p:cNvPr id="38014" name="Group 184"/>
          <p:cNvGrpSpPr/>
          <p:nvPr/>
        </p:nvGrpSpPr>
        <p:grpSpPr>
          <a:xfrm>
            <a:off x="536575" y="2057400"/>
            <a:ext cx="3276600" cy="4540250"/>
            <a:chOff x="144" y="1326"/>
            <a:chExt cx="2064" cy="2860"/>
          </a:xfrm>
        </p:grpSpPr>
        <p:grpSp>
          <p:nvGrpSpPr>
            <p:cNvPr id="38015" name="Group 185"/>
            <p:cNvGrpSpPr/>
            <p:nvPr/>
          </p:nvGrpSpPr>
          <p:grpSpPr>
            <a:xfrm>
              <a:off x="912" y="1584"/>
              <a:ext cx="1200" cy="2602"/>
              <a:chOff x="1056" y="960"/>
              <a:chExt cx="1200" cy="2602"/>
            </a:xfrm>
          </p:grpSpPr>
          <p:grpSp>
            <p:nvGrpSpPr>
              <p:cNvPr id="38016" name="Group 186"/>
              <p:cNvGrpSpPr/>
              <p:nvPr/>
            </p:nvGrpSpPr>
            <p:grpSpPr>
              <a:xfrm>
                <a:off x="1056" y="1248"/>
                <a:ext cx="1200" cy="2314"/>
                <a:chOff x="1056" y="1248"/>
                <a:chExt cx="1200" cy="2314"/>
              </a:xfrm>
            </p:grpSpPr>
            <p:grpSp>
              <p:nvGrpSpPr>
                <p:cNvPr id="38017" name="Group 187"/>
                <p:cNvGrpSpPr/>
                <p:nvPr/>
              </p:nvGrpSpPr>
              <p:grpSpPr>
                <a:xfrm>
                  <a:off x="1056" y="1248"/>
                  <a:ext cx="1200" cy="298"/>
                  <a:chOff x="1056" y="1248"/>
                  <a:chExt cx="1200" cy="298"/>
                </a:xfrm>
              </p:grpSpPr>
              <p:sp>
                <p:nvSpPr>
                  <p:cNvPr id="38018" name="Rectangle 18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8019" name="Text Box 18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38020" name="Rectangle 19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8021" name="Rectangle 19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12</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22" name="Group 192"/>
                <p:cNvGrpSpPr/>
                <p:nvPr/>
              </p:nvGrpSpPr>
              <p:grpSpPr>
                <a:xfrm>
                  <a:off x="1056" y="1536"/>
                  <a:ext cx="1200" cy="298"/>
                  <a:chOff x="1056" y="1248"/>
                  <a:chExt cx="1200" cy="298"/>
                </a:xfrm>
              </p:grpSpPr>
              <p:sp>
                <p:nvSpPr>
                  <p:cNvPr id="38023" name="Rectangle 19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8024" name="Text Box 194"/>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38025" name="Rectangle 19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8026" name="Rectangle 19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9</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27" name="Group 197"/>
                <p:cNvGrpSpPr/>
                <p:nvPr/>
              </p:nvGrpSpPr>
              <p:grpSpPr>
                <a:xfrm>
                  <a:off x="1056" y="1824"/>
                  <a:ext cx="1200" cy="298"/>
                  <a:chOff x="1056" y="1248"/>
                  <a:chExt cx="1200" cy="298"/>
                </a:xfrm>
              </p:grpSpPr>
              <p:sp>
                <p:nvSpPr>
                  <p:cNvPr id="38028" name="Rectangle 19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8029" name="Text Box 19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38030" name="Rectangle 20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8031" name="Rectangle 20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-3</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32" name="Group 202"/>
                <p:cNvGrpSpPr/>
                <p:nvPr/>
              </p:nvGrpSpPr>
              <p:grpSpPr>
                <a:xfrm>
                  <a:off x="1056" y="2112"/>
                  <a:ext cx="1200" cy="298"/>
                  <a:chOff x="1056" y="1248"/>
                  <a:chExt cx="1200" cy="298"/>
                </a:xfrm>
              </p:grpSpPr>
              <p:sp>
                <p:nvSpPr>
                  <p:cNvPr id="38033" name="Rectangle 20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8034" name="Text Box 204"/>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p:txBody>
              </p:sp>
              <p:sp>
                <p:nvSpPr>
                  <p:cNvPr id="38035" name="Rectangle 20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8036" name="Rectangle 20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37" name="Group 207"/>
                <p:cNvGrpSpPr/>
                <p:nvPr/>
              </p:nvGrpSpPr>
              <p:grpSpPr>
                <a:xfrm>
                  <a:off x="1056" y="2400"/>
                  <a:ext cx="1200" cy="298"/>
                  <a:chOff x="1056" y="1248"/>
                  <a:chExt cx="1200" cy="298"/>
                </a:xfrm>
              </p:grpSpPr>
              <p:sp>
                <p:nvSpPr>
                  <p:cNvPr id="38038" name="Rectangle 20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8039" name="Text Box 20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5</a:t>
                    </a:r>
                    <a:endParaRPr lang="en-US" altLang="zh-CN" sz="2000" b="1" dirty="0">
                      <a:latin typeface="Times New Roman" panose="02020603050405020304" pitchFamily="18" charset="0"/>
                      <a:ea typeface="宋体" panose="02010600030101010101" pitchFamily="2" charset="-122"/>
                    </a:endParaRPr>
                  </a:p>
                </p:txBody>
              </p:sp>
              <p:sp>
                <p:nvSpPr>
                  <p:cNvPr id="38040" name="Rectangle 21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3</a:t>
                    </a:r>
                    <a:endParaRPr lang="en-US" altLang="zh-CN" sz="2800" b="1" baseline="-25000" dirty="0">
                      <a:latin typeface="Times New Roman" panose="02020603050405020304" pitchFamily="18" charset="0"/>
                      <a:ea typeface="宋体" panose="02010600030101010101" pitchFamily="2" charset="-122"/>
                    </a:endParaRPr>
                  </a:p>
                </p:txBody>
              </p:sp>
              <p:sp>
                <p:nvSpPr>
                  <p:cNvPr id="38041" name="Rectangle 21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24</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42" name="Group 212"/>
                <p:cNvGrpSpPr/>
                <p:nvPr/>
              </p:nvGrpSpPr>
              <p:grpSpPr>
                <a:xfrm>
                  <a:off x="1056" y="2688"/>
                  <a:ext cx="1200" cy="298"/>
                  <a:chOff x="1056" y="1248"/>
                  <a:chExt cx="1200" cy="298"/>
                </a:xfrm>
              </p:grpSpPr>
              <p:sp>
                <p:nvSpPr>
                  <p:cNvPr id="38043" name="Rectangle 21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5</a:t>
                    </a:r>
                    <a:endParaRPr lang="en-US" altLang="zh-CN" sz="2800" b="1" baseline="-25000" dirty="0">
                      <a:latin typeface="Times New Roman" panose="02020603050405020304" pitchFamily="18" charset="0"/>
                      <a:ea typeface="宋体" panose="02010600030101010101" pitchFamily="2" charset="-122"/>
                    </a:endParaRPr>
                  </a:p>
                </p:txBody>
              </p:sp>
              <p:sp>
                <p:nvSpPr>
                  <p:cNvPr id="38044" name="Text Box 214"/>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6</a:t>
                    </a:r>
                    <a:endParaRPr lang="en-US" altLang="zh-CN" sz="2000" b="1" dirty="0">
                      <a:latin typeface="Times New Roman" panose="02020603050405020304" pitchFamily="18" charset="0"/>
                      <a:ea typeface="宋体" panose="02010600030101010101" pitchFamily="2" charset="-122"/>
                    </a:endParaRPr>
                  </a:p>
                </p:txBody>
              </p:sp>
              <p:sp>
                <p:nvSpPr>
                  <p:cNvPr id="38045" name="Rectangle 21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2</a:t>
                    </a:r>
                    <a:endParaRPr lang="en-US" altLang="zh-CN" sz="2800" b="1" baseline="-25000" dirty="0">
                      <a:latin typeface="Times New Roman" panose="02020603050405020304" pitchFamily="18" charset="0"/>
                      <a:ea typeface="宋体" panose="02010600030101010101" pitchFamily="2" charset="-122"/>
                    </a:endParaRPr>
                  </a:p>
                </p:txBody>
              </p:sp>
              <p:sp>
                <p:nvSpPr>
                  <p:cNvPr id="38046" name="Rectangle 21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18</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47" name="Group 217"/>
                <p:cNvGrpSpPr/>
                <p:nvPr/>
              </p:nvGrpSpPr>
              <p:grpSpPr>
                <a:xfrm>
                  <a:off x="1056" y="2976"/>
                  <a:ext cx="1200" cy="298"/>
                  <a:chOff x="1056" y="1248"/>
                  <a:chExt cx="1200" cy="298"/>
                </a:xfrm>
              </p:grpSpPr>
              <p:sp>
                <p:nvSpPr>
                  <p:cNvPr id="38048" name="Rectangle 21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8049" name="Text Box 21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7</a:t>
                    </a:r>
                    <a:endParaRPr lang="en-US" altLang="zh-CN" sz="2000" b="1" dirty="0">
                      <a:latin typeface="Times New Roman" panose="02020603050405020304" pitchFamily="18" charset="0"/>
                      <a:ea typeface="宋体" panose="02010600030101010101" pitchFamily="2" charset="-122"/>
                    </a:endParaRPr>
                  </a:p>
                </p:txBody>
              </p:sp>
              <p:sp>
                <p:nvSpPr>
                  <p:cNvPr id="38050" name="Rectangle 22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1</a:t>
                    </a:r>
                    <a:endParaRPr lang="en-US" altLang="zh-CN" sz="2800" b="1" baseline="-25000" dirty="0">
                      <a:latin typeface="Times New Roman" panose="02020603050405020304" pitchFamily="18" charset="0"/>
                      <a:ea typeface="宋体" panose="02010600030101010101" pitchFamily="2" charset="-122"/>
                    </a:endParaRPr>
                  </a:p>
                </p:txBody>
              </p:sp>
              <p:sp>
                <p:nvSpPr>
                  <p:cNvPr id="38051" name="Rectangle 22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15</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nvGrpSpPr>
                <p:cNvPr id="38052" name="Group 222"/>
                <p:cNvGrpSpPr/>
                <p:nvPr/>
              </p:nvGrpSpPr>
              <p:grpSpPr>
                <a:xfrm>
                  <a:off x="1056" y="3264"/>
                  <a:ext cx="1200" cy="298"/>
                  <a:chOff x="1056" y="1248"/>
                  <a:chExt cx="1200" cy="298"/>
                </a:xfrm>
              </p:grpSpPr>
              <p:sp>
                <p:nvSpPr>
                  <p:cNvPr id="38053" name="Rectangle 223"/>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6</a:t>
                    </a:r>
                    <a:endParaRPr lang="en-US" altLang="zh-CN" sz="2800" b="1" baseline="-25000" dirty="0">
                      <a:latin typeface="Times New Roman" panose="02020603050405020304" pitchFamily="18" charset="0"/>
                      <a:ea typeface="宋体" panose="02010600030101010101" pitchFamily="2" charset="-122"/>
                    </a:endParaRPr>
                  </a:p>
                </p:txBody>
              </p:sp>
              <p:sp>
                <p:nvSpPr>
                  <p:cNvPr id="38054" name="Text Box 224"/>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8</a:t>
                    </a:r>
                    <a:endParaRPr lang="en-US" altLang="zh-CN" sz="2000" b="1" dirty="0">
                      <a:latin typeface="Times New Roman" panose="02020603050405020304" pitchFamily="18" charset="0"/>
                      <a:ea typeface="宋体" panose="02010600030101010101" pitchFamily="2" charset="-122"/>
                    </a:endParaRPr>
                  </a:p>
                </p:txBody>
              </p:sp>
              <p:sp>
                <p:nvSpPr>
                  <p:cNvPr id="38055" name="Rectangle 225"/>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latin typeface="Times New Roman" panose="02020603050405020304" pitchFamily="18" charset="0"/>
                        <a:ea typeface="宋体" panose="02010600030101010101" pitchFamily="2" charset="-122"/>
                      </a:rPr>
                      <a:t>4</a:t>
                    </a:r>
                    <a:endParaRPr lang="en-US" altLang="zh-CN" sz="2800" b="1" baseline="-25000" dirty="0">
                      <a:latin typeface="Times New Roman" panose="02020603050405020304" pitchFamily="18" charset="0"/>
                      <a:ea typeface="宋体" panose="02010600030101010101" pitchFamily="2" charset="-122"/>
                    </a:endParaRPr>
                  </a:p>
                </p:txBody>
              </p:sp>
              <p:sp>
                <p:nvSpPr>
                  <p:cNvPr id="38056" name="Rectangle 226"/>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800" b="1" dirty="0">
                        <a:solidFill>
                          <a:srgbClr val="FF0066"/>
                        </a:solidFill>
                        <a:latin typeface="Times New Roman" panose="02020603050405020304" pitchFamily="18" charset="0"/>
                        <a:ea typeface="宋体" panose="02010600030101010101" pitchFamily="2" charset="-122"/>
                      </a:rPr>
                      <a:t>-7</a:t>
                    </a:r>
                    <a:endParaRPr lang="en-US" altLang="zh-CN" sz="2800" b="1" baseline="-25000" dirty="0">
                      <a:solidFill>
                        <a:srgbClr val="FF0066"/>
                      </a:solidFill>
                      <a:latin typeface="Times New Roman" panose="02020603050405020304" pitchFamily="18" charset="0"/>
                      <a:ea typeface="宋体" panose="02010600030101010101" pitchFamily="2" charset="-122"/>
                    </a:endParaRPr>
                  </a:p>
                </p:txBody>
              </p:sp>
            </p:grpSp>
          </p:grpSp>
          <p:grpSp>
            <p:nvGrpSpPr>
              <p:cNvPr id="38057" name="Group 227"/>
              <p:cNvGrpSpPr/>
              <p:nvPr/>
            </p:nvGrpSpPr>
            <p:grpSpPr>
              <a:xfrm>
                <a:off x="1056" y="960"/>
                <a:ext cx="1200" cy="298"/>
                <a:chOff x="1056" y="1248"/>
                <a:chExt cx="1200" cy="298"/>
              </a:xfrm>
            </p:grpSpPr>
            <p:sp>
              <p:nvSpPr>
                <p:cNvPr id="38058" name="Rectangle 228"/>
                <p:cNvSpPr/>
                <p:nvPr/>
              </p:nvSpPr>
              <p:spPr>
                <a:xfrm>
                  <a:off x="1248"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8059" name="Text Box 229"/>
                <p:cNvSpPr txBox="1"/>
                <p:nvPr/>
              </p:nvSpPr>
              <p:spPr>
                <a:xfrm>
                  <a:off x="1056" y="1296"/>
                  <a:ext cx="192"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38060" name="Rectangle 230"/>
                <p:cNvSpPr/>
                <p:nvPr/>
              </p:nvSpPr>
              <p:spPr>
                <a:xfrm>
                  <a:off x="1584"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chemeClr val="bg2"/>
                    </a:solidFill>
                    <a:latin typeface="Times New Roman" panose="02020603050405020304" pitchFamily="18" charset="0"/>
                    <a:ea typeface="宋体" panose="02010600030101010101" pitchFamily="2" charset="-122"/>
                  </a:endParaRPr>
                </a:p>
              </p:txBody>
            </p:sp>
            <p:sp>
              <p:nvSpPr>
                <p:cNvPr id="38061" name="Rectangle 231"/>
                <p:cNvSpPr/>
                <p:nvPr/>
              </p:nvSpPr>
              <p:spPr>
                <a:xfrm>
                  <a:off x="1920" y="1248"/>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800" baseline="-25000" dirty="0">
                    <a:solidFill>
                      <a:srgbClr val="FF0066"/>
                    </a:solidFill>
                    <a:latin typeface="Times New Roman" panose="02020603050405020304" pitchFamily="18" charset="0"/>
                    <a:ea typeface="宋体" panose="02010600030101010101" pitchFamily="2" charset="-122"/>
                  </a:endParaRPr>
                </a:p>
              </p:txBody>
            </p:sp>
          </p:grpSp>
        </p:grpSp>
        <p:sp>
          <p:nvSpPr>
            <p:cNvPr id="38062" name="Text Box 232"/>
            <p:cNvSpPr txBox="1"/>
            <p:nvPr/>
          </p:nvSpPr>
          <p:spPr>
            <a:xfrm>
              <a:off x="144" y="1588"/>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M.data</a:t>
              </a:r>
              <a:endParaRPr lang="en-US" altLang="zh-CN" sz="2000" b="1" dirty="0">
                <a:latin typeface="Times New Roman" panose="02020603050405020304" pitchFamily="18" charset="0"/>
                <a:ea typeface="隶书" panose="02010509060101010101" pitchFamily="49" charset="-122"/>
              </a:endParaRPr>
            </a:p>
          </p:txBody>
        </p:sp>
        <p:sp>
          <p:nvSpPr>
            <p:cNvPr id="38063" name="Text Box 233"/>
            <p:cNvSpPr txBox="1"/>
            <p:nvPr/>
          </p:nvSpPr>
          <p:spPr>
            <a:xfrm>
              <a:off x="144"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M.mu=6</a:t>
              </a:r>
              <a:endParaRPr lang="en-US" altLang="zh-CN" sz="2000" b="1" dirty="0">
                <a:latin typeface="Times New Roman" panose="02020603050405020304" pitchFamily="18" charset="0"/>
                <a:ea typeface="隶书" panose="02010509060101010101" pitchFamily="49" charset="-122"/>
              </a:endParaRPr>
            </a:p>
          </p:txBody>
        </p:sp>
        <p:sp>
          <p:nvSpPr>
            <p:cNvPr id="38064" name="Text Box 234"/>
            <p:cNvSpPr txBox="1"/>
            <p:nvPr/>
          </p:nvSpPr>
          <p:spPr>
            <a:xfrm>
              <a:off x="862" y="1326"/>
              <a:ext cx="720"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M.nu=7</a:t>
              </a:r>
              <a:endParaRPr lang="en-US" altLang="zh-CN" sz="2000" b="1" dirty="0">
                <a:latin typeface="Times New Roman" panose="02020603050405020304" pitchFamily="18" charset="0"/>
                <a:ea typeface="隶书" panose="02010509060101010101" pitchFamily="49" charset="-122"/>
              </a:endParaRPr>
            </a:p>
          </p:txBody>
        </p:sp>
        <p:sp>
          <p:nvSpPr>
            <p:cNvPr id="38065" name="Text Box 235"/>
            <p:cNvSpPr txBox="1"/>
            <p:nvPr/>
          </p:nvSpPr>
          <p:spPr>
            <a:xfrm>
              <a:off x="1536" y="1326"/>
              <a:ext cx="672" cy="256"/>
            </a:xfrm>
            <a:prstGeom prst="rect">
              <a:avLst/>
            </a:prstGeom>
            <a:solidFill>
              <a:schemeClr val="accent1"/>
            </a:solidFill>
            <a:ln w="9525" cap="flat" cmpd="sng">
              <a:solidFill>
                <a:srgbClr val="1F1D27"/>
              </a:solidFill>
              <a:prstDash val="solid"/>
              <a:miter/>
              <a:headEnd type="none" w="med" len="med"/>
              <a:tailEnd type="none" w="med" len="med"/>
            </a:ln>
          </p:spPr>
          <p:txBody>
            <a:bodyPr anchor="t" anchorCtr="0">
              <a:spAutoFit/>
            </a:bodyPr>
            <a:p>
              <a:pPr>
                <a:spcBef>
                  <a:spcPct val="50000"/>
                </a:spcBef>
              </a:pPr>
              <a:r>
                <a:rPr lang="en-US" altLang="zh-CN" sz="2000" b="1" dirty="0">
                  <a:latin typeface="Times New Roman" panose="02020603050405020304" pitchFamily="18" charset="0"/>
                  <a:ea typeface="隶书" panose="02010509060101010101" pitchFamily="49" charset="-122"/>
                </a:rPr>
                <a:t>M.tu=8</a:t>
              </a:r>
              <a:endParaRPr lang="en-US" altLang="zh-CN" sz="2000" b="1" dirty="0">
                <a:latin typeface="Times New Roman" panose="02020603050405020304" pitchFamily="18" charset="0"/>
                <a:ea typeface="隶书" panose="02010509060101010101" pitchFamily="49" charset="-122"/>
              </a:endParaRPr>
            </a:p>
          </p:txBody>
        </p:sp>
      </p:grpSp>
      <p:sp>
        <p:nvSpPr>
          <p:cNvPr id="38066" name="Text Box 240"/>
          <p:cNvSpPr txBox="1"/>
          <p:nvPr/>
        </p:nvSpPr>
        <p:spPr>
          <a:xfrm>
            <a:off x="0" y="0"/>
            <a:ext cx="4038600" cy="457200"/>
          </a:xfrm>
          <a:prstGeom prst="rect">
            <a:avLst/>
          </a:prstGeom>
          <a:noFill/>
          <a:ln w="9525">
            <a:noFill/>
          </a:ln>
        </p:spPr>
        <p:txBody>
          <a:bodyPr anchor="t" anchorCtr="0">
            <a:spAutoFit/>
          </a:bodyPr>
          <a:p>
            <a:pPr>
              <a:spcBef>
                <a:spcPct val="50000"/>
              </a:spcBef>
            </a:pPr>
            <a:r>
              <a:rPr lang="zh-CN" altLang="en-US" sz="2400" b="1" dirty="0">
                <a:solidFill>
                  <a:srgbClr val="FF3300"/>
                </a:solidFill>
                <a:latin typeface="Arial" panose="020B0604020202020204" pitchFamily="34" charset="0"/>
                <a:ea typeface="楷体_GB2312" pitchFamily="49" charset="-122"/>
              </a:rPr>
              <a:t>快速转置算法执行过程演示</a:t>
            </a:r>
            <a:endParaRPr lang="zh-CN" altLang="en-US" sz="2400" b="1" dirty="0">
              <a:solidFill>
                <a:srgbClr val="FF33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nodeType="clickEffect">
                                  <p:stCondLst>
                                    <p:cond delay="0"/>
                                  </p:stCondLst>
                                  <p:childTnLst>
                                    <p:set>
                                      <p:cBhvr>
                                        <p:cTn id="10" dur="1" fill="hold">
                                          <p:stCondLst>
                                            <p:cond delay="0"/>
                                          </p:stCondLst>
                                        </p:cTn>
                                        <p:tgtEl>
                                          <p:spTgt spid="153711"/>
                                        </p:tgtEl>
                                        <p:attrNameLst>
                                          <p:attrName>style.visibility</p:attrName>
                                        </p:attrNameLst>
                                      </p:cBhvr>
                                      <p:to>
                                        <p:strVal val="visible"/>
                                      </p:to>
                                    </p:set>
                                    <p:anim calcmode="lin" valueType="num">
                                      <p:cBhvr>
                                        <p:cTn id="11" dur="500" fill="hold"/>
                                        <p:tgtEl>
                                          <p:spTgt spid="153711"/>
                                        </p:tgtEl>
                                        <p:attrNameLst>
                                          <p:attrName>ppt_x</p:attrName>
                                        </p:attrNameLst>
                                      </p:cBhvr>
                                      <p:tavLst>
                                        <p:tav tm="0">
                                          <p:val>
                                            <p:strVal val="#ppt_x-#ppt_w/2"/>
                                          </p:val>
                                        </p:tav>
                                        <p:tav tm="100000">
                                          <p:val>
                                            <p:strVal val="#ppt_x"/>
                                          </p:val>
                                        </p:tav>
                                      </p:tavLst>
                                    </p:anim>
                                    <p:anim calcmode="lin" valueType="num">
                                      <p:cBhvr>
                                        <p:cTn id="12" dur="500" fill="hold"/>
                                        <p:tgtEl>
                                          <p:spTgt spid="153711"/>
                                        </p:tgtEl>
                                        <p:attrNameLst>
                                          <p:attrName>ppt_y</p:attrName>
                                        </p:attrNameLst>
                                      </p:cBhvr>
                                      <p:tavLst>
                                        <p:tav tm="0">
                                          <p:val>
                                            <p:strVal val="#ppt_y"/>
                                          </p:val>
                                        </p:tav>
                                        <p:tav tm="100000">
                                          <p:val>
                                            <p:strVal val="#ppt_y"/>
                                          </p:val>
                                        </p:tav>
                                      </p:tavLst>
                                    </p:anim>
                                    <p:anim calcmode="lin" valueType="num">
                                      <p:cBhvr>
                                        <p:cTn id="13" dur="500" fill="hold"/>
                                        <p:tgtEl>
                                          <p:spTgt spid="153711"/>
                                        </p:tgtEl>
                                        <p:attrNameLst>
                                          <p:attrName>ppt_w</p:attrName>
                                        </p:attrNameLst>
                                      </p:cBhvr>
                                      <p:tavLst>
                                        <p:tav tm="0">
                                          <p:val>
                                            <p:fltVal val="0.000000"/>
                                          </p:val>
                                        </p:tav>
                                        <p:tav tm="100000">
                                          <p:val>
                                            <p:strVal val="#ppt_w"/>
                                          </p:val>
                                        </p:tav>
                                      </p:tavLst>
                                    </p:anim>
                                    <p:anim calcmode="lin" valueType="num">
                                      <p:cBhvr>
                                        <p:cTn id="14" dur="500" fill="hold"/>
                                        <p:tgtEl>
                                          <p:spTgt spid="15371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153727"/>
                                        </p:tgtEl>
                                        <p:attrNameLst>
                                          <p:attrName>style.visibility</p:attrName>
                                        </p:attrNameLst>
                                      </p:cBhvr>
                                      <p:to>
                                        <p:strVal val="visible"/>
                                      </p:to>
                                    </p:set>
                                    <p:anim calcmode="lin" valueType="num">
                                      <p:cBhvr>
                                        <p:cTn id="19" dur="500" fill="hold"/>
                                        <p:tgtEl>
                                          <p:spTgt spid="153727"/>
                                        </p:tgtEl>
                                        <p:attrNameLst>
                                          <p:attrName>ppt_x</p:attrName>
                                        </p:attrNameLst>
                                      </p:cBhvr>
                                      <p:tavLst>
                                        <p:tav tm="0">
                                          <p:val>
                                            <p:strVal val="#ppt_x-#ppt_w/2"/>
                                          </p:val>
                                        </p:tav>
                                        <p:tav tm="100000">
                                          <p:val>
                                            <p:strVal val="#ppt_x"/>
                                          </p:val>
                                        </p:tav>
                                      </p:tavLst>
                                    </p:anim>
                                    <p:anim calcmode="lin" valueType="num">
                                      <p:cBhvr>
                                        <p:cTn id="20" dur="500" fill="hold"/>
                                        <p:tgtEl>
                                          <p:spTgt spid="153727"/>
                                        </p:tgtEl>
                                        <p:attrNameLst>
                                          <p:attrName>ppt_y</p:attrName>
                                        </p:attrNameLst>
                                      </p:cBhvr>
                                      <p:tavLst>
                                        <p:tav tm="0">
                                          <p:val>
                                            <p:strVal val="#ppt_y"/>
                                          </p:val>
                                        </p:tav>
                                        <p:tav tm="100000">
                                          <p:val>
                                            <p:strVal val="#ppt_y"/>
                                          </p:val>
                                        </p:tav>
                                      </p:tavLst>
                                    </p:anim>
                                    <p:anim calcmode="lin" valueType="num">
                                      <p:cBhvr>
                                        <p:cTn id="21" dur="500" fill="hold"/>
                                        <p:tgtEl>
                                          <p:spTgt spid="153727"/>
                                        </p:tgtEl>
                                        <p:attrNameLst>
                                          <p:attrName>ppt_w</p:attrName>
                                        </p:attrNameLst>
                                      </p:cBhvr>
                                      <p:tavLst>
                                        <p:tav tm="0">
                                          <p:val>
                                            <p:fltVal val="0.000000"/>
                                          </p:val>
                                        </p:tav>
                                        <p:tav tm="100000">
                                          <p:val>
                                            <p:strVal val="#ppt_w"/>
                                          </p:val>
                                        </p:tav>
                                      </p:tavLst>
                                    </p:anim>
                                    <p:anim calcmode="lin" valueType="num">
                                      <p:cBhvr>
                                        <p:cTn id="22" dur="500" fill="hold"/>
                                        <p:tgtEl>
                                          <p:spTgt spid="15372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500" fill="hold">
                                          <p:stCondLst>
                                            <p:cond delay="0"/>
                                          </p:stCondLst>
                                        </p:cTn>
                                        <p:tgtEl>
                                          <p:spTgt spid="153746"/>
                                        </p:tgtEl>
                                        <p:attrNameLst>
                                          <p:attrName>style.visibility</p:attrName>
                                        </p:attrNameLst>
                                      </p:cBhvr>
                                      <p:to>
                                        <p:strVal val="visible"/>
                                      </p:to>
                                    </p:set>
                                    <p:anim calcmode="lin" valueType="num">
                                      <p:cBhvr additive="base">
                                        <p:cTn id="27" dur="500" fill="hold"/>
                                        <p:tgtEl>
                                          <p:spTgt spid="153746"/>
                                        </p:tgtEl>
                                        <p:attrNameLst>
                                          <p:attrName>ppt_x</p:attrName>
                                        </p:attrNameLst>
                                      </p:cBhvr>
                                      <p:tavLst>
                                        <p:tav tm="0">
                                          <p:val>
                                            <p:strVal val="1+#ppt_w/2"/>
                                          </p:val>
                                        </p:tav>
                                        <p:tav tm="100000">
                                          <p:val>
                                            <p:strVal val="#ppt_x"/>
                                          </p:val>
                                        </p:tav>
                                      </p:tavLst>
                                    </p:anim>
                                    <p:anim calcmode="lin" valueType="num">
                                      <p:cBhvr additive="base">
                                        <p:cTn id="28" dur="500" fill="hold"/>
                                        <p:tgtEl>
                                          <p:spTgt spid="1537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153776"/>
                                        </p:tgtEl>
                                        <p:attrNameLst>
                                          <p:attrName>style.visibility</p:attrName>
                                        </p:attrNameLst>
                                      </p:cBhvr>
                                      <p:to>
                                        <p:strVal val="visible"/>
                                      </p:to>
                                    </p:set>
                                    <p:anim calcmode="lin" valueType="num">
                                      <p:cBhvr>
                                        <p:cTn id="33" dur="1000" fill="hold"/>
                                        <p:tgtEl>
                                          <p:spTgt spid="153776"/>
                                        </p:tgtEl>
                                        <p:attrNameLst>
                                          <p:attrName>ppt_w</p:attrName>
                                        </p:attrNameLst>
                                      </p:cBhvr>
                                      <p:tavLst>
                                        <p:tav tm="0">
                                          <p:val>
                                            <p:fltVal val="0.000000"/>
                                          </p:val>
                                        </p:tav>
                                        <p:tav tm="100000">
                                          <p:val>
                                            <p:strVal val="#ppt_w"/>
                                          </p:val>
                                        </p:tav>
                                      </p:tavLst>
                                    </p:anim>
                                    <p:anim calcmode="lin" valueType="num">
                                      <p:cBhvr>
                                        <p:cTn id="34" dur="1000" fill="hold"/>
                                        <p:tgtEl>
                                          <p:spTgt spid="153776"/>
                                        </p:tgtEl>
                                        <p:attrNameLst>
                                          <p:attrName>ppt_h</p:attrName>
                                        </p:attrNameLst>
                                      </p:cBhvr>
                                      <p:tavLst>
                                        <p:tav tm="0">
                                          <p:val>
                                            <p:fltVal val="0.000000"/>
                                          </p:val>
                                        </p:tav>
                                        <p:tav tm="100000">
                                          <p:val>
                                            <p:strVal val="#ppt_h"/>
                                          </p:val>
                                        </p:tav>
                                      </p:tavLst>
                                    </p:anim>
                                    <p:anim calcmode="lin" valueType="num">
                                      <p:cBhvr>
                                        <p:cTn id="35" dur="1000" fill="hold"/>
                                        <p:tgtEl>
                                          <p:spTgt spid="153776"/>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15377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2" fill="hold" nodeType="clickEffect">
                                  <p:stCondLst>
                                    <p:cond delay="0"/>
                                  </p:stCondLst>
                                  <p:childTnLst>
                                    <p:set>
                                      <p:cBhvr>
                                        <p:cTn id="40" dur="500" fill="hold">
                                          <p:stCondLst>
                                            <p:cond delay="0"/>
                                          </p:stCondLst>
                                        </p:cTn>
                                        <p:tgtEl>
                                          <p:spTgt spid="153756"/>
                                        </p:tgtEl>
                                        <p:attrNameLst>
                                          <p:attrName>style.visibility</p:attrName>
                                        </p:attrNameLst>
                                      </p:cBhvr>
                                      <p:to>
                                        <p:strVal val="visible"/>
                                      </p:to>
                                    </p:set>
                                    <p:anim calcmode="lin" valueType="num">
                                      <p:cBhvr additive="base">
                                        <p:cTn id="41" dur="500" fill="hold"/>
                                        <p:tgtEl>
                                          <p:spTgt spid="153756"/>
                                        </p:tgtEl>
                                        <p:attrNameLst>
                                          <p:attrName>ppt_x</p:attrName>
                                        </p:attrNameLst>
                                      </p:cBhvr>
                                      <p:tavLst>
                                        <p:tav tm="0">
                                          <p:val>
                                            <p:strVal val="1+#ppt_w/2"/>
                                          </p:val>
                                        </p:tav>
                                        <p:tav tm="100000">
                                          <p:val>
                                            <p:strVal val="#ppt_x"/>
                                          </p:val>
                                        </p:tav>
                                      </p:tavLst>
                                    </p:anim>
                                    <p:anim calcmode="lin" valueType="num">
                                      <p:cBhvr additive="base">
                                        <p:cTn id="42" dur="500" fill="hold"/>
                                        <p:tgtEl>
                                          <p:spTgt spid="15375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nodeType="clickEffect">
                                  <p:stCondLst>
                                    <p:cond delay="0"/>
                                  </p:stCondLst>
                                  <p:childTnLst>
                                    <p:set>
                                      <p:cBhvr>
                                        <p:cTn id="46" dur="1" fill="hold">
                                          <p:stCondLst>
                                            <p:cond delay="0"/>
                                          </p:stCondLst>
                                        </p:cTn>
                                        <p:tgtEl>
                                          <p:spTgt spid="153777"/>
                                        </p:tgtEl>
                                        <p:attrNameLst>
                                          <p:attrName>style.visibility</p:attrName>
                                        </p:attrNameLst>
                                      </p:cBhvr>
                                      <p:to>
                                        <p:strVal val="visible"/>
                                      </p:to>
                                    </p:set>
                                    <p:anim calcmode="lin" valueType="num">
                                      <p:cBhvr>
                                        <p:cTn id="47" dur="1000" fill="hold"/>
                                        <p:tgtEl>
                                          <p:spTgt spid="153777"/>
                                        </p:tgtEl>
                                        <p:attrNameLst>
                                          <p:attrName>ppt_w</p:attrName>
                                        </p:attrNameLst>
                                      </p:cBhvr>
                                      <p:tavLst>
                                        <p:tav tm="0">
                                          <p:val>
                                            <p:fltVal val="0.000000"/>
                                          </p:val>
                                        </p:tav>
                                        <p:tav tm="100000">
                                          <p:val>
                                            <p:strVal val="#ppt_w"/>
                                          </p:val>
                                        </p:tav>
                                      </p:tavLst>
                                    </p:anim>
                                    <p:anim calcmode="lin" valueType="num">
                                      <p:cBhvr>
                                        <p:cTn id="48" dur="1000" fill="hold"/>
                                        <p:tgtEl>
                                          <p:spTgt spid="153777"/>
                                        </p:tgtEl>
                                        <p:attrNameLst>
                                          <p:attrName>ppt_h</p:attrName>
                                        </p:attrNameLst>
                                      </p:cBhvr>
                                      <p:tavLst>
                                        <p:tav tm="0">
                                          <p:val>
                                            <p:fltVal val="0.000000"/>
                                          </p:val>
                                        </p:tav>
                                        <p:tav tm="100000">
                                          <p:val>
                                            <p:strVal val="#ppt_h"/>
                                          </p:val>
                                        </p:tav>
                                      </p:tavLst>
                                    </p:anim>
                                    <p:anim calcmode="lin" valueType="num">
                                      <p:cBhvr>
                                        <p:cTn id="49" dur="1000" fill="hold"/>
                                        <p:tgtEl>
                                          <p:spTgt spid="153777"/>
                                        </p:tgtEl>
                                        <p:attrNameLst>
                                          <p:attrName>ppt_x</p:attrName>
                                        </p:attrNameLst>
                                      </p:cBhvr>
                                      <p:tavLst>
                                        <p:tav tm="0" fmla="#ppt_x+(cos(-2*pi*(1-$))*-#ppt_x-sin(-2*pi*(1-$))*(1-#ppt_y))*(1-$)">
                                          <p:val>
                                            <p:fltVal val="0.000000"/>
                                          </p:val>
                                        </p:tav>
                                        <p:tav tm="100000">
                                          <p:val>
                                            <p:fltVal val="1.000000"/>
                                          </p:val>
                                        </p:tav>
                                      </p:tavLst>
                                    </p:anim>
                                    <p:anim calcmode="lin" valueType="num">
                                      <p:cBhvr>
                                        <p:cTn id="50" dur="1000" fill="hold"/>
                                        <p:tgtEl>
                                          <p:spTgt spid="15377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1" fill="hold">
                      <p:stCondLst>
                        <p:cond delay="indefinite"/>
                      </p:stCondLst>
                      <p:childTnLst>
                        <p:par>
                          <p:cTn id="52" fill="hold">
                            <p:stCondLst>
                              <p:cond delay="0"/>
                            </p:stCondLst>
                            <p:childTnLst>
                              <p:par>
                                <p:cTn id="53" presetID="7" presetClass="entr" presetSubtype="4" fill="hold" nodeType="clickEffect">
                                  <p:stCondLst>
                                    <p:cond delay="0"/>
                                  </p:stCondLst>
                                  <p:childTnLst>
                                    <p:set>
                                      <p:cBhvr>
                                        <p:cTn id="54" dur="1000" fill="hold">
                                          <p:stCondLst>
                                            <p:cond delay="0"/>
                                          </p:stCondLst>
                                        </p:cTn>
                                        <p:tgtEl>
                                          <p:spTgt spid="153736"/>
                                        </p:tgtEl>
                                        <p:attrNameLst>
                                          <p:attrName>style.visibility</p:attrName>
                                        </p:attrNameLst>
                                      </p:cBhvr>
                                      <p:to>
                                        <p:strVal val="visible"/>
                                      </p:to>
                                    </p:set>
                                    <p:anim calcmode="lin" valueType="num">
                                      <p:cBhvr additive="base">
                                        <p:cTn id="55" dur="1000" fill="hold"/>
                                        <p:tgtEl>
                                          <p:spTgt spid="153736"/>
                                        </p:tgtEl>
                                        <p:attrNameLst>
                                          <p:attrName>ppt_x</p:attrName>
                                        </p:attrNameLst>
                                      </p:cBhvr>
                                      <p:tavLst>
                                        <p:tav tm="0">
                                          <p:val>
                                            <p:strVal val="#ppt_x"/>
                                          </p:val>
                                        </p:tav>
                                        <p:tav tm="100000">
                                          <p:val>
                                            <p:strVal val="#ppt_x"/>
                                          </p:val>
                                        </p:tav>
                                      </p:tavLst>
                                    </p:anim>
                                    <p:anim calcmode="lin" valueType="num">
                                      <p:cBhvr additive="base">
                                        <p:cTn id="56" dur="1000" fill="hold"/>
                                        <p:tgtEl>
                                          <p:spTgt spid="1537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nodeType="clickEffect">
                                  <p:stCondLst>
                                    <p:cond delay="0"/>
                                  </p:stCondLst>
                                  <p:childTnLst>
                                    <p:set>
                                      <p:cBhvr>
                                        <p:cTn id="60" dur="1000" fill="hold">
                                          <p:stCondLst>
                                            <p:cond delay="0"/>
                                          </p:stCondLst>
                                        </p:cTn>
                                        <p:tgtEl>
                                          <p:spTgt spid="153778"/>
                                        </p:tgtEl>
                                        <p:attrNameLst>
                                          <p:attrName>style.visibility</p:attrName>
                                        </p:attrNameLst>
                                      </p:cBhvr>
                                      <p:to>
                                        <p:strVal val="visible"/>
                                      </p:to>
                                    </p:set>
                                    <p:anim calcmode="lin" valueType="num">
                                      <p:cBhvr>
                                        <p:cTn id="61" dur="1000" fill="hold"/>
                                        <p:tgtEl>
                                          <p:spTgt spid="153778"/>
                                        </p:tgtEl>
                                        <p:attrNameLst>
                                          <p:attrName>ppt_w</p:attrName>
                                        </p:attrNameLst>
                                      </p:cBhvr>
                                      <p:tavLst>
                                        <p:tav tm="0">
                                          <p:val>
                                            <p:fltVal val="0.000000"/>
                                          </p:val>
                                        </p:tav>
                                        <p:tav tm="100000">
                                          <p:val>
                                            <p:strVal val="#ppt_w"/>
                                          </p:val>
                                        </p:tav>
                                      </p:tavLst>
                                    </p:anim>
                                    <p:anim calcmode="lin" valueType="num">
                                      <p:cBhvr>
                                        <p:cTn id="62" dur="1000" fill="hold"/>
                                        <p:tgtEl>
                                          <p:spTgt spid="153778"/>
                                        </p:tgtEl>
                                        <p:attrNameLst>
                                          <p:attrName>ppt_h</p:attrName>
                                        </p:attrNameLst>
                                      </p:cBhvr>
                                      <p:tavLst>
                                        <p:tav tm="0">
                                          <p:val>
                                            <p:fltVal val="0.000000"/>
                                          </p:val>
                                        </p:tav>
                                        <p:tav tm="100000">
                                          <p:val>
                                            <p:strVal val="#ppt_h"/>
                                          </p:val>
                                        </p:tav>
                                      </p:tavLst>
                                    </p:anim>
                                    <p:anim calcmode="lin" valueType="num">
                                      <p:cBhvr>
                                        <p:cTn id="63" dur="1000" fill="hold"/>
                                        <p:tgtEl>
                                          <p:spTgt spid="153778"/>
                                        </p:tgtEl>
                                        <p:attrNameLst>
                                          <p:attrName>ppt_x</p:attrName>
                                        </p:attrNameLst>
                                      </p:cBhvr>
                                      <p:tavLst>
                                        <p:tav tm="0" fmla="#ppt_x+(cos(-2*pi*(1-$))*-#ppt_x-sin(-2*pi*(1-$))*(1-#ppt_y))*(1-$)">
                                          <p:val>
                                            <p:fltVal val="0.000000"/>
                                          </p:val>
                                        </p:tav>
                                        <p:tav tm="100000">
                                          <p:val>
                                            <p:fltVal val="1.000000"/>
                                          </p:val>
                                        </p:tav>
                                      </p:tavLst>
                                    </p:anim>
                                    <p:anim calcmode="lin" valueType="num">
                                      <p:cBhvr>
                                        <p:cTn id="64" dur="1000" fill="hold"/>
                                        <p:tgtEl>
                                          <p:spTgt spid="15377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5" fill="hold">
                      <p:stCondLst>
                        <p:cond delay="indefinite"/>
                      </p:stCondLst>
                      <p:childTnLst>
                        <p:par>
                          <p:cTn id="66" fill="hold">
                            <p:stCondLst>
                              <p:cond delay="0"/>
                            </p:stCondLst>
                            <p:childTnLst>
                              <p:par>
                                <p:cTn id="67" presetID="7" presetClass="entr" presetSubtype="2" fill="hold" nodeType="clickEffect">
                                  <p:stCondLst>
                                    <p:cond delay="0"/>
                                  </p:stCondLst>
                                  <p:childTnLst>
                                    <p:set>
                                      <p:cBhvr>
                                        <p:cTn id="68" dur="1000" fill="hold">
                                          <p:stCondLst>
                                            <p:cond delay="0"/>
                                          </p:stCondLst>
                                        </p:cTn>
                                        <p:tgtEl>
                                          <p:spTgt spid="153771"/>
                                        </p:tgtEl>
                                        <p:attrNameLst>
                                          <p:attrName>style.visibility</p:attrName>
                                        </p:attrNameLst>
                                      </p:cBhvr>
                                      <p:to>
                                        <p:strVal val="visible"/>
                                      </p:to>
                                    </p:set>
                                    <p:anim calcmode="lin" valueType="num">
                                      <p:cBhvr additive="base">
                                        <p:cTn id="69" dur="1000" fill="hold"/>
                                        <p:tgtEl>
                                          <p:spTgt spid="153771"/>
                                        </p:tgtEl>
                                        <p:attrNameLst>
                                          <p:attrName>ppt_x</p:attrName>
                                        </p:attrNameLst>
                                      </p:cBhvr>
                                      <p:tavLst>
                                        <p:tav tm="0">
                                          <p:val>
                                            <p:strVal val="1+#ppt_w/2"/>
                                          </p:val>
                                        </p:tav>
                                        <p:tav tm="100000">
                                          <p:val>
                                            <p:strVal val="#ppt_x"/>
                                          </p:val>
                                        </p:tav>
                                      </p:tavLst>
                                    </p:anim>
                                    <p:anim calcmode="lin" valueType="num">
                                      <p:cBhvr additive="base">
                                        <p:cTn id="70" dur="1000" fill="hold"/>
                                        <p:tgtEl>
                                          <p:spTgt spid="15377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5" presetClass="entr" presetSubtype="0" fill="hold" nodeType="clickEffect">
                                  <p:stCondLst>
                                    <p:cond delay="0"/>
                                  </p:stCondLst>
                                  <p:childTnLst>
                                    <p:set>
                                      <p:cBhvr>
                                        <p:cTn id="74" dur="1000" fill="hold">
                                          <p:stCondLst>
                                            <p:cond delay="0"/>
                                          </p:stCondLst>
                                        </p:cTn>
                                        <p:tgtEl>
                                          <p:spTgt spid="153779"/>
                                        </p:tgtEl>
                                        <p:attrNameLst>
                                          <p:attrName>style.visibility</p:attrName>
                                        </p:attrNameLst>
                                      </p:cBhvr>
                                      <p:to>
                                        <p:strVal val="visible"/>
                                      </p:to>
                                    </p:set>
                                    <p:anim calcmode="lin" valueType="num">
                                      <p:cBhvr>
                                        <p:cTn id="75" dur="1000" fill="hold"/>
                                        <p:tgtEl>
                                          <p:spTgt spid="153779"/>
                                        </p:tgtEl>
                                        <p:attrNameLst>
                                          <p:attrName>ppt_w</p:attrName>
                                        </p:attrNameLst>
                                      </p:cBhvr>
                                      <p:tavLst>
                                        <p:tav tm="0">
                                          <p:val>
                                            <p:fltVal val="0.000000"/>
                                          </p:val>
                                        </p:tav>
                                        <p:tav tm="100000">
                                          <p:val>
                                            <p:strVal val="#ppt_w"/>
                                          </p:val>
                                        </p:tav>
                                      </p:tavLst>
                                    </p:anim>
                                    <p:anim calcmode="lin" valueType="num">
                                      <p:cBhvr>
                                        <p:cTn id="76" dur="1000" fill="hold"/>
                                        <p:tgtEl>
                                          <p:spTgt spid="153779"/>
                                        </p:tgtEl>
                                        <p:attrNameLst>
                                          <p:attrName>ppt_h</p:attrName>
                                        </p:attrNameLst>
                                      </p:cBhvr>
                                      <p:tavLst>
                                        <p:tav tm="0">
                                          <p:val>
                                            <p:fltVal val="0.000000"/>
                                          </p:val>
                                        </p:tav>
                                        <p:tav tm="100000">
                                          <p:val>
                                            <p:strVal val="#ppt_h"/>
                                          </p:val>
                                        </p:tav>
                                      </p:tavLst>
                                    </p:anim>
                                    <p:anim calcmode="lin" valueType="num">
                                      <p:cBhvr>
                                        <p:cTn id="77" dur="1000" fill="hold"/>
                                        <p:tgtEl>
                                          <p:spTgt spid="153779"/>
                                        </p:tgtEl>
                                        <p:attrNameLst>
                                          <p:attrName>ppt_x</p:attrName>
                                        </p:attrNameLst>
                                      </p:cBhvr>
                                      <p:tavLst>
                                        <p:tav tm="0" fmla="#ppt_x+(cos(-2*pi*(1-$))*-#ppt_x-sin(-2*pi*(1-$))*(1-#ppt_y))*(1-$)">
                                          <p:val>
                                            <p:fltVal val="0.000000"/>
                                          </p:val>
                                        </p:tav>
                                        <p:tav tm="100000">
                                          <p:val>
                                            <p:fltVal val="1.000000"/>
                                          </p:val>
                                        </p:tav>
                                      </p:tavLst>
                                    </p:anim>
                                    <p:anim calcmode="lin" valueType="num">
                                      <p:cBhvr>
                                        <p:cTn id="78" dur="1000" fill="hold"/>
                                        <p:tgtEl>
                                          <p:spTgt spid="15377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9" fill="hold">
                      <p:stCondLst>
                        <p:cond delay="indefinite"/>
                      </p:stCondLst>
                      <p:childTnLst>
                        <p:par>
                          <p:cTn id="80" fill="hold">
                            <p:stCondLst>
                              <p:cond delay="0"/>
                            </p:stCondLst>
                            <p:childTnLst>
                              <p:par>
                                <p:cTn id="81" presetID="7" presetClass="entr" presetSubtype="2" fill="hold" nodeType="clickEffect">
                                  <p:stCondLst>
                                    <p:cond delay="0"/>
                                  </p:stCondLst>
                                  <p:childTnLst>
                                    <p:set>
                                      <p:cBhvr>
                                        <p:cTn id="82" dur="1000" fill="hold">
                                          <p:stCondLst>
                                            <p:cond delay="0"/>
                                          </p:stCondLst>
                                        </p:cTn>
                                        <p:tgtEl>
                                          <p:spTgt spid="153761"/>
                                        </p:tgtEl>
                                        <p:attrNameLst>
                                          <p:attrName>style.visibility</p:attrName>
                                        </p:attrNameLst>
                                      </p:cBhvr>
                                      <p:to>
                                        <p:strVal val="visible"/>
                                      </p:to>
                                    </p:set>
                                    <p:anim calcmode="lin" valueType="num">
                                      <p:cBhvr additive="base">
                                        <p:cTn id="83" dur="1000" fill="hold"/>
                                        <p:tgtEl>
                                          <p:spTgt spid="153761"/>
                                        </p:tgtEl>
                                        <p:attrNameLst>
                                          <p:attrName>ppt_x</p:attrName>
                                        </p:attrNameLst>
                                      </p:cBhvr>
                                      <p:tavLst>
                                        <p:tav tm="0">
                                          <p:val>
                                            <p:strVal val="1+#ppt_w/2"/>
                                          </p:val>
                                        </p:tav>
                                        <p:tav tm="100000">
                                          <p:val>
                                            <p:strVal val="#ppt_x"/>
                                          </p:val>
                                        </p:tav>
                                      </p:tavLst>
                                    </p:anim>
                                    <p:anim calcmode="lin" valueType="num">
                                      <p:cBhvr additive="base">
                                        <p:cTn id="84" dur="1000" fill="hold"/>
                                        <p:tgtEl>
                                          <p:spTgt spid="15376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5" presetClass="entr" presetSubtype="0" fill="hold" nodeType="clickEffect">
                                  <p:stCondLst>
                                    <p:cond delay="0"/>
                                  </p:stCondLst>
                                  <p:childTnLst>
                                    <p:set>
                                      <p:cBhvr>
                                        <p:cTn id="88" dur="1000" fill="hold">
                                          <p:stCondLst>
                                            <p:cond delay="0"/>
                                          </p:stCondLst>
                                        </p:cTn>
                                        <p:tgtEl>
                                          <p:spTgt spid="153780"/>
                                        </p:tgtEl>
                                        <p:attrNameLst>
                                          <p:attrName>style.visibility</p:attrName>
                                        </p:attrNameLst>
                                      </p:cBhvr>
                                      <p:to>
                                        <p:strVal val="visible"/>
                                      </p:to>
                                    </p:set>
                                    <p:anim calcmode="lin" valueType="num">
                                      <p:cBhvr>
                                        <p:cTn id="89" dur="1000" fill="hold"/>
                                        <p:tgtEl>
                                          <p:spTgt spid="153780"/>
                                        </p:tgtEl>
                                        <p:attrNameLst>
                                          <p:attrName>ppt_w</p:attrName>
                                        </p:attrNameLst>
                                      </p:cBhvr>
                                      <p:tavLst>
                                        <p:tav tm="0">
                                          <p:val>
                                            <p:fltVal val="0.000000"/>
                                          </p:val>
                                        </p:tav>
                                        <p:tav tm="100000">
                                          <p:val>
                                            <p:strVal val="#ppt_w"/>
                                          </p:val>
                                        </p:tav>
                                      </p:tavLst>
                                    </p:anim>
                                    <p:anim calcmode="lin" valueType="num">
                                      <p:cBhvr>
                                        <p:cTn id="90" dur="1000" fill="hold"/>
                                        <p:tgtEl>
                                          <p:spTgt spid="153780"/>
                                        </p:tgtEl>
                                        <p:attrNameLst>
                                          <p:attrName>ppt_h</p:attrName>
                                        </p:attrNameLst>
                                      </p:cBhvr>
                                      <p:tavLst>
                                        <p:tav tm="0">
                                          <p:val>
                                            <p:fltVal val="0.000000"/>
                                          </p:val>
                                        </p:tav>
                                        <p:tav tm="100000">
                                          <p:val>
                                            <p:strVal val="#ppt_h"/>
                                          </p:val>
                                        </p:tav>
                                      </p:tavLst>
                                    </p:anim>
                                    <p:anim calcmode="lin" valueType="num">
                                      <p:cBhvr>
                                        <p:cTn id="91" dur="1000" fill="hold"/>
                                        <p:tgtEl>
                                          <p:spTgt spid="153780"/>
                                        </p:tgtEl>
                                        <p:attrNameLst>
                                          <p:attrName>ppt_x</p:attrName>
                                        </p:attrNameLst>
                                      </p:cBhvr>
                                      <p:tavLst>
                                        <p:tav tm="0" fmla="#ppt_x+(cos(-2*pi*(1-$))*-#ppt_x-sin(-2*pi*(1-$))*(1-#ppt_y))*(1-$)">
                                          <p:val>
                                            <p:fltVal val="0.000000"/>
                                          </p:val>
                                        </p:tav>
                                        <p:tav tm="100000">
                                          <p:val>
                                            <p:fltVal val="1.000000"/>
                                          </p:val>
                                        </p:tav>
                                      </p:tavLst>
                                    </p:anim>
                                    <p:anim calcmode="lin" valueType="num">
                                      <p:cBhvr>
                                        <p:cTn id="92" dur="1000" fill="hold"/>
                                        <p:tgtEl>
                                          <p:spTgt spid="15378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93" fill="hold">
                      <p:stCondLst>
                        <p:cond delay="indefinite"/>
                      </p:stCondLst>
                      <p:childTnLst>
                        <p:par>
                          <p:cTn id="94" fill="hold">
                            <p:stCondLst>
                              <p:cond delay="0"/>
                            </p:stCondLst>
                            <p:childTnLst>
                              <p:par>
                                <p:cTn id="95" presetID="7" presetClass="entr" presetSubtype="2" fill="hold" nodeType="clickEffect">
                                  <p:stCondLst>
                                    <p:cond delay="0"/>
                                  </p:stCondLst>
                                  <p:childTnLst>
                                    <p:set>
                                      <p:cBhvr>
                                        <p:cTn id="96" dur="1000" fill="hold">
                                          <p:stCondLst>
                                            <p:cond delay="0"/>
                                          </p:stCondLst>
                                        </p:cTn>
                                        <p:tgtEl>
                                          <p:spTgt spid="153751"/>
                                        </p:tgtEl>
                                        <p:attrNameLst>
                                          <p:attrName>style.visibility</p:attrName>
                                        </p:attrNameLst>
                                      </p:cBhvr>
                                      <p:to>
                                        <p:strVal val="visible"/>
                                      </p:to>
                                    </p:set>
                                    <p:anim calcmode="lin" valueType="num">
                                      <p:cBhvr additive="base">
                                        <p:cTn id="97" dur="1000" fill="hold"/>
                                        <p:tgtEl>
                                          <p:spTgt spid="153751"/>
                                        </p:tgtEl>
                                        <p:attrNameLst>
                                          <p:attrName>ppt_x</p:attrName>
                                        </p:attrNameLst>
                                      </p:cBhvr>
                                      <p:tavLst>
                                        <p:tav tm="0">
                                          <p:val>
                                            <p:strVal val="1+#ppt_w/2"/>
                                          </p:val>
                                        </p:tav>
                                        <p:tav tm="100000">
                                          <p:val>
                                            <p:strVal val="#ppt_x"/>
                                          </p:val>
                                        </p:tav>
                                      </p:tavLst>
                                    </p:anim>
                                    <p:anim calcmode="lin" valueType="num">
                                      <p:cBhvr additive="base">
                                        <p:cTn id="98" dur="1000" fill="hold"/>
                                        <p:tgtEl>
                                          <p:spTgt spid="15375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5" presetClass="entr" presetSubtype="0" fill="hold" nodeType="clickEffect">
                                  <p:stCondLst>
                                    <p:cond delay="0"/>
                                  </p:stCondLst>
                                  <p:childTnLst>
                                    <p:set>
                                      <p:cBhvr>
                                        <p:cTn id="102" dur="1000" fill="hold">
                                          <p:stCondLst>
                                            <p:cond delay="0"/>
                                          </p:stCondLst>
                                        </p:cTn>
                                        <p:tgtEl>
                                          <p:spTgt spid="153781"/>
                                        </p:tgtEl>
                                        <p:attrNameLst>
                                          <p:attrName>style.visibility</p:attrName>
                                        </p:attrNameLst>
                                      </p:cBhvr>
                                      <p:to>
                                        <p:strVal val="visible"/>
                                      </p:to>
                                    </p:set>
                                    <p:anim calcmode="lin" valueType="num">
                                      <p:cBhvr>
                                        <p:cTn id="103" dur="1000" fill="hold"/>
                                        <p:tgtEl>
                                          <p:spTgt spid="153781"/>
                                        </p:tgtEl>
                                        <p:attrNameLst>
                                          <p:attrName>ppt_w</p:attrName>
                                        </p:attrNameLst>
                                      </p:cBhvr>
                                      <p:tavLst>
                                        <p:tav tm="0">
                                          <p:val>
                                            <p:fltVal val="0.000000"/>
                                          </p:val>
                                        </p:tav>
                                        <p:tav tm="100000">
                                          <p:val>
                                            <p:strVal val="#ppt_w"/>
                                          </p:val>
                                        </p:tav>
                                      </p:tavLst>
                                    </p:anim>
                                    <p:anim calcmode="lin" valueType="num">
                                      <p:cBhvr>
                                        <p:cTn id="104" dur="1000" fill="hold"/>
                                        <p:tgtEl>
                                          <p:spTgt spid="153781"/>
                                        </p:tgtEl>
                                        <p:attrNameLst>
                                          <p:attrName>ppt_h</p:attrName>
                                        </p:attrNameLst>
                                      </p:cBhvr>
                                      <p:tavLst>
                                        <p:tav tm="0">
                                          <p:val>
                                            <p:fltVal val="0.000000"/>
                                          </p:val>
                                        </p:tav>
                                        <p:tav tm="100000">
                                          <p:val>
                                            <p:strVal val="#ppt_h"/>
                                          </p:val>
                                        </p:tav>
                                      </p:tavLst>
                                    </p:anim>
                                    <p:anim calcmode="lin" valueType="num">
                                      <p:cBhvr>
                                        <p:cTn id="105" dur="1000" fill="hold"/>
                                        <p:tgtEl>
                                          <p:spTgt spid="153781"/>
                                        </p:tgtEl>
                                        <p:attrNameLst>
                                          <p:attrName>ppt_x</p:attrName>
                                        </p:attrNameLst>
                                      </p:cBhvr>
                                      <p:tavLst>
                                        <p:tav tm="0" fmla="#ppt_x+(cos(-2*pi*(1-$))*-#ppt_x-sin(-2*pi*(1-$))*(1-#ppt_y))*(1-$)">
                                          <p:val>
                                            <p:fltVal val="0.000000"/>
                                          </p:val>
                                        </p:tav>
                                        <p:tav tm="100000">
                                          <p:val>
                                            <p:fltVal val="1.000000"/>
                                          </p:val>
                                        </p:tav>
                                      </p:tavLst>
                                    </p:anim>
                                    <p:anim calcmode="lin" valueType="num">
                                      <p:cBhvr>
                                        <p:cTn id="106" dur="1000" fill="hold"/>
                                        <p:tgtEl>
                                          <p:spTgt spid="15378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07" fill="hold">
                      <p:stCondLst>
                        <p:cond delay="indefinite"/>
                      </p:stCondLst>
                      <p:childTnLst>
                        <p:par>
                          <p:cTn id="108" fill="hold">
                            <p:stCondLst>
                              <p:cond delay="0"/>
                            </p:stCondLst>
                            <p:childTnLst>
                              <p:par>
                                <p:cTn id="109" presetID="7" presetClass="entr" presetSubtype="2" fill="hold" nodeType="clickEffect">
                                  <p:stCondLst>
                                    <p:cond delay="0"/>
                                  </p:stCondLst>
                                  <p:childTnLst>
                                    <p:set>
                                      <p:cBhvr>
                                        <p:cTn id="110" dur="1000" fill="hold">
                                          <p:stCondLst>
                                            <p:cond delay="0"/>
                                          </p:stCondLst>
                                        </p:cTn>
                                        <p:tgtEl>
                                          <p:spTgt spid="153741"/>
                                        </p:tgtEl>
                                        <p:attrNameLst>
                                          <p:attrName>style.visibility</p:attrName>
                                        </p:attrNameLst>
                                      </p:cBhvr>
                                      <p:to>
                                        <p:strVal val="visible"/>
                                      </p:to>
                                    </p:set>
                                    <p:anim calcmode="lin" valueType="num">
                                      <p:cBhvr additive="base">
                                        <p:cTn id="111" dur="1000" fill="hold"/>
                                        <p:tgtEl>
                                          <p:spTgt spid="153741"/>
                                        </p:tgtEl>
                                        <p:attrNameLst>
                                          <p:attrName>ppt_x</p:attrName>
                                        </p:attrNameLst>
                                      </p:cBhvr>
                                      <p:tavLst>
                                        <p:tav tm="0">
                                          <p:val>
                                            <p:strVal val="1+#ppt_w/2"/>
                                          </p:val>
                                        </p:tav>
                                        <p:tav tm="100000">
                                          <p:val>
                                            <p:strVal val="#ppt_x"/>
                                          </p:val>
                                        </p:tav>
                                      </p:tavLst>
                                    </p:anim>
                                    <p:anim calcmode="lin" valueType="num">
                                      <p:cBhvr additive="base">
                                        <p:cTn id="112" dur="1000" fill="hold"/>
                                        <p:tgtEl>
                                          <p:spTgt spid="153741"/>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nodeType="clickEffect">
                                  <p:stCondLst>
                                    <p:cond delay="0"/>
                                  </p:stCondLst>
                                  <p:childTnLst>
                                    <p:set>
                                      <p:cBhvr>
                                        <p:cTn id="116" dur="1000" fill="hold">
                                          <p:stCondLst>
                                            <p:cond delay="0"/>
                                          </p:stCondLst>
                                        </p:cTn>
                                        <p:tgtEl>
                                          <p:spTgt spid="153782"/>
                                        </p:tgtEl>
                                        <p:attrNameLst>
                                          <p:attrName>style.visibility</p:attrName>
                                        </p:attrNameLst>
                                      </p:cBhvr>
                                      <p:to>
                                        <p:strVal val="visible"/>
                                      </p:to>
                                    </p:set>
                                    <p:anim calcmode="lin" valueType="num">
                                      <p:cBhvr>
                                        <p:cTn id="117" dur="1000" fill="hold"/>
                                        <p:tgtEl>
                                          <p:spTgt spid="153782"/>
                                        </p:tgtEl>
                                        <p:attrNameLst>
                                          <p:attrName>ppt_w</p:attrName>
                                        </p:attrNameLst>
                                      </p:cBhvr>
                                      <p:tavLst>
                                        <p:tav tm="0">
                                          <p:val>
                                            <p:fltVal val="0.000000"/>
                                          </p:val>
                                        </p:tav>
                                        <p:tav tm="100000">
                                          <p:val>
                                            <p:strVal val="#ppt_w"/>
                                          </p:val>
                                        </p:tav>
                                      </p:tavLst>
                                    </p:anim>
                                    <p:anim calcmode="lin" valueType="num">
                                      <p:cBhvr>
                                        <p:cTn id="118" dur="1000" fill="hold"/>
                                        <p:tgtEl>
                                          <p:spTgt spid="153782"/>
                                        </p:tgtEl>
                                        <p:attrNameLst>
                                          <p:attrName>ppt_h</p:attrName>
                                        </p:attrNameLst>
                                      </p:cBhvr>
                                      <p:tavLst>
                                        <p:tav tm="0">
                                          <p:val>
                                            <p:fltVal val="0.000000"/>
                                          </p:val>
                                        </p:tav>
                                        <p:tav tm="100000">
                                          <p:val>
                                            <p:strVal val="#ppt_h"/>
                                          </p:val>
                                        </p:tav>
                                      </p:tavLst>
                                    </p:anim>
                                    <p:anim calcmode="lin" valueType="num">
                                      <p:cBhvr>
                                        <p:cTn id="119" dur="1000" fill="hold"/>
                                        <p:tgtEl>
                                          <p:spTgt spid="153782"/>
                                        </p:tgtEl>
                                        <p:attrNameLst>
                                          <p:attrName>ppt_x</p:attrName>
                                        </p:attrNameLst>
                                      </p:cBhvr>
                                      <p:tavLst>
                                        <p:tav tm="0" fmla="#ppt_x+(cos(-2*pi*(1-$))*-#ppt_x-sin(-2*pi*(1-$))*(1-#ppt_y))*(1-$)">
                                          <p:val>
                                            <p:fltVal val="0.000000"/>
                                          </p:val>
                                        </p:tav>
                                        <p:tav tm="100000">
                                          <p:val>
                                            <p:fltVal val="1.000000"/>
                                          </p:val>
                                        </p:tav>
                                      </p:tavLst>
                                    </p:anim>
                                    <p:anim calcmode="lin" valueType="num">
                                      <p:cBhvr>
                                        <p:cTn id="120" dur="1000" fill="hold"/>
                                        <p:tgtEl>
                                          <p:spTgt spid="15378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21" fill="hold">
                      <p:stCondLst>
                        <p:cond delay="indefinite"/>
                      </p:stCondLst>
                      <p:childTnLst>
                        <p:par>
                          <p:cTn id="122" fill="hold">
                            <p:stCondLst>
                              <p:cond delay="0"/>
                            </p:stCondLst>
                            <p:childTnLst>
                              <p:par>
                                <p:cTn id="123" presetID="7" presetClass="entr" presetSubtype="2" fill="hold" nodeType="clickEffect">
                                  <p:stCondLst>
                                    <p:cond delay="0"/>
                                  </p:stCondLst>
                                  <p:childTnLst>
                                    <p:set>
                                      <p:cBhvr>
                                        <p:cTn id="124" dur="1000" fill="hold">
                                          <p:stCondLst>
                                            <p:cond delay="0"/>
                                          </p:stCondLst>
                                        </p:cTn>
                                        <p:tgtEl>
                                          <p:spTgt spid="153766"/>
                                        </p:tgtEl>
                                        <p:attrNameLst>
                                          <p:attrName>style.visibility</p:attrName>
                                        </p:attrNameLst>
                                      </p:cBhvr>
                                      <p:to>
                                        <p:strVal val="visible"/>
                                      </p:to>
                                    </p:set>
                                    <p:anim calcmode="lin" valueType="num">
                                      <p:cBhvr additive="base">
                                        <p:cTn id="125" dur="1000" fill="hold"/>
                                        <p:tgtEl>
                                          <p:spTgt spid="153766"/>
                                        </p:tgtEl>
                                        <p:attrNameLst>
                                          <p:attrName>ppt_x</p:attrName>
                                        </p:attrNameLst>
                                      </p:cBhvr>
                                      <p:tavLst>
                                        <p:tav tm="0">
                                          <p:val>
                                            <p:strVal val="1+#ppt_w/2"/>
                                          </p:val>
                                        </p:tav>
                                        <p:tav tm="100000">
                                          <p:val>
                                            <p:strVal val="#ppt_x"/>
                                          </p:val>
                                        </p:tav>
                                      </p:tavLst>
                                    </p:anim>
                                    <p:anim calcmode="lin" valueType="num">
                                      <p:cBhvr additive="base">
                                        <p:cTn id="126" dur="1000" fill="hold"/>
                                        <p:tgtEl>
                                          <p:spTgt spid="153766"/>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5" presetClass="entr" presetSubtype="0" fill="hold" nodeType="clickEffect">
                                  <p:stCondLst>
                                    <p:cond delay="0"/>
                                  </p:stCondLst>
                                  <p:childTnLst>
                                    <p:set>
                                      <p:cBhvr>
                                        <p:cTn id="130" dur="1000" fill="hold">
                                          <p:stCondLst>
                                            <p:cond delay="0"/>
                                          </p:stCondLst>
                                        </p:cTn>
                                        <p:tgtEl>
                                          <p:spTgt spid="153783"/>
                                        </p:tgtEl>
                                        <p:attrNameLst>
                                          <p:attrName>style.visibility</p:attrName>
                                        </p:attrNameLst>
                                      </p:cBhvr>
                                      <p:to>
                                        <p:strVal val="visible"/>
                                      </p:to>
                                    </p:set>
                                    <p:anim calcmode="lin" valueType="num">
                                      <p:cBhvr>
                                        <p:cTn id="131" dur="1000" fill="hold"/>
                                        <p:tgtEl>
                                          <p:spTgt spid="153783"/>
                                        </p:tgtEl>
                                        <p:attrNameLst>
                                          <p:attrName>ppt_w</p:attrName>
                                        </p:attrNameLst>
                                      </p:cBhvr>
                                      <p:tavLst>
                                        <p:tav tm="0">
                                          <p:val>
                                            <p:fltVal val="0.000000"/>
                                          </p:val>
                                        </p:tav>
                                        <p:tav tm="100000">
                                          <p:val>
                                            <p:strVal val="#ppt_w"/>
                                          </p:val>
                                        </p:tav>
                                      </p:tavLst>
                                    </p:anim>
                                    <p:anim calcmode="lin" valueType="num">
                                      <p:cBhvr>
                                        <p:cTn id="132" dur="1000" fill="hold"/>
                                        <p:tgtEl>
                                          <p:spTgt spid="153783"/>
                                        </p:tgtEl>
                                        <p:attrNameLst>
                                          <p:attrName>ppt_h</p:attrName>
                                        </p:attrNameLst>
                                      </p:cBhvr>
                                      <p:tavLst>
                                        <p:tav tm="0">
                                          <p:val>
                                            <p:fltVal val="0.000000"/>
                                          </p:val>
                                        </p:tav>
                                        <p:tav tm="100000">
                                          <p:val>
                                            <p:strVal val="#ppt_h"/>
                                          </p:val>
                                        </p:tav>
                                      </p:tavLst>
                                    </p:anim>
                                    <p:anim calcmode="lin" valueType="num">
                                      <p:cBhvr>
                                        <p:cTn id="133" dur="1000" fill="hold"/>
                                        <p:tgtEl>
                                          <p:spTgt spid="153783"/>
                                        </p:tgtEl>
                                        <p:attrNameLst>
                                          <p:attrName>ppt_x</p:attrName>
                                        </p:attrNameLst>
                                      </p:cBhvr>
                                      <p:tavLst>
                                        <p:tav tm="0" fmla="#ppt_x+(cos(-2*pi*(1-$))*-#ppt_x-sin(-2*pi*(1-$))*(1-#ppt_y))*(1-$)">
                                          <p:val>
                                            <p:fltVal val="0.000000"/>
                                          </p:val>
                                        </p:tav>
                                        <p:tav tm="100000">
                                          <p:val>
                                            <p:fltVal val="1.000000"/>
                                          </p:val>
                                        </p:tav>
                                      </p:tavLst>
                                    </p:anim>
                                    <p:anim calcmode="lin" valueType="num">
                                      <p:cBhvr>
                                        <p:cTn id="134" dur="1000" fill="hold"/>
                                        <p:tgtEl>
                                          <p:spTgt spid="15378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76" grpId="0" animBg="1"/>
      <p:bldP spid="153777" grpId="0" animBg="1"/>
      <p:bldP spid="153778" grpId="0" animBg="1"/>
      <p:bldP spid="153779" grpId="0" animBg="1"/>
      <p:bldP spid="153780" grpId="0" animBg="1"/>
      <p:bldP spid="153781" grpId="0" animBg="1"/>
      <p:bldP spid="153782" grpId="0" animBg="1"/>
      <p:bldP spid="1537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3"/>
          <p:cNvSpPr>
            <a:spLocks noGrp="1"/>
          </p:cNvSpPr>
          <p:nvPr>
            <p:ph idx="1"/>
          </p:nvPr>
        </p:nvSpPr>
        <p:spPr>
          <a:xfrm>
            <a:off x="250825" y="982663"/>
            <a:ext cx="8229600" cy="5875337"/>
          </a:xfrm>
          <a:ln/>
        </p:spPr>
        <p:txBody>
          <a:bodyPr vert="horz" wrap="square" lIns="91440" tIns="45720" rIns="91440" bIns="45720" anchor="t" anchorCtr="0"/>
          <a:p>
            <a:pPr eaLnBrk="1" hangingPunct="1">
              <a:lnSpc>
                <a:spcPct val="80000"/>
              </a:lnSpc>
              <a:buNone/>
            </a:pPr>
            <a:r>
              <a:rPr lang="en-US" altLang="zh-CN" sz="2400" b="1" dirty="0">
                <a:latin typeface="Times New Roman" panose="02020603050405020304" pitchFamily="18" charset="0"/>
              </a:rPr>
              <a:t>Status FastTransposeSMatrix(TSMatrix M,TSMatrix &amp;T)</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T.mu=M.nu;T.nu=M.mu;T.tu=M.tu;</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if(T.tu)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  for(col=1;col&lt;=M.nu;++col) num[col]=0;</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for(t=1;t&lt;=M.tu;++t) ++num[M.data[t].j];</a:t>
            </a:r>
            <a:r>
              <a:rPr lang="en-US" altLang="zh-CN" sz="1600" b="1" dirty="0">
                <a:solidFill>
                  <a:srgbClr val="33CC33"/>
                </a:solidFill>
                <a:latin typeface="Times New Roman" panose="02020603050405020304" pitchFamily="18" charset="0"/>
              </a:rPr>
              <a:t>//</a:t>
            </a:r>
            <a:r>
              <a:rPr lang="zh-CN" altLang="en-US" sz="1600" b="1" dirty="0">
                <a:solidFill>
                  <a:srgbClr val="33CC33"/>
                </a:solidFill>
                <a:latin typeface="Times New Roman" panose="02020603050405020304" pitchFamily="18" charset="0"/>
              </a:rPr>
              <a:t>求每列非零元个数</a:t>
            </a:r>
            <a:endParaRPr lang="zh-CN" altLang="en-US" sz="1600" b="1" dirty="0">
              <a:solidFill>
                <a:srgbClr val="33CC33"/>
              </a:solidFill>
              <a:latin typeface="Times New Roman" panose="02020603050405020304" pitchFamily="18" charset="0"/>
            </a:endParaRPr>
          </a:p>
          <a:p>
            <a:pPr eaLnBrk="1" hangingPunct="1">
              <a:lnSpc>
                <a:spcPct val="80000"/>
              </a:lnSpc>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cpot[1]=1;</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for(col=2;col&lt;=M.nu;++col)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cpot[col]=cpot[col-1]+num[col-1];</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for(p=1;p&lt;=M.tu;++p)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   col=M.data[p].j;q=cpot[col];</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T.data[q].i=M.data[p].j; T.data[q].j=M.data[p].i;</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T.data[q].e=M.data[p].e;++cpot[col];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return OK;</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a:t>
            </a:r>
            <a:r>
              <a:rPr lang="en-US" altLang="zh-CN" sz="2400" b="1" dirty="0">
                <a:solidFill>
                  <a:srgbClr val="4220EA"/>
                </a:solidFill>
                <a:latin typeface="Times New Roman" panose="02020603050405020304" pitchFamily="18" charset="0"/>
              </a:rPr>
              <a:t>//TransposeSMatrix  </a:t>
            </a:r>
            <a:r>
              <a:rPr lang="zh-CN" altLang="en-US" sz="2400" b="1" dirty="0">
                <a:solidFill>
                  <a:srgbClr val="FF3300"/>
                </a:solidFill>
                <a:latin typeface="Times New Roman" panose="02020603050405020304" pitchFamily="18" charset="0"/>
                <a:ea typeface="楷体_GB2312" pitchFamily="49" charset="-122"/>
              </a:rPr>
              <a:t>时间复杂度为</a:t>
            </a:r>
            <a:r>
              <a:rPr lang="en-US" altLang="zh-CN" sz="2400" b="1" dirty="0">
                <a:solidFill>
                  <a:srgbClr val="FF3300"/>
                </a:solidFill>
                <a:latin typeface="Times New Roman" panose="02020603050405020304" pitchFamily="18" charset="0"/>
              </a:rPr>
              <a:t>O(nu+tu),</a:t>
            </a:r>
            <a:r>
              <a:rPr lang="zh-CN" altLang="en-US" sz="2400" b="1" dirty="0">
                <a:solidFill>
                  <a:srgbClr val="FF3300"/>
                </a:solidFill>
                <a:latin typeface="Times New Roman" panose="02020603050405020304" pitchFamily="18" charset="0"/>
              </a:rPr>
              <a:t>若</a:t>
            </a:r>
            <a:r>
              <a:rPr lang="en-US" altLang="zh-CN" sz="2400" b="1" dirty="0">
                <a:solidFill>
                  <a:srgbClr val="FF3300"/>
                </a:solidFill>
                <a:latin typeface="Times New Roman" panose="02020603050405020304" pitchFamily="18" charset="0"/>
              </a:rPr>
              <a:t>tu~mu*nu</a:t>
            </a:r>
            <a:endParaRPr lang="en-US" altLang="zh-CN" sz="2400" b="1" dirty="0">
              <a:solidFill>
                <a:srgbClr val="FF3300"/>
              </a:solidFill>
              <a:latin typeface="Times New Roman" panose="02020603050405020304" pitchFamily="18" charset="0"/>
            </a:endParaRPr>
          </a:p>
          <a:p>
            <a:pPr algn="just" eaLnBrk="1" hangingPunct="1">
              <a:lnSpc>
                <a:spcPct val="80000"/>
              </a:lnSpc>
              <a:buNone/>
            </a:pPr>
            <a:r>
              <a:rPr lang="zh-CN" altLang="en-US" sz="2400" b="1" dirty="0">
                <a:solidFill>
                  <a:srgbClr val="FF3300"/>
                </a:solidFill>
                <a:latin typeface="Times New Roman" panose="02020603050405020304" pitchFamily="18" charset="0"/>
                <a:ea typeface="楷体_GB2312" pitchFamily="49" charset="-122"/>
              </a:rPr>
              <a:t>则为</a:t>
            </a:r>
            <a:r>
              <a:rPr lang="en-US" altLang="zh-CN" sz="2400" b="1" dirty="0">
                <a:solidFill>
                  <a:srgbClr val="FF3300"/>
                </a:solidFill>
                <a:latin typeface="Times New Roman" panose="02020603050405020304" pitchFamily="18" charset="0"/>
                <a:ea typeface="楷体_GB2312" pitchFamily="49" charset="-122"/>
              </a:rPr>
              <a:t>O(mu*nu)</a:t>
            </a:r>
            <a:r>
              <a:rPr lang="zh-CN" altLang="en-US" sz="2400" b="1" dirty="0">
                <a:solidFill>
                  <a:srgbClr val="FF3300"/>
                </a:solidFill>
                <a:latin typeface="Times New Roman" panose="02020603050405020304" pitchFamily="18" charset="0"/>
                <a:ea typeface="楷体_GB2312" pitchFamily="49" charset="-122"/>
              </a:rPr>
              <a:t>，与经典算法相同，多用了两个辅助向量。</a:t>
            </a:r>
            <a:endParaRPr lang="zh-CN" altLang="en-US" sz="2400" b="1" dirty="0">
              <a:solidFill>
                <a:srgbClr val="FF3300"/>
              </a:solidFill>
              <a:latin typeface="Times New Roman" panose="02020603050405020304" pitchFamily="18" charset="0"/>
              <a:ea typeface="楷体_GB2312" pitchFamily="49" charset="-122"/>
            </a:endParaRPr>
          </a:p>
        </p:txBody>
      </p:sp>
      <p:sp>
        <p:nvSpPr>
          <p:cNvPr id="38914" name="Rectangle 5"/>
          <p:cNvSpPr>
            <a:spLocks noGrp="1"/>
          </p:cNvSpPr>
          <p:nvPr>
            <p:ph type="title"/>
          </p:nvPr>
        </p:nvSpPr>
        <p:spPr>
          <a:xfrm>
            <a:off x="457200" y="0"/>
            <a:ext cx="7543800" cy="762000"/>
          </a:xfrm>
          <a:ln/>
        </p:spPr>
        <p:txBody>
          <a:bodyPr vert="horz" wrap="square" lIns="91440" tIns="45720" rIns="91440" bIns="45720" anchor="b" anchorCtr="0"/>
          <a:p>
            <a:pPr eaLnBrk="1" hangingPunct="1"/>
            <a:r>
              <a:rPr lang="zh-CN" altLang="en-US" sz="3200" dirty="0">
                <a:latin typeface="Times New Roman" panose="02020603050405020304" pitchFamily="18" charset="0"/>
                <a:ea typeface="楷体_GB2312" pitchFamily="49" charset="-122"/>
              </a:rPr>
              <a:t>三元组表表示的稀疏矩阵转置方法二</a:t>
            </a:r>
            <a:endParaRPr lang="zh-CN" altLang="en-US" sz="3200" dirty="0">
              <a:latin typeface="Times New Roman" panose="02020603050405020304" pitchFamily="18" charset="0"/>
              <a:ea typeface="楷体_GB2312" pitchFamily="49" charset="-122"/>
            </a:endParaRPr>
          </a:p>
        </p:txBody>
      </p:sp>
      <p:grpSp>
        <p:nvGrpSpPr>
          <p:cNvPr id="103441" name="Group 17"/>
          <p:cNvGrpSpPr/>
          <p:nvPr/>
        </p:nvGrpSpPr>
        <p:grpSpPr>
          <a:xfrm>
            <a:off x="6030913" y="1371600"/>
            <a:ext cx="2819400" cy="701675"/>
            <a:chOff x="3799" y="864"/>
            <a:chExt cx="1776" cy="442"/>
          </a:xfrm>
        </p:grpSpPr>
        <p:sp>
          <p:nvSpPr>
            <p:cNvPr id="38916" name="Text Box 7"/>
            <p:cNvSpPr txBox="1"/>
            <p:nvPr/>
          </p:nvSpPr>
          <p:spPr>
            <a:xfrm>
              <a:off x="4279" y="864"/>
              <a:ext cx="1296" cy="442"/>
            </a:xfrm>
            <a:prstGeom prst="rect">
              <a:avLst/>
            </a:prstGeom>
            <a:solidFill>
              <a:srgbClr val="FFFF99"/>
            </a:solidFill>
            <a:ln w="9525">
              <a:noFill/>
            </a:ln>
          </p:spPr>
          <p:txBody>
            <a:bodyPr anchor="t" anchorCtr="0">
              <a:spAutoFit/>
            </a:bodyPr>
            <a:p>
              <a:pPr>
                <a:spcBef>
                  <a:spcPct val="50000"/>
                </a:spcBef>
              </a:pPr>
              <a:r>
                <a:rPr lang="zh-CN" altLang="en-US" sz="2000" b="1" dirty="0">
                  <a:solidFill>
                    <a:srgbClr val="FF0000"/>
                  </a:solidFill>
                  <a:latin typeface="仿宋_GB2312" pitchFamily="49" charset="-122"/>
                  <a:ea typeface="仿宋_GB2312" pitchFamily="49" charset="-122"/>
                </a:rPr>
                <a:t>统计</a:t>
              </a: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中每一列的非零元个数</a:t>
              </a:r>
              <a:endParaRPr lang="zh-CN" altLang="en-US" sz="2000" b="1" dirty="0">
                <a:solidFill>
                  <a:srgbClr val="FF0000"/>
                </a:solidFill>
                <a:latin typeface="仿宋_GB2312" pitchFamily="49" charset="-122"/>
                <a:ea typeface="仿宋_GB2312" pitchFamily="49" charset="-122"/>
              </a:endParaRPr>
            </a:p>
          </p:txBody>
        </p:sp>
        <p:sp>
          <p:nvSpPr>
            <p:cNvPr id="38917" name="Line 8"/>
            <p:cNvSpPr/>
            <p:nvPr/>
          </p:nvSpPr>
          <p:spPr>
            <a:xfrm flipH="1">
              <a:off x="3799" y="1008"/>
              <a:ext cx="480" cy="288"/>
            </a:xfrm>
            <a:prstGeom prst="line">
              <a:avLst/>
            </a:prstGeom>
            <a:ln w="9525">
              <a:noFill/>
            </a:ln>
          </p:spPr>
        </p:sp>
      </p:grpSp>
      <p:grpSp>
        <p:nvGrpSpPr>
          <p:cNvPr id="103442" name="Group 18"/>
          <p:cNvGrpSpPr/>
          <p:nvPr/>
        </p:nvGrpSpPr>
        <p:grpSpPr>
          <a:xfrm>
            <a:off x="2362200" y="2803525"/>
            <a:ext cx="6019800" cy="777875"/>
            <a:chOff x="1488" y="1766"/>
            <a:chExt cx="3792" cy="490"/>
          </a:xfrm>
        </p:grpSpPr>
        <p:sp>
          <p:nvSpPr>
            <p:cNvPr id="38919" name="Text Box 10"/>
            <p:cNvSpPr txBox="1"/>
            <p:nvPr/>
          </p:nvSpPr>
          <p:spPr>
            <a:xfrm>
              <a:off x="3360" y="1766"/>
              <a:ext cx="1920" cy="442"/>
            </a:xfrm>
            <a:prstGeom prst="rect">
              <a:avLst/>
            </a:prstGeom>
            <a:solidFill>
              <a:srgbClr val="FFFF99"/>
            </a:solidFill>
            <a:ln w="9525">
              <a:noFill/>
            </a:ln>
          </p:spPr>
          <p:txBody>
            <a:bodyPr anchor="t" anchorCtr="0">
              <a:spAutoFit/>
            </a:bodyPr>
            <a:p>
              <a:pPr>
                <a:spcBef>
                  <a:spcPct val="50000"/>
                </a:spcBef>
              </a:pPr>
              <a:r>
                <a:rPr lang="zh-CN" altLang="en-US" sz="2000" b="1" dirty="0">
                  <a:solidFill>
                    <a:srgbClr val="FF0000"/>
                  </a:solidFill>
                  <a:latin typeface="仿宋_GB2312" pitchFamily="49" charset="-122"/>
                  <a:ea typeface="仿宋_GB2312" pitchFamily="49" charset="-122"/>
                </a:rPr>
                <a:t>初始化</a:t>
              </a: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中每一列第一个非零元应该在</a:t>
              </a:r>
              <a:r>
                <a:rPr lang="en-US" altLang="zh-CN" sz="2000" b="1" dirty="0">
                  <a:solidFill>
                    <a:srgbClr val="FF0000"/>
                  </a:solidFill>
                  <a:latin typeface="Times New Roman" panose="02020603050405020304" pitchFamily="18" charset="0"/>
                  <a:ea typeface="仿宋_GB2312" pitchFamily="49" charset="-122"/>
                </a:rPr>
                <a:t>T</a:t>
              </a:r>
              <a:r>
                <a:rPr lang="zh-CN" altLang="en-US" sz="2000" b="1" dirty="0">
                  <a:solidFill>
                    <a:srgbClr val="FF0000"/>
                  </a:solidFill>
                  <a:latin typeface="仿宋_GB2312" pitchFamily="49" charset="-122"/>
                  <a:ea typeface="仿宋_GB2312" pitchFamily="49" charset="-122"/>
                </a:rPr>
                <a:t>中的位置</a:t>
              </a:r>
              <a:endParaRPr lang="zh-CN" altLang="en-US" sz="2000" b="1" dirty="0">
                <a:solidFill>
                  <a:srgbClr val="FF0000"/>
                </a:solidFill>
                <a:latin typeface="仿宋_GB2312" pitchFamily="49" charset="-122"/>
                <a:ea typeface="仿宋_GB2312" pitchFamily="49" charset="-122"/>
              </a:endParaRPr>
            </a:p>
          </p:txBody>
        </p:sp>
        <p:sp>
          <p:nvSpPr>
            <p:cNvPr id="38920" name="Line 11"/>
            <p:cNvSpPr/>
            <p:nvPr/>
          </p:nvSpPr>
          <p:spPr>
            <a:xfrm flipH="1">
              <a:off x="3024" y="2145"/>
              <a:ext cx="336" cy="111"/>
            </a:xfrm>
            <a:prstGeom prst="line">
              <a:avLst/>
            </a:prstGeom>
            <a:ln w="12700" cap="flat" cmpd="sng">
              <a:solidFill>
                <a:srgbClr val="FF3300"/>
              </a:solidFill>
              <a:prstDash val="dash"/>
              <a:round/>
              <a:headEnd type="none" w="med" len="med"/>
              <a:tailEnd type="arrow" w="sm" len="sm"/>
            </a:ln>
          </p:spPr>
        </p:sp>
        <p:sp>
          <p:nvSpPr>
            <p:cNvPr id="38921" name="Line 12"/>
            <p:cNvSpPr/>
            <p:nvPr/>
          </p:nvSpPr>
          <p:spPr>
            <a:xfrm flipH="1">
              <a:off x="1488" y="1872"/>
              <a:ext cx="1814" cy="0"/>
            </a:xfrm>
            <a:prstGeom prst="line">
              <a:avLst/>
            </a:prstGeom>
            <a:ln w="12700" cap="flat" cmpd="sng">
              <a:solidFill>
                <a:srgbClr val="FF3300"/>
              </a:solidFill>
              <a:prstDash val="dash"/>
              <a:round/>
              <a:headEnd type="none" w="med" len="med"/>
              <a:tailEnd type="arrow" w="sm" len="sm"/>
            </a:ln>
          </p:spPr>
        </p:sp>
      </p:grpSp>
      <p:grpSp>
        <p:nvGrpSpPr>
          <p:cNvPr id="103443" name="Group 19"/>
          <p:cNvGrpSpPr/>
          <p:nvPr/>
        </p:nvGrpSpPr>
        <p:grpSpPr>
          <a:xfrm>
            <a:off x="5192713" y="5334000"/>
            <a:ext cx="3494087" cy="762000"/>
            <a:chOff x="3271" y="3360"/>
            <a:chExt cx="2201" cy="480"/>
          </a:xfrm>
        </p:grpSpPr>
        <p:sp>
          <p:nvSpPr>
            <p:cNvPr id="38923" name="Text Box 14"/>
            <p:cNvSpPr txBox="1"/>
            <p:nvPr/>
          </p:nvSpPr>
          <p:spPr>
            <a:xfrm>
              <a:off x="3799" y="3398"/>
              <a:ext cx="1673" cy="442"/>
            </a:xfrm>
            <a:prstGeom prst="rect">
              <a:avLst/>
            </a:prstGeom>
            <a:solidFill>
              <a:srgbClr val="FFFF99"/>
            </a:solidFill>
            <a:ln w="9525">
              <a:noFill/>
            </a:ln>
          </p:spPr>
          <p:txBody>
            <a:bodyPr anchor="t" anchorCtr="0">
              <a:spAutoFit/>
            </a:bodyPr>
            <a:p>
              <a:pPr>
                <a:spcBef>
                  <a:spcPct val="50000"/>
                </a:spcBef>
              </a:pPr>
              <a:r>
                <a:rPr lang="en-US" altLang="zh-CN" sz="2000" b="1" dirty="0">
                  <a:solidFill>
                    <a:srgbClr val="FF0000"/>
                  </a:solidFill>
                  <a:latin typeface="Times New Roman" panose="02020603050405020304" pitchFamily="18" charset="0"/>
                  <a:ea typeface="仿宋_GB2312" pitchFamily="49" charset="-122"/>
                </a:rPr>
                <a:t>M</a:t>
              </a:r>
              <a:r>
                <a:rPr lang="zh-CN" altLang="en-US" sz="2000" b="1" dirty="0">
                  <a:solidFill>
                    <a:srgbClr val="FF0000"/>
                  </a:solidFill>
                  <a:latin typeface="仿宋_GB2312" pitchFamily="49" charset="-122"/>
                  <a:ea typeface="仿宋_GB2312" pitchFamily="49" charset="-122"/>
                </a:rPr>
                <a:t>中</a:t>
              </a:r>
              <a:r>
                <a:rPr lang="en-US" altLang="zh-CN" sz="2000" b="1" dirty="0">
                  <a:solidFill>
                    <a:srgbClr val="FF0000"/>
                  </a:solidFill>
                  <a:latin typeface="仿宋_GB2312" pitchFamily="49" charset="-122"/>
                  <a:ea typeface="仿宋_GB2312" pitchFamily="49" charset="-122"/>
                </a:rPr>
                <a:t>col</a:t>
              </a:r>
              <a:r>
                <a:rPr lang="zh-CN" altLang="en-US" sz="2000" b="1" dirty="0">
                  <a:solidFill>
                    <a:srgbClr val="FF0000"/>
                  </a:solidFill>
                  <a:latin typeface="仿宋_GB2312" pitchFamily="49" charset="-122"/>
                  <a:ea typeface="仿宋_GB2312" pitchFamily="49" charset="-122"/>
                </a:rPr>
                <a:t>列上下一个非零元应该在</a:t>
              </a:r>
              <a:r>
                <a:rPr lang="en-US" altLang="zh-CN" sz="2000" b="1" dirty="0">
                  <a:solidFill>
                    <a:srgbClr val="FF0000"/>
                  </a:solidFill>
                  <a:latin typeface="Times New Roman" panose="02020603050405020304" pitchFamily="18" charset="0"/>
                  <a:ea typeface="仿宋_GB2312" pitchFamily="49" charset="-122"/>
                </a:rPr>
                <a:t>T</a:t>
              </a:r>
              <a:r>
                <a:rPr lang="zh-CN" altLang="en-US" sz="2000" b="1" dirty="0">
                  <a:solidFill>
                    <a:srgbClr val="FF0000"/>
                  </a:solidFill>
                  <a:latin typeface="仿宋_GB2312" pitchFamily="49" charset="-122"/>
                  <a:ea typeface="仿宋_GB2312" pitchFamily="49" charset="-122"/>
                </a:rPr>
                <a:t>中的位置</a:t>
              </a:r>
              <a:endParaRPr lang="zh-CN" altLang="en-US" sz="2000" b="1" dirty="0">
                <a:solidFill>
                  <a:srgbClr val="FF0000"/>
                </a:solidFill>
                <a:latin typeface="仿宋_GB2312" pitchFamily="49" charset="-122"/>
                <a:ea typeface="仿宋_GB2312" pitchFamily="49" charset="-122"/>
              </a:endParaRPr>
            </a:p>
          </p:txBody>
        </p:sp>
        <p:sp>
          <p:nvSpPr>
            <p:cNvPr id="38924" name="Line 15"/>
            <p:cNvSpPr/>
            <p:nvPr/>
          </p:nvSpPr>
          <p:spPr>
            <a:xfrm flipH="1" flipV="1">
              <a:off x="3271" y="3360"/>
              <a:ext cx="528" cy="144"/>
            </a:xfrm>
            <a:prstGeom prst="line">
              <a:avLst/>
            </a:prstGeom>
            <a:ln w="12700" cap="flat" cmpd="sng">
              <a:solidFill>
                <a:srgbClr val="FF3300"/>
              </a:solidFill>
              <a:prstDash val="dash"/>
              <a:round/>
              <a:headEnd type="none" w="med" len="med"/>
              <a:tailEnd type="arrow"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3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3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3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457200" y="122238"/>
            <a:ext cx="7859713" cy="1295400"/>
          </a:xfrm>
          <a:ln/>
        </p:spPr>
        <p:txBody>
          <a:bodyPr vert="horz" wrap="square" lIns="91440" tIns="45720" rIns="91440" bIns="45720" anchor="b" anchorCtr="0"/>
          <a:p>
            <a:pPr eaLnBrk="1" hangingPunct="1"/>
            <a:r>
              <a:rPr lang="zh-CN" altLang="en-US" sz="3600" dirty="0">
                <a:ea typeface="楷体_GB2312" pitchFamily="49" charset="-122"/>
              </a:rPr>
              <a:t>稀疏矩阵的压缩存储</a:t>
            </a:r>
            <a:r>
              <a:rPr lang="en-US" altLang="zh-CN" sz="3600" dirty="0">
                <a:ea typeface="楷体_GB2312" pitchFamily="49" charset="-122"/>
              </a:rPr>
              <a:t>—</a:t>
            </a:r>
            <a:r>
              <a:rPr lang="zh-CN" altLang="en-US" sz="3600" dirty="0">
                <a:ea typeface="楷体_GB2312" pitchFamily="49" charset="-122"/>
              </a:rPr>
              <a:t>行逻辑链接表</a:t>
            </a:r>
            <a:endParaRPr lang="zh-CN" altLang="en-US" sz="3600" dirty="0">
              <a:ea typeface="楷体_GB2312" pitchFamily="49" charset="-122"/>
            </a:endParaRPr>
          </a:p>
        </p:txBody>
      </p:sp>
      <p:sp>
        <p:nvSpPr>
          <p:cNvPr id="39938" name="Rectangle 3"/>
          <p:cNvSpPr>
            <a:spLocks noGrp="1"/>
          </p:cNvSpPr>
          <p:nvPr>
            <p:ph type="body" idx="4294967295"/>
          </p:nvPr>
        </p:nvSpPr>
        <p:spPr>
          <a:xfrm>
            <a:off x="341313" y="1557338"/>
            <a:ext cx="8802687" cy="4895850"/>
          </a:xfrm>
          <a:ln/>
        </p:spPr>
        <p:txBody>
          <a:bodyPr vert="horz" wrap="square" lIns="91440" tIns="45720" rIns="91440" bIns="45720" anchor="t" anchorCtr="0"/>
          <a:p>
            <a:pPr marL="0" indent="0" eaLnBrk="1" hangingPunct="1">
              <a:lnSpc>
                <a:spcPct val="80000"/>
              </a:lnSpc>
            </a:pPr>
            <a:r>
              <a:rPr lang="zh-CN" altLang="en-US" sz="2400" b="1" dirty="0">
                <a:ea typeface="楷体_GB2312" pitchFamily="49" charset="-122"/>
              </a:rPr>
              <a:t>需求：随机存取任一行的非</a:t>
            </a:r>
            <a:r>
              <a:rPr lang="en-US" altLang="zh-CN" sz="2400" b="1" dirty="0">
                <a:ea typeface="楷体_GB2312" pitchFamily="49" charset="-122"/>
              </a:rPr>
              <a:t>0</a:t>
            </a:r>
            <a:r>
              <a:rPr lang="zh-CN" altLang="en-US" sz="2400" b="1" dirty="0">
                <a:ea typeface="楷体_GB2312" pitchFamily="49" charset="-122"/>
              </a:rPr>
              <a:t>元</a:t>
            </a:r>
            <a:endParaRPr lang="zh-CN" altLang="en-US" sz="2400" b="1" dirty="0">
              <a:ea typeface="楷体_GB2312" pitchFamily="49" charset="-122"/>
            </a:endParaRPr>
          </a:p>
          <a:p>
            <a:pPr marL="0" indent="0" eaLnBrk="1" hangingPunct="1">
              <a:lnSpc>
                <a:spcPct val="80000"/>
              </a:lnSpc>
            </a:pPr>
            <a:r>
              <a:rPr lang="zh-CN" altLang="en-US" sz="2400" b="1" dirty="0">
                <a:ea typeface="楷体_GB2312" pitchFamily="49" charset="-122"/>
              </a:rPr>
              <a:t>方法：记住</a:t>
            </a:r>
            <a:r>
              <a:rPr lang="en-US" altLang="zh-CN" sz="2400" b="1" dirty="0">
                <a:ea typeface="楷体_GB2312" pitchFamily="49" charset="-122"/>
              </a:rPr>
              <a:t>A</a:t>
            </a:r>
            <a:r>
              <a:rPr lang="en-US" altLang="zh-CN" sz="2400" b="1" baseline="-25000" dirty="0">
                <a:ea typeface="楷体_GB2312" pitchFamily="49" charset="-122"/>
              </a:rPr>
              <a:t>m*n</a:t>
            </a:r>
            <a:r>
              <a:rPr lang="zh-CN" altLang="en-US" sz="2400" b="1" dirty="0">
                <a:ea typeface="楷体_GB2312" pitchFamily="49" charset="-122"/>
              </a:rPr>
              <a:t>每一行第一个非</a:t>
            </a:r>
            <a:r>
              <a:rPr lang="en-US" altLang="zh-CN" sz="2400" b="1" dirty="0">
                <a:ea typeface="楷体_GB2312" pitchFamily="49" charset="-122"/>
              </a:rPr>
              <a:t>0</a:t>
            </a:r>
            <a:r>
              <a:rPr lang="zh-CN" altLang="en-US" sz="2400" b="1" dirty="0">
                <a:ea typeface="楷体_GB2312" pitchFamily="49" charset="-122"/>
              </a:rPr>
              <a:t>元在三元组表中的位置</a:t>
            </a:r>
            <a:endParaRPr lang="zh-CN" altLang="en-US" sz="2400" b="1" dirty="0">
              <a:ea typeface="楷体_GB2312" pitchFamily="49" charset="-122"/>
            </a:endParaRPr>
          </a:p>
          <a:p>
            <a:pPr marL="0" indent="0" eaLnBrk="1" hangingPunct="1">
              <a:lnSpc>
                <a:spcPct val="80000"/>
              </a:lnSpc>
            </a:pPr>
            <a:r>
              <a:rPr lang="zh-CN" altLang="en-US" sz="2400" b="1" dirty="0">
                <a:latin typeface="楷体_GB2312" pitchFamily="49" charset="-122"/>
                <a:ea typeface="楷体_GB2312" pitchFamily="49" charset="-122"/>
              </a:rPr>
              <a:t>设数组</a:t>
            </a:r>
            <a:r>
              <a:rPr lang="en-US" altLang="zh-CN" sz="2400" b="1" dirty="0">
                <a:latin typeface="楷体_GB2312" pitchFamily="49" charset="-122"/>
                <a:ea typeface="楷体_GB2312" pitchFamily="49" charset="-122"/>
              </a:rPr>
              <a:t>rpos[1..m]:</a:t>
            </a:r>
            <a:r>
              <a:rPr lang="zh-CN" altLang="en-US" sz="2400" b="1" dirty="0">
                <a:latin typeface="楷体_GB2312" pitchFamily="49" charset="-122"/>
                <a:ea typeface="楷体_GB2312" pitchFamily="49" charset="-122"/>
              </a:rPr>
              <a:t>矩阵中的每行第一个非零元素的起始位置。</a:t>
            </a:r>
            <a:endParaRPr lang="zh-CN" altLang="en-US" sz="2400" b="1" dirty="0">
              <a:latin typeface="楷体_GB2312" pitchFamily="49" charset="-122"/>
              <a:ea typeface="楷体_GB2312" pitchFamily="49" charset="-122"/>
            </a:endParaRPr>
          </a:p>
          <a:p>
            <a:pPr marL="0" indent="0" eaLnBrk="1" hangingPunct="1">
              <a:lnSpc>
                <a:spcPct val="80000"/>
              </a:lnSpc>
              <a:buNone/>
            </a:pPr>
            <a:r>
              <a:rPr lang="zh-CN" altLang="en-US" sz="2400" b="1" dirty="0">
                <a:latin typeface="楷体_GB2312" pitchFamily="49" charset="-122"/>
                <a:ea typeface="楷体_GB2312" pitchFamily="49" charset="-122"/>
              </a:rPr>
              <a:t>　　</a:t>
            </a:r>
            <a:r>
              <a:rPr lang="zh-CN" altLang="en-US" sz="2400" b="1" dirty="0">
                <a:solidFill>
                  <a:srgbClr val="CC3300"/>
                </a:solidFill>
                <a:latin typeface="楷体_GB2312" pitchFamily="49" charset="-122"/>
                <a:ea typeface="楷体_GB2312" pitchFamily="49" charset="-122"/>
              </a:rPr>
              <a:t>　</a:t>
            </a:r>
            <a:r>
              <a:rPr lang="en-US" altLang="zh-CN" sz="2400" b="1" dirty="0">
                <a:solidFill>
                  <a:srgbClr val="CC3300"/>
                </a:solidFill>
                <a:latin typeface="楷体_GB2312" pitchFamily="49" charset="-122"/>
                <a:ea typeface="楷体_GB2312" pitchFamily="49" charset="-122"/>
              </a:rPr>
              <a:t>rpos[1]=1;</a:t>
            </a:r>
            <a:endParaRPr lang="en-US" altLang="zh-CN" sz="2400" b="1" dirty="0">
              <a:solidFill>
                <a:srgbClr val="CC3300"/>
              </a:solidFill>
              <a:latin typeface="楷体_GB2312" pitchFamily="49" charset="-122"/>
              <a:ea typeface="楷体_GB2312" pitchFamily="49" charset="-122"/>
            </a:endParaRPr>
          </a:p>
          <a:p>
            <a:pPr marL="0" indent="0" eaLnBrk="1" hangingPunct="1">
              <a:lnSpc>
                <a:spcPct val="80000"/>
              </a:lnSpc>
              <a:buNone/>
            </a:pPr>
            <a:r>
              <a:rPr lang="en-US" altLang="zh-CN" sz="2400" b="1" dirty="0">
                <a:solidFill>
                  <a:srgbClr val="CC3300"/>
                </a:solidFill>
                <a:latin typeface="楷体_GB2312" pitchFamily="49" charset="-122"/>
                <a:ea typeface="楷体_GB2312" pitchFamily="49" charset="-122"/>
              </a:rPr>
              <a:t>      rpos[row]=rpos[row-1]+</a:t>
            </a:r>
            <a:r>
              <a:rPr lang="zh-CN" altLang="en-US" sz="2400" b="1" dirty="0">
                <a:solidFill>
                  <a:srgbClr val="FF3300"/>
                </a:solidFill>
                <a:latin typeface="楷体_GB2312" pitchFamily="49" charset="-122"/>
                <a:ea typeface="楷体_GB2312" pitchFamily="49" charset="-122"/>
              </a:rPr>
              <a:t>第</a:t>
            </a:r>
            <a:r>
              <a:rPr lang="en-US" altLang="zh-CN" sz="2400" b="1" dirty="0">
                <a:solidFill>
                  <a:srgbClr val="FF3300"/>
                </a:solidFill>
                <a:latin typeface="楷体_GB2312" pitchFamily="49" charset="-122"/>
                <a:ea typeface="楷体_GB2312" pitchFamily="49" charset="-122"/>
              </a:rPr>
              <a:t>row-1</a:t>
            </a:r>
            <a:r>
              <a:rPr lang="zh-CN" altLang="en-US" sz="2400" b="1" dirty="0">
                <a:solidFill>
                  <a:srgbClr val="FF3300"/>
                </a:solidFill>
                <a:latin typeface="楷体_GB2312" pitchFamily="49" charset="-122"/>
                <a:ea typeface="楷体_GB2312" pitchFamily="49" charset="-122"/>
              </a:rPr>
              <a:t>行的非零元素个数</a:t>
            </a:r>
            <a:endParaRPr lang="zh-CN" altLang="en-US" sz="2400" b="1" dirty="0">
              <a:solidFill>
                <a:srgbClr val="FF3300"/>
              </a:solidFill>
              <a:latin typeface="楷体_GB2312" pitchFamily="49" charset="-122"/>
              <a:ea typeface="楷体_GB2312" pitchFamily="49" charset="-122"/>
            </a:endParaRPr>
          </a:p>
          <a:p>
            <a:pPr marL="0" indent="0" eaLnBrk="1" hangingPunct="1">
              <a:lnSpc>
                <a:spcPct val="80000"/>
              </a:lnSpc>
            </a:pPr>
            <a:r>
              <a:rPr lang="zh-CN" altLang="en-US" sz="2400" b="1" dirty="0">
                <a:ea typeface="楷体_GB2312" pitchFamily="49" charset="-122"/>
              </a:rPr>
              <a:t>行逻辑链接顺序表</a:t>
            </a:r>
            <a:r>
              <a:rPr lang="en-US" altLang="zh-CN" sz="2400" b="1" dirty="0">
                <a:ea typeface="楷体_GB2312" pitchFamily="49" charset="-122"/>
              </a:rPr>
              <a:t>:</a:t>
            </a:r>
            <a:r>
              <a:rPr lang="zh-CN" altLang="en-US" sz="2400" b="1" dirty="0">
                <a:ea typeface="楷体_GB2312" pitchFamily="49" charset="-122"/>
              </a:rPr>
              <a:t>在稀疏矩阵存储结构中固定指示行信息的辅助数组</a:t>
            </a:r>
            <a:r>
              <a:rPr lang="en-US" altLang="zh-CN" sz="2400" b="1" dirty="0">
                <a:ea typeface="楷体_GB2312" pitchFamily="49" charset="-122"/>
              </a:rPr>
              <a:t>rpos</a:t>
            </a:r>
            <a:endParaRPr lang="en-US" altLang="zh-CN" sz="2400" b="1" dirty="0">
              <a:ea typeface="楷体_GB2312" pitchFamily="49" charset="-122"/>
            </a:endParaRPr>
          </a:p>
          <a:p>
            <a:pPr marL="0" indent="0" eaLnBrk="1" hangingPunct="1">
              <a:lnSpc>
                <a:spcPct val="80000"/>
              </a:lnSpc>
            </a:pPr>
            <a:r>
              <a:rPr lang="zh-CN" altLang="en-US" sz="2400" b="1" dirty="0">
                <a:ea typeface="楷体_GB2312" pitchFamily="49" charset="-122"/>
              </a:rPr>
              <a:t>行逻辑链接表存储结构的Ｃ语言描述：</a:t>
            </a:r>
            <a:endParaRPr lang="zh-CN" altLang="en-US" sz="2400" b="1" dirty="0"/>
          </a:p>
          <a:p>
            <a:pPr marL="0" indent="0" algn="just" eaLnBrk="1" hangingPunct="1">
              <a:lnSpc>
                <a:spcPct val="80000"/>
              </a:lnSpc>
              <a:buNone/>
            </a:pPr>
            <a:r>
              <a:rPr lang="en-US" altLang="zh-CN" sz="2400" b="1" dirty="0">
                <a:latin typeface="Times New Roman" panose="02020603050405020304" pitchFamily="18" charset="0"/>
                <a:ea typeface="楷体_GB2312" pitchFamily="49" charset="-122"/>
              </a:rPr>
              <a:t>typedef struct</a:t>
            </a:r>
            <a:endParaRPr lang="en-US" altLang="zh-CN" sz="2400" b="1" dirty="0">
              <a:latin typeface="Times New Roman" panose="02020603050405020304" pitchFamily="18" charset="0"/>
            </a:endParaRPr>
          </a:p>
          <a:p>
            <a:pPr marL="0" indent="0" algn="just" eaLnBrk="1" hangingPunct="1">
              <a:lnSpc>
                <a:spcPct val="80000"/>
              </a:lnSpc>
              <a:buNone/>
            </a:pPr>
            <a:r>
              <a:rPr lang="en-US" altLang="zh-CN" sz="2400" b="1" dirty="0">
                <a:latin typeface="Times New Roman" panose="02020603050405020304" pitchFamily="18" charset="0"/>
                <a:ea typeface="楷体_GB2312" pitchFamily="49" charset="-122"/>
              </a:rPr>
              <a:t>{   Triple data[MAXSIZE+1]; //</a:t>
            </a:r>
            <a:r>
              <a:rPr lang="zh-CN" altLang="en-US" sz="2400" b="1" dirty="0">
                <a:solidFill>
                  <a:srgbClr val="33CC33"/>
                </a:solidFill>
                <a:latin typeface="Times New Roman" panose="02020603050405020304" pitchFamily="18" charset="0"/>
                <a:ea typeface="楷体_GB2312" pitchFamily="49" charset="-122"/>
              </a:rPr>
              <a:t>非零元三元组表</a:t>
            </a:r>
            <a:endParaRPr lang="zh-CN" altLang="en-US" sz="2400" b="1" dirty="0">
              <a:latin typeface="Times New Roman" panose="02020603050405020304" pitchFamily="18" charset="0"/>
            </a:endParaRPr>
          </a:p>
          <a:p>
            <a:pPr marL="0" indent="0" algn="just" eaLnBrk="1" hangingPunct="1">
              <a:lnSpc>
                <a:spcPct val="80000"/>
              </a:lnSpc>
              <a:buNone/>
            </a:pPr>
            <a:r>
              <a:rPr lang="zh-CN" altLang="en-US" sz="2400" b="1" dirty="0">
                <a:latin typeface="Times New Roman" panose="02020603050405020304" pitchFamily="18" charset="0"/>
                <a:ea typeface="楷体_GB2312" pitchFamily="49" charset="-122"/>
              </a:rPr>
              <a:t>     </a:t>
            </a:r>
            <a:r>
              <a:rPr lang="en-US" altLang="zh-CN" sz="2400" b="1" dirty="0">
                <a:solidFill>
                  <a:srgbClr val="FF3300"/>
                </a:solidFill>
                <a:latin typeface="Times New Roman" panose="02020603050405020304" pitchFamily="18" charset="0"/>
                <a:ea typeface="楷体_GB2312" pitchFamily="49" charset="-122"/>
              </a:rPr>
              <a:t>int rpos[MAXRC+1];</a:t>
            </a:r>
            <a:r>
              <a:rPr lang="en-US" altLang="zh-CN" sz="2400" b="1" dirty="0">
                <a:latin typeface="Times New Roman" panose="02020603050405020304" pitchFamily="18" charset="0"/>
                <a:ea typeface="楷体_GB2312" pitchFamily="49" charset="-122"/>
              </a:rPr>
              <a:t>//</a:t>
            </a:r>
            <a:r>
              <a:rPr lang="zh-CN" altLang="en-US" sz="2400" b="1" dirty="0">
                <a:solidFill>
                  <a:srgbClr val="33CC33"/>
                </a:solidFill>
                <a:latin typeface="Times New Roman" panose="02020603050405020304" pitchFamily="18" charset="0"/>
                <a:ea typeface="楷体_GB2312" pitchFamily="49" charset="-122"/>
              </a:rPr>
              <a:t>各行第一个非零元素位置表</a:t>
            </a:r>
            <a:endParaRPr lang="zh-CN" altLang="en-US" sz="2400" b="1" dirty="0">
              <a:solidFill>
                <a:srgbClr val="33CC33"/>
              </a:solidFill>
              <a:latin typeface="Times New Roman" panose="02020603050405020304" pitchFamily="18" charset="0"/>
            </a:endParaRPr>
          </a:p>
          <a:p>
            <a:pPr marL="0" indent="0" algn="just" eaLnBrk="1" hangingPunct="1">
              <a:lnSpc>
                <a:spcPct val="80000"/>
              </a:lnSpc>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mu,nu,tu;             //</a:t>
            </a:r>
            <a:r>
              <a:rPr lang="zh-CN" altLang="en-US" sz="2400" b="1" dirty="0">
                <a:solidFill>
                  <a:srgbClr val="33CC33"/>
                </a:solidFill>
                <a:latin typeface="Times New Roman" panose="02020603050405020304" pitchFamily="18" charset="0"/>
                <a:ea typeface="楷体_GB2312" pitchFamily="49" charset="-122"/>
              </a:rPr>
              <a:t>矩阵的行、列、非零元个数</a:t>
            </a:r>
            <a:endParaRPr lang="zh-CN" altLang="en-US" sz="2400" b="1" dirty="0">
              <a:latin typeface="Times New Roman" panose="02020603050405020304" pitchFamily="18" charset="0"/>
            </a:endParaRPr>
          </a:p>
          <a:p>
            <a:pPr marL="0" indent="0" algn="just" eaLnBrk="1" hangingPunct="1">
              <a:lnSpc>
                <a:spcPct val="80000"/>
              </a:lnSpc>
              <a:buNone/>
            </a:pPr>
            <a:r>
              <a:rPr lang="en-US" altLang="zh-CN" sz="2400" b="1" dirty="0">
                <a:latin typeface="Times New Roman" panose="02020603050405020304" pitchFamily="18" charset="0"/>
                <a:ea typeface="楷体_GB2312" pitchFamily="49" charset="-122"/>
              </a:rPr>
              <a:t>}RLSMatrix</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Line 4"/>
          <p:cNvSpPr/>
          <p:nvPr/>
        </p:nvSpPr>
        <p:spPr>
          <a:xfrm>
            <a:off x="914400" y="6848475"/>
            <a:ext cx="76200" cy="1588"/>
          </a:xfrm>
          <a:prstGeom prst="line">
            <a:avLst/>
          </a:prstGeom>
          <a:ln w="9525" cap="flat" cmpd="sng">
            <a:solidFill>
              <a:schemeClr val="tx1"/>
            </a:solidFill>
            <a:prstDash val="solid"/>
            <a:miter/>
            <a:headEnd type="none" w="med" len="med"/>
            <a:tailEnd type="none" w="med" len="med"/>
          </a:ln>
        </p:spPr>
      </p:sp>
      <p:grpSp>
        <p:nvGrpSpPr>
          <p:cNvPr id="40962" name="Group 21"/>
          <p:cNvGrpSpPr/>
          <p:nvPr/>
        </p:nvGrpSpPr>
        <p:grpSpPr>
          <a:xfrm>
            <a:off x="914400" y="4335463"/>
            <a:ext cx="7620000" cy="1676400"/>
            <a:chOff x="576" y="2731"/>
            <a:chExt cx="4800" cy="1056"/>
          </a:xfrm>
        </p:grpSpPr>
        <p:sp>
          <p:nvSpPr>
            <p:cNvPr id="40963" name="Line 2"/>
            <p:cNvSpPr/>
            <p:nvPr/>
          </p:nvSpPr>
          <p:spPr>
            <a:xfrm>
              <a:off x="576" y="3066"/>
              <a:ext cx="0" cy="673"/>
            </a:xfrm>
            <a:prstGeom prst="line">
              <a:avLst/>
            </a:prstGeom>
            <a:ln w="9525" cap="flat" cmpd="sng">
              <a:solidFill>
                <a:schemeClr val="tx1"/>
              </a:solidFill>
              <a:prstDash val="solid"/>
              <a:miter/>
              <a:headEnd type="none" w="med" len="med"/>
              <a:tailEnd type="none" w="med" len="med"/>
            </a:ln>
          </p:spPr>
        </p:sp>
        <p:sp>
          <p:nvSpPr>
            <p:cNvPr id="40964" name="Line 3"/>
            <p:cNvSpPr/>
            <p:nvPr/>
          </p:nvSpPr>
          <p:spPr>
            <a:xfrm>
              <a:off x="576" y="3066"/>
              <a:ext cx="4659" cy="1"/>
            </a:xfrm>
            <a:prstGeom prst="line">
              <a:avLst/>
            </a:prstGeom>
            <a:ln w="9525" cap="flat" cmpd="sng">
              <a:solidFill>
                <a:schemeClr val="tx1"/>
              </a:solidFill>
              <a:prstDash val="solid"/>
              <a:miter/>
              <a:headEnd type="none" w="med" len="med"/>
              <a:tailEnd type="none" w="med" len="med"/>
            </a:ln>
          </p:spPr>
        </p:sp>
        <p:sp>
          <p:nvSpPr>
            <p:cNvPr id="40965" name="Line 5"/>
            <p:cNvSpPr/>
            <p:nvPr/>
          </p:nvSpPr>
          <p:spPr>
            <a:xfrm>
              <a:off x="5232" y="3066"/>
              <a:ext cx="0" cy="721"/>
            </a:xfrm>
            <a:prstGeom prst="line">
              <a:avLst/>
            </a:prstGeom>
            <a:ln w="9525" cap="flat" cmpd="sng">
              <a:solidFill>
                <a:schemeClr val="tx1"/>
              </a:solidFill>
              <a:prstDash val="solid"/>
              <a:miter/>
              <a:headEnd type="none" w="med" len="med"/>
              <a:tailEnd type="none" w="med" len="med"/>
            </a:ln>
          </p:spPr>
        </p:sp>
        <p:sp>
          <p:nvSpPr>
            <p:cNvPr id="40966" name="Line 6"/>
            <p:cNvSpPr/>
            <p:nvPr/>
          </p:nvSpPr>
          <p:spPr>
            <a:xfrm>
              <a:off x="576" y="3402"/>
              <a:ext cx="4656" cy="1"/>
            </a:xfrm>
            <a:prstGeom prst="line">
              <a:avLst/>
            </a:prstGeom>
            <a:ln w="9525" cap="flat" cmpd="sng">
              <a:solidFill>
                <a:schemeClr val="tx1"/>
              </a:solidFill>
              <a:prstDash val="solid"/>
              <a:miter/>
              <a:headEnd type="none" w="med" len="med"/>
              <a:tailEnd type="none" w="med" len="med"/>
            </a:ln>
          </p:spPr>
        </p:sp>
        <p:sp>
          <p:nvSpPr>
            <p:cNvPr id="40967" name="Line 7"/>
            <p:cNvSpPr/>
            <p:nvPr/>
          </p:nvSpPr>
          <p:spPr>
            <a:xfrm>
              <a:off x="576" y="3786"/>
              <a:ext cx="4656" cy="1"/>
            </a:xfrm>
            <a:prstGeom prst="line">
              <a:avLst/>
            </a:prstGeom>
            <a:ln w="9525" cap="flat" cmpd="sng">
              <a:solidFill>
                <a:schemeClr val="tx1"/>
              </a:solidFill>
              <a:prstDash val="solid"/>
              <a:miter/>
              <a:headEnd type="none" w="med" len="med"/>
              <a:tailEnd type="none" w="med" len="med"/>
            </a:ln>
          </p:spPr>
        </p:sp>
        <p:sp>
          <p:nvSpPr>
            <p:cNvPr id="40968" name="Line 8"/>
            <p:cNvSpPr/>
            <p:nvPr/>
          </p:nvSpPr>
          <p:spPr>
            <a:xfrm>
              <a:off x="1824" y="3066"/>
              <a:ext cx="0" cy="721"/>
            </a:xfrm>
            <a:prstGeom prst="line">
              <a:avLst/>
            </a:prstGeom>
            <a:ln w="9525" cap="flat" cmpd="sng">
              <a:solidFill>
                <a:schemeClr val="tx1"/>
              </a:solidFill>
              <a:prstDash val="solid"/>
              <a:miter/>
              <a:headEnd type="none" w="med" len="med"/>
              <a:tailEnd type="none" w="med" len="med"/>
            </a:ln>
          </p:spPr>
        </p:sp>
        <p:sp>
          <p:nvSpPr>
            <p:cNvPr id="40969" name="Rectangle 9"/>
            <p:cNvSpPr/>
            <p:nvPr/>
          </p:nvSpPr>
          <p:spPr>
            <a:xfrm>
              <a:off x="864" y="3067"/>
              <a:ext cx="4512" cy="633"/>
            </a:xfrm>
            <a:prstGeom prst="rect">
              <a:avLst/>
            </a:prstGeom>
            <a:noFill/>
            <a:ln w="9525">
              <a:noFill/>
            </a:ln>
          </p:spPr>
          <p:txBody>
            <a:bodyPr anchor="t" anchorCtr="0">
              <a:spAutoFit/>
            </a:bodyPr>
            <a:p>
              <a:pPr>
                <a:spcBef>
                  <a:spcPct val="50000"/>
                </a:spcBef>
                <a:buClr>
                  <a:schemeClr val="folHlink"/>
                </a:buClr>
                <a:buSzPct val="60000"/>
              </a:pPr>
              <a:r>
                <a:rPr lang="en-US" altLang="zh-CN" sz="2400" b="1" dirty="0">
                  <a:latin typeface="楷体_GB2312" pitchFamily="49" charset="-122"/>
                  <a:ea typeface="楷体_GB2312" pitchFamily="49" charset="-122"/>
                </a:rPr>
                <a:t>row         1   2   3   4</a:t>
              </a:r>
              <a:endParaRPr lang="en-US" altLang="zh-CN" sz="2400" b="1" dirty="0">
                <a:latin typeface="楷体_GB2312" pitchFamily="49" charset="-122"/>
                <a:ea typeface="楷体_GB2312" pitchFamily="49" charset="-122"/>
              </a:endParaRPr>
            </a:p>
            <a:p>
              <a:pPr>
                <a:spcBef>
                  <a:spcPct val="50000"/>
                </a:spcBef>
                <a:buClr>
                  <a:schemeClr val="folHlink"/>
                </a:buClr>
                <a:buSzPct val="60000"/>
              </a:pPr>
              <a:r>
                <a:rPr lang="en-US" altLang="zh-CN" sz="2400" b="1" dirty="0">
                  <a:latin typeface="楷体_GB2312" pitchFamily="49" charset="-122"/>
                  <a:ea typeface="楷体_GB2312" pitchFamily="49" charset="-122"/>
                </a:rPr>
                <a:t>rpos[row]   1   2   3   5</a:t>
              </a:r>
              <a:endParaRPr lang="en-US" altLang="zh-CN" sz="2400" b="1" dirty="0">
                <a:latin typeface="楷体_GB2312" pitchFamily="49" charset="-122"/>
                <a:ea typeface="楷体_GB2312" pitchFamily="49" charset="-122"/>
              </a:endParaRPr>
            </a:p>
          </p:txBody>
        </p:sp>
        <p:sp>
          <p:nvSpPr>
            <p:cNvPr id="40970" name="Text Box 10"/>
            <p:cNvSpPr txBox="1"/>
            <p:nvPr/>
          </p:nvSpPr>
          <p:spPr>
            <a:xfrm>
              <a:off x="2256" y="2731"/>
              <a:ext cx="1248" cy="288"/>
            </a:xfrm>
            <a:prstGeom prst="rect">
              <a:avLst/>
            </a:prstGeom>
            <a:noFill/>
            <a:ln w="9525">
              <a:noFill/>
            </a:ln>
          </p:spPr>
          <p:txBody>
            <a:bodyPr anchor="t" anchorCtr="0">
              <a:spAutoFit/>
            </a:bodyPr>
            <a:p>
              <a:pPr>
                <a:spcBef>
                  <a:spcPct val="50000"/>
                </a:spcBef>
              </a:pPr>
              <a:r>
                <a:rPr lang="en-US" altLang="zh-CN" sz="2400" b="1" dirty="0">
                  <a:solidFill>
                    <a:schemeClr val="tx2"/>
                  </a:solidFill>
                  <a:latin typeface="楷体_GB2312" pitchFamily="49" charset="-122"/>
                  <a:ea typeface="楷体_GB2312" pitchFamily="49" charset="-122"/>
                </a:rPr>
                <a:t>N</a:t>
              </a:r>
              <a:r>
                <a:rPr lang="zh-CN" altLang="en-US" sz="2400" b="1" dirty="0">
                  <a:solidFill>
                    <a:schemeClr val="tx2"/>
                  </a:solidFill>
                  <a:latin typeface="楷体_GB2312" pitchFamily="49" charset="-122"/>
                  <a:ea typeface="楷体_GB2312" pitchFamily="49" charset="-122"/>
                </a:rPr>
                <a:t>的</a:t>
              </a:r>
              <a:r>
                <a:rPr lang="en-US" altLang="zh-CN" sz="2400" b="1" dirty="0">
                  <a:solidFill>
                    <a:schemeClr val="tx2"/>
                  </a:solidFill>
                  <a:latin typeface="楷体_GB2312" pitchFamily="49" charset="-122"/>
                  <a:ea typeface="楷体_GB2312" pitchFamily="49" charset="-122"/>
                </a:rPr>
                <a:t>rpos</a:t>
              </a:r>
              <a:r>
                <a:rPr lang="zh-CN" altLang="en-US" sz="2400" b="1" dirty="0">
                  <a:solidFill>
                    <a:schemeClr val="tx2"/>
                  </a:solidFill>
                  <a:latin typeface="楷体_GB2312" pitchFamily="49" charset="-122"/>
                  <a:ea typeface="楷体_GB2312" pitchFamily="49" charset="-122"/>
                </a:rPr>
                <a:t>值</a:t>
              </a:r>
              <a:endParaRPr lang="zh-CN" altLang="en-US" sz="2400" b="1" dirty="0">
                <a:solidFill>
                  <a:schemeClr val="tx2"/>
                </a:solidFill>
                <a:latin typeface="楷体_GB2312" pitchFamily="49" charset="-122"/>
                <a:ea typeface="楷体_GB2312" pitchFamily="49" charset="-122"/>
              </a:endParaRPr>
            </a:p>
          </p:txBody>
        </p:sp>
      </p:grpSp>
      <p:grpSp>
        <p:nvGrpSpPr>
          <p:cNvPr id="40971" name="Group 23"/>
          <p:cNvGrpSpPr/>
          <p:nvPr/>
        </p:nvGrpSpPr>
        <p:grpSpPr>
          <a:xfrm>
            <a:off x="609600" y="1685925"/>
            <a:ext cx="1616075" cy="1833563"/>
            <a:chOff x="384" y="1062"/>
            <a:chExt cx="1018" cy="1155"/>
          </a:xfrm>
        </p:grpSpPr>
        <p:sp>
          <p:nvSpPr>
            <p:cNvPr id="40972" name="Text Box 12"/>
            <p:cNvSpPr txBox="1"/>
            <p:nvPr/>
          </p:nvSpPr>
          <p:spPr>
            <a:xfrm>
              <a:off x="857" y="1062"/>
              <a:ext cx="516" cy="1155"/>
            </a:xfrm>
            <a:prstGeom prst="rect">
              <a:avLst/>
            </a:prstGeom>
            <a:noFill/>
            <a:ln w="9525">
              <a:noFill/>
            </a:ln>
          </p:spPr>
          <p:txBody>
            <a:bodyPr wrap="none" anchor="t" anchorCtr="0">
              <a:spAutoFit/>
            </a:bodyPr>
            <a:p>
              <a:pPr>
                <a:spcBef>
                  <a:spcPct val="20000"/>
                </a:spcBef>
              </a:pPr>
              <a:r>
                <a:rPr lang="en-US" altLang="zh-CN" sz="2800" b="1" dirty="0">
                  <a:solidFill>
                    <a:srgbClr val="336600"/>
                  </a:solidFill>
                  <a:latin typeface="Times New Roman" panose="02020603050405020304" pitchFamily="18" charset="0"/>
                  <a:ea typeface="楷体_GB2312" pitchFamily="49" charset="-122"/>
                </a:rPr>
                <a:t> </a:t>
              </a:r>
              <a:r>
                <a:rPr lang="en-US" altLang="zh-CN" sz="2400" b="1" dirty="0">
                  <a:solidFill>
                    <a:srgbClr val="336600"/>
                  </a:solidFill>
                  <a:latin typeface="Times New Roman" panose="02020603050405020304" pitchFamily="18" charset="0"/>
                  <a:ea typeface="楷体_GB2312" pitchFamily="49" charset="-122"/>
                </a:rPr>
                <a:t>0   2</a:t>
              </a:r>
              <a:endParaRPr lang="en-US" altLang="zh-CN" sz="2400" b="1" dirty="0">
                <a:solidFill>
                  <a:srgbClr val="336600"/>
                </a:solidFill>
                <a:latin typeface="Times New Roman" panose="02020603050405020304" pitchFamily="18" charset="0"/>
                <a:ea typeface="楷体_GB2312" pitchFamily="49" charset="-122"/>
              </a:endParaRPr>
            </a:p>
            <a:p>
              <a:pPr>
                <a:spcBef>
                  <a:spcPct val="20000"/>
                </a:spcBef>
              </a:pPr>
              <a:r>
                <a:rPr lang="en-US" altLang="zh-CN" sz="2400" b="1" dirty="0">
                  <a:solidFill>
                    <a:srgbClr val="336600"/>
                  </a:solidFill>
                  <a:latin typeface="Times New Roman" panose="02020603050405020304" pitchFamily="18" charset="0"/>
                  <a:ea typeface="楷体_GB2312" pitchFamily="49" charset="-122"/>
                </a:rPr>
                <a:t> 1   0</a:t>
              </a:r>
              <a:endParaRPr lang="en-US" altLang="zh-CN" sz="2400" b="1" dirty="0">
                <a:solidFill>
                  <a:srgbClr val="336600"/>
                </a:solidFill>
                <a:latin typeface="Times New Roman" panose="02020603050405020304" pitchFamily="18" charset="0"/>
                <a:ea typeface="楷体_GB2312" pitchFamily="49" charset="-122"/>
              </a:endParaRPr>
            </a:p>
            <a:p>
              <a:pPr>
                <a:spcBef>
                  <a:spcPct val="20000"/>
                </a:spcBef>
              </a:pPr>
              <a:r>
                <a:rPr lang="en-US" altLang="zh-CN" sz="2400" b="1" dirty="0">
                  <a:solidFill>
                    <a:srgbClr val="336600"/>
                  </a:solidFill>
                  <a:latin typeface="Times New Roman" panose="02020603050405020304" pitchFamily="18" charset="0"/>
                  <a:ea typeface="楷体_GB2312" pitchFamily="49" charset="-122"/>
                </a:rPr>
                <a:t>-2   4</a:t>
              </a:r>
              <a:endParaRPr lang="en-US" altLang="zh-CN" sz="2400" b="1" dirty="0">
                <a:solidFill>
                  <a:srgbClr val="336600"/>
                </a:solidFill>
                <a:latin typeface="Times New Roman" panose="02020603050405020304" pitchFamily="18" charset="0"/>
                <a:ea typeface="楷体_GB2312" pitchFamily="49" charset="-122"/>
              </a:endParaRPr>
            </a:p>
            <a:p>
              <a:pPr>
                <a:spcBef>
                  <a:spcPct val="20000"/>
                </a:spcBef>
              </a:pPr>
              <a:r>
                <a:rPr lang="en-US" altLang="zh-CN" sz="2400" b="1" dirty="0">
                  <a:solidFill>
                    <a:srgbClr val="336600"/>
                  </a:solidFill>
                  <a:latin typeface="Times New Roman" panose="02020603050405020304" pitchFamily="18" charset="0"/>
                  <a:ea typeface="楷体_GB2312" pitchFamily="49" charset="-122"/>
                </a:rPr>
                <a:t> 0   0</a:t>
              </a:r>
              <a:endParaRPr lang="en-US" altLang="zh-CN" sz="2400" b="1" dirty="0">
                <a:solidFill>
                  <a:srgbClr val="336600"/>
                </a:solidFill>
                <a:latin typeface="Times New Roman" panose="02020603050405020304" pitchFamily="18" charset="0"/>
                <a:ea typeface="楷体_GB2312" pitchFamily="49" charset="-122"/>
              </a:endParaRPr>
            </a:p>
          </p:txBody>
        </p:sp>
        <p:sp>
          <p:nvSpPr>
            <p:cNvPr id="40973" name="Text Box 13"/>
            <p:cNvSpPr txBox="1"/>
            <p:nvPr/>
          </p:nvSpPr>
          <p:spPr>
            <a:xfrm>
              <a:off x="384" y="1446"/>
              <a:ext cx="528" cy="327"/>
            </a:xfrm>
            <a:prstGeom prst="rect">
              <a:avLst/>
            </a:prstGeom>
            <a:noFill/>
            <a:ln w="9525">
              <a:noFill/>
            </a:ln>
          </p:spPr>
          <p:txBody>
            <a:bodyPr anchor="t" anchorCtr="0">
              <a:spAutoFit/>
            </a:bodyPr>
            <a:p>
              <a:pPr>
                <a:spcBef>
                  <a:spcPct val="50000"/>
                </a:spcBef>
              </a:pPr>
              <a:r>
                <a:rPr lang="en-US" altLang="zh-CN" sz="2800" dirty="0">
                  <a:solidFill>
                    <a:srgbClr val="336600"/>
                  </a:solidFill>
                  <a:latin typeface="Times New Roman" panose="02020603050405020304" pitchFamily="18" charset="0"/>
                  <a:ea typeface="楷体_GB2312" pitchFamily="49" charset="-122"/>
                </a:rPr>
                <a:t>N=</a:t>
              </a:r>
              <a:endParaRPr lang="en-US" altLang="zh-CN" sz="2800" dirty="0">
                <a:solidFill>
                  <a:srgbClr val="336600"/>
                </a:solidFill>
                <a:latin typeface="Times New Roman" panose="02020603050405020304" pitchFamily="18" charset="0"/>
                <a:ea typeface="楷体_GB2312" pitchFamily="49" charset="-122"/>
              </a:endParaRPr>
            </a:p>
          </p:txBody>
        </p:sp>
        <p:sp>
          <p:nvSpPr>
            <p:cNvPr id="40974" name="AutoShape 14"/>
            <p:cNvSpPr/>
            <p:nvPr/>
          </p:nvSpPr>
          <p:spPr>
            <a:xfrm>
              <a:off x="864" y="1206"/>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0975" name="AutoShape 15"/>
            <p:cNvSpPr/>
            <p:nvPr/>
          </p:nvSpPr>
          <p:spPr>
            <a:xfrm>
              <a:off x="1357" y="1176"/>
              <a:ext cx="45" cy="960"/>
            </a:xfrm>
            <a:prstGeom prst="rightBracket">
              <a:avLst>
                <a:gd name="adj" fmla="val 177777"/>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2" name="Text Box 16"/>
          <p:cNvSpPr txBox="1"/>
          <p:nvPr/>
        </p:nvSpPr>
        <p:spPr>
          <a:xfrm>
            <a:off x="6096000" y="1219200"/>
            <a:ext cx="1447800" cy="2676525"/>
          </a:xfrm>
          <a:prstGeom prst="rect">
            <a:avLst/>
          </a:prstGeom>
          <a:noFill/>
          <a:ln w="9525">
            <a:noFill/>
          </a:ln>
        </p:spPr>
        <p:txBody>
          <a:bodyPr>
            <a:spAutoFit/>
          </a:bodyPr>
          <a:lstStyle/>
          <a:p>
            <a:pPr marL="457200" marR="0" indent="-457200" defTabSz="914400">
              <a:spcBef>
                <a:spcPct val="50000"/>
              </a:spcBef>
              <a:buClrTx/>
              <a:buSzTx/>
              <a:buFontTx/>
              <a:buNone/>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rPr>
              <a:t>i     j    v</a:t>
            </a:r>
            <a:endParaRPr kumimoji="0" lang="en-US" altLang="zh-CN" sz="2400" b="1" kern="1200" cap="none" spc="0" normalizeH="0" baseline="0" noProof="1">
              <a:latin typeface="Times New Roman" panose="02020603050405020304" pitchFamily="18" charset="0"/>
              <a:ea typeface="宋体" panose="02010600030101010101" pitchFamily="2" charset="-122"/>
              <a:cs typeface="+mn-cs"/>
            </a:endParaRPr>
          </a:p>
          <a:p>
            <a:pPr marL="457200" marR="0" indent="-457200" defTabSz="914400">
              <a:spcBef>
                <a:spcPct val="50000"/>
              </a:spcBef>
              <a:buClrTx/>
              <a:buSzTx/>
              <a:buFontTx/>
              <a:buAutoNum type="arabicPlain"/>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rPr>
              <a:t>2   2</a:t>
            </a:r>
            <a:endParaRPr kumimoji="0" lang="en-US" altLang="zh-CN" sz="2400" b="1" kern="1200" cap="none" spc="0" normalizeH="0" baseline="0" noProof="1">
              <a:latin typeface="Times New Roman" panose="02020603050405020304" pitchFamily="18" charset="0"/>
              <a:ea typeface="宋体" panose="02010600030101010101" pitchFamily="2" charset="-122"/>
              <a:cs typeface="+mn-cs"/>
            </a:endParaRPr>
          </a:p>
          <a:p>
            <a:pPr marL="457200" marR="0" indent="-457200" defTabSz="914400">
              <a:spcBef>
                <a:spcPct val="50000"/>
              </a:spcBef>
              <a:buClrTx/>
              <a:buSzTx/>
              <a:buFontTx/>
              <a:buAutoNum type="arabicPlain"/>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rPr>
              <a:t>1   1</a:t>
            </a:r>
            <a:endParaRPr kumimoji="0" lang="en-US" altLang="zh-CN" sz="2400" b="1" kern="1200" cap="none" spc="0" normalizeH="0" baseline="0" noProof="1">
              <a:latin typeface="Times New Roman" panose="02020603050405020304" pitchFamily="18" charset="0"/>
              <a:ea typeface="宋体" panose="02010600030101010101" pitchFamily="2" charset="-122"/>
              <a:cs typeface="+mn-cs"/>
            </a:endParaRPr>
          </a:p>
          <a:p>
            <a:pPr marL="457200" marR="0" indent="-457200" defTabSz="914400">
              <a:spcBef>
                <a:spcPct val="50000"/>
              </a:spcBef>
              <a:buClrTx/>
              <a:buSzTx/>
              <a:buFontTx/>
              <a:buAutoNum type="arabicPlain" startAt="3"/>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rPr>
              <a:t>1   -2</a:t>
            </a:r>
            <a:endParaRPr kumimoji="0" lang="en-US" altLang="zh-CN" sz="2400" b="1" kern="1200" cap="none" spc="0" normalizeH="0" baseline="0" noProof="1">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rPr>
              <a:t>3    2    4</a:t>
            </a:r>
            <a:endParaRPr kumimoji="0" lang="en-US" altLang="zh-CN" sz="2400" b="1" kern="1200" cap="none" spc="0" normalizeH="0" baseline="0" noProof="1">
              <a:latin typeface="Times New Roman" panose="02020603050405020304" pitchFamily="18" charset="0"/>
              <a:ea typeface="宋体" panose="02010600030101010101" pitchFamily="2" charset="-122"/>
              <a:cs typeface="+mn-cs"/>
            </a:endParaRPr>
          </a:p>
        </p:txBody>
      </p:sp>
      <p:sp>
        <p:nvSpPr>
          <p:cNvPr id="40977" name="Line 17"/>
          <p:cNvSpPr/>
          <p:nvPr/>
        </p:nvSpPr>
        <p:spPr>
          <a:xfrm>
            <a:off x="6096000" y="1676400"/>
            <a:ext cx="1303338" cy="0"/>
          </a:xfrm>
          <a:prstGeom prst="line">
            <a:avLst/>
          </a:prstGeom>
          <a:ln w="9525" cap="flat" cmpd="sng">
            <a:solidFill>
              <a:schemeClr val="tx1"/>
            </a:solidFill>
            <a:prstDash val="solid"/>
            <a:miter/>
            <a:headEnd type="none" w="med" len="med"/>
            <a:tailEnd type="none" w="med" len="med"/>
          </a:ln>
        </p:spPr>
      </p:sp>
      <p:sp>
        <p:nvSpPr>
          <p:cNvPr id="40978" name="Line 18"/>
          <p:cNvSpPr/>
          <p:nvPr/>
        </p:nvSpPr>
        <p:spPr>
          <a:xfrm>
            <a:off x="6096000" y="1219200"/>
            <a:ext cx="1298575" cy="0"/>
          </a:xfrm>
          <a:prstGeom prst="line">
            <a:avLst/>
          </a:prstGeom>
          <a:ln w="9525" cap="flat" cmpd="sng">
            <a:solidFill>
              <a:schemeClr val="tx1"/>
            </a:solidFill>
            <a:prstDash val="solid"/>
            <a:miter/>
            <a:headEnd type="none" w="med" len="med"/>
            <a:tailEnd type="none" w="med" len="med"/>
          </a:ln>
        </p:spPr>
      </p:sp>
      <p:sp>
        <p:nvSpPr>
          <p:cNvPr id="40979" name="Text Box 19"/>
          <p:cNvSpPr txBox="1"/>
          <p:nvPr/>
        </p:nvSpPr>
        <p:spPr>
          <a:xfrm>
            <a:off x="5943600" y="3962400"/>
            <a:ext cx="2286000" cy="457200"/>
          </a:xfrm>
          <a:prstGeom prst="rect">
            <a:avLst/>
          </a:prstGeom>
          <a:noFill/>
          <a:ln w="9525">
            <a:noFill/>
          </a:ln>
        </p:spPr>
        <p:txBody>
          <a:bodyPr anchor="t" anchorCtr="0">
            <a:spAutoFit/>
          </a:bodyPr>
          <a:p>
            <a:pPr>
              <a:spcBef>
                <a:spcPct val="50000"/>
              </a:spcBef>
            </a:pP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的三元组表</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0980" name="Text Box 22"/>
          <p:cNvSpPr txBox="1"/>
          <p:nvPr/>
        </p:nvSpPr>
        <p:spPr>
          <a:xfrm>
            <a:off x="1692275" y="549275"/>
            <a:ext cx="4419600" cy="641350"/>
          </a:xfrm>
          <a:prstGeom prst="rect">
            <a:avLst/>
          </a:prstGeom>
          <a:noFill/>
          <a:ln w="9525">
            <a:noFill/>
          </a:ln>
        </p:spPr>
        <p:txBody>
          <a:bodyPr anchor="t" anchorCtr="0">
            <a:spAutoFit/>
          </a:bodyPr>
          <a:p>
            <a:pPr>
              <a:spcBef>
                <a:spcPct val="50000"/>
              </a:spcBef>
            </a:pPr>
            <a:r>
              <a:rPr lang="zh-CN" altLang="en-US" sz="3600" b="1" dirty="0">
                <a:solidFill>
                  <a:schemeClr val="tx2"/>
                </a:solidFill>
                <a:latin typeface="Times New Roman" panose="02020603050405020304" pitchFamily="18" charset="0"/>
                <a:ea typeface="楷体_GB2312" pitchFamily="49" charset="-122"/>
              </a:rPr>
              <a:t>行逻辑链接表举例</a:t>
            </a:r>
            <a:endParaRPr lang="zh-CN" altLang="en-US" sz="3600" b="1" dirty="0">
              <a:solidFill>
                <a:schemeClr val="tx2"/>
              </a:solidFill>
              <a:latin typeface="Times New Roman" panose="02020603050405020304" pitchFamily="18" charset="0"/>
              <a:ea typeface="楷体_GB2312"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p:nvPr/>
        </p:nvSpPr>
        <p:spPr>
          <a:xfrm>
            <a:off x="381000" y="1447800"/>
            <a:ext cx="6096000" cy="5029200"/>
          </a:xfrm>
          <a:prstGeom prst="rect">
            <a:avLst/>
          </a:prstGeom>
          <a:noFill/>
          <a:ln w="9525">
            <a:noFill/>
          </a:ln>
        </p:spPr>
        <p:txBody>
          <a:bodyPr anchor="t" anchorCtr="0"/>
          <a:p>
            <a:pPr algn="just">
              <a:lnSpc>
                <a:spcPct val="90000"/>
              </a:lnSpc>
              <a:spcBef>
                <a:spcPct val="20000"/>
              </a:spcBef>
              <a:buClr>
                <a:schemeClr val="tx2"/>
              </a:buClr>
              <a:buSzPct val="70000"/>
            </a:pPr>
            <a:r>
              <a:rPr lang="zh-CN" altLang="en-US" sz="2600" dirty="0">
                <a:latin typeface="Arial" panose="020B0604020202020204" pitchFamily="34" charset="0"/>
                <a:ea typeface="楷体_GB2312" pitchFamily="49" charset="-122"/>
              </a:rPr>
              <a:t>经典算法：</a:t>
            </a:r>
            <a:r>
              <a:rPr lang="en-US" altLang="zh-CN" sz="2600" dirty="0">
                <a:latin typeface="Arial" panose="020B0604020202020204" pitchFamily="34" charset="0"/>
                <a:ea typeface="楷体_GB2312" pitchFamily="49" charset="-122"/>
              </a:rPr>
              <a:t>Q=M*N </a:t>
            </a:r>
            <a:r>
              <a:rPr lang="zh-CN" altLang="en-US" sz="2600" dirty="0">
                <a:latin typeface="Arial" panose="020B0604020202020204" pitchFamily="34" charset="0"/>
                <a:ea typeface="楷体_GB2312" pitchFamily="49" charset="-122"/>
              </a:rPr>
              <a:t>其中</a:t>
            </a:r>
            <a:r>
              <a:rPr lang="en-US" altLang="zh-CN" sz="2600" dirty="0">
                <a:latin typeface="Arial" panose="020B0604020202020204" pitchFamily="34" charset="0"/>
                <a:ea typeface="楷体_GB2312" pitchFamily="49" charset="-122"/>
              </a:rPr>
              <a:t>M</a:t>
            </a:r>
            <a:r>
              <a:rPr lang="zh-CN" altLang="en-US" sz="2600" dirty="0">
                <a:latin typeface="Arial" panose="020B0604020202020204" pitchFamily="34" charset="0"/>
                <a:ea typeface="楷体_GB2312" pitchFamily="49" charset="-122"/>
              </a:rPr>
              <a:t>是</a:t>
            </a:r>
            <a:r>
              <a:rPr lang="en-US" altLang="zh-CN" sz="2600" dirty="0">
                <a:latin typeface="Arial" panose="020B0604020202020204" pitchFamily="34" charset="0"/>
                <a:ea typeface="楷体_GB2312" pitchFamily="49" charset="-122"/>
              </a:rPr>
              <a:t>m</a:t>
            </a:r>
            <a:r>
              <a:rPr lang="en-US" altLang="zh-CN" sz="2600" baseline="-25000" dirty="0">
                <a:latin typeface="Arial" panose="020B0604020202020204" pitchFamily="34" charset="0"/>
                <a:ea typeface="楷体_GB2312" pitchFamily="49" charset="-122"/>
              </a:rPr>
              <a:t>1</a:t>
            </a:r>
            <a:r>
              <a:rPr lang="en-US" altLang="zh-CN" sz="2600" dirty="0">
                <a:latin typeface="Arial" panose="020B0604020202020204" pitchFamily="34" charset="0"/>
                <a:ea typeface="楷体_GB2312" pitchFamily="49" charset="-122"/>
              </a:rPr>
              <a:t>*n</a:t>
            </a:r>
            <a:r>
              <a:rPr lang="en-US" altLang="zh-CN" sz="2600" baseline="-25000" dirty="0">
                <a:latin typeface="Arial" panose="020B0604020202020204" pitchFamily="34" charset="0"/>
                <a:ea typeface="楷体_GB2312" pitchFamily="49" charset="-122"/>
              </a:rPr>
              <a:t>1</a:t>
            </a:r>
            <a:r>
              <a:rPr lang="zh-CN" altLang="en-US" sz="2600" dirty="0">
                <a:latin typeface="Arial" panose="020B0604020202020204" pitchFamily="34" charset="0"/>
                <a:ea typeface="楷体_GB2312" pitchFamily="49" charset="-122"/>
              </a:rPr>
              <a:t>矩阵，</a:t>
            </a:r>
            <a:r>
              <a:rPr lang="en-US" altLang="zh-CN" sz="2600" dirty="0">
                <a:latin typeface="Arial" panose="020B0604020202020204" pitchFamily="34" charset="0"/>
                <a:ea typeface="楷体_GB2312" pitchFamily="49" charset="-122"/>
              </a:rPr>
              <a:t>N</a:t>
            </a:r>
            <a:r>
              <a:rPr lang="zh-CN" altLang="en-US" sz="2600" dirty="0">
                <a:latin typeface="Arial" panose="020B0604020202020204" pitchFamily="34" charset="0"/>
                <a:ea typeface="楷体_GB2312" pitchFamily="49" charset="-122"/>
              </a:rPr>
              <a:t>是</a:t>
            </a:r>
            <a:r>
              <a:rPr lang="en-US" altLang="zh-CN" sz="2600" dirty="0">
                <a:latin typeface="Arial" panose="020B0604020202020204" pitchFamily="34" charset="0"/>
                <a:ea typeface="楷体_GB2312" pitchFamily="49" charset="-122"/>
              </a:rPr>
              <a:t>m</a:t>
            </a:r>
            <a:r>
              <a:rPr lang="en-US" altLang="zh-CN" sz="2600" baseline="-25000" dirty="0">
                <a:latin typeface="Arial" panose="020B0604020202020204" pitchFamily="34" charset="0"/>
                <a:ea typeface="楷体_GB2312" pitchFamily="49" charset="-122"/>
              </a:rPr>
              <a:t>2</a:t>
            </a:r>
            <a:r>
              <a:rPr lang="en-US" altLang="zh-CN" sz="2600" dirty="0">
                <a:latin typeface="Arial" panose="020B0604020202020204" pitchFamily="34" charset="0"/>
                <a:ea typeface="楷体_GB2312" pitchFamily="49" charset="-122"/>
              </a:rPr>
              <a:t>*n</a:t>
            </a:r>
            <a:r>
              <a:rPr lang="en-US" altLang="zh-CN" sz="2600" baseline="-25000" dirty="0">
                <a:latin typeface="Arial" panose="020B0604020202020204" pitchFamily="34" charset="0"/>
                <a:ea typeface="楷体_GB2312" pitchFamily="49" charset="-122"/>
              </a:rPr>
              <a:t>2</a:t>
            </a:r>
            <a:r>
              <a:rPr lang="zh-CN" altLang="en-US" sz="2600" dirty="0">
                <a:latin typeface="Arial" panose="020B0604020202020204" pitchFamily="34" charset="0"/>
                <a:ea typeface="楷体_GB2312" pitchFamily="49" charset="-122"/>
              </a:rPr>
              <a:t>矩阵，当</a:t>
            </a:r>
            <a:r>
              <a:rPr lang="en-US" altLang="zh-CN" sz="2600" dirty="0">
                <a:latin typeface="Arial" panose="020B0604020202020204" pitchFamily="34" charset="0"/>
                <a:ea typeface="楷体_GB2312" pitchFamily="49" charset="-122"/>
              </a:rPr>
              <a:t>n</a:t>
            </a:r>
            <a:r>
              <a:rPr lang="en-US" altLang="zh-CN" sz="2600" baseline="-25000" dirty="0">
                <a:latin typeface="Arial" panose="020B0604020202020204" pitchFamily="34" charset="0"/>
                <a:ea typeface="楷体_GB2312" pitchFamily="49" charset="-122"/>
              </a:rPr>
              <a:t>1</a:t>
            </a:r>
            <a:r>
              <a:rPr lang="en-US" altLang="zh-CN" sz="2600" dirty="0">
                <a:latin typeface="Arial" panose="020B0604020202020204" pitchFamily="34" charset="0"/>
                <a:ea typeface="楷体_GB2312" pitchFamily="49" charset="-122"/>
              </a:rPr>
              <a:t>=m</a:t>
            </a:r>
            <a:r>
              <a:rPr lang="en-US" altLang="zh-CN" sz="2600" baseline="-25000" dirty="0">
                <a:latin typeface="Arial" panose="020B0604020202020204" pitchFamily="34" charset="0"/>
                <a:ea typeface="楷体_GB2312" pitchFamily="49" charset="-122"/>
              </a:rPr>
              <a:t>2</a:t>
            </a:r>
            <a:r>
              <a:rPr lang="zh-CN" altLang="en-US" sz="2600" dirty="0">
                <a:latin typeface="Arial" panose="020B0604020202020204" pitchFamily="34" charset="0"/>
                <a:ea typeface="楷体_GB2312" pitchFamily="49" charset="-122"/>
              </a:rPr>
              <a:t>时，算法的核心语句：</a:t>
            </a:r>
            <a:endParaRPr lang="zh-CN" altLang="en-US"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for(i=1;i&lt;=m1;++i)</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for(j=1;j&lt;=n2;++j)</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   </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Q[i][j]=0;</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for(k=1;k&lt;=n1;++k)</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Q[i][j]+=M[i][k]*N[k][j];</a:t>
            </a:r>
            <a:endParaRPr lang="en-US" altLang="zh-CN" sz="26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  }</a:t>
            </a:r>
            <a:endParaRPr lang="en-US" altLang="zh-CN" sz="2600" dirty="0">
              <a:latin typeface="Arial" panose="020B0604020202020204" pitchFamily="34" charset="0"/>
              <a:ea typeface="楷体_GB2312" pitchFamily="49" charset="-122"/>
            </a:endParaRPr>
          </a:p>
          <a:p>
            <a:pPr algn="just">
              <a:lnSpc>
                <a:spcPct val="90000"/>
              </a:lnSpc>
              <a:spcBef>
                <a:spcPct val="20000"/>
              </a:spcBef>
              <a:buClr>
                <a:schemeClr val="tx2"/>
              </a:buClr>
              <a:buSzPct val="70000"/>
            </a:pPr>
            <a:r>
              <a:rPr lang="en-US" altLang="zh-CN" sz="2600" dirty="0">
                <a:latin typeface="Arial" panose="020B0604020202020204" pitchFamily="34" charset="0"/>
                <a:ea typeface="楷体_GB2312" pitchFamily="49" charset="-122"/>
              </a:rPr>
              <a:t>}</a:t>
            </a:r>
            <a:r>
              <a:rPr lang="zh-CN" altLang="en-US" sz="2600" dirty="0">
                <a:latin typeface="Arial" panose="020B0604020202020204" pitchFamily="34" charset="0"/>
                <a:ea typeface="楷体_GB2312" pitchFamily="49" charset="-122"/>
              </a:rPr>
              <a:t>时间复杂度是</a:t>
            </a:r>
            <a:r>
              <a:rPr lang="en-US" altLang="zh-CN" sz="2600" dirty="0">
                <a:latin typeface="Arial" panose="020B0604020202020204" pitchFamily="34" charset="0"/>
                <a:ea typeface="楷体_GB2312" pitchFamily="49" charset="-122"/>
              </a:rPr>
              <a:t>O</a:t>
            </a:r>
            <a:r>
              <a:rPr lang="zh-CN" altLang="en-US" sz="2600" dirty="0">
                <a:latin typeface="Arial" panose="020B0604020202020204" pitchFamily="34" charset="0"/>
                <a:ea typeface="楷体_GB2312" pitchFamily="49" charset="-122"/>
              </a:rPr>
              <a:t>（</a:t>
            </a:r>
            <a:r>
              <a:rPr lang="en-US" altLang="zh-CN" sz="2600" dirty="0">
                <a:latin typeface="Arial" panose="020B0604020202020204" pitchFamily="34" charset="0"/>
                <a:ea typeface="楷体_GB2312" pitchFamily="49" charset="-122"/>
              </a:rPr>
              <a:t>m1×n2×n1</a:t>
            </a:r>
            <a:r>
              <a:rPr lang="zh-CN" altLang="en-US" sz="2600" dirty="0">
                <a:latin typeface="Arial" panose="020B0604020202020204" pitchFamily="34" charset="0"/>
                <a:ea typeface="楷体_GB2312" pitchFamily="49" charset="-122"/>
              </a:rPr>
              <a:t>）</a:t>
            </a:r>
            <a:endParaRPr lang="zh-CN" altLang="en-US" sz="2600" dirty="0">
              <a:latin typeface="Arial" panose="020B0604020202020204" pitchFamily="34" charset="0"/>
              <a:ea typeface="楷体_GB2312" pitchFamily="49" charset="-122"/>
            </a:endParaRPr>
          </a:p>
        </p:txBody>
      </p:sp>
      <p:sp>
        <p:nvSpPr>
          <p:cNvPr id="41986" name="Rectangle 3"/>
          <p:cNvSpPr/>
          <p:nvPr/>
        </p:nvSpPr>
        <p:spPr>
          <a:xfrm>
            <a:off x="228600" y="228600"/>
            <a:ext cx="7993063" cy="1143000"/>
          </a:xfrm>
          <a:prstGeom prst="rect">
            <a:avLst/>
          </a:prstGeom>
          <a:noFill/>
          <a:ln w="9525">
            <a:noFill/>
          </a:ln>
        </p:spPr>
        <p:txBody>
          <a:bodyPr anchor="b" anchorCtr="0"/>
          <a:p>
            <a:pPr algn="ctr"/>
            <a:r>
              <a:rPr lang="zh-CN" altLang="en-US" sz="3000" b="1" dirty="0">
                <a:solidFill>
                  <a:schemeClr val="tx2"/>
                </a:solidFill>
                <a:latin typeface="Arial" panose="020B0604020202020204" pitchFamily="34" charset="0"/>
                <a:ea typeface="宋体" panose="02010600030101010101" pitchFamily="2" charset="-122"/>
              </a:rPr>
              <a:t>矩阵相乘的经典算法</a:t>
            </a:r>
            <a:endParaRPr lang="zh-CN" altLang="en-US" sz="3000" b="1" dirty="0">
              <a:solidFill>
                <a:schemeClr val="tx2"/>
              </a:solidFill>
              <a:latin typeface="Arial" panose="020B0604020202020204" pitchFamily="34" charset="0"/>
              <a:ea typeface="宋体" panose="02010600030101010101" pitchFamily="2" charset="-122"/>
            </a:endParaRPr>
          </a:p>
        </p:txBody>
      </p:sp>
      <p:sp>
        <p:nvSpPr>
          <p:cNvPr id="41987" name="Text Box 4"/>
          <p:cNvSpPr txBox="1"/>
          <p:nvPr/>
        </p:nvSpPr>
        <p:spPr>
          <a:xfrm>
            <a:off x="5257800" y="3048000"/>
            <a:ext cx="2971800" cy="1187450"/>
          </a:xfrm>
          <a:prstGeom prst="rect">
            <a:avLst/>
          </a:prstGeom>
          <a:solidFill>
            <a:schemeClr val="accent1"/>
          </a:solidFill>
          <a:ln w="9525">
            <a:noFill/>
          </a:ln>
        </p:spPr>
        <p:txBody>
          <a:bodyPr anchor="t" anchorCtr="0">
            <a:spAutoFit/>
          </a:bodyPr>
          <a:p>
            <a:r>
              <a:rPr lang="zh-CN" altLang="en-US" sz="2400" dirty="0">
                <a:latin typeface="Arial" panose="020B0604020202020204" pitchFamily="34" charset="0"/>
                <a:ea typeface="宋体" panose="02010600030101010101" pitchFamily="2" charset="-122"/>
              </a:rPr>
              <a:t>当</a:t>
            </a:r>
            <a:r>
              <a:rPr lang="en-US" altLang="zh-CN" sz="2400" dirty="0">
                <a:latin typeface="Arial" panose="020B0604020202020204" pitchFamily="34" charset="0"/>
                <a:ea typeface="宋体" panose="02010600030101010101" pitchFamily="2" charset="-122"/>
              </a:rPr>
              <a:t>M</a:t>
            </a:r>
            <a:r>
              <a:rPr lang="zh-CN" altLang="en-US" sz="2400" dirty="0">
                <a:latin typeface="Arial" panose="020B0604020202020204" pitchFamily="34" charset="0"/>
                <a:ea typeface="宋体" panose="02010600030101010101" pitchFamily="2" charset="-122"/>
              </a:rPr>
              <a:t>和</a:t>
            </a:r>
            <a:r>
              <a:rPr lang="en-US" altLang="zh-CN" sz="2400" dirty="0">
                <a:latin typeface="Arial" panose="020B0604020202020204" pitchFamily="34" charset="0"/>
                <a:ea typeface="宋体" panose="02010600030101010101" pitchFamily="2" charset="-122"/>
              </a:rPr>
              <a:t>N</a:t>
            </a:r>
            <a:r>
              <a:rPr lang="zh-CN" altLang="en-US" sz="2400" dirty="0">
                <a:latin typeface="Arial" panose="020B0604020202020204" pitchFamily="34" charset="0"/>
                <a:ea typeface="宋体" panose="02010600030101010101" pitchFamily="2" charset="-122"/>
              </a:rPr>
              <a:t>是稀疏矩阵并用三元组存储时，该算法不可用</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p:nvPr/>
        </p:nvSpPr>
        <p:spPr>
          <a:xfrm>
            <a:off x="0" y="0"/>
            <a:ext cx="7993063" cy="1143000"/>
          </a:xfrm>
          <a:prstGeom prst="rect">
            <a:avLst/>
          </a:prstGeom>
          <a:noFill/>
          <a:ln w="9525">
            <a:noFill/>
          </a:ln>
        </p:spPr>
        <p:txBody>
          <a:bodyPr anchor="b" anchorCtr="0"/>
          <a:p>
            <a:pPr algn="ctr"/>
            <a:r>
              <a:rPr lang="zh-CN" altLang="en-US" sz="3000" b="1" dirty="0">
                <a:solidFill>
                  <a:schemeClr val="tx2"/>
                </a:solidFill>
                <a:latin typeface="Arial" panose="020B0604020202020204" pitchFamily="34" charset="0"/>
                <a:ea typeface="宋体" panose="02010600030101010101" pitchFamily="2" charset="-122"/>
              </a:rPr>
              <a:t>基于行逻辑链接表表示的稀疏矩阵相乘</a:t>
            </a:r>
            <a:endParaRPr lang="zh-CN" altLang="en-US" sz="3000" b="1" dirty="0">
              <a:solidFill>
                <a:schemeClr val="tx2"/>
              </a:solidFill>
              <a:latin typeface="Arial" panose="020B0604020202020204" pitchFamily="34" charset="0"/>
              <a:ea typeface="宋体" panose="02010600030101010101" pitchFamily="2" charset="-122"/>
            </a:endParaRPr>
          </a:p>
        </p:txBody>
      </p:sp>
      <p:sp>
        <p:nvSpPr>
          <p:cNvPr id="43010" name="Rectangle 3"/>
          <p:cNvSpPr/>
          <p:nvPr/>
        </p:nvSpPr>
        <p:spPr>
          <a:xfrm>
            <a:off x="304800" y="1371600"/>
            <a:ext cx="7772400" cy="2209800"/>
          </a:xfrm>
          <a:prstGeom prst="rect">
            <a:avLst/>
          </a:prstGeom>
          <a:noFill/>
          <a:ln w="9525">
            <a:noFill/>
          </a:ln>
        </p:spPr>
        <p:txBody>
          <a:bodyPr anchor="t" anchorCtr="0"/>
          <a:p>
            <a:pPr algn="just">
              <a:lnSpc>
                <a:spcPct val="90000"/>
              </a:lnSpc>
              <a:spcBef>
                <a:spcPct val="20000"/>
              </a:spcBef>
              <a:buClr>
                <a:schemeClr val="tx2"/>
              </a:buClr>
              <a:buSzPct val="70000"/>
            </a:pPr>
            <a:r>
              <a:rPr lang="zh-CN" altLang="en-US" sz="2200" dirty="0">
                <a:latin typeface="Arial" panose="020B0604020202020204" pitchFamily="34" charset="0"/>
                <a:ea typeface="楷体_GB2312" pitchFamily="49" charset="-122"/>
              </a:rPr>
              <a:t>当</a:t>
            </a:r>
            <a:r>
              <a:rPr lang="en-US" altLang="zh-CN" sz="2200" dirty="0">
                <a:latin typeface="Arial" panose="020B0604020202020204" pitchFamily="34" charset="0"/>
                <a:ea typeface="楷体_GB2312" pitchFamily="49" charset="-122"/>
              </a:rPr>
              <a:t>M</a:t>
            </a:r>
            <a:r>
              <a:rPr lang="zh-CN" altLang="en-US" sz="2200" dirty="0">
                <a:latin typeface="Arial" panose="020B0604020202020204" pitchFamily="34" charset="0"/>
                <a:ea typeface="楷体_GB2312" pitchFamily="49" charset="-122"/>
              </a:rPr>
              <a:t>和</a:t>
            </a:r>
            <a:r>
              <a:rPr lang="en-US" altLang="zh-CN" sz="2200" dirty="0">
                <a:latin typeface="Arial" panose="020B0604020202020204" pitchFamily="34" charset="0"/>
                <a:ea typeface="楷体_GB2312" pitchFamily="49" charset="-122"/>
              </a:rPr>
              <a:t>N</a:t>
            </a:r>
            <a:r>
              <a:rPr lang="zh-CN" altLang="en-US" sz="2200" dirty="0">
                <a:latin typeface="Arial" panose="020B0604020202020204" pitchFamily="34" charset="0"/>
                <a:ea typeface="楷体_GB2312" pitchFamily="49" charset="-122"/>
              </a:rPr>
              <a:t>是稀疏矩阵且用三元组表作为存储结构时，如何求得</a:t>
            </a:r>
            <a:r>
              <a:rPr lang="en-US" altLang="zh-CN" sz="2200" dirty="0">
                <a:latin typeface="Arial" panose="020B0604020202020204" pitchFamily="34" charset="0"/>
                <a:ea typeface="楷体_GB2312" pitchFamily="49" charset="-122"/>
              </a:rPr>
              <a:t>Q</a:t>
            </a:r>
            <a:r>
              <a:rPr lang="zh-CN" altLang="en-US" sz="2200" dirty="0">
                <a:latin typeface="Arial" panose="020B0604020202020204" pitchFamily="34" charset="0"/>
                <a:ea typeface="楷体_GB2312" pitchFamily="49" charset="-122"/>
              </a:rPr>
              <a:t>？在经典算法中，无论</a:t>
            </a:r>
            <a:r>
              <a:rPr lang="en-US" altLang="zh-CN" sz="2200" dirty="0">
                <a:latin typeface="Arial" panose="020B0604020202020204" pitchFamily="34" charset="0"/>
                <a:ea typeface="楷体_GB2312" pitchFamily="49" charset="-122"/>
              </a:rPr>
              <a:t>M[i][k]</a:t>
            </a:r>
            <a:r>
              <a:rPr lang="zh-CN" altLang="en-US" sz="2200" dirty="0">
                <a:latin typeface="Arial" panose="020B0604020202020204" pitchFamily="34" charset="0"/>
                <a:ea typeface="楷体_GB2312" pitchFamily="49" charset="-122"/>
              </a:rPr>
              <a:t>和</a:t>
            </a:r>
            <a:r>
              <a:rPr lang="en-US" altLang="zh-CN" sz="2200" dirty="0">
                <a:latin typeface="Arial" panose="020B0604020202020204" pitchFamily="34" charset="0"/>
                <a:ea typeface="楷体_GB2312" pitchFamily="49" charset="-122"/>
              </a:rPr>
              <a:t>N[k][j]</a:t>
            </a:r>
            <a:r>
              <a:rPr lang="zh-CN" altLang="en-US" sz="2200" dirty="0">
                <a:latin typeface="Arial" panose="020B0604020202020204" pitchFamily="34" charset="0"/>
                <a:ea typeface="楷体_GB2312" pitchFamily="49" charset="-122"/>
              </a:rPr>
              <a:t>是否为</a:t>
            </a:r>
            <a:r>
              <a:rPr lang="en-US" altLang="zh-CN" sz="2200" dirty="0">
                <a:latin typeface="Arial" panose="020B0604020202020204" pitchFamily="34" charset="0"/>
                <a:ea typeface="楷体_GB2312" pitchFamily="49" charset="-122"/>
              </a:rPr>
              <a:t>0</a:t>
            </a:r>
            <a:r>
              <a:rPr lang="zh-CN" altLang="en-US" sz="2200" dirty="0">
                <a:latin typeface="Arial" panose="020B0604020202020204" pitchFamily="34" charset="0"/>
                <a:ea typeface="楷体_GB2312" pitchFamily="49" charset="-122"/>
              </a:rPr>
              <a:t>，都要进行乘积运算，实际上，当这两个值有一个为</a:t>
            </a:r>
            <a:r>
              <a:rPr lang="en-US" altLang="zh-CN" sz="2200" dirty="0">
                <a:latin typeface="Arial" panose="020B0604020202020204" pitchFamily="34" charset="0"/>
                <a:ea typeface="楷体_GB2312" pitchFamily="49" charset="-122"/>
              </a:rPr>
              <a:t>0 </a:t>
            </a:r>
            <a:r>
              <a:rPr lang="zh-CN" altLang="en-US" sz="2200" dirty="0">
                <a:latin typeface="Arial" panose="020B0604020202020204" pitchFamily="34" charset="0"/>
                <a:ea typeface="楷体_GB2312" pitchFamily="49" charset="-122"/>
              </a:rPr>
              <a:t>时，其乘积也为</a:t>
            </a:r>
            <a:r>
              <a:rPr lang="en-US" altLang="zh-CN" sz="2200" dirty="0">
                <a:latin typeface="Arial" panose="020B0604020202020204" pitchFamily="34" charset="0"/>
                <a:ea typeface="楷体_GB2312" pitchFamily="49" charset="-122"/>
              </a:rPr>
              <a:t>0</a:t>
            </a:r>
            <a:r>
              <a:rPr lang="zh-CN" altLang="en-US" sz="2200" dirty="0">
                <a:latin typeface="Arial" panose="020B0604020202020204" pitchFamily="34" charset="0"/>
                <a:ea typeface="楷体_GB2312" pitchFamily="49" charset="-122"/>
              </a:rPr>
              <a:t>，在稀疏矩阵相乘的计算中，应舍去这种无效操作。可以看出：只需在</a:t>
            </a:r>
            <a:r>
              <a:rPr lang="en-US" altLang="zh-CN" sz="2200" dirty="0">
                <a:latin typeface="Arial" panose="020B0604020202020204" pitchFamily="34" charset="0"/>
                <a:ea typeface="楷体_GB2312" pitchFamily="49" charset="-122"/>
              </a:rPr>
              <a:t>M.data</a:t>
            </a:r>
            <a:r>
              <a:rPr lang="zh-CN" altLang="en-US" sz="2200" dirty="0">
                <a:latin typeface="Times New Roman" panose="02020603050405020304" pitchFamily="18" charset="0"/>
                <a:ea typeface="楷体_GB2312" pitchFamily="49" charset="-122"/>
              </a:rPr>
              <a:t>和</a:t>
            </a:r>
            <a:r>
              <a:rPr lang="en-US" altLang="zh-CN" sz="2200" dirty="0">
                <a:latin typeface="Arial" panose="020B0604020202020204" pitchFamily="34" charset="0"/>
                <a:ea typeface="楷体_GB2312" pitchFamily="49" charset="-122"/>
              </a:rPr>
              <a:t>N.data</a:t>
            </a:r>
            <a:r>
              <a:rPr lang="zh-CN" altLang="en-US" sz="2200" dirty="0">
                <a:latin typeface="Times New Roman" panose="02020603050405020304" pitchFamily="18" charset="0"/>
                <a:ea typeface="楷体_GB2312" pitchFamily="49" charset="-122"/>
              </a:rPr>
              <a:t>中找到相应的各对元素（</a:t>
            </a:r>
            <a:r>
              <a:rPr lang="en-US" altLang="zh-CN" sz="2200" dirty="0">
                <a:latin typeface="Arial" panose="020B0604020202020204" pitchFamily="34" charset="0"/>
                <a:ea typeface="楷体_GB2312" pitchFamily="49" charset="-122"/>
              </a:rPr>
              <a:t>M.data[p].j=N.data[q].i</a:t>
            </a:r>
            <a:r>
              <a:rPr lang="zh-CN" altLang="en-US" sz="2200" dirty="0">
                <a:latin typeface="Times New Roman" panose="02020603050405020304" pitchFamily="18" charset="0"/>
                <a:ea typeface="楷体_GB2312" pitchFamily="49" charset="-122"/>
              </a:rPr>
              <a:t>）相乘即可。</a:t>
            </a:r>
            <a:endParaRPr lang="zh-CN" altLang="en-US" sz="2200" dirty="0">
              <a:latin typeface="Times New Roman" panose="02020603050405020304" pitchFamily="18" charset="0"/>
              <a:ea typeface="楷体_GB2312" pitchFamily="49" charset="-122"/>
            </a:endParaRPr>
          </a:p>
          <a:p>
            <a:pPr algn="just">
              <a:lnSpc>
                <a:spcPct val="90000"/>
              </a:lnSpc>
              <a:spcBef>
                <a:spcPct val="20000"/>
              </a:spcBef>
              <a:buClr>
                <a:schemeClr val="tx2"/>
              </a:buClr>
              <a:buSzPct val="70000"/>
            </a:pPr>
            <a:endParaRPr lang="zh-CN" altLang="en-US" sz="2200" dirty="0">
              <a:latin typeface="Times New Roman" panose="02020603050405020304" pitchFamily="18" charset="0"/>
              <a:ea typeface="楷体_GB2312" pitchFamily="49" charset="-122"/>
            </a:endParaRPr>
          </a:p>
          <a:p>
            <a:pPr algn="just">
              <a:lnSpc>
                <a:spcPct val="90000"/>
              </a:lnSpc>
              <a:spcBef>
                <a:spcPct val="20000"/>
              </a:spcBef>
              <a:buClr>
                <a:schemeClr val="tx2"/>
              </a:buClr>
              <a:buSzPct val="70000"/>
            </a:pPr>
            <a:r>
              <a:rPr lang="en-US" altLang="zh-CN" sz="2200" dirty="0">
                <a:latin typeface="Times New Roman" panose="02020603050405020304" pitchFamily="18" charset="0"/>
                <a:ea typeface="楷体_GB2312" pitchFamily="49" charset="-122"/>
              </a:rPr>
              <a:t>M.data                 </a:t>
            </a:r>
            <a:r>
              <a:rPr lang="en-US" altLang="zh-CN" sz="2200" dirty="0">
                <a:latin typeface="Arial" panose="020B0604020202020204" pitchFamily="34" charset="0"/>
                <a:ea typeface="宋体" panose="02010600030101010101" pitchFamily="2" charset="-122"/>
              </a:rPr>
              <a:t> N.data                                         Q.data</a:t>
            </a:r>
            <a:endParaRPr lang="en-US" altLang="zh-CN" sz="2200" dirty="0">
              <a:latin typeface="Arial" panose="020B0604020202020204" pitchFamily="34" charset="0"/>
              <a:ea typeface="宋体" panose="02010600030101010101" pitchFamily="2" charset="-122"/>
            </a:endParaRPr>
          </a:p>
        </p:txBody>
      </p:sp>
      <p:graphicFrame>
        <p:nvGraphicFramePr>
          <p:cNvPr id="43011" name="Object 4"/>
          <p:cNvGraphicFramePr>
            <a:graphicFrameLocks noChangeAspect="1"/>
          </p:cNvGraphicFramePr>
          <p:nvPr/>
        </p:nvGraphicFramePr>
        <p:xfrm>
          <a:off x="0" y="4038600"/>
          <a:ext cx="7772400" cy="1527175"/>
        </p:xfrm>
        <a:graphic>
          <a:graphicData uri="http://schemas.openxmlformats.org/presentationml/2006/ole">
            <mc:AlternateContent xmlns:mc="http://schemas.openxmlformats.org/markup-compatibility/2006">
              <mc:Choice xmlns:v="urn:schemas-microsoft-com:vml" Requires="v">
                <p:oleObj spid="_x0000_s3077" name="" r:id="rId1" imgW="5381625" imgH="1057275" progId="Paint.Picture">
                  <p:embed/>
                </p:oleObj>
              </mc:Choice>
              <mc:Fallback>
                <p:oleObj name="" r:id="rId1" imgW="5381625" imgH="1057275" progId="Paint.Picture">
                  <p:embed/>
                  <p:pic>
                    <p:nvPicPr>
                      <p:cNvPr id="0" name="图片 3076"/>
                      <p:cNvPicPr/>
                      <p:nvPr/>
                    </p:nvPicPr>
                    <p:blipFill>
                      <a:blip r:embed="rId2"/>
                      <a:stretch>
                        <a:fillRect/>
                      </a:stretch>
                    </p:blipFill>
                    <p:spPr>
                      <a:xfrm>
                        <a:off x="0" y="4038600"/>
                        <a:ext cx="7772400" cy="1527175"/>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p:nvPr/>
        </p:nvSpPr>
        <p:spPr>
          <a:xfrm>
            <a:off x="0" y="0"/>
            <a:ext cx="7993063" cy="1143000"/>
          </a:xfrm>
          <a:prstGeom prst="rect">
            <a:avLst/>
          </a:prstGeom>
          <a:noFill/>
          <a:ln w="9525">
            <a:noFill/>
          </a:ln>
        </p:spPr>
        <p:txBody>
          <a:bodyPr anchor="b" anchorCtr="0"/>
          <a:p>
            <a:pPr algn="ctr"/>
            <a:r>
              <a:rPr lang="zh-CN" altLang="en-US" sz="3000" b="1" dirty="0">
                <a:solidFill>
                  <a:schemeClr val="tx2"/>
                </a:solidFill>
                <a:latin typeface="Arial" panose="020B0604020202020204" pitchFamily="34" charset="0"/>
                <a:ea typeface="宋体" panose="02010600030101010101" pitchFamily="2" charset="-122"/>
              </a:rPr>
              <a:t>基于行逻辑链接表表示的稀疏矩阵相乘</a:t>
            </a:r>
            <a:endParaRPr lang="zh-CN" altLang="en-US" sz="3000" b="1" dirty="0">
              <a:solidFill>
                <a:schemeClr val="tx2"/>
              </a:solidFill>
              <a:latin typeface="Arial" panose="020B0604020202020204" pitchFamily="34" charset="0"/>
              <a:ea typeface="宋体" panose="02010600030101010101" pitchFamily="2" charset="-122"/>
            </a:endParaRPr>
          </a:p>
        </p:txBody>
      </p:sp>
      <p:sp>
        <p:nvSpPr>
          <p:cNvPr id="44034" name="Rectangle 3"/>
          <p:cNvSpPr/>
          <p:nvPr/>
        </p:nvSpPr>
        <p:spPr>
          <a:xfrm>
            <a:off x="152400" y="1676400"/>
            <a:ext cx="8421688" cy="4876800"/>
          </a:xfrm>
          <a:prstGeom prst="rect">
            <a:avLst/>
          </a:prstGeom>
          <a:noFill/>
          <a:ln w="9525">
            <a:noFill/>
          </a:ln>
        </p:spPr>
        <p:txBody>
          <a:bodyPr anchor="t" anchorCtr="0"/>
          <a:p>
            <a:pPr algn="just">
              <a:lnSpc>
                <a:spcPct val="90000"/>
              </a:lnSpc>
              <a:spcBef>
                <a:spcPct val="20000"/>
              </a:spcBef>
              <a:buClr>
                <a:schemeClr val="tx2"/>
              </a:buClr>
              <a:buSzPct val="70000"/>
            </a:pPr>
            <a:r>
              <a:rPr lang="zh-CN" altLang="en-US" sz="2200" dirty="0">
                <a:latin typeface="Arial" panose="020B0604020202020204" pitchFamily="34" charset="0"/>
                <a:ea typeface="楷体_GB2312" pitchFamily="49" charset="-122"/>
              </a:rPr>
              <a:t>（</a:t>
            </a:r>
            <a:r>
              <a:rPr lang="en-US" altLang="zh-CN" sz="2200" dirty="0">
                <a:latin typeface="Arial" panose="020B0604020202020204" pitchFamily="34" charset="0"/>
                <a:ea typeface="楷体_GB2312" pitchFamily="49" charset="-122"/>
              </a:rPr>
              <a:t>1</a:t>
            </a:r>
            <a:r>
              <a:rPr lang="zh-CN" altLang="en-US" sz="2200" dirty="0">
                <a:latin typeface="Arial" panose="020B0604020202020204" pitchFamily="34" charset="0"/>
                <a:ea typeface="楷体_GB2312" pitchFamily="49" charset="-122"/>
              </a:rPr>
              <a:t>）对于每个元素</a:t>
            </a:r>
            <a:r>
              <a:rPr lang="en-US" altLang="zh-CN" sz="2200" dirty="0">
                <a:latin typeface="Arial" panose="020B0604020202020204" pitchFamily="34" charset="0"/>
                <a:ea typeface="楷体_GB2312" pitchFamily="49" charset="-122"/>
              </a:rPr>
              <a:t>M.data[p](p=1,2……,M.tu)</a:t>
            </a:r>
            <a:r>
              <a:rPr lang="zh-CN" altLang="en-US" sz="2200" dirty="0">
                <a:latin typeface="Arial" panose="020B0604020202020204" pitchFamily="34" charset="0"/>
                <a:ea typeface="楷体_GB2312" pitchFamily="49" charset="-122"/>
              </a:rPr>
              <a:t>，找到</a:t>
            </a:r>
            <a:r>
              <a:rPr lang="en-US" altLang="zh-CN" sz="2200" dirty="0">
                <a:latin typeface="Arial" panose="020B0604020202020204" pitchFamily="34" charset="0"/>
                <a:ea typeface="楷体_GB2312" pitchFamily="49" charset="-122"/>
              </a:rPr>
              <a:t>N</a:t>
            </a:r>
            <a:r>
              <a:rPr lang="zh-CN" altLang="en-US" sz="2200" dirty="0">
                <a:latin typeface="Arial" panose="020B0604020202020204" pitchFamily="34" charset="0"/>
                <a:ea typeface="楷体_GB2312" pitchFamily="49" charset="-122"/>
              </a:rPr>
              <a:t>中满足条件的</a:t>
            </a:r>
            <a:r>
              <a:rPr lang="en-US" altLang="zh-CN" sz="2200" dirty="0">
                <a:latin typeface="Arial" panose="020B0604020202020204" pitchFamily="34" charset="0"/>
                <a:ea typeface="楷体_GB2312" pitchFamily="49" charset="-122"/>
              </a:rPr>
              <a:t>N.data[q]</a:t>
            </a:r>
            <a:r>
              <a:rPr lang="zh-CN" altLang="en-US" sz="2200" dirty="0">
                <a:latin typeface="Arial" panose="020B0604020202020204" pitchFamily="34" charset="0"/>
                <a:ea typeface="楷体_GB2312" pitchFamily="49" charset="-122"/>
              </a:rPr>
              <a:t>，在查找过程中，用到</a:t>
            </a:r>
            <a:r>
              <a:rPr lang="en-US" altLang="zh-CN" sz="2200" dirty="0">
                <a:latin typeface="Arial" panose="020B0604020202020204" pitchFamily="34" charset="0"/>
                <a:ea typeface="楷体_GB2312" pitchFamily="49" charset="-122"/>
              </a:rPr>
              <a:t>rpos</a:t>
            </a:r>
            <a:r>
              <a:rPr lang="zh-CN" altLang="en-US" sz="2200" dirty="0">
                <a:latin typeface="Arial" panose="020B0604020202020204" pitchFamily="34" charset="0"/>
                <a:ea typeface="楷体_GB2312" pitchFamily="49" charset="-122"/>
              </a:rPr>
              <a:t>数组，</a:t>
            </a:r>
            <a:r>
              <a:rPr lang="en-US" altLang="zh-CN" sz="2200" dirty="0">
                <a:latin typeface="Arial" panose="020B0604020202020204" pitchFamily="34" charset="0"/>
                <a:ea typeface="楷体_GB2312" pitchFamily="49" charset="-122"/>
              </a:rPr>
              <a:t>rpos</a:t>
            </a:r>
            <a:r>
              <a:rPr lang="zh-CN" altLang="en-US" sz="2200" dirty="0">
                <a:latin typeface="Arial" panose="020B0604020202020204" pitchFamily="34" charset="0"/>
                <a:ea typeface="楷体_GB2312" pitchFamily="49" charset="-122"/>
              </a:rPr>
              <a:t>数组的含义是稀疏矩阵中每行第一个非零元素在三元组当中位置的数组，</a:t>
            </a:r>
            <a:r>
              <a:rPr lang="en-US" altLang="zh-CN" sz="2200" dirty="0">
                <a:latin typeface="Arial" panose="020B0604020202020204" pitchFamily="34" charset="0"/>
                <a:ea typeface="楷体_GB2312" pitchFamily="49" charset="-122"/>
              </a:rPr>
              <a:t>rpos[row]</a:t>
            </a:r>
            <a:r>
              <a:rPr lang="zh-CN" altLang="en-US" sz="2200" dirty="0">
                <a:latin typeface="Arial" panose="020B0604020202020204" pitchFamily="34" charset="0"/>
                <a:ea typeface="楷体_GB2312" pitchFamily="49" charset="-122"/>
              </a:rPr>
              <a:t>：第</a:t>
            </a:r>
            <a:r>
              <a:rPr lang="en-US" altLang="zh-CN" sz="2200" dirty="0">
                <a:latin typeface="Arial" panose="020B0604020202020204" pitchFamily="34" charset="0"/>
                <a:ea typeface="楷体_GB2312" pitchFamily="49" charset="-122"/>
              </a:rPr>
              <a:t>row</a:t>
            </a:r>
            <a:r>
              <a:rPr lang="zh-CN" altLang="en-US" sz="2200" dirty="0">
                <a:latin typeface="Arial" panose="020B0604020202020204" pitchFamily="34" charset="0"/>
                <a:ea typeface="楷体_GB2312" pitchFamily="49" charset="-122"/>
              </a:rPr>
              <a:t>行第一个非零元素在</a:t>
            </a:r>
            <a:r>
              <a:rPr lang="en-US" altLang="zh-CN" sz="2200" dirty="0">
                <a:latin typeface="Arial" panose="020B0604020202020204" pitchFamily="34" charset="0"/>
                <a:ea typeface="楷体_GB2312" pitchFamily="49" charset="-122"/>
              </a:rPr>
              <a:t>N.data</a:t>
            </a:r>
            <a:r>
              <a:rPr lang="zh-CN" altLang="en-US" sz="2200" dirty="0">
                <a:latin typeface="Times New Roman" panose="02020603050405020304" pitchFamily="18" charset="0"/>
                <a:ea typeface="楷体_GB2312" pitchFamily="49" charset="-122"/>
              </a:rPr>
              <a:t>中的序号，</a:t>
            </a:r>
            <a:r>
              <a:rPr lang="en-US" altLang="zh-CN" sz="2200" dirty="0">
                <a:latin typeface="Arial" panose="020B0604020202020204" pitchFamily="34" charset="0"/>
                <a:ea typeface="楷体_GB2312" pitchFamily="49" charset="-122"/>
              </a:rPr>
              <a:t>rpos[row+1]-1</a:t>
            </a:r>
            <a:r>
              <a:rPr lang="zh-CN" altLang="en-US" sz="2200" dirty="0">
                <a:latin typeface="Times New Roman" panose="02020603050405020304" pitchFamily="18" charset="0"/>
                <a:ea typeface="楷体_GB2312" pitchFamily="49" charset="-122"/>
              </a:rPr>
              <a:t>：</a:t>
            </a:r>
            <a:r>
              <a:rPr lang="zh-CN" altLang="en-US" sz="2200" u="sng" dirty="0">
                <a:latin typeface="Arial" panose="020B0604020202020204" pitchFamily="34" charset="0"/>
                <a:ea typeface="楷体_GB2312" pitchFamily="49" charset="-122"/>
              </a:rPr>
              <a:t>第</a:t>
            </a:r>
            <a:r>
              <a:rPr lang="en-US" altLang="zh-CN" sz="2200" u="sng" dirty="0">
                <a:latin typeface="Arial" panose="020B0604020202020204" pitchFamily="34" charset="0"/>
                <a:ea typeface="楷体_GB2312" pitchFamily="49" charset="-122"/>
              </a:rPr>
              <a:t>row</a:t>
            </a:r>
            <a:r>
              <a:rPr lang="zh-CN" altLang="en-US" sz="2200" u="sng" dirty="0">
                <a:latin typeface="Arial" panose="020B0604020202020204" pitchFamily="34" charset="0"/>
                <a:ea typeface="楷体_GB2312" pitchFamily="49" charset="-122"/>
              </a:rPr>
              <a:t>行最后一个非零元素在</a:t>
            </a:r>
            <a:r>
              <a:rPr lang="en-US" altLang="zh-CN" sz="2200" u="sng" dirty="0">
                <a:latin typeface="Arial" panose="020B0604020202020204" pitchFamily="34" charset="0"/>
                <a:ea typeface="楷体_GB2312" pitchFamily="49" charset="-122"/>
              </a:rPr>
              <a:t>N.data</a:t>
            </a:r>
            <a:r>
              <a:rPr lang="zh-CN" altLang="en-US" sz="2200" u="sng" dirty="0">
                <a:latin typeface="Times New Roman" panose="02020603050405020304" pitchFamily="18" charset="0"/>
                <a:ea typeface="楷体_GB2312" pitchFamily="49" charset="-122"/>
              </a:rPr>
              <a:t>中的序号</a:t>
            </a:r>
            <a:r>
              <a:rPr lang="zh-CN" altLang="en-US" sz="2200" dirty="0">
                <a:latin typeface="Times New Roman" panose="02020603050405020304" pitchFamily="18" charset="0"/>
                <a:ea typeface="楷体_GB2312" pitchFamily="49" charset="-122"/>
              </a:rPr>
              <a:t>，最后一个非零元素在</a:t>
            </a:r>
            <a:r>
              <a:rPr lang="en-US" altLang="zh-CN" sz="2200" dirty="0">
                <a:latin typeface="Arial" panose="020B0604020202020204" pitchFamily="34" charset="0"/>
                <a:ea typeface="楷体_GB2312" pitchFamily="49" charset="-122"/>
              </a:rPr>
              <a:t>N.data</a:t>
            </a:r>
            <a:r>
              <a:rPr lang="zh-CN" altLang="en-US" sz="2200" dirty="0">
                <a:latin typeface="Times New Roman" panose="02020603050405020304" pitchFamily="18" charset="0"/>
                <a:ea typeface="楷体_GB2312" pitchFamily="49" charset="-122"/>
              </a:rPr>
              <a:t>中的位置序号是</a:t>
            </a:r>
            <a:r>
              <a:rPr lang="en-US" altLang="zh-CN" sz="2200" u="sng" dirty="0">
                <a:latin typeface="Arial" panose="020B0604020202020204" pitchFamily="34" charset="0"/>
                <a:ea typeface="楷体_GB2312" pitchFamily="49" charset="-122"/>
              </a:rPr>
              <a:t>N.tu</a:t>
            </a:r>
            <a:r>
              <a:rPr lang="zh-CN" altLang="en-US" sz="2200" dirty="0">
                <a:latin typeface="Times New Roman" panose="02020603050405020304" pitchFamily="18" charset="0"/>
                <a:ea typeface="楷体_GB2312" pitchFamily="49" charset="-122"/>
              </a:rPr>
              <a:t>。</a:t>
            </a:r>
            <a:r>
              <a:rPr lang="zh-CN" altLang="en-US" sz="2200" dirty="0">
                <a:latin typeface="Arial" panose="020B0604020202020204" pitchFamily="34" charset="0"/>
                <a:ea typeface="楷体_GB2312" pitchFamily="49" charset="-122"/>
              </a:rPr>
              <a:t>求乘积</a:t>
            </a:r>
            <a:r>
              <a:rPr lang="en-US" altLang="zh-CN" sz="2200" dirty="0">
                <a:latin typeface="Arial" panose="020B0604020202020204" pitchFamily="34" charset="0"/>
                <a:ea typeface="楷体_GB2312" pitchFamily="49" charset="-122"/>
              </a:rPr>
              <a:t>M.data[p].v </a:t>
            </a:r>
            <a:r>
              <a:rPr lang="en-US" altLang="zh-CN" sz="2200" dirty="0">
                <a:latin typeface="Arial" panose="020B0604020202020204" pitchFamily="34" charset="0"/>
                <a:ea typeface="楷体_GB2312" pitchFamily="49" charset="-122"/>
                <a:sym typeface="Symbol" panose="05050102010706020507" pitchFamily="18" charset="2"/>
              </a:rPr>
              <a:t></a:t>
            </a:r>
            <a:r>
              <a:rPr lang="en-US" altLang="zh-CN" sz="2200" dirty="0">
                <a:latin typeface="Arial" panose="020B0604020202020204" pitchFamily="34" charset="0"/>
                <a:ea typeface="楷体_GB2312" pitchFamily="49" charset="-122"/>
              </a:rPr>
              <a:t> N.data[q].v</a:t>
            </a:r>
            <a:r>
              <a:rPr lang="zh-CN" altLang="en-US" sz="2200" dirty="0">
                <a:latin typeface="Arial" panose="020B0604020202020204" pitchFamily="34" charset="0"/>
                <a:ea typeface="楷体_GB2312" pitchFamily="49" charset="-122"/>
              </a:rPr>
              <a:t>，然后累加。为操作方便，应对每个元素设一个乘积和的变量数组</a:t>
            </a:r>
            <a:r>
              <a:rPr lang="en-US" altLang="zh-CN" sz="2200" dirty="0">
                <a:latin typeface="Arial" panose="020B0604020202020204" pitchFamily="34" charset="0"/>
                <a:ea typeface="楷体_GB2312" pitchFamily="49" charset="-122"/>
              </a:rPr>
              <a:t>ctemp[]</a:t>
            </a:r>
            <a:r>
              <a:rPr lang="zh-CN" altLang="en-US" sz="2200" dirty="0">
                <a:latin typeface="Arial" panose="020B0604020202020204" pitchFamily="34" charset="0"/>
                <a:ea typeface="楷体_GB2312" pitchFamily="49" charset="-122"/>
              </a:rPr>
              <a:t>，初值为</a:t>
            </a:r>
            <a:r>
              <a:rPr lang="en-US" altLang="zh-CN" sz="2200" dirty="0">
                <a:latin typeface="Arial" panose="020B0604020202020204" pitchFamily="34" charset="0"/>
                <a:ea typeface="楷体_GB2312" pitchFamily="49" charset="-122"/>
              </a:rPr>
              <a:t>0</a:t>
            </a:r>
            <a:r>
              <a:rPr lang="zh-CN" altLang="en-US" sz="2200" dirty="0">
                <a:latin typeface="Arial" panose="020B0604020202020204" pitchFamily="34" charset="0"/>
                <a:ea typeface="楷体_GB2312" pitchFamily="49" charset="-122"/>
              </a:rPr>
              <a:t>。</a:t>
            </a:r>
            <a:endParaRPr lang="zh-CN" altLang="en-US" sz="2200" dirty="0">
              <a:latin typeface="Arial" panose="020B0604020202020204" pitchFamily="34" charset="0"/>
              <a:ea typeface="宋体" panose="02010600030101010101" pitchFamily="2" charset="-122"/>
            </a:endParaRPr>
          </a:p>
          <a:p>
            <a:pPr algn="just">
              <a:lnSpc>
                <a:spcPct val="90000"/>
              </a:lnSpc>
              <a:spcBef>
                <a:spcPct val="20000"/>
              </a:spcBef>
              <a:buClr>
                <a:schemeClr val="tx2"/>
              </a:buClr>
              <a:buSzPct val="70000"/>
              <a:buFont typeface="Wingdings" panose="05000000000000000000" pitchFamily="2" charset="2"/>
              <a:buChar char="l"/>
            </a:pPr>
            <a:r>
              <a:rPr lang="zh-CN" altLang="en-US" sz="2200" dirty="0">
                <a:latin typeface="Arial" panose="020B0604020202020204" pitchFamily="34" charset="0"/>
                <a:ea typeface="楷体_GB2312" pitchFamily="49" charset="-122"/>
              </a:rPr>
              <a:t>（</a:t>
            </a:r>
            <a:r>
              <a:rPr lang="en-US" altLang="zh-CN" sz="2200" dirty="0">
                <a:latin typeface="Arial" panose="020B0604020202020204" pitchFamily="34" charset="0"/>
                <a:ea typeface="楷体_GB2312" pitchFamily="49" charset="-122"/>
              </a:rPr>
              <a:t>2</a:t>
            </a:r>
            <a:r>
              <a:rPr lang="zh-CN" altLang="en-US" sz="2200" dirty="0">
                <a:latin typeface="Arial" panose="020B0604020202020204" pitchFamily="34" charset="0"/>
                <a:ea typeface="楷体_GB2312" pitchFamily="49" charset="-122"/>
              </a:rPr>
              <a:t>）两个稀疏矩阵相乘的乘积不一定是稀疏矩阵，反之，</a:t>
            </a:r>
            <a:r>
              <a:rPr lang="en-US" altLang="zh-CN" sz="2200" dirty="0">
                <a:latin typeface="Arial" panose="020B0604020202020204" pitchFamily="34" charset="0"/>
                <a:ea typeface="楷体_GB2312" pitchFamily="49" charset="-122"/>
              </a:rPr>
              <a:t>M[i][k]</a:t>
            </a:r>
            <a:r>
              <a:rPr lang="zh-CN" altLang="en-US" sz="2200" dirty="0">
                <a:latin typeface="Arial" panose="020B0604020202020204" pitchFamily="34" charset="0"/>
                <a:ea typeface="楷体_GB2312" pitchFamily="49" charset="-122"/>
              </a:rPr>
              <a:t>和</a:t>
            </a:r>
            <a:r>
              <a:rPr lang="en-US" altLang="zh-CN" sz="2200" dirty="0">
                <a:latin typeface="Arial" panose="020B0604020202020204" pitchFamily="34" charset="0"/>
                <a:ea typeface="楷体_GB2312" pitchFamily="49" charset="-122"/>
              </a:rPr>
              <a:t>N[j][k]</a:t>
            </a:r>
            <a:r>
              <a:rPr lang="zh-CN" altLang="en-US" sz="2200" dirty="0">
                <a:latin typeface="Arial" panose="020B0604020202020204" pitchFamily="34" charset="0"/>
                <a:ea typeface="楷体_GB2312" pitchFamily="49" charset="-122"/>
              </a:rPr>
              <a:t>均不为零，但其乘积和也可能为</a:t>
            </a:r>
            <a:r>
              <a:rPr lang="en-US" altLang="zh-CN" sz="2200" dirty="0">
                <a:latin typeface="Arial" panose="020B0604020202020204" pitchFamily="34" charset="0"/>
                <a:ea typeface="楷体_GB2312" pitchFamily="49" charset="-122"/>
              </a:rPr>
              <a:t>0</a:t>
            </a:r>
            <a:r>
              <a:rPr lang="zh-CN" altLang="en-US" sz="2200" dirty="0">
                <a:latin typeface="Arial" panose="020B0604020202020204" pitchFamily="34" charset="0"/>
                <a:ea typeface="楷体_GB2312" pitchFamily="49" charset="-122"/>
              </a:rPr>
              <a:t>，因此</a:t>
            </a:r>
            <a:r>
              <a:rPr lang="en-US" altLang="zh-CN" sz="2200" dirty="0">
                <a:latin typeface="Arial" panose="020B0604020202020204" pitchFamily="34" charset="0"/>
                <a:ea typeface="楷体_GB2312" pitchFamily="49" charset="-122"/>
              </a:rPr>
              <a:t>Q</a:t>
            </a:r>
            <a:r>
              <a:rPr lang="zh-CN" altLang="en-US" sz="2200" dirty="0">
                <a:latin typeface="Arial" panose="020B0604020202020204" pitchFamily="34" charset="0"/>
                <a:ea typeface="楷体_GB2312" pitchFamily="49" charset="-122"/>
              </a:rPr>
              <a:t>中的该元素是否为</a:t>
            </a:r>
            <a:r>
              <a:rPr lang="en-US" altLang="zh-CN" sz="2200" dirty="0">
                <a:latin typeface="Arial" panose="020B0604020202020204" pitchFamily="34" charset="0"/>
                <a:ea typeface="楷体_GB2312" pitchFamily="49" charset="-122"/>
              </a:rPr>
              <a:t>0</a:t>
            </a:r>
            <a:r>
              <a:rPr lang="zh-CN" altLang="en-US" sz="2200" dirty="0">
                <a:latin typeface="Arial" panose="020B0604020202020204" pitchFamily="34" charset="0"/>
                <a:ea typeface="楷体_GB2312" pitchFamily="49" charset="-122"/>
              </a:rPr>
              <a:t>需计算得知。先求得</a:t>
            </a:r>
            <a:r>
              <a:rPr lang="en-US" altLang="zh-CN" sz="2200" dirty="0">
                <a:latin typeface="Arial" panose="020B0604020202020204" pitchFamily="34" charset="0"/>
                <a:ea typeface="楷体_GB2312" pitchFamily="49" charset="-122"/>
              </a:rPr>
              <a:t>Q[i][j]</a:t>
            </a:r>
            <a:r>
              <a:rPr lang="zh-CN" altLang="en-US" sz="2200" dirty="0">
                <a:latin typeface="Arial" panose="020B0604020202020204" pitchFamily="34" charset="0"/>
                <a:ea typeface="楷体_GB2312" pitchFamily="49" charset="-122"/>
              </a:rPr>
              <a:t>，再压缩到</a:t>
            </a:r>
            <a:r>
              <a:rPr lang="en-US" altLang="zh-CN" sz="2200" dirty="0">
                <a:latin typeface="Arial" panose="020B0604020202020204" pitchFamily="34" charset="0"/>
                <a:ea typeface="楷体_GB2312" pitchFamily="49" charset="-122"/>
              </a:rPr>
              <a:t>Q.data</a:t>
            </a:r>
            <a:r>
              <a:rPr lang="zh-CN" altLang="en-US" sz="2200" dirty="0">
                <a:latin typeface="Times New Roman" panose="02020603050405020304" pitchFamily="18" charset="0"/>
                <a:ea typeface="楷体_GB2312" pitchFamily="49" charset="-122"/>
              </a:rPr>
              <a:t>中去。</a:t>
            </a:r>
            <a:endParaRPr lang="zh-CN" altLang="en-US" sz="220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p:nvPr/>
        </p:nvSpPr>
        <p:spPr>
          <a:xfrm>
            <a:off x="0" y="0"/>
            <a:ext cx="7772400" cy="609600"/>
          </a:xfrm>
          <a:prstGeom prst="rect">
            <a:avLst/>
          </a:prstGeom>
          <a:noFill/>
          <a:ln w="9525">
            <a:noFill/>
          </a:ln>
        </p:spPr>
        <p:txBody>
          <a:bodyPr anchor="b" anchorCtr="0"/>
          <a:p>
            <a:pPr algn="ctr"/>
            <a:r>
              <a:rPr lang="zh-CN" altLang="en-US" sz="3500" b="1" dirty="0">
                <a:solidFill>
                  <a:schemeClr val="tx2"/>
                </a:solidFill>
                <a:latin typeface="Arial" panose="020B0604020202020204" pitchFamily="34" charset="0"/>
                <a:ea typeface="宋体" panose="02010600030101010101" pitchFamily="2" charset="-122"/>
              </a:rPr>
              <a:t>稀疏矩阵相乘的算法</a:t>
            </a:r>
            <a:endParaRPr lang="zh-CN" altLang="en-US" sz="3500" b="1" dirty="0">
              <a:solidFill>
                <a:schemeClr val="tx2"/>
              </a:solidFill>
              <a:latin typeface="Arial" panose="020B0604020202020204" pitchFamily="34" charset="0"/>
              <a:ea typeface="宋体" panose="02010600030101010101" pitchFamily="2" charset="-122"/>
            </a:endParaRPr>
          </a:p>
        </p:txBody>
      </p:sp>
      <p:sp>
        <p:nvSpPr>
          <p:cNvPr id="45058" name="Rectangle 3"/>
          <p:cNvSpPr/>
          <p:nvPr/>
        </p:nvSpPr>
        <p:spPr>
          <a:xfrm>
            <a:off x="0" y="457200"/>
            <a:ext cx="8763000" cy="6248400"/>
          </a:xfrm>
          <a:prstGeom prst="rect">
            <a:avLst/>
          </a:prstGeom>
          <a:noFill/>
          <a:ln w="9525">
            <a:noFill/>
          </a:ln>
        </p:spPr>
        <p:txBody>
          <a:bodyPr anchor="t" anchorCtr="0"/>
          <a:p>
            <a:pPr marL="342900" indent="-342900" algn="just">
              <a:lnSpc>
                <a:spcPct val="90000"/>
              </a:lnSpc>
              <a:spcBef>
                <a:spcPct val="20000"/>
              </a:spcBef>
              <a:buClr>
                <a:schemeClr val="tx2"/>
              </a:buClr>
              <a:buSzPct val="70000"/>
            </a:pPr>
            <a:r>
              <a:rPr lang="en-US" altLang="zh-CN" sz="2000" dirty="0">
                <a:solidFill>
                  <a:srgbClr val="0000FF"/>
                </a:solidFill>
                <a:latin typeface="Arial" panose="020B0604020202020204" pitchFamily="34" charset="0"/>
                <a:ea typeface="楷体_GB2312" pitchFamily="49" charset="-122"/>
              </a:rPr>
              <a:t>Status MultSMarix</a:t>
            </a:r>
            <a:r>
              <a:rPr lang="en-US" altLang="zh-CN" sz="2000" b="1" dirty="0">
                <a:solidFill>
                  <a:srgbClr val="0000FF"/>
                </a:solidFill>
                <a:latin typeface="Arial" panose="020B0604020202020204" pitchFamily="34" charset="0"/>
                <a:ea typeface="楷体_GB2312" pitchFamily="49" charset="-122"/>
              </a:rPr>
              <a:t> </a:t>
            </a:r>
            <a:r>
              <a:rPr lang="en-US" altLang="zh-CN" sz="2000" dirty="0">
                <a:solidFill>
                  <a:srgbClr val="0000FF"/>
                </a:solidFill>
                <a:latin typeface="Arial" panose="020B0604020202020204" pitchFamily="34" charset="0"/>
                <a:ea typeface="楷体_GB2312" pitchFamily="49" charset="-122"/>
              </a:rPr>
              <a:t>(RLSMatrix</a:t>
            </a:r>
            <a:r>
              <a:rPr lang="en-US" altLang="zh-CN" sz="2000" b="1" dirty="0">
                <a:solidFill>
                  <a:srgbClr val="0000FF"/>
                </a:solidFill>
                <a:latin typeface="Arial" panose="020B0604020202020204" pitchFamily="34" charset="0"/>
                <a:ea typeface="楷体_GB2312" pitchFamily="49" charset="-122"/>
              </a:rPr>
              <a:t>&amp;</a:t>
            </a:r>
            <a:r>
              <a:rPr lang="en-US" altLang="zh-CN" sz="2000" dirty="0">
                <a:solidFill>
                  <a:srgbClr val="0000FF"/>
                </a:solidFill>
                <a:latin typeface="Arial" panose="020B0604020202020204" pitchFamily="34" charset="0"/>
                <a:ea typeface="楷体_GB2312" pitchFamily="49" charset="-122"/>
              </a:rPr>
              <a:t> M,</a:t>
            </a:r>
            <a:r>
              <a:rPr lang="en-US" altLang="zh-CN" sz="2000" b="1" dirty="0">
                <a:solidFill>
                  <a:srgbClr val="0000FF"/>
                </a:solidFill>
                <a:latin typeface="Arial" panose="020B0604020202020204" pitchFamily="34" charset="0"/>
                <a:ea typeface="楷体_GB2312" pitchFamily="49" charset="-122"/>
              </a:rPr>
              <a:t> </a:t>
            </a:r>
            <a:r>
              <a:rPr lang="en-US" altLang="zh-CN" sz="2000" dirty="0">
                <a:solidFill>
                  <a:srgbClr val="0000FF"/>
                </a:solidFill>
                <a:latin typeface="Arial" panose="020B0604020202020204" pitchFamily="34" charset="0"/>
                <a:ea typeface="楷体_GB2312" pitchFamily="49" charset="-122"/>
              </a:rPr>
              <a:t>RLSMatrix</a:t>
            </a:r>
            <a:r>
              <a:rPr lang="en-US" altLang="zh-CN" sz="2000" b="1" dirty="0">
                <a:solidFill>
                  <a:srgbClr val="0000FF"/>
                </a:solidFill>
                <a:latin typeface="Arial" panose="020B0604020202020204" pitchFamily="34" charset="0"/>
                <a:ea typeface="楷体_GB2312" pitchFamily="49" charset="-122"/>
              </a:rPr>
              <a:t>&amp;</a:t>
            </a:r>
            <a:r>
              <a:rPr lang="en-US" altLang="zh-CN" sz="2000" dirty="0">
                <a:solidFill>
                  <a:srgbClr val="0000FF"/>
                </a:solidFill>
                <a:latin typeface="Arial" panose="020B0604020202020204" pitchFamily="34" charset="0"/>
                <a:ea typeface="楷体_GB2312" pitchFamily="49" charset="-122"/>
              </a:rPr>
              <a:t> N, RLSMatrix</a:t>
            </a:r>
            <a:r>
              <a:rPr lang="en-US" altLang="zh-CN" sz="2000" b="1" dirty="0">
                <a:solidFill>
                  <a:srgbClr val="0000FF"/>
                </a:solidFill>
                <a:latin typeface="Arial" panose="020B0604020202020204" pitchFamily="34" charset="0"/>
                <a:ea typeface="楷体_GB2312" pitchFamily="49" charset="-122"/>
              </a:rPr>
              <a:t>&amp;</a:t>
            </a:r>
            <a:r>
              <a:rPr lang="en-US" altLang="zh-CN" sz="2000" dirty="0">
                <a:solidFill>
                  <a:srgbClr val="0000FF"/>
                </a:solidFill>
                <a:latin typeface="Arial" panose="020B0604020202020204" pitchFamily="34" charset="0"/>
                <a:ea typeface="楷体_GB2312" pitchFamily="49" charset="-122"/>
              </a:rPr>
              <a:t> Q)</a:t>
            </a:r>
            <a:r>
              <a:rPr lang="en-US" altLang="zh-CN" sz="2000" b="1" dirty="0">
                <a:solidFill>
                  <a:srgbClr val="0000FF"/>
                </a:solidFill>
                <a:latin typeface="Arial" panose="020B0604020202020204" pitchFamily="34" charset="0"/>
                <a:ea typeface="楷体_GB2312" pitchFamily="49" charset="-122"/>
              </a:rPr>
              <a:t>{</a:t>
            </a:r>
            <a:endParaRPr lang="en-US" altLang="zh-CN"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(M.nu </a:t>
            </a:r>
            <a:r>
              <a:rPr lang="en-US" altLang="zh-CN" b="1"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 N.mu) </a:t>
            </a:r>
            <a:r>
              <a:rPr lang="en-US" altLang="zh-CN" b="1" dirty="0">
                <a:latin typeface="Arial" panose="020B0604020202020204" pitchFamily="34" charset="0"/>
                <a:ea typeface="楷体_GB2312" pitchFamily="49" charset="-122"/>
              </a:rPr>
              <a:t>return ERROR;</a:t>
            </a:r>
            <a:endParaRPr lang="en-US" altLang="zh-CN"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solidFill>
                  <a:srgbClr val="0000FF"/>
                </a:solidFill>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Q.mu=M.mu;Q.NU=N.nu;Q.tu=0;</a:t>
            </a:r>
            <a:r>
              <a:rPr lang="en-US" altLang="zh-CN" dirty="0">
                <a:solidFill>
                  <a:srgbClr val="0000FF"/>
                </a:solidFill>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Q</a:t>
            </a:r>
            <a:r>
              <a:rPr lang="zh-CN" altLang="en-US" dirty="0">
                <a:solidFill>
                  <a:srgbClr val="33CC33"/>
                </a:solidFill>
                <a:latin typeface="Arial" panose="020B0604020202020204" pitchFamily="34" charset="0"/>
                <a:ea typeface="楷体_GB2312" pitchFamily="49" charset="-122"/>
              </a:rPr>
              <a:t>初始化</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(M.tu</a:t>
            </a:r>
            <a:r>
              <a:rPr lang="en-US" altLang="zh-CN" b="1"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N.tu </a:t>
            </a:r>
            <a:r>
              <a:rPr lang="en-US" altLang="zh-CN" b="1" dirty="0">
                <a:latin typeface="Arial" panose="020B0604020202020204" pitchFamily="34" charset="0"/>
                <a:ea typeface="楷体_GB2312" pitchFamily="49" charset="-122"/>
              </a:rPr>
              <a:t>!=</a:t>
            </a:r>
            <a:r>
              <a:rPr lang="en-US" altLang="zh-CN" dirty="0">
                <a:latin typeface="Arial" panose="020B0604020202020204" pitchFamily="34" charset="0"/>
                <a:ea typeface="楷体_GB2312" pitchFamily="49" charset="-122"/>
              </a:rPr>
              <a:t> 0) </a:t>
            </a:r>
            <a:r>
              <a:rPr lang="en-US" altLang="zh-CN" b="1"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Q</a:t>
            </a:r>
            <a:r>
              <a:rPr lang="zh-CN" altLang="en-US" dirty="0">
                <a:solidFill>
                  <a:srgbClr val="33CC33"/>
                </a:solidFill>
                <a:latin typeface="Arial" panose="020B0604020202020204" pitchFamily="34" charset="0"/>
                <a:ea typeface="楷体_GB2312" pitchFamily="49" charset="-122"/>
              </a:rPr>
              <a:t>是非零矩阵</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en-US" altLang="zh-CN" b="1" dirty="0">
                <a:latin typeface="Arial" panose="020B0604020202020204" pitchFamily="34" charset="0"/>
                <a:ea typeface="楷体_GB2312" pitchFamily="49" charset="-122"/>
              </a:rPr>
              <a:t> for</a:t>
            </a:r>
            <a:r>
              <a:rPr lang="en-US" altLang="zh-CN" dirty="0">
                <a:latin typeface="Arial" panose="020B0604020202020204" pitchFamily="34" charset="0"/>
                <a:ea typeface="楷体_GB2312" pitchFamily="49" charset="-122"/>
              </a:rPr>
              <a:t> (arow=1; arow&lt;=M.mu; ++arow) </a:t>
            </a:r>
            <a:r>
              <a:rPr lang="en-US" altLang="zh-CN" b="1" dirty="0">
                <a:latin typeface="Arial" panose="020B0604020202020204" pitchFamily="34" charset="0"/>
                <a:ea typeface="楷体_GB2312" pitchFamily="49" charset="-122"/>
              </a:rPr>
              <a:t>{</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处理</a:t>
            </a:r>
            <a:r>
              <a:rPr lang="en-US" altLang="zh-CN" dirty="0">
                <a:solidFill>
                  <a:srgbClr val="33CC33"/>
                </a:solidFill>
                <a:latin typeface="Arial" panose="020B0604020202020204" pitchFamily="34" charset="0"/>
                <a:ea typeface="楷体_GB2312" pitchFamily="49" charset="-122"/>
              </a:rPr>
              <a:t>M</a:t>
            </a:r>
            <a:r>
              <a:rPr lang="zh-CN" altLang="en-US" dirty="0">
                <a:solidFill>
                  <a:srgbClr val="33CC33"/>
                </a:solidFill>
                <a:latin typeface="Arial" panose="020B0604020202020204" pitchFamily="34" charset="0"/>
                <a:ea typeface="楷体_GB2312" pitchFamily="49" charset="-122"/>
              </a:rPr>
              <a:t>的每一行</a:t>
            </a:r>
            <a:endParaRPr lang="zh-CN" altLang="en-US" dirty="0">
              <a:solidFill>
                <a:srgbClr val="33CC33"/>
              </a:solidFill>
              <a:latin typeface="Arial" panose="020B0604020202020204" pitchFamily="34" charset="0"/>
              <a:ea typeface="楷体_GB2312" pitchFamily="49" charset="-122"/>
            </a:endParaRPr>
          </a:p>
          <a:p>
            <a:pPr marL="800100" lvl="1" indent="0" algn="just" eaLnBrk="1" hangingPunct="1">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ctemp[] = 0;        </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当前行各元素累加器清零</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Q.rpos[arow] = Q.tu+1;</a:t>
            </a:r>
            <a:r>
              <a:rPr lang="en-US" altLang="zh-CN" dirty="0">
                <a:solidFill>
                  <a:srgbClr val="33CC33"/>
                </a:solidFill>
                <a:latin typeface="Arial" panose="020B0604020202020204" pitchFamily="34" charset="0"/>
                <a:ea typeface="楷体_GB2312" pitchFamily="49" charset="-122"/>
              </a:rPr>
              <a:t>//</a:t>
            </a:r>
            <a:r>
              <a:rPr lang="zh-CN" altLang="en-US" dirty="0">
                <a:solidFill>
                  <a:srgbClr val="33CC33"/>
                </a:solidFill>
                <a:latin typeface="Arial" panose="020B0604020202020204" pitchFamily="34" charset="0"/>
                <a:ea typeface="楷体_GB2312" pitchFamily="49" charset="-122"/>
              </a:rPr>
              <a:t>设当前行第一个非零元在三元组表中的位序</a:t>
            </a:r>
            <a:r>
              <a:rPr lang="zh-CN" altLang="en-US" dirty="0">
                <a:latin typeface="Arial" panose="020B0604020202020204" pitchFamily="34" charset="0"/>
                <a:ea typeface="楷体_GB2312" pitchFamily="49" charset="-122"/>
              </a:rPr>
              <a:t>   </a:t>
            </a:r>
            <a:endParaRPr lang="zh-CN" altLang="en-US"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if(arow &lt; M.mu) tp = M.rpos[arow+1];    </a:t>
            </a:r>
            <a:r>
              <a:rPr lang="en-US" altLang="zh-CN" dirty="0">
                <a:solidFill>
                  <a:srgbClr val="FF0000"/>
                </a:solidFill>
                <a:latin typeface="Arial" panose="020B0604020202020204" pitchFamily="34" charset="0"/>
                <a:ea typeface="楷体_GB2312" pitchFamily="49" charset="-122"/>
              </a:rPr>
              <a:t>else tp=M.tu+1;</a:t>
            </a:r>
            <a:r>
              <a:rPr lang="en-US" altLang="zh-CN"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for</a:t>
            </a:r>
            <a:r>
              <a:rPr lang="en-US" altLang="zh-CN" dirty="0">
                <a:latin typeface="Arial" panose="020B0604020202020204" pitchFamily="34" charset="0"/>
                <a:ea typeface="楷体_GB2312" pitchFamily="49" charset="-122"/>
              </a:rPr>
              <a:t> (p=M.rpos[arow]; p &lt; tp; ++p</a:t>
            </a:r>
            <a:r>
              <a:rPr lang="en-US" altLang="zh-CN" sz="1600" dirty="0">
                <a:latin typeface="Arial" panose="020B0604020202020204" pitchFamily="34" charset="0"/>
                <a:ea typeface="楷体_GB2312" pitchFamily="49" charset="-122"/>
              </a:rPr>
              <a:t>) { </a:t>
            </a:r>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对当前行中每一个非零元</a:t>
            </a:r>
            <a:endParaRPr lang="zh-CN" altLang="en-US" dirty="0">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brow=M.data[p].j;  // </a:t>
            </a:r>
            <a:r>
              <a:rPr lang="zh-CN" altLang="en-US" dirty="0">
                <a:latin typeface="Arial" panose="020B0604020202020204" pitchFamily="34" charset="0"/>
                <a:ea typeface="楷体_GB2312" pitchFamily="49" charset="-122"/>
              </a:rPr>
              <a:t>找到对应元在</a:t>
            </a:r>
            <a:r>
              <a:rPr lang="en-US" altLang="zh-CN" dirty="0">
                <a:latin typeface="Arial" panose="020B0604020202020204" pitchFamily="34" charset="0"/>
                <a:ea typeface="楷体_GB2312" pitchFamily="49" charset="-122"/>
              </a:rPr>
              <a:t>N</a:t>
            </a:r>
            <a:r>
              <a:rPr lang="zh-CN" altLang="en-US" dirty="0">
                <a:latin typeface="Arial" panose="020B0604020202020204" pitchFamily="34" charset="0"/>
                <a:ea typeface="楷体_GB2312" pitchFamily="49" charset="-122"/>
              </a:rPr>
              <a:t>中的行号</a:t>
            </a:r>
            <a:endParaRPr lang="zh-CN" altLang="en-US" dirty="0">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(brow &lt; N.mu )  tq = N.rpos[brow+1];  </a:t>
            </a:r>
            <a:r>
              <a:rPr lang="en-US" altLang="zh-CN" b="1" dirty="0">
                <a:solidFill>
                  <a:srgbClr val="FF0000"/>
                </a:solidFill>
                <a:latin typeface="Arial" panose="020B0604020202020204" pitchFamily="34" charset="0"/>
                <a:ea typeface="楷体_GB2312" pitchFamily="49" charset="-122"/>
              </a:rPr>
              <a:t>else</a:t>
            </a:r>
            <a:r>
              <a:rPr lang="en-US" altLang="zh-CN" dirty="0">
                <a:solidFill>
                  <a:srgbClr val="FF0000"/>
                </a:solidFill>
                <a:latin typeface="Arial" panose="020B0604020202020204" pitchFamily="34" charset="0"/>
                <a:ea typeface="楷体_GB2312" pitchFamily="49" charset="-122"/>
              </a:rPr>
              <a:t>  { tq = N.tu+1; }</a:t>
            </a:r>
            <a:endParaRPr lang="zh-CN" altLang="en-US" dirty="0">
              <a:solidFill>
                <a:srgbClr val="FF0000"/>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for</a:t>
            </a:r>
            <a:r>
              <a:rPr lang="en-US" altLang="zh-CN" dirty="0">
                <a:latin typeface="Arial" panose="020B0604020202020204" pitchFamily="34" charset="0"/>
                <a:ea typeface="楷体_GB2312" pitchFamily="49" charset="-122"/>
              </a:rPr>
              <a:t> (q=N.rpos[brow];  q &lt; tq;  ++q) </a:t>
            </a:r>
            <a:r>
              <a:rPr lang="en-US" altLang="zh-CN" b="1" dirty="0">
                <a:latin typeface="Arial" panose="020B0604020202020204" pitchFamily="34" charset="0"/>
                <a:ea typeface="楷体_GB2312" pitchFamily="49" charset="-122"/>
              </a:rPr>
              <a:t>{</a:t>
            </a:r>
            <a:endParaRPr lang="en-US" altLang="zh-CN"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ccol = N.data[q].j;    </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乘积元素在</a:t>
            </a:r>
            <a:r>
              <a:rPr lang="en-US" altLang="zh-CN" dirty="0">
                <a:solidFill>
                  <a:srgbClr val="33CC33"/>
                </a:solidFill>
                <a:latin typeface="Arial" panose="020B0604020202020204" pitchFamily="34" charset="0"/>
                <a:ea typeface="楷体_GB2312" pitchFamily="49" charset="-122"/>
              </a:rPr>
              <a:t>Q</a:t>
            </a:r>
            <a:r>
              <a:rPr lang="zh-CN" altLang="en-US" dirty="0">
                <a:solidFill>
                  <a:srgbClr val="33CC33"/>
                </a:solidFill>
                <a:latin typeface="Arial" panose="020B0604020202020204" pitchFamily="34" charset="0"/>
                <a:ea typeface="楷体_GB2312" pitchFamily="49" charset="-122"/>
              </a:rPr>
              <a:t>中列号</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ctemp[ccol] += M.data[p].e * N.data[q].e;     </a:t>
            </a:r>
            <a:r>
              <a:rPr lang="en-US" altLang="zh-CN" b="1"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for q</a:t>
            </a:r>
            <a:endParaRPr lang="en-US" altLang="zh-CN" dirty="0">
              <a:solidFill>
                <a:srgbClr val="33CC33"/>
              </a:solidFill>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求得</a:t>
            </a:r>
            <a:r>
              <a:rPr lang="en-US" altLang="zh-CN" dirty="0">
                <a:solidFill>
                  <a:srgbClr val="33CC33"/>
                </a:solidFill>
                <a:latin typeface="Arial" panose="020B0604020202020204" pitchFamily="34" charset="0"/>
                <a:ea typeface="楷体_GB2312" pitchFamily="49" charset="-122"/>
              </a:rPr>
              <a:t>Q</a:t>
            </a:r>
            <a:r>
              <a:rPr lang="zh-CN" altLang="en-US" dirty="0">
                <a:solidFill>
                  <a:srgbClr val="33CC33"/>
                </a:solidFill>
                <a:latin typeface="Arial" panose="020B0604020202020204" pitchFamily="34" charset="0"/>
                <a:ea typeface="楷体_GB2312" pitchFamily="49" charset="-122"/>
              </a:rPr>
              <a:t>中第</a:t>
            </a:r>
            <a:r>
              <a:rPr lang="en-US" altLang="zh-CN" dirty="0">
                <a:solidFill>
                  <a:srgbClr val="33CC33"/>
                </a:solidFill>
                <a:latin typeface="Arial" panose="020B0604020202020204" pitchFamily="34" charset="0"/>
                <a:ea typeface="楷体_GB2312" pitchFamily="49" charset="-122"/>
              </a:rPr>
              <a:t>crow( =arow)</a:t>
            </a:r>
            <a:r>
              <a:rPr lang="zh-CN" altLang="en-US" dirty="0">
                <a:solidFill>
                  <a:srgbClr val="33CC33"/>
                </a:solidFill>
                <a:latin typeface="Arial" panose="020B0604020202020204" pitchFamily="34" charset="0"/>
                <a:ea typeface="楷体_GB2312" pitchFamily="49" charset="-122"/>
              </a:rPr>
              <a:t>行的非零元</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for</a:t>
            </a:r>
            <a:r>
              <a:rPr lang="en-US" altLang="zh-CN" dirty="0">
                <a:latin typeface="Arial" panose="020B0604020202020204" pitchFamily="34" charset="0"/>
                <a:ea typeface="楷体_GB2312" pitchFamily="49" charset="-122"/>
              </a:rPr>
              <a:t> (ccol=1; ccol&lt;=Q.nu; ++ccol) </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压缩存储该行非零元</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(ctemp[ccol]) </a:t>
            </a:r>
            <a:r>
              <a:rPr lang="en-US" altLang="zh-CN" b="1"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a:t>
            </a:r>
            <a:r>
              <a:rPr lang="zh-CN" altLang="en-US" dirty="0">
                <a:solidFill>
                  <a:srgbClr val="33CC33"/>
                </a:solidFill>
                <a:latin typeface="Arial" panose="020B0604020202020204" pitchFamily="34" charset="0"/>
                <a:ea typeface="楷体_GB2312" pitchFamily="49" charset="-122"/>
              </a:rPr>
              <a:t>该列元素为非零元</a:t>
            </a:r>
            <a:endParaRPr lang="zh-CN" altLang="en-US" dirty="0">
              <a:solidFill>
                <a:srgbClr val="33CC33"/>
              </a:solidFill>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(++Q.tu &gt; MAXSIZE)  return ERROR;</a:t>
            </a:r>
            <a:endParaRPr lang="en-US" altLang="zh-CN"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Q.data[Q.tu] = { arow, ccol, ctemp[ccol] };</a:t>
            </a:r>
            <a:endParaRPr lang="en-US" altLang="zh-CN" dirty="0">
              <a:latin typeface="Arial" panose="020B0604020202020204" pitchFamily="34" charset="0"/>
              <a:ea typeface="宋体" panose="02010600030101010101" pitchFamily="2"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if    </a:t>
            </a:r>
            <a:r>
              <a:rPr lang="en-US" altLang="zh-CN" dirty="0">
                <a:latin typeface="Arial" panose="020B0604020202020204" pitchFamily="34" charset="0"/>
                <a:ea typeface="楷体_GB2312" pitchFamily="49" charset="-122"/>
              </a:rPr>
              <a:t>     </a:t>
            </a:r>
            <a:endParaRPr lang="en-US" altLang="zh-CN" dirty="0">
              <a:latin typeface="Arial" panose="020B0604020202020204" pitchFamily="34" charset="0"/>
              <a:ea typeface="楷体_GB2312" pitchFamily="49" charset="-122"/>
            </a:endParaRPr>
          </a:p>
          <a:p>
            <a:pPr marL="342900" indent="-342900" algn="just">
              <a:lnSpc>
                <a:spcPct val="90000"/>
              </a:lnSpc>
              <a:spcBef>
                <a:spcPct val="20000"/>
              </a:spcBef>
              <a:buClr>
                <a:schemeClr val="tx2"/>
              </a:buClr>
              <a:buSzPct val="70000"/>
            </a:pPr>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 for arow  </a:t>
            </a:r>
            <a:r>
              <a:rPr lang="en-US" altLang="zh-CN" b="1" dirty="0">
                <a:latin typeface="Arial" panose="020B0604020202020204" pitchFamily="34" charset="0"/>
                <a:ea typeface="楷体_GB2312" pitchFamily="49" charset="-122"/>
              </a:rPr>
              <a:t>   } </a:t>
            </a:r>
            <a:r>
              <a:rPr lang="en-US" altLang="zh-CN" dirty="0">
                <a:solidFill>
                  <a:srgbClr val="33CC33"/>
                </a:solidFill>
                <a:latin typeface="Arial" panose="020B0604020202020204" pitchFamily="34" charset="0"/>
                <a:ea typeface="楷体_GB2312" pitchFamily="49" charset="-122"/>
              </a:rPr>
              <a:t>// if   </a:t>
            </a:r>
            <a:r>
              <a:rPr lang="en-US" altLang="zh-CN" b="1"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return OK;   </a:t>
            </a:r>
            <a:r>
              <a:rPr lang="en-US" altLang="zh-CN" b="1"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 </a:t>
            </a:r>
            <a:r>
              <a:rPr lang="en-US" altLang="zh-CN" dirty="0">
                <a:solidFill>
                  <a:srgbClr val="33CC33"/>
                </a:solidFill>
                <a:latin typeface="Arial" panose="020B0604020202020204" pitchFamily="34" charset="0"/>
                <a:ea typeface="楷体_GB2312" pitchFamily="49" charset="-122"/>
              </a:rPr>
              <a:t>//MultSMatrix</a:t>
            </a:r>
            <a:endParaRPr lang="en-US" altLang="zh-CN" dirty="0">
              <a:solidFill>
                <a:srgbClr val="33CC33"/>
              </a:solidFill>
              <a:latin typeface="Arial" panose="020B0604020202020204" pitchFamily="34" charset="0"/>
              <a:ea typeface="楷体_GB2312" pitchFamily="49" charset="-122"/>
            </a:endParaRPr>
          </a:p>
        </p:txBody>
      </p:sp>
      <p:sp>
        <p:nvSpPr>
          <p:cNvPr id="45059" name="Text Box 4"/>
          <p:cNvSpPr txBox="1"/>
          <p:nvPr/>
        </p:nvSpPr>
        <p:spPr>
          <a:xfrm>
            <a:off x="6629400" y="1066800"/>
            <a:ext cx="2286000" cy="915988"/>
          </a:xfrm>
          <a:prstGeom prst="rect">
            <a:avLst/>
          </a:prstGeom>
          <a:solidFill>
            <a:schemeClr val="accent1"/>
          </a:solidFill>
          <a:ln w="9525">
            <a:noFill/>
          </a:ln>
        </p:spPr>
        <p:txBody>
          <a:bodyPr anchor="t" anchorCtr="0">
            <a:spAutoFit/>
          </a:bodyPr>
          <a:p>
            <a:r>
              <a:rPr lang="zh-CN" altLang="en-US" dirty="0">
                <a:latin typeface="Arial" panose="020B0604020202020204" pitchFamily="34" charset="0"/>
                <a:ea typeface="楷体_GB2312" pitchFamily="49" charset="-122"/>
              </a:rPr>
              <a:t>求矩阵乘积</a:t>
            </a:r>
            <a:r>
              <a:rPr lang="en-US" altLang="zh-CN" dirty="0">
                <a:latin typeface="Arial" panose="020B0604020202020204" pitchFamily="34" charset="0"/>
                <a:ea typeface="楷体_GB2312" pitchFamily="49" charset="-122"/>
              </a:rPr>
              <a:t>Q=M</a:t>
            </a:r>
            <a:r>
              <a:rPr lang="en-US" altLang="zh-CN" dirty="0">
                <a:latin typeface="楷体_GB2312" pitchFamily="49" charset="-122"/>
                <a:ea typeface="楷体_GB2312" pitchFamily="49" charset="-122"/>
                <a:sym typeface="Symbol" panose="05050102010706020507" pitchFamily="18" charset="2"/>
              </a:rPr>
              <a:t></a:t>
            </a:r>
            <a:r>
              <a:rPr lang="en-US" altLang="zh-CN" dirty="0">
                <a:latin typeface="Arial" panose="020B0604020202020204" pitchFamily="34" charset="0"/>
                <a:ea typeface="楷体_GB2312" pitchFamily="49" charset="-122"/>
              </a:rPr>
              <a:t>N</a:t>
            </a:r>
            <a:r>
              <a:rPr lang="zh-CN" altLang="en-US" dirty="0">
                <a:latin typeface="Arial" panose="020B0604020202020204" pitchFamily="34" charset="0"/>
                <a:ea typeface="楷体_GB2312" pitchFamily="49" charset="-122"/>
              </a:rPr>
              <a:t>，采用行逻辑链接存储表示。</a:t>
            </a:r>
            <a:endParaRPr lang="zh-CN" altLang="en-US" dirty="0">
              <a:latin typeface="Arial" panose="020B0604020202020204" pitchFamily="34" charset="0"/>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p:nvPr/>
        </p:nvSpPr>
        <p:spPr>
          <a:xfrm>
            <a:off x="381000" y="1524000"/>
            <a:ext cx="7924800" cy="5099050"/>
          </a:xfrm>
          <a:prstGeom prst="rect">
            <a:avLst/>
          </a:prstGeom>
          <a:noFill/>
          <a:ln w="9525">
            <a:noFill/>
          </a:ln>
        </p:spPr>
        <p:txBody>
          <a:bodyPr anchor="t" anchorCtr="0">
            <a:spAutoFit/>
          </a:bodyPr>
          <a:p>
            <a:pPr>
              <a:lnSpc>
                <a:spcPct val="90000"/>
              </a:lnSpc>
              <a:spcBef>
                <a:spcPct val="50000"/>
              </a:spcBef>
              <a:buClr>
                <a:schemeClr val="tx2"/>
              </a:buClr>
              <a:buSzPct val="70000"/>
            </a:pPr>
            <a:r>
              <a:rPr lang="zh-CN" altLang="en-US" sz="2400" dirty="0">
                <a:latin typeface="Arial" panose="020B0604020202020204" pitchFamily="34" charset="0"/>
                <a:ea typeface="楷体_GB2312" pitchFamily="49" charset="-122"/>
              </a:rPr>
              <a:t>分析上述算法的时间复杂度有如下结果：</a:t>
            </a:r>
            <a:endParaRPr lang="zh-CN" altLang="en-US" sz="2400" dirty="0">
              <a:latin typeface="Arial" panose="020B0604020202020204" pitchFamily="34" charset="0"/>
              <a:ea typeface="宋体" panose="02010600030101010101" pitchFamily="2" charset="-122"/>
            </a:endParaRPr>
          </a:p>
          <a:p>
            <a:pPr>
              <a:lnSpc>
                <a:spcPct val="90000"/>
              </a:lnSpc>
              <a:spcBef>
                <a:spcPct val="50000"/>
              </a:spcBef>
              <a:buClr>
                <a:schemeClr val="tx2"/>
              </a:buClr>
              <a:buSzPct val="70000"/>
            </a:pPr>
            <a:r>
              <a:rPr lang="zh-CN" altLang="en-US" sz="2400" dirty="0">
                <a:latin typeface="Arial" panose="020B0604020202020204" pitchFamily="34" charset="0"/>
                <a:ea typeface="楷体_GB2312" pitchFamily="49" charset="-122"/>
              </a:rPr>
              <a:t>累加器</a:t>
            </a:r>
            <a:r>
              <a:rPr lang="en-US" altLang="zh-CN" sz="2400" dirty="0">
                <a:solidFill>
                  <a:srgbClr val="0000FF"/>
                </a:solidFill>
                <a:latin typeface="Arial" panose="020B0604020202020204" pitchFamily="34" charset="0"/>
                <a:ea typeface="楷体_GB2312" pitchFamily="49" charset="-122"/>
              </a:rPr>
              <a:t>ctemp</a:t>
            </a:r>
            <a:r>
              <a:rPr lang="zh-CN" altLang="en-US" sz="2400" dirty="0">
                <a:solidFill>
                  <a:srgbClr val="0000FF"/>
                </a:solidFill>
                <a:latin typeface="Arial" panose="020B0604020202020204" pitchFamily="34" charset="0"/>
                <a:ea typeface="楷体_GB2312" pitchFamily="49" charset="-122"/>
              </a:rPr>
              <a:t>初始化</a:t>
            </a:r>
            <a:r>
              <a:rPr lang="zh-CN" altLang="en-US" sz="2400" dirty="0">
                <a:latin typeface="Arial" panose="020B0604020202020204" pitchFamily="34" charset="0"/>
                <a:ea typeface="楷体_GB2312" pitchFamily="49" charset="-122"/>
              </a:rPr>
              <a:t>的时间复杂度为</a:t>
            </a:r>
            <a:r>
              <a:rPr lang="en-US" altLang="zh-CN" sz="2400" dirty="0">
                <a:latin typeface="Arial" panose="020B0604020202020204" pitchFamily="34" charset="0"/>
                <a:ea typeface="楷体_GB2312" pitchFamily="49" charset="-122"/>
              </a:rPr>
              <a:t>: </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(M.mu</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N.nu)</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a:p>
            <a:pPr>
              <a:lnSpc>
                <a:spcPct val="90000"/>
              </a:lnSpc>
              <a:spcBef>
                <a:spcPct val="50000"/>
              </a:spcBef>
              <a:buClr>
                <a:schemeClr val="tx2"/>
              </a:buClr>
              <a:buSzPct val="70000"/>
            </a:pPr>
            <a:r>
              <a:rPr lang="zh-CN" altLang="en-US" sz="2400" dirty="0">
                <a:solidFill>
                  <a:srgbClr val="0000FF"/>
                </a:solidFill>
                <a:latin typeface="Arial" panose="020B0604020202020204" pitchFamily="34" charset="0"/>
                <a:ea typeface="楷体_GB2312" pitchFamily="49" charset="-122"/>
              </a:rPr>
              <a:t>求</a:t>
            </a:r>
            <a:r>
              <a:rPr lang="en-US" altLang="zh-CN" sz="2400" dirty="0">
                <a:solidFill>
                  <a:srgbClr val="0000FF"/>
                </a:solidFill>
                <a:latin typeface="Arial" panose="020B0604020202020204" pitchFamily="34" charset="0"/>
                <a:ea typeface="楷体_GB2312" pitchFamily="49" charset="-122"/>
              </a:rPr>
              <a:t>Q</a:t>
            </a:r>
            <a:r>
              <a:rPr lang="zh-CN" altLang="en-US" sz="2400" dirty="0">
                <a:solidFill>
                  <a:srgbClr val="0000FF"/>
                </a:solidFill>
                <a:latin typeface="Arial" panose="020B0604020202020204" pitchFamily="34" charset="0"/>
                <a:ea typeface="楷体_GB2312" pitchFamily="49" charset="-122"/>
              </a:rPr>
              <a:t>的所有非零元</a:t>
            </a:r>
            <a:r>
              <a:rPr lang="zh-CN" altLang="en-US" sz="2400" dirty="0">
                <a:latin typeface="Arial" panose="020B0604020202020204" pitchFamily="34" charset="0"/>
                <a:ea typeface="楷体_GB2312" pitchFamily="49" charset="-122"/>
              </a:rPr>
              <a:t>的时间复杂度为</a:t>
            </a:r>
            <a:r>
              <a:rPr lang="en-US" altLang="zh-CN" sz="2400" dirty="0">
                <a:latin typeface="Arial" panose="020B0604020202020204" pitchFamily="34" charset="0"/>
                <a:ea typeface="楷体_GB2312" pitchFamily="49" charset="-122"/>
              </a:rPr>
              <a:t>:     </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(M.tu</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N.tu/N.mu)</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a:p>
            <a:pPr>
              <a:lnSpc>
                <a:spcPct val="90000"/>
              </a:lnSpc>
              <a:spcBef>
                <a:spcPct val="50000"/>
              </a:spcBef>
              <a:buClr>
                <a:schemeClr val="tx2"/>
              </a:buClr>
              <a:buSzPct val="70000"/>
            </a:pPr>
            <a:r>
              <a:rPr lang="zh-CN" altLang="en-US" sz="2400" dirty="0">
                <a:latin typeface="Arial" panose="020B0604020202020204" pitchFamily="34" charset="0"/>
                <a:ea typeface="楷体_GB2312" pitchFamily="49" charset="-122"/>
              </a:rPr>
              <a:t>进行</a:t>
            </a:r>
            <a:r>
              <a:rPr lang="zh-CN" altLang="en-US" sz="2400" dirty="0">
                <a:solidFill>
                  <a:srgbClr val="0000FF"/>
                </a:solidFill>
                <a:latin typeface="Arial" panose="020B0604020202020204" pitchFamily="34" charset="0"/>
                <a:ea typeface="楷体_GB2312" pitchFamily="49" charset="-122"/>
              </a:rPr>
              <a:t>压缩存储</a:t>
            </a:r>
            <a:r>
              <a:rPr lang="zh-CN" altLang="en-US" sz="2400" dirty="0">
                <a:latin typeface="Arial" panose="020B0604020202020204" pitchFamily="34" charset="0"/>
                <a:ea typeface="楷体_GB2312" pitchFamily="49" charset="-122"/>
              </a:rPr>
              <a:t>的时间复杂度为</a:t>
            </a:r>
            <a:r>
              <a:rPr lang="en-US" altLang="zh-CN" sz="2400" dirty="0">
                <a:latin typeface="Arial" panose="020B0604020202020204" pitchFamily="34" charset="0"/>
                <a:ea typeface="楷体_GB2312" pitchFamily="49" charset="-122"/>
              </a:rPr>
              <a:t>:            </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(M.mu</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N.nu)</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宋体" panose="02010600030101010101" pitchFamily="2" charset="-122"/>
            </a:endParaRPr>
          </a:p>
          <a:p>
            <a:pPr>
              <a:lnSpc>
                <a:spcPct val="90000"/>
              </a:lnSpc>
              <a:spcBef>
                <a:spcPct val="50000"/>
              </a:spcBef>
              <a:buClr>
                <a:schemeClr val="tx2"/>
              </a:buClr>
              <a:buSzPct val="70000"/>
            </a:pPr>
            <a:r>
              <a:rPr lang="zh-CN" altLang="en-US" sz="2400" b="1" dirty="0">
                <a:solidFill>
                  <a:srgbClr val="FF0000"/>
                </a:solidFill>
                <a:latin typeface="Arial" panose="020B0604020202020204" pitchFamily="34" charset="0"/>
                <a:ea typeface="楷体_GB2312" pitchFamily="49" charset="-122"/>
              </a:rPr>
              <a:t>总的时间复杂度</a:t>
            </a:r>
            <a:r>
              <a:rPr lang="en-US" altLang="zh-CN" sz="2400" b="1" dirty="0">
                <a:solidFill>
                  <a:srgbClr val="FF0000"/>
                </a:solidFill>
                <a:latin typeface="Arial" panose="020B0604020202020204" pitchFamily="34" charset="0"/>
                <a:ea typeface="楷体_GB2312" pitchFamily="49" charset="-122"/>
              </a:rPr>
              <a:t>: </a:t>
            </a:r>
            <a:r>
              <a:rPr lang="en-US" altLang="zh-CN" sz="2400" b="1" dirty="0">
                <a:solidFill>
                  <a:srgbClr val="FF0000"/>
                </a:solidFill>
                <a:latin typeface="楷体_GB2312" pitchFamily="49" charset="-122"/>
                <a:ea typeface="楷体_GB2312" pitchFamily="49" charset="-122"/>
                <a:sym typeface="Symbol" panose="05050102010706020507" pitchFamily="18" charset="2"/>
              </a:rPr>
              <a:t></a:t>
            </a:r>
            <a:r>
              <a:rPr lang="en-US" altLang="zh-CN" sz="2400" b="1" dirty="0">
                <a:solidFill>
                  <a:srgbClr val="FF0000"/>
                </a:solidFill>
                <a:latin typeface="Arial" panose="020B0604020202020204" pitchFamily="34" charset="0"/>
                <a:ea typeface="楷体_GB2312" pitchFamily="49" charset="-122"/>
              </a:rPr>
              <a:t>(M.mu</a:t>
            </a:r>
            <a:r>
              <a:rPr lang="en-US" altLang="zh-CN" sz="2400" b="1" dirty="0">
                <a:solidFill>
                  <a:srgbClr val="FF0000"/>
                </a:solidFill>
                <a:latin typeface="楷体_GB2312" pitchFamily="49" charset="-122"/>
                <a:ea typeface="楷体_GB2312" pitchFamily="49" charset="-122"/>
                <a:sym typeface="Symbol" panose="05050102010706020507" pitchFamily="18" charset="2"/>
              </a:rPr>
              <a:t></a:t>
            </a:r>
            <a:r>
              <a:rPr lang="en-US" altLang="zh-CN" sz="2400" b="1" dirty="0">
                <a:solidFill>
                  <a:srgbClr val="FF0000"/>
                </a:solidFill>
                <a:latin typeface="Arial" panose="020B0604020202020204" pitchFamily="34" charset="0"/>
                <a:ea typeface="楷体_GB2312" pitchFamily="49" charset="-122"/>
              </a:rPr>
              <a:t>N.nu+M.tu</a:t>
            </a:r>
            <a:r>
              <a:rPr lang="en-US" altLang="zh-CN" sz="2400" b="1" dirty="0">
                <a:solidFill>
                  <a:srgbClr val="FF0000"/>
                </a:solidFill>
                <a:latin typeface="楷体_GB2312" pitchFamily="49" charset="-122"/>
                <a:ea typeface="楷体_GB2312" pitchFamily="49" charset="-122"/>
                <a:sym typeface="Symbol" panose="05050102010706020507" pitchFamily="18" charset="2"/>
              </a:rPr>
              <a:t></a:t>
            </a:r>
            <a:r>
              <a:rPr lang="en-US" altLang="zh-CN" sz="2400" b="1" dirty="0">
                <a:solidFill>
                  <a:srgbClr val="FF0000"/>
                </a:solidFill>
                <a:latin typeface="Arial" panose="020B0604020202020204" pitchFamily="34" charset="0"/>
                <a:ea typeface="楷体_GB2312" pitchFamily="49" charset="-122"/>
              </a:rPr>
              <a:t>N.tu/N.mu)</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宋体" panose="02010600030101010101" pitchFamily="2" charset="-122"/>
            </a:endParaRPr>
          </a:p>
          <a:p>
            <a:pPr>
              <a:lnSpc>
                <a:spcPct val="90000"/>
              </a:lnSpc>
              <a:spcBef>
                <a:spcPct val="50000"/>
              </a:spcBef>
              <a:buClr>
                <a:schemeClr val="tx2"/>
              </a:buClr>
              <a:buSzPct val="70000"/>
            </a:pPr>
            <a:r>
              <a:rPr lang="zh-CN" altLang="en-US" sz="2400" dirty="0">
                <a:latin typeface="Arial" panose="020B0604020202020204" pitchFamily="34" charset="0"/>
                <a:ea typeface="楷体_GB2312" pitchFamily="49" charset="-122"/>
              </a:rPr>
              <a:t>若</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行</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列的稀疏矩阵，</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是</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行</a:t>
            </a:r>
            <a:r>
              <a:rPr lang="en-US" altLang="zh-CN" sz="2400" dirty="0">
                <a:latin typeface="Arial" panose="020B0604020202020204" pitchFamily="34" charset="0"/>
                <a:ea typeface="楷体_GB2312" pitchFamily="49" charset="-122"/>
              </a:rPr>
              <a:t>p</a:t>
            </a:r>
            <a:r>
              <a:rPr lang="zh-CN" altLang="en-US" sz="2400" dirty="0">
                <a:latin typeface="Arial" panose="020B0604020202020204" pitchFamily="34" charset="0"/>
                <a:ea typeface="楷体_GB2312" pitchFamily="49" charset="-122"/>
              </a:rPr>
              <a:t>列的稀疏矩阵，则</a:t>
            </a:r>
            <a:r>
              <a:rPr lang="en-US" altLang="zh-CN" sz="2400" dirty="0">
                <a:latin typeface="Arial" panose="020B0604020202020204" pitchFamily="34" charset="0"/>
                <a:ea typeface="楷体_GB2312" pitchFamily="49" charset="-122"/>
              </a:rPr>
              <a:t>M</a:t>
            </a:r>
            <a:r>
              <a:rPr lang="zh-CN" altLang="en-US" sz="2400" dirty="0">
                <a:latin typeface="Arial" panose="020B0604020202020204" pitchFamily="34" charset="0"/>
                <a:ea typeface="楷体_GB2312" pitchFamily="49" charset="-122"/>
              </a:rPr>
              <a:t>中非零元的个数 </a:t>
            </a:r>
            <a:r>
              <a:rPr lang="en-US" altLang="zh-CN" sz="2400" dirty="0">
                <a:solidFill>
                  <a:srgbClr val="FF0000"/>
                </a:solidFill>
                <a:latin typeface="Arial" panose="020B0604020202020204" pitchFamily="34" charset="0"/>
                <a:ea typeface="楷体_GB2312" pitchFamily="49" charset="-122"/>
              </a:rPr>
              <a:t>M.tu = </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N</a:t>
            </a:r>
            <a:r>
              <a:rPr lang="zh-CN" altLang="en-US" sz="2400" dirty="0">
                <a:latin typeface="Arial" panose="020B0604020202020204" pitchFamily="34" charset="0"/>
                <a:ea typeface="楷体_GB2312" pitchFamily="49" charset="-122"/>
              </a:rPr>
              <a:t>中非零元的个数</a:t>
            </a:r>
            <a:r>
              <a:rPr lang="zh-CN" altLang="en-US" sz="2400" dirty="0">
                <a:solidFill>
                  <a:srgbClr val="FF0000"/>
                </a:solidFill>
                <a:latin typeface="Arial" panose="020B0604020202020204" pitchFamily="34" charset="0"/>
                <a:ea typeface="楷体_GB2312" pitchFamily="49" charset="-122"/>
              </a:rPr>
              <a:t> </a:t>
            </a:r>
            <a:r>
              <a:rPr lang="en-US" altLang="zh-CN" sz="2400" dirty="0">
                <a:solidFill>
                  <a:srgbClr val="FF0000"/>
                </a:solidFill>
                <a:latin typeface="Arial" panose="020B0604020202020204" pitchFamily="34" charset="0"/>
                <a:ea typeface="楷体_GB2312" pitchFamily="49" charset="-122"/>
              </a:rPr>
              <a:t>N.tu = </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N</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n</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p</a:t>
            </a:r>
            <a:r>
              <a:rPr lang="zh-CN" altLang="en-US" sz="2400" dirty="0">
                <a:latin typeface="Arial" panose="020B0604020202020204" pitchFamily="34" charset="0"/>
                <a:ea typeface="楷体_GB2312" pitchFamily="49" charset="-122"/>
              </a:rPr>
              <a:t>，此时算法</a:t>
            </a:r>
            <a:r>
              <a:rPr lang="en-US" altLang="zh-CN" sz="2400" dirty="0">
                <a:latin typeface="Arial" panose="020B0604020202020204" pitchFamily="34" charset="0"/>
                <a:ea typeface="楷体_GB2312" pitchFamily="49" charset="-122"/>
              </a:rPr>
              <a:t>5.3</a:t>
            </a:r>
            <a:r>
              <a:rPr lang="zh-CN" altLang="en-US" sz="2400" dirty="0">
                <a:latin typeface="Arial" panose="020B0604020202020204" pitchFamily="34" charset="0"/>
                <a:ea typeface="楷体_GB2312" pitchFamily="49" charset="-122"/>
              </a:rPr>
              <a:t>的时间复杂度就是 </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p</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(1+n</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N</a:t>
            </a:r>
            <a:r>
              <a:rPr lang="en-US" altLang="zh-CN" sz="2400" dirty="0">
                <a:solidFill>
                  <a:srgbClr val="FF0000"/>
                </a:solidFill>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 </a:t>
            </a:r>
            <a:r>
              <a:rPr lang="zh-CN" altLang="en-US" sz="2400" dirty="0">
                <a:latin typeface="Arial" panose="020B0604020202020204" pitchFamily="34" charset="0"/>
                <a:ea typeface="楷体_GB2312" pitchFamily="49" charset="-122"/>
              </a:rPr>
              <a:t>，当</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Arial" panose="020B0604020202020204" pitchFamily="34" charset="0"/>
                <a:ea typeface="楷体_GB2312" pitchFamily="49" charset="-122"/>
              </a:rPr>
              <a:t>&lt;0.05 </a:t>
            </a:r>
            <a:r>
              <a:rPr lang="zh-CN" altLang="en-US" sz="2400" dirty="0">
                <a:solidFill>
                  <a:srgbClr val="FF0000"/>
                </a:solidFill>
                <a:latin typeface="Arial" panose="020B0604020202020204" pitchFamily="34" charset="0"/>
                <a:ea typeface="楷体_GB2312" pitchFamily="49" charset="-122"/>
              </a:rPr>
              <a:t>和</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baseline="-30000" dirty="0">
                <a:solidFill>
                  <a:srgbClr val="FF0000"/>
                </a:solidFill>
                <a:latin typeface="Arial" panose="020B0604020202020204" pitchFamily="34" charset="0"/>
                <a:ea typeface="楷体_GB2312" pitchFamily="49" charset="-122"/>
              </a:rPr>
              <a:t>N</a:t>
            </a:r>
            <a:r>
              <a:rPr lang="en-US" altLang="zh-CN" sz="2400" dirty="0">
                <a:solidFill>
                  <a:srgbClr val="FF0000"/>
                </a:solidFill>
                <a:latin typeface="Arial" panose="020B0604020202020204" pitchFamily="34" charset="0"/>
                <a:ea typeface="楷体_GB2312" pitchFamily="49" charset="-122"/>
              </a:rPr>
              <a:t>&lt;0.05</a:t>
            </a:r>
            <a:r>
              <a:rPr lang="zh-CN" altLang="en-US" sz="2400" dirty="0">
                <a:solidFill>
                  <a:srgbClr val="FF0000"/>
                </a:solidFill>
                <a:latin typeface="Arial" panose="020B0604020202020204" pitchFamily="34" charset="0"/>
                <a:ea typeface="楷体_GB2312" pitchFamily="49" charset="-122"/>
              </a:rPr>
              <a:t>及 </a:t>
            </a:r>
            <a:r>
              <a:rPr lang="en-US" altLang="zh-CN" sz="2400" dirty="0">
                <a:solidFill>
                  <a:srgbClr val="FF0000"/>
                </a:solidFill>
                <a:latin typeface="Arial" panose="020B0604020202020204" pitchFamily="34" charset="0"/>
                <a:ea typeface="楷体_GB2312" pitchFamily="49" charset="-122"/>
              </a:rPr>
              <a:t>n &lt;1000</a:t>
            </a:r>
            <a:r>
              <a:rPr lang="zh-CN" altLang="en-US" sz="2400" dirty="0">
                <a:latin typeface="Arial" panose="020B0604020202020204" pitchFamily="34" charset="0"/>
                <a:ea typeface="楷体_GB2312" pitchFamily="49" charset="-122"/>
              </a:rPr>
              <a:t>时，算法</a:t>
            </a:r>
            <a:r>
              <a:rPr lang="en-US" altLang="zh-CN" sz="2400" dirty="0">
                <a:latin typeface="Arial" panose="020B0604020202020204" pitchFamily="34" charset="0"/>
                <a:ea typeface="楷体_GB2312" pitchFamily="49" charset="-122"/>
              </a:rPr>
              <a:t>5.3</a:t>
            </a:r>
            <a:r>
              <a:rPr lang="zh-CN" altLang="en-US" sz="2400" dirty="0">
                <a:latin typeface="Arial" panose="020B0604020202020204" pitchFamily="34" charset="0"/>
                <a:ea typeface="楷体_GB2312" pitchFamily="49" charset="-122"/>
              </a:rPr>
              <a:t>的时间复杂度就相当于 </a:t>
            </a:r>
            <a:r>
              <a:rPr lang="zh-CN" altLang="en-US"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(m</a:t>
            </a:r>
            <a:r>
              <a:rPr lang="en-US" altLang="zh-CN" sz="2400" dirty="0">
                <a:solidFill>
                  <a:srgbClr val="FF0000"/>
                </a:solidFill>
                <a:latin typeface="楷体_GB2312" pitchFamily="49" charset="-122"/>
                <a:ea typeface="楷体_GB2312" pitchFamily="49" charset="-122"/>
                <a:sym typeface="Symbol" panose="05050102010706020507" pitchFamily="18" charset="2"/>
              </a:rPr>
              <a:t></a:t>
            </a:r>
            <a:r>
              <a:rPr lang="en-US" altLang="zh-CN" sz="2400" dirty="0">
                <a:solidFill>
                  <a:srgbClr val="FF0000"/>
                </a:solidFill>
                <a:latin typeface="Arial" panose="020B0604020202020204" pitchFamily="34" charset="0"/>
                <a:ea typeface="楷体_GB2312" pitchFamily="49" charset="-122"/>
              </a:rPr>
              <a:t>p)</a:t>
            </a:r>
            <a:r>
              <a:rPr lang="zh-CN" altLang="en-US" sz="2400" dirty="0">
                <a:latin typeface="Arial" panose="020B0604020202020204" pitchFamily="34" charset="0"/>
                <a:ea typeface="楷体_GB2312" pitchFamily="49" charset="-122"/>
              </a:rPr>
              <a:t>，显然，这是一个相当理想的结果。</a:t>
            </a:r>
            <a:endParaRPr lang="zh-CN" altLang="en-US" sz="2400" dirty="0">
              <a:latin typeface="Arial" panose="020B0604020202020204" pitchFamily="34" charset="0"/>
              <a:ea typeface="宋体" panose="02010600030101010101" pitchFamily="2" charset="-122"/>
            </a:endParaRPr>
          </a:p>
          <a:p>
            <a:pPr>
              <a:lnSpc>
                <a:spcPct val="90000"/>
              </a:lnSpc>
              <a:spcBef>
                <a:spcPct val="50000"/>
              </a:spcBef>
              <a:buClr>
                <a:schemeClr val="tx2"/>
              </a:buClr>
              <a:buSzPct val="70000"/>
              <a:buFont typeface="Wingdings" panose="05000000000000000000" pitchFamily="2" charset="2"/>
              <a:buChar char="l"/>
            </a:pPr>
            <a:endParaRPr lang="en-US" altLang="zh-CN" sz="2000" dirty="0">
              <a:latin typeface="Arial" panose="020B0604020202020204" pitchFamily="34" charset="0"/>
              <a:ea typeface="宋体" panose="02010600030101010101" pitchFamily="2" charset="-122"/>
            </a:endParaRPr>
          </a:p>
        </p:txBody>
      </p:sp>
      <p:sp>
        <p:nvSpPr>
          <p:cNvPr id="46082" name="Text Box 3"/>
          <p:cNvSpPr txBox="1"/>
          <p:nvPr/>
        </p:nvSpPr>
        <p:spPr>
          <a:xfrm>
            <a:off x="533400" y="304800"/>
            <a:ext cx="6324600" cy="701675"/>
          </a:xfrm>
          <a:prstGeom prst="rect">
            <a:avLst/>
          </a:prstGeom>
          <a:noFill/>
          <a:ln w="9525">
            <a:noFill/>
          </a:ln>
        </p:spPr>
        <p:txBody>
          <a:bodyPr anchor="t" anchorCtr="0">
            <a:spAutoFit/>
          </a:bodyPr>
          <a:p>
            <a:pPr algn="ctr">
              <a:spcBef>
                <a:spcPct val="50000"/>
              </a:spcBef>
            </a:pPr>
            <a:r>
              <a:rPr lang="zh-CN" altLang="en-US" sz="4000" b="1" dirty="0">
                <a:latin typeface="Arial" panose="020B0604020202020204" pitchFamily="34" charset="0"/>
                <a:ea typeface="宋体" panose="02010600030101010101" pitchFamily="2" charset="-122"/>
              </a:rPr>
              <a:t>算法复杂度分析</a:t>
            </a:r>
            <a:endParaRPr lang="zh-CN" altLang="en-US" sz="4000" b="1"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b" anchorCtr="0"/>
          <a:p>
            <a:pPr eaLnBrk="1" hangingPunct="1"/>
            <a:r>
              <a:rPr lang="en-US" altLang="zh-CN" dirty="0"/>
              <a:t>5.1 </a:t>
            </a:r>
            <a:r>
              <a:rPr lang="zh-CN" altLang="en-US" dirty="0">
                <a:ea typeface="楷体_GB2312" pitchFamily="49" charset="-122"/>
              </a:rPr>
              <a:t>数组的定义</a:t>
            </a:r>
            <a:endParaRPr lang="zh-CN" altLang="en-US" dirty="0">
              <a:ea typeface="楷体_GB2312" pitchFamily="49" charset="-122"/>
            </a:endParaRPr>
          </a:p>
        </p:txBody>
      </p:sp>
      <p:sp>
        <p:nvSpPr>
          <p:cNvPr id="8194" name="Rectangle 4"/>
          <p:cNvSpPr>
            <a:spLocks noGrp="1"/>
          </p:cNvSpPr>
          <p:nvPr>
            <p:ph idx="1"/>
          </p:nvPr>
        </p:nvSpPr>
        <p:spPr>
          <a:xfrm>
            <a:off x="228600" y="1600200"/>
            <a:ext cx="8763000" cy="4411663"/>
          </a:xfrm>
          <a:ln/>
        </p:spPr>
        <p:txBody>
          <a:bodyPr vert="horz" wrap="square" lIns="91440" tIns="45720" rIns="91440" bIns="45720" anchor="t" anchorCtr="0"/>
          <a:p>
            <a:pPr algn="just" eaLnBrk="1" hangingPunct="1"/>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维数组是线性表的推广 </a:t>
            </a:r>
            <a:endParaRPr lang="zh-CN" altLang="en-US"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n=1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维数组退化成顺序表</a:t>
            </a:r>
            <a:endParaRPr lang="zh-CN" altLang="en-US" sz="2400" b="1" dirty="0">
              <a:latin typeface="Times New Roman" panose="02020603050405020304" pitchFamily="18" charset="0"/>
              <a:ea typeface="楷体_GB2312" pitchFamily="49" charset="-122"/>
            </a:endParaRPr>
          </a:p>
          <a:p>
            <a:pPr lvl="1" indent="-347345" algn="just" eaLnBrk="1" hangingPunct="1"/>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n&gt;1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维数组可看成表中数据元素仍是线性表的线性表</a:t>
            </a:r>
            <a:endParaRPr lang="zh-CN" altLang="en-US" sz="2400" b="1" dirty="0">
              <a:latin typeface="Times New Roman" panose="02020603050405020304" pitchFamily="18" charset="0"/>
              <a:ea typeface="楷体_GB2312" pitchFamily="49" charset="-122"/>
            </a:endParaRPr>
          </a:p>
          <a:p>
            <a:pPr lvl="1" indent="-347345" algn="just" eaLnBrk="1" hangingPunct="1"/>
            <a:endParaRPr lang="en-US" altLang="zh-CN" sz="2400" b="1" dirty="0">
              <a:latin typeface="Times New Roman" panose="02020603050405020304" pitchFamily="18" charset="0"/>
              <a:ea typeface="楷体_GB2312" pitchFamily="49" charset="-122"/>
            </a:endParaRPr>
          </a:p>
        </p:txBody>
      </p:sp>
      <p:grpSp>
        <p:nvGrpSpPr>
          <p:cNvPr id="116768" name="Group 32"/>
          <p:cNvGrpSpPr/>
          <p:nvPr/>
        </p:nvGrpSpPr>
        <p:grpSpPr>
          <a:xfrm>
            <a:off x="150813" y="2986088"/>
            <a:ext cx="3963987" cy="2119312"/>
            <a:chOff x="22" y="1881"/>
            <a:chExt cx="2497" cy="1335"/>
          </a:xfrm>
        </p:grpSpPr>
        <p:sp>
          <p:nvSpPr>
            <p:cNvPr id="8196" name="Rectangle 6"/>
            <p:cNvSpPr/>
            <p:nvPr/>
          </p:nvSpPr>
          <p:spPr>
            <a:xfrm>
              <a:off x="612" y="1881"/>
              <a:ext cx="1907" cy="1114"/>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a:t>
              </a:r>
              <a:r>
                <a:rPr lang="en-US" altLang="zh-CN" sz="2000" b="1" baseline="-25000" dirty="0">
                  <a:latin typeface="Tahoma" panose="020B0604030504040204" pitchFamily="34" charset="0"/>
                  <a:ea typeface="楷体_GB2312" pitchFamily="49" charset="-122"/>
                </a:rPr>
                <a:t>00        </a:t>
              </a:r>
              <a:r>
                <a:rPr lang="en-US" altLang="zh-CN" sz="2000" b="1" dirty="0">
                  <a:latin typeface="Tahoma" panose="020B0604030504040204" pitchFamily="34" charset="0"/>
                  <a:ea typeface="楷体_GB2312" pitchFamily="49" charset="-122"/>
                </a:rPr>
                <a:t>a</a:t>
              </a:r>
              <a:r>
                <a:rPr lang="en-US" altLang="zh-CN" sz="2000" b="1" baseline="-25000" dirty="0">
                  <a:latin typeface="Tahoma" panose="020B0604030504040204" pitchFamily="34" charset="0"/>
                  <a:ea typeface="楷体_GB2312" pitchFamily="49" charset="-122"/>
                </a:rPr>
                <a:t>01</a:t>
              </a:r>
              <a:r>
                <a:rPr lang="en-US" altLang="zh-CN" sz="2000" b="1" dirty="0">
                  <a:latin typeface="Tahoma" panose="020B0604030504040204" pitchFamily="34" charset="0"/>
                  <a:ea typeface="楷体_GB2312" pitchFamily="49" charset="-122"/>
                </a:rPr>
                <a:t>  …   a</a:t>
              </a:r>
              <a:r>
                <a:rPr lang="en-US" altLang="zh-CN" sz="2000" b="1" baseline="-25000" dirty="0">
                  <a:latin typeface="Tahoma" panose="020B0604030504040204" pitchFamily="34" charset="0"/>
                  <a:ea typeface="楷体_GB2312" pitchFamily="49" charset="-122"/>
                </a:rPr>
                <a:t>0,n-1</a:t>
              </a:r>
              <a:endParaRPr lang="en-US" altLang="zh-CN" sz="2000" b="1" baseline="-25000"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10</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11</a:t>
              </a:r>
              <a:r>
                <a:rPr lang="en-US" altLang="zh-CN" sz="2000" b="1" dirty="0">
                  <a:latin typeface="Tahoma" panose="020B0604030504040204" pitchFamily="34" charset="0"/>
                  <a:ea typeface="楷体_GB2312" pitchFamily="49" charset="-122"/>
                </a:rPr>
                <a:t>  …   a</a:t>
              </a:r>
              <a:r>
                <a:rPr lang="en-US" altLang="zh-CN" sz="2000" b="1" baseline="-20000" dirty="0">
                  <a:latin typeface="Tahoma" panose="020B0604030504040204" pitchFamily="34" charset="0"/>
                  <a:ea typeface="楷体_GB2312" pitchFamily="49" charset="-122"/>
                </a:rPr>
                <a:t>1,n-1</a:t>
              </a:r>
              <a:endParaRPr lang="en-US" altLang="zh-CN" sz="2000" b="1" baseline="-20000"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   …    …     …     …</a:t>
              </a:r>
              <a:endParaRPr lang="en-US" altLang="zh-CN" sz="2000" b="1"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a</a:t>
              </a:r>
              <a:r>
                <a:rPr lang="en-US" altLang="zh-CN" sz="2000" b="1" baseline="-20000" dirty="0">
                  <a:latin typeface="Tahoma" panose="020B0604030504040204" pitchFamily="34" charset="0"/>
                  <a:ea typeface="楷体_GB2312" pitchFamily="49" charset="-122"/>
                </a:rPr>
                <a:t>m-1,0</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m-1,1</a:t>
              </a:r>
              <a:r>
                <a:rPr lang="en-US" altLang="zh-CN" sz="2000" b="1" dirty="0">
                  <a:latin typeface="Tahoma" panose="020B0604030504040204" pitchFamily="34" charset="0"/>
                  <a:ea typeface="楷体_GB2312" pitchFamily="49" charset="-122"/>
                </a:rPr>
                <a:t> … a</a:t>
              </a:r>
              <a:r>
                <a:rPr lang="en-US" altLang="zh-CN" sz="2000" b="1" baseline="-20000" dirty="0">
                  <a:latin typeface="Tahoma" panose="020B0604030504040204" pitchFamily="34" charset="0"/>
                  <a:ea typeface="楷体_GB2312" pitchFamily="49" charset="-122"/>
                </a:rPr>
                <a:t>m-1,n-1</a:t>
              </a:r>
              <a:endParaRPr lang="en-US" altLang="zh-CN" sz="2000" b="1" baseline="-20000" dirty="0">
                <a:latin typeface="Tahoma" panose="020B0604030504040204" pitchFamily="34" charset="0"/>
                <a:ea typeface="楷体_GB2312" pitchFamily="49" charset="-122"/>
              </a:endParaRPr>
            </a:p>
          </p:txBody>
        </p:sp>
        <p:sp>
          <p:nvSpPr>
            <p:cNvPr id="8197" name="AutoShape 7"/>
            <p:cNvSpPr/>
            <p:nvPr/>
          </p:nvSpPr>
          <p:spPr>
            <a:xfrm>
              <a:off x="598" y="1998"/>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198" name="AutoShape 8"/>
            <p:cNvSpPr/>
            <p:nvPr/>
          </p:nvSpPr>
          <p:spPr>
            <a:xfrm rot="10800000">
              <a:off x="2359" y="1998"/>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199" name="Text Box 9"/>
            <p:cNvSpPr txBox="1"/>
            <p:nvPr/>
          </p:nvSpPr>
          <p:spPr>
            <a:xfrm>
              <a:off x="22" y="2286"/>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8200" name="Text Box 10"/>
            <p:cNvSpPr txBox="1"/>
            <p:nvPr/>
          </p:nvSpPr>
          <p:spPr>
            <a:xfrm>
              <a:off x="576" y="2928"/>
              <a:ext cx="1728" cy="288"/>
            </a:xfrm>
            <a:prstGeom prst="rect">
              <a:avLst/>
            </a:prstGeom>
            <a:noFill/>
            <a:ln w="9525">
              <a:noFill/>
            </a:ln>
          </p:spPr>
          <p:txBody>
            <a:bodyPr anchor="t" anchorCtr="0">
              <a:spAutoFit/>
            </a:bodyPr>
            <a:p>
              <a:pPr algn="ctr">
                <a:spcBef>
                  <a:spcPct val="50000"/>
                </a:spcBef>
              </a:pPr>
              <a:r>
                <a:rPr lang="zh-CN" altLang="en-US" sz="2400" b="1" dirty="0">
                  <a:solidFill>
                    <a:srgbClr val="4220EA"/>
                  </a:solidFill>
                  <a:latin typeface="Times New Roman" panose="02020603050405020304" pitchFamily="18" charset="0"/>
                  <a:ea typeface="楷体_GB2312" pitchFamily="49" charset="-122"/>
                </a:rPr>
                <a:t>二维数组</a:t>
              </a:r>
              <a:endParaRPr lang="zh-CN" altLang="en-US" sz="2400" b="1" dirty="0">
                <a:solidFill>
                  <a:srgbClr val="4220EA"/>
                </a:solidFill>
                <a:latin typeface="Times New Roman" panose="02020603050405020304" pitchFamily="18" charset="0"/>
                <a:ea typeface="楷体_GB2312" pitchFamily="49" charset="-122"/>
              </a:endParaRPr>
            </a:p>
          </p:txBody>
        </p:sp>
      </p:grpSp>
      <p:grpSp>
        <p:nvGrpSpPr>
          <p:cNvPr id="116747" name="Group 11"/>
          <p:cNvGrpSpPr/>
          <p:nvPr/>
        </p:nvGrpSpPr>
        <p:grpSpPr>
          <a:xfrm>
            <a:off x="4716463" y="2986088"/>
            <a:ext cx="4214812" cy="2271712"/>
            <a:chOff x="22" y="2770"/>
            <a:chExt cx="2655" cy="1431"/>
          </a:xfrm>
        </p:grpSpPr>
        <p:sp>
          <p:nvSpPr>
            <p:cNvPr id="8202" name="Rectangle 12"/>
            <p:cNvSpPr/>
            <p:nvPr/>
          </p:nvSpPr>
          <p:spPr>
            <a:xfrm>
              <a:off x="636" y="2770"/>
              <a:ext cx="2041" cy="1114"/>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a:t>
              </a:r>
              <a:r>
                <a:rPr lang="en-US" altLang="zh-CN" sz="2000" b="1" baseline="-25000" dirty="0">
                  <a:latin typeface="Tahoma" panose="020B0604030504040204" pitchFamily="34" charset="0"/>
                  <a:ea typeface="楷体_GB2312" pitchFamily="49" charset="-122"/>
                </a:rPr>
                <a:t>00           </a:t>
              </a:r>
              <a:r>
                <a:rPr lang="en-US" altLang="zh-CN" sz="2000" b="1" dirty="0">
                  <a:latin typeface="Tahoma" panose="020B0604030504040204" pitchFamily="34" charset="0"/>
                  <a:ea typeface="楷体_GB2312" pitchFamily="49" charset="-122"/>
                </a:rPr>
                <a:t>a</a:t>
              </a:r>
              <a:r>
                <a:rPr lang="en-US" altLang="zh-CN" sz="2000" b="1" baseline="-25000" dirty="0">
                  <a:latin typeface="Tahoma" panose="020B0604030504040204" pitchFamily="34" charset="0"/>
                  <a:ea typeface="楷体_GB2312" pitchFamily="49" charset="-122"/>
                </a:rPr>
                <a:t>01</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a:t>
              </a:r>
              <a:r>
                <a:rPr lang="en-US" altLang="zh-CN" sz="2000" b="1" baseline="-25000" dirty="0">
                  <a:latin typeface="Tahoma" panose="020B0604030504040204" pitchFamily="34" charset="0"/>
                  <a:ea typeface="楷体_GB2312" pitchFamily="49" charset="-122"/>
                </a:rPr>
                <a:t>0,n-1</a:t>
              </a:r>
              <a:endParaRPr lang="en-US" altLang="zh-CN" sz="2000" b="1" baseline="-25000"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10</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11</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1,n-1</a:t>
              </a:r>
              <a:endParaRPr lang="en-US" altLang="zh-CN" sz="2000" b="1" baseline="-20000"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endParaRPr lang="en-US" altLang="zh-CN" sz="2000" b="1" dirty="0">
                <a:latin typeface="Tahoma" panose="020B0604030504040204" pitchFamily="34" charset="0"/>
                <a:ea typeface="楷体_GB2312" pitchFamily="49" charset="-122"/>
              </a:endParaRPr>
            </a:p>
            <a:p>
              <a:pPr>
                <a:spcBef>
                  <a:spcPct val="50000"/>
                </a:spcBef>
                <a:buClr>
                  <a:schemeClr val="folHlink"/>
                </a:buClr>
                <a:buSzPct val="60000"/>
              </a:pPr>
              <a:r>
                <a:rPr lang="en-US" altLang="zh-CN" sz="2000" b="1" dirty="0">
                  <a:latin typeface="Tahoma" panose="020B0604030504040204" pitchFamily="34" charset="0"/>
                  <a:ea typeface="楷体_GB2312" pitchFamily="49" charset="-122"/>
                </a:rPr>
                <a:t>a</a:t>
              </a:r>
              <a:r>
                <a:rPr lang="en-US" altLang="zh-CN" sz="2000" b="1" baseline="-20000" dirty="0">
                  <a:latin typeface="Tahoma" panose="020B0604030504040204" pitchFamily="34" charset="0"/>
                  <a:ea typeface="楷体_GB2312" pitchFamily="49" charset="-122"/>
                </a:rPr>
                <a:t>m-1,0</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m-1,1</a:t>
              </a:r>
              <a:r>
                <a:rPr lang="en-US" altLang="zh-CN" sz="2000" b="1" dirty="0">
                  <a:latin typeface="Tahoma" panose="020B0604030504040204" pitchFamily="34"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latin typeface="Tahoma" panose="020B0604030504040204" pitchFamily="34" charset="0"/>
                  <a:ea typeface="楷体_GB2312" pitchFamily="49" charset="-122"/>
                </a:rPr>
                <a:t>   a</a:t>
              </a:r>
              <a:r>
                <a:rPr lang="en-US" altLang="zh-CN" sz="2000" b="1" baseline="-20000" dirty="0">
                  <a:latin typeface="Tahoma" panose="020B0604030504040204" pitchFamily="34" charset="0"/>
                  <a:ea typeface="楷体_GB2312" pitchFamily="49" charset="-122"/>
                </a:rPr>
                <a:t>m-1,n-1</a:t>
              </a:r>
              <a:endParaRPr lang="en-US" altLang="zh-CN" sz="2000" b="1" baseline="-20000" dirty="0">
                <a:latin typeface="Tahoma" panose="020B0604030504040204" pitchFamily="34" charset="0"/>
                <a:ea typeface="楷体_GB2312" pitchFamily="49" charset="-122"/>
              </a:endParaRPr>
            </a:p>
          </p:txBody>
        </p:sp>
        <p:sp>
          <p:nvSpPr>
            <p:cNvPr id="8203" name="AutoShape 13"/>
            <p:cNvSpPr/>
            <p:nvPr/>
          </p:nvSpPr>
          <p:spPr>
            <a:xfrm>
              <a:off x="598" y="2887"/>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4" name="AutoShape 14"/>
            <p:cNvSpPr/>
            <p:nvPr/>
          </p:nvSpPr>
          <p:spPr>
            <a:xfrm rot="10800000">
              <a:off x="2578" y="2886"/>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5" name="AutoShape 15"/>
            <p:cNvSpPr/>
            <p:nvPr/>
          </p:nvSpPr>
          <p:spPr>
            <a:xfrm>
              <a:off x="636" y="2887"/>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6" name="AutoShape 16"/>
            <p:cNvSpPr/>
            <p:nvPr/>
          </p:nvSpPr>
          <p:spPr>
            <a:xfrm rot="10800000">
              <a:off x="1135" y="2887"/>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7" name="AutoShape 17"/>
            <p:cNvSpPr/>
            <p:nvPr/>
          </p:nvSpPr>
          <p:spPr>
            <a:xfrm>
              <a:off x="1226" y="2908"/>
              <a:ext cx="44" cy="912"/>
            </a:xfrm>
            <a:prstGeom prst="leftBracket">
              <a:avLst>
                <a:gd name="adj" fmla="val 172727"/>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8" name="AutoShape 18"/>
            <p:cNvSpPr/>
            <p:nvPr/>
          </p:nvSpPr>
          <p:spPr>
            <a:xfrm rot="10800000">
              <a:off x="1679" y="2899"/>
              <a:ext cx="46" cy="912"/>
            </a:xfrm>
            <a:prstGeom prst="leftBracket">
              <a:avLst>
                <a:gd name="adj" fmla="val 165217"/>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9" name="AutoShape 19"/>
            <p:cNvSpPr/>
            <p:nvPr/>
          </p:nvSpPr>
          <p:spPr>
            <a:xfrm>
              <a:off x="1951" y="2899"/>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10" name="AutoShape 20"/>
            <p:cNvSpPr/>
            <p:nvPr/>
          </p:nvSpPr>
          <p:spPr>
            <a:xfrm rot="10800000">
              <a:off x="2540" y="2886"/>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11" name="Text Box 21"/>
            <p:cNvSpPr txBox="1"/>
            <p:nvPr/>
          </p:nvSpPr>
          <p:spPr>
            <a:xfrm>
              <a:off x="22" y="3175"/>
              <a:ext cx="624"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8212" name="Text Box 22"/>
            <p:cNvSpPr txBox="1"/>
            <p:nvPr/>
          </p:nvSpPr>
          <p:spPr>
            <a:xfrm>
              <a:off x="657" y="3913"/>
              <a:ext cx="1724" cy="288"/>
            </a:xfrm>
            <a:prstGeom prst="rect">
              <a:avLst/>
            </a:prstGeom>
            <a:noFill/>
            <a:ln w="9525">
              <a:noFill/>
            </a:ln>
          </p:spPr>
          <p:txBody>
            <a:bodyPr anchor="t" anchorCtr="0">
              <a:spAutoFit/>
            </a:bodyPr>
            <a:p>
              <a:pPr>
                <a:spcBef>
                  <a:spcPct val="50000"/>
                </a:spcBef>
              </a:pPr>
              <a:r>
                <a:rPr lang="zh-CN" altLang="en-US" sz="2400" b="1" dirty="0">
                  <a:solidFill>
                    <a:srgbClr val="4220EA"/>
                  </a:solidFill>
                  <a:latin typeface="Times New Roman" panose="02020603050405020304" pitchFamily="18" charset="0"/>
                  <a:ea typeface="楷体_GB2312" pitchFamily="49" charset="-122"/>
                </a:rPr>
                <a:t>列向量的一维数组</a:t>
              </a:r>
              <a:endParaRPr lang="zh-CN" altLang="en-US" sz="2400" b="1" dirty="0">
                <a:solidFill>
                  <a:srgbClr val="4220EA"/>
                </a:solidFill>
                <a:latin typeface="Times New Roman" panose="02020603050405020304" pitchFamily="18" charset="0"/>
                <a:ea typeface="楷体_GB2312" pitchFamily="49" charset="-122"/>
              </a:endParaRPr>
            </a:p>
          </p:txBody>
        </p:sp>
      </p:grpSp>
      <p:grpSp>
        <p:nvGrpSpPr>
          <p:cNvPr id="116769" name="Group 33"/>
          <p:cNvGrpSpPr/>
          <p:nvPr/>
        </p:nvGrpSpPr>
        <p:grpSpPr>
          <a:xfrm>
            <a:off x="34925" y="5502275"/>
            <a:ext cx="4918075" cy="1279525"/>
            <a:chOff x="22" y="3466"/>
            <a:chExt cx="3098" cy="806"/>
          </a:xfrm>
        </p:grpSpPr>
        <p:sp>
          <p:nvSpPr>
            <p:cNvPr id="8214" name="Rectangle 24"/>
            <p:cNvSpPr/>
            <p:nvPr/>
          </p:nvSpPr>
          <p:spPr>
            <a:xfrm>
              <a:off x="22" y="3466"/>
              <a:ext cx="3098" cy="518"/>
            </a:xfrm>
            <a:prstGeom prst="rect">
              <a:avLst/>
            </a:prstGeom>
            <a:noFill/>
            <a:ln w="9525">
              <a:noFill/>
            </a:ln>
          </p:spPr>
          <p:txBody>
            <a:bodyPr anchor="t" anchorCtr="0">
              <a:spAutoFit/>
            </a:bodyPr>
            <a:p>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m*n</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00</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01</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0,n-1</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10</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11</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1,n-1</a:t>
              </a:r>
              <a:r>
                <a:rPr lang="en-US"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 (a</a:t>
              </a:r>
              <a:r>
                <a:rPr lang="en-US" altLang="zh-CN" sz="2400" b="1" baseline="-25000" dirty="0">
                  <a:latin typeface="Times New Roman" panose="02020603050405020304" pitchFamily="18" charset="0"/>
                  <a:ea typeface="宋体" panose="02010600030101010101" pitchFamily="2" charset="-122"/>
                </a:rPr>
                <a:t>m-1,0</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m-1,1</a:t>
              </a: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m-1,n-1</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8215" name="Text Box 25"/>
            <p:cNvSpPr txBox="1"/>
            <p:nvPr/>
          </p:nvSpPr>
          <p:spPr>
            <a:xfrm>
              <a:off x="624" y="3984"/>
              <a:ext cx="1920" cy="288"/>
            </a:xfrm>
            <a:prstGeom prst="rect">
              <a:avLst/>
            </a:prstGeom>
            <a:noFill/>
            <a:ln w="9525">
              <a:noFill/>
            </a:ln>
          </p:spPr>
          <p:txBody>
            <a:bodyPr anchor="t" anchorCtr="0">
              <a:spAutoFit/>
            </a:bodyPr>
            <a:p>
              <a:pPr>
                <a:spcBef>
                  <a:spcPct val="50000"/>
                </a:spcBef>
              </a:pPr>
              <a:r>
                <a:rPr lang="zh-CN" altLang="en-US" sz="2400" b="1" dirty="0">
                  <a:solidFill>
                    <a:srgbClr val="4220EA"/>
                  </a:solidFill>
                  <a:latin typeface="Times New Roman" panose="02020603050405020304" pitchFamily="18" charset="0"/>
                  <a:ea typeface="楷体_GB2312" pitchFamily="49" charset="-122"/>
                </a:rPr>
                <a:t>行向量的一维数组</a:t>
              </a:r>
              <a:endParaRPr lang="zh-CN" altLang="en-US" sz="2400" b="1" dirty="0">
                <a:solidFill>
                  <a:srgbClr val="4220EA"/>
                </a:solidFill>
                <a:latin typeface="Times New Roman" panose="02020603050405020304" pitchFamily="18" charset="0"/>
                <a:ea typeface="楷体_GB2312" pitchFamily="49" charset="-122"/>
              </a:endParaRPr>
            </a:p>
          </p:txBody>
        </p:sp>
      </p:grpSp>
      <p:sp>
        <p:nvSpPr>
          <p:cNvPr id="116762" name="Rectangle 26"/>
          <p:cNvSpPr/>
          <p:nvPr/>
        </p:nvSpPr>
        <p:spPr>
          <a:xfrm>
            <a:off x="5715000" y="5791200"/>
            <a:ext cx="3429000" cy="822325"/>
          </a:xfrm>
          <a:prstGeom prst="rect">
            <a:avLst/>
          </a:prstGeom>
          <a:noFill/>
          <a:ln w="9525">
            <a:noFill/>
          </a:ln>
        </p:spPr>
        <p:txBody>
          <a:bodyPr anchor="t" anchorCtr="0">
            <a:spAutoFit/>
          </a:bodyPr>
          <a:p>
            <a:r>
              <a:rPr lang="en-US" altLang="zh-CN" sz="2400" b="1" dirty="0">
                <a:solidFill>
                  <a:srgbClr val="FF3300"/>
                </a:solidFill>
                <a:latin typeface="Times New Roman" panose="02020603050405020304" pitchFamily="18" charset="0"/>
                <a:ea typeface="宋体" panose="02010600030101010101" pitchFamily="2" charset="-122"/>
              </a:rPr>
              <a:t>A=(α</a:t>
            </a:r>
            <a:r>
              <a:rPr lang="en-US" altLang="zh-CN" sz="2400" b="1" baseline="-25000" dirty="0">
                <a:solidFill>
                  <a:srgbClr val="FF3300"/>
                </a:solidFill>
                <a:latin typeface="Times New Roman" panose="02020603050405020304" pitchFamily="18" charset="0"/>
                <a:ea typeface="宋体" panose="02010600030101010101" pitchFamily="2" charset="-122"/>
              </a:rPr>
              <a:t>0</a:t>
            </a:r>
            <a:r>
              <a:rPr lang="en-US" altLang="zh-CN" sz="2400" b="1" dirty="0">
                <a:solidFill>
                  <a:srgbClr val="FF3300"/>
                </a:solidFill>
                <a:latin typeface="Times New Roman" panose="02020603050405020304" pitchFamily="18" charset="0"/>
                <a:ea typeface="宋体" panose="02010600030101010101" pitchFamily="2" charset="-122"/>
              </a:rPr>
              <a:t>,α</a:t>
            </a:r>
            <a:r>
              <a:rPr lang="en-US" altLang="zh-CN" sz="2400" b="1" baseline="-25000" dirty="0">
                <a:solidFill>
                  <a:srgbClr val="FF3300"/>
                </a:solidFill>
                <a:latin typeface="Times New Roman" panose="02020603050405020304" pitchFamily="18" charset="0"/>
                <a:ea typeface="宋体" panose="02010600030101010101" pitchFamily="2" charset="-122"/>
              </a:rPr>
              <a:t>1</a:t>
            </a:r>
            <a:r>
              <a:rPr lang="en-US" altLang="zh-CN" sz="2400" b="1" dirty="0">
                <a:solidFill>
                  <a:srgbClr val="FF3300"/>
                </a:solidFill>
                <a:latin typeface="Times New Roman" panose="02020603050405020304" pitchFamily="18" charset="0"/>
                <a:ea typeface="宋体" panose="02010600030101010101" pitchFamily="2" charset="-122"/>
              </a:rPr>
              <a:t>,…α</a:t>
            </a:r>
            <a:r>
              <a:rPr lang="en-US" altLang="zh-CN" sz="2400" b="1" baseline="-25000" dirty="0">
                <a:solidFill>
                  <a:srgbClr val="FF3300"/>
                </a:solidFill>
                <a:latin typeface="Times New Roman" panose="02020603050405020304" pitchFamily="18" charset="0"/>
                <a:ea typeface="宋体" panose="02010600030101010101" pitchFamily="2" charset="-122"/>
              </a:rPr>
              <a:t>p</a:t>
            </a:r>
            <a:r>
              <a:rPr lang="en-US" altLang="zh-CN" sz="2400" b="1" dirty="0">
                <a:solidFill>
                  <a:srgbClr val="FF3300"/>
                </a:solidFill>
                <a:latin typeface="Times New Roman" panose="02020603050405020304" pitchFamily="18" charset="0"/>
                <a:ea typeface="宋体" panose="02010600030101010101" pitchFamily="2" charset="-122"/>
              </a:rPr>
              <a:t>)</a:t>
            </a:r>
            <a:endParaRPr lang="en-US" altLang="zh-CN" sz="2400" b="1" dirty="0">
              <a:solidFill>
                <a:srgbClr val="FF3300"/>
              </a:solidFill>
              <a:latin typeface="Times New Roman" panose="02020603050405020304" pitchFamily="18" charset="0"/>
              <a:ea typeface="宋体" panose="02010600030101010101" pitchFamily="2" charset="-122"/>
            </a:endParaRPr>
          </a:p>
          <a:p>
            <a:r>
              <a:rPr lang="en-US" altLang="zh-CN" sz="2400" b="1" dirty="0">
                <a:solidFill>
                  <a:srgbClr val="FF3300"/>
                </a:solidFill>
                <a:latin typeface="Times New Roman" panose="02020603050405020304" pitchFamily="18" charset="0"/>
                <a:ea typeface="宋体" panose="02010600030101010101" pitchFamily="2" charset="-122"/>
              </a:rPr>
              <a:t>                     p=m-1</a:t>
            </a:r>
            <a:r>
              <a:rPr lang="zh-CN" altLang="en-US" sz="2400" b="1" dirty="0">
                <a:solidFill>
                  <a:srgbClr val="FF3300"/>
                </a:solidFill>
                <a:latin typeface="Times New Roman" panose="02020603050405020304" pitchFamily="18" charset="0"/>
                <a:ea typeface="宋体" panose="02010600030101010101" pitchFamily="2" charset="-122"/>
              </a:rPr>
              <a:t>或</a:t>
            </a:r>
            <a:r>
              <a:rPr lang="en-US" altLang="zh-CN" sz="2400" b="1" dirty="0">
                <a:solidFill>
                  <a:srgbClr val="FF3300"/>
                </a:solidFill>
                <a:latin typeface="Times New Roman" panose="02020603050405020304" pitchFamily="18" charset="0"/>
                <a:ea typeface="宋体" panose="02010600030101010101" pitchFamily="2" charset="-122"/>
              </a:rPr>
              <a:t>n-1 </a:t>
            </a:r>
            <a:endParaRPr lang="en-US" altLang="zh-CN" sz="2400" b="1" dirty="0">
              <a:solidFill>
                <a:srgbClr val="FF3300"/>
              </a:solidFill>
              <a:latin typeface="Times New Roman" panose="02020603050405020304" pitchFamily="18" charset="0"/>
              <a:ea typeface="宋体" panose="02010600030101010101" pitchFamily="2" charset="-122"/>
            </a:endParaRPr>
          </a:p>
        </p:txBody>
      </p:sp>
      <p:sp>
        <p:nvSpPr>
          <p:cNvPr id="116764" name="AutoShape 28"/>
          <p:cNvSpPr/>
          <p:nvPr/>
        </p:nvSpPr>
        <p:spPr>
          <a:xfrm>
            <a:off x="2209800" y="5064125"/>
            <a:ext cx="395288" cy="647700"/>
          </a:xfrm>
          <a:prstGeom prst="upDownArrow">
            <a:avLst>
              <a:gd name="adj1" fmla="val 50000"/>
              <a:gd name="adj2" fmla="val 32695"/>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6765" name="AutoShape 29"/>
          <p:cNvSpPr/>
          <p:nvPr/>
        </p:nvSpPr>
        <p:spPr>
          <a:xfrm>
            <a:off x="4008438" y="3716338"/>
            <a:ext cx="719137" cy="395287"/>
          </a:xfrm>
          <a:prstGeom prst="leftRightArrow">
            <a:avLst>
              <a:gd name="adj1" fmla="val 50000"/>
              <a:gd name="adj2" fmla="val 36301"/>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6766" name="AutoShape 30"/>
          <p:cNvSpPr/>
          <p:nvPr/>
        </p:nvSpPr>
        <p:spPr>
          <a:xfrm>
            <a:off x="7010400" y="5224463"/>
            <a:ext cx="395288" cy="647700"/>
          </a:xfrm>
          <a:prstGeom prst="upDownArrow">
            <a:avLst>
              <a:gd name="adj1" fmla="val 50000"/>
              <a:gd name="adj2" fmla="val 32695"/>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6767" name="AutoShape 31"/>
          <p:cNvSpPr/>
          <p:nvPr/>
        </p:nvSpPr>
        <p:spPr>
          <a:xfrm rot="5400000">
            <a:off x="5002213" y="5726113"/>
            <a:ext cx="393700" cy="647700"/>
          </a:xfrm>
          <a:prstGeom prst="upDownArrow">
            <a:avLst>
              <a:gd name="adj1" fmla="val 50000"/>
              <a:gd name="adj2" fmla="val 32827"/>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6768"/>
                                        </p:tgtEl>
                                        <p:attrNameLst>
                                          <p:attrName>style.visibility</p:attrName>
                                        </p:attrNameLst>
                                      </p:cBhvr>
                                      <p:to>
                                        <p:strVal val="visible"/>
                                      </p:to>
                                    </p:set>
                                    <p:anim calcmode="lin" valueType="num">
                                      <p:cBhvr additive="base">
                                        <p:cTn id="7" dur="500" fill="hold"/>
                                        <p:tgtEl>
                                          <p:spTgt spid="116768"/>
                                        </p:tgtEl>
                                        <p:attrNameLst>
                                          <p:attrName>ppt_x</p:attrName>
                                        </p:attrNameLst>
                                      </p:cBhvr>
                                      <p:tavLst>
                                        <p:tav tm="0">
                                          <p:val>
                                            <p:strVal val="0-#ppt_w/2"/>
                                          </p:val>
                                        </p:tav>
                                        <p:tav tm="100000">
                                          <p:val>
                                            <p:strVal val="#ppt_x"/>
                                          </p:val>
                                        </p:tav>
                                      </p:tavLst>
                                    </p:anim>
                                    <p:anim calcmode="lin" valueType="num">
                                      <p:cBhvr additive="base">
                                        <p:cTn id="8" dur="500" fill="hold"/>
                                        <p:tgtEl>
                                          <p:spTgt spid="1167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167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6769"/>
                                        </p:tgtEl>
                                        <p:attrNameLst>
                                          <p:attrName>style.visibility</p:attrName>
                                        </p:attrNameLst>
                                      </p:cBhvr>
                                      <p:to>
                                        <p:strVal val="visible"/>
                                      </p:to>
                                    </p:set>
                                    <p:anim calcmode="lin" valueType="num">
                                      <p:cBhvr additive="base">
                                        <p:cTn id="17" dur="500" fill="hold"/>
                                        <p:tgtEl>
                                          <p:spTgt spid="116769"/>
                                        </p:tgtEl>
                                        <p:attrNameLst>
                                          <p:attrName>ppt_x</p:attrName>
                                        </p:attrNameLst>
                                      </p:cBhvr>
                                      <p:tavLst>
                                        <p:tav tm="0">
                                          <p:val>
                                            <p:strVal val="0-#ppt_w/2"/>
                                          </p:val>
                                        </p:tav>
                                        <p:tav tm="100000">
                                          <p:val>
                                            <p:strVal val="#ppt_x"/>
                                          </p:val>
                                        </p:tav>
                                      </p:tavLst>
                                    </p:anim>
                                    <p:anim calcmode="lin" valueType="num">
                                      <p:cBhvr additive="base">
                                        <p:cTn id="18" dur="500" fill="hold"/>
                                        <p:tgtEl>
                                          <p:spTgt spid="11676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67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67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67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67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6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2" grpId="0"/>
      <p:bldP spid="116764" grpId="0" animBg="1"/>
      <p:bldP spid="116765" grpId="0" animBg="1"/>
      <p:bldP spid="116766" grpId="0" animBg="1"/>
      <p:bldP spid="11676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838200" y="0"/>
            <a:ext cx="7772400" cy="768350"/>
          </a:xfrm>
          <a:ln/>
        </p:spPr>
        <p:txBody>
          <a:bodyPr vert="horz" wrap="square" lIns="91440" tIns="45720" rIns="91440" bIns="45720" anchor="b" anchorCtr="0"/>
          <a:p>
            <a:pPr eaLnBrk="1" hangingPunct="1"/>
            <a:r>
              <a:rPr lang="zh-CN" altLang="en-US" sz="3200" dirty="0">
                <a:latin typeface="楷体_GB2312" pitchFamily="49" charset="-122"/>
                <a:ea typeface="楷体_GB2312" pitchFamily="49" charset="-122"/>
              </a:rPr>
              <a:t>稀疏矩阵的压缩存储</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十字链表</a:t>
            </a:r>
            <a:endParaRPr lang="zh-CN" altLang="en-US" sz="3200" dirty="0">
              <a:latin typeface="楷体_GB2312" pitchFamily="49" charset="-122"/>
              <a:ea typeface="楷体_GB2312" pitchFamily="49" charset="-122"/>
            </a:endParaRPr>
          </a:p>
        </p:txBody>
      </p:sp>
      <p:sp>
        <p:nvSpPr>
          <p:cNvPr id="47106" name="Rectangle 3"/>
          <p:cNvSpPr>
            <a:spLocks noGrp="1"/>
          </p:cNvSpPr>
          <p:nvPr>
            <p:ph sz="half" idx="1"/>
          </p:nvPr>
        </p:nvSpPr>
        <p:spPr>
          <a:xfrm>
            <a:off x="76200" y="828675"/>
            <a:ext cx="9067800" cy="5913438"/>
          </a:xfrm>
          <a:ln/>
        </p:spPr>
        <p:txBody>
          <a:bodyPr vert="horz" wrap="square" lIns="91440" tIns="45720" rIns="91440" bIns="45720" anchor="t" anchorCtr="0"/>
          <a:p>
            <a:pPr algn="just" eaLnBrk="1" hangingPunct="1">
              <a:lnSpc>
                <a:spcPct val="90000"/>
              </a:lnSpc>
              <a:buClr>
                <a:schemeClr val="tx2"/>
              </a:buClr>
              <a:buSzPct val="70000"/>
              <a:buFont typeface="Wingdings" panose="05000000000000000000" pitchFamily="2" charset="2"/>
            </a:pPr>
            <a:r>
              <a:rPr lang="zh-CN" altLang="en-US" sz="2000" b="1" dirty="0">
                <a:ea typeface="楷体_GB2312" pitchFamily="49" charset="-122"/>
              </a:rPr>
              <a:t>十字链表的定义</a:t>
            </a:r>
            <a:endParaRPr lang="zh-CN" altLang="en-US" sz="2000" b="1" dirty="0"/>
          </a:p>
          <a:p>
            <a:pPr algn="just" eaLnBrk="1" hangingPunct="1">
              <a:lnSpc>
                <a:spcPct val="90000"/>
              </a:lnSpc>
              <a:buClr>
                <a:schemeClr val="tx2"/>
              </a:buClr>
              <a:buSzPct val="70000"/>
              <a:buFont typeface="Wingdings" panose="05000000000000000000" pitchFamily="2" charset="2"/>
              <a:buNone/>
            </a:pPr>
            <a:r>
              <a:rPr lang="zh-CN" altLang="en-US" sz="2200" b="1" dirty="0">
                <a:ea typeface="楷体_GB2312" pitchFamily="49" charset="-122"/>
              </a:rPr>
              <a:t>		</a:t>
            </a:r>
            <a:r>
              <a:rPr lang="zh-CN" altLang="en-US" sz="2000" b="1" dirty="0">
                <a:ea typeface="楷体_GB2312" pitchFamily="49" charset="-122"/>
              </a:rPr>
              <a:t>稀疏矩阵的每个非零元素用一个含五个域的结点表示</a:t>
            </a:r>
            <a:r>
              <a:rPr lang="en-US" altLang="zh-CN" sz="2000" b="1" dirty="0">
                <a:ea typeface="楷体_GB2312" pitchFamily="49" charset="-122"/>
              </a:rPr>
              <a:t>:</a:t>
            </a:r>
            <a:endParaRPr lang="en-US" altLang="zh-CN" sz="2000" b="1" dirty="0">
              <a:ea typeface="楷体_GB2312" pitchFamily="49" charset="-122"/>
            </a:endParaRPr>
          </a:p>
          <a:p>
            <a:pPr algn="just" eaLnBrk="1" hangingPunct="1">
              <a:lnSpc>
                <a:spcPct val="90000"/>
              </a:lnSpc>
              <a:buClr>
                <a:schemeClr val="tx2"/>
              </a:buClr>
              <a:buSzPct val="70000"/>
              <a:buFont typeface="Wingdings" panose="05000000000000000000" pitchFamily="2" charset="2"/>
              <a:buNone/>
            </a:pPr>
            <a:r>
              <a:rPr lang="en-US" altLang="zh-CN" sz="2000" b="1" dirty="0">
                <a:ea typeface="楷体_GB2312" pitchFamily="49" charset="-122"/>
              </a:rPr>
              <a:t>                                               i:</a:t>
            </a:r>
            <a:r>
              <a:rPr lang="zh-CN" altLang="en-US" sz="2000" b="1" dirty="0">
                <a:ea typeface="楷体_GB2312" pitchFamily="49" charset="-122"/>
              </a:rPr>
              <a:t>非零元素所在行</a:t>
            </a:r>
            <a:r>
              <a:rPr lang="en-US" altLang="zh-CN" sz="2000" b="1" dirty="0">
                <a:ea typeface="楷体_GB2312" pitchFamily="49" charset="-122"/>
              </a:rPr>
              <a:t>;j:</a:t>
            </a:r>
            <a:r>
              <a:rPr lang="zh-CN" altLang="en-US" sz="2000" b="1" dirty="0">
                <a:ea typeface="楷体_GB2312" pitchFamily="49" charset="-122"/>
              </a:rPr>
              <a:t>非零元素所在列</a:t>
            </a:r>
            <a:endParaRPr lang="zh-CN" altLang="en-US" sz="2000" b="1" dirty="0">
              <a:ea typeface="楷体_GB2312" pitchFamily="49" charset="-122"/>
            </a:endParaRPr>
          </a:p>
          <a:p>
            <a:pPr algn="just" eaLnBrk="1" hangingPunct="1">
              <a:lnSpc>
                <a:spcPct val="90000"/>
              </a:lnSpc>
              <a:buClr>
                <a:schemeClr val="tx2"/>
              </a:buClr>
              <a:buSzPct val="70000"/>
              <a:buFont typeface="Wingdings" panose="05000000000000000000" pitchFamily="2" charset="2"/>
              <a:buNone/>
            </a:pPr>
            <a:r>
              <a:rPr lang="zh-CN" altLang="en-US" sz="2000" b="1" dirty="0">
                <a:ea typeface="楷体_GB2312" pitchFamily="49" charset="-122"/>
              </a:rPr>
              <a:t>                                               </a:t>
            </a:r>
            <a:r>
              <a:rPr lang="en-US" altLang="zh-CN" sz="2000" b="1" dirty="0">
                <a:ea typeface="楷体_GB2312" pitchFamily="49" charset="-122"/>
              </a:rPr>
              <a:t>e:</a:t>
            </a:r>
            <a:r>
              <a:rPr lang="zh-CN" altLang="en-US" sz="2000" b="1" dirty="0">
                <a:ea typeface="楷体_GB2312" pitchFamily="49" charset="-122"/>
              </a:rPr>
              <a:t>非零元素值</a:t>
            </a:r>
            <a:r>
              <a:rPr lang="en-US" altLang="zh-CN" sz="2000" b="1" dirty="0">
                <a:ea typeface="楷体_GB2312" pitchFamily="49" charset="-122"/>
              </a:rPr>
              <a:t>;right</a:t>
            </a:r>
            <a:r>
              <a:rPr lang="zh-CN" altLang="en-US" sz="2000" b="1" dirty="0">
                <a:ea typeface="楷体_GB2312" pitchFamily="49" charset="-122"/>
              </a:rPr>
              <a:t>域</a:t>
            </a:r>
            <a:r>
              <a:rPr lang="en-US" altLang="zh-CN" sz="2000" b="1" dirty="0">
                <a:ea typeface="楷体_GB2312" pitchFamily="49" charset="-122"/>
              </a:rPr>
              <a:t>:</a:t>
            </a:r>
            <a:r>
              <a:rPr lang="zh-CN" altLang="en-US" sz="2000" b="1" dirty="0">
                <a:ea typeface="楷体_GB2312" pitchFamily="49" charset="-122"/>
              </a:rPr>
              <a:t>链接同一行下一非零元素</a:t>
            </a:r>
            <a:endParaRPr lang="zh-CN" altLang="en-US" sz="2000" b="1" dirty="0">
              <a:ea typeface="楷体_GB2312" pitchFamily="49" charset="-122"/>
            </a:endParaRPr>
          </a:p>
          <a:p>
            <a:pPr algn="just" eaLnBrk="1" hangingPunct="1">
              <a:lnSpc>
                <a:spcPct val="90000"/>
              </a:lnSpc>
              <a:buClr>
                <a:schemeClr val="tx2"/>
              </a:buClr>
              <a:buSzPct val="70000"/>
              <a:buFont typeface="Wingdings" panose="05000000000000000000" pitchFamily="2" charset="2"/>
              <a:buNone/>
            </a:pPr>
            <a:r>
              <a:rPr lang="zh-CN" altLang="en-US" sz="2000" b="1" dirty="0">
                <a:ea typeface="楷体_GB2312" pitchFamily="49" charset="-122"/>
              </a:rPr>
              <a:t>                                               </a:t>
            </a:r>
            <a:r>
              <a:rPr lang="en-US" altLang="zh-CN" sz="2000" b="1" dirty="0">
                <a:ea typeface="楷体_GB2312" pitchFamily="49" charset="-122"/>
              </a:rPr>
              <a:t>down</a:t>
            </a:r>
            <a:r>
              <a:rPr lang="zh-CN" altLang="en-US" sz="2000" b="1" dirty="0">
                <a:ea typeface="楷体_GB2312" pitchFamily="49" charset="-122"/>
              </a:rPr>
              <a:t>域</a:t>
            </a:r>
            <a:r>
              <a:rPr lang="en-US" altLang="zh-CN" sz="2000" b="1" dirty="0">
                <a:ea typeface="楷体_GB2312" pitchFamily="49" charset="-122"/>
              </a:rPr>
              <a:t>:</a:t>
            </a:r>
            <a:r>
              <a:rPr lang="zh-CN" altLang="en-US" sz="2000" b="1" dirty="0">
                <a:ea typeface="楷体_GB2312" pitchFamily="49" charset="-122"/>
              </a:rPr>
              <a:t>链接同一列下一非零元素；</a:t>
            </a:r>
            <a:endParaRPr lang="zh-CN" altLang="en-US" sz="2000" b="1" dirty="0">
              <a:ea typeface="楷体_GB2312" pitchFamily="49" charset="-122"/>
            </a:endParaRPr>
          </a:p>
          <a:p>
            <a:pPr algn="just" eaLnBrk="1" hangingPunct="1">
              <a:lnSpc>
                <a:spcPct val="90000"/>
              </a:lnSpc>
              <a:buClr>
                <a:schemeClr val="tx2"/>
              </a:buClr>
              <a:buSzPct val="70000"/>
              <a:buFont typeface="Wingdings" panose="05000000000000000000" pitchFamily="2" charset="2"/>
            </a:pPr>
            <a:r>
              <a:rPr lang="zh-CN" altLang="en-US" sz="2000" b="1" dirty="0">
                <a:ea typeface="楷体_GB2312" pitchFamily="49" charset="-122"/>
              </a:rPr>
              <a:t>存储结构的</a:t>
            </a:r>
            <a:r>
              <a:rPr lang="en-US" altLang="zh-CN" sz="2000" b="1" dirty="0">
                <a:ea typeface="楷体_GB2312" pitchFamily="49" charset="-122"/>
              </a:rPr>
              <a:t>C</a:t>
            </a:r>
            <a:r>
              <a:rPr lang="zh-CN" altLang="en-US" sz="2000" b="1" dirty="0">
                <a:ea typeface="楷体_GB2312" pitchFamily="49" charset="-122"/>
              </a:rPr>
              <a:t>语言描述</a:t>
            </a:r>
            <a:endParaRPr lang="zh-CN" altLang="en-US" sz="2000" b="1" dirty="0">
              <a:ea typeface="楷体_GB2312" pitchFamily="49" charset="-122"/>
            </a:endParaRPr>
          </a:p>
          <a:p>
            <a:pPr eaLnBrk="1" hangingPunct="1">
              <a:lnSpc>
                <a:spcPct val="90000"/>
              </a:lnSpc>
              <a:spcBef>
                <a:spcPct val="50000"/>
              </a:spcBef>
              <a:buClr>
                <a:schemeClr val="tx2"/>
              </a:buClr>
              <a:buSzPct val="70000"/>
              <a:buFont typeface="Wingdings" panose="05000000000000000000" pitchFamily="2" charset="2"/>
              <a:buNone/>
            </a:pPr>
            <a:r>
              <a:rPr lang="zh-CN" altLang="en-US" sz="2000" b="1" dirty="0"/>
              <a:t>     </a:t>
            </a:r>
            <a:r>
              <a:rPr lang="en-US" altLang="zh-CN" sz="2000" b="1" dirty="0"/>
              <a:t>typedef struct OLNode{</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int i,j;</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ElemType e;</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Struct OLNode *right,*down;</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}OLNode,*OLink;</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typedef struct{</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OLink *rhead,*chead;</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int mu,nu,tu;</a:t>
            </a:r>
            <a:endParaRPr lang="en-US" altLang="zh-CN" sz="2000" b="1" dirty="0"/>
          </a:p>
          <a:p>
            <a:pPr eaLnBrk="1" hangingPunct="1">
              <a:lnSpc>
                <a:spcPct val="90000"/>
              </a:lnSpc>
              <a:spcBef>
                <a:spcPct val="50000"/>
              </a:spcBef>
              <a:buClr>
                <a:schemeClr val="tx2"/>
              </a:buClr>
              <a:buSzPct val="70000"/>
              <a:buFont typeface="Wingdings" panose="05000000000000000000" pitchFamily="2" charset="2"/>
              <a:buNone/>
            </a:pPr>
            <a:r>
              <a:rPr lang="en-US" altLang="zh-CN" sz="2000" b="1" dirty="0"/>
              <a:t>     } CrossLink;</a:t>
            </a:r>
            <a:endParaRPr lang="en-US" altLang="zh-CN" sz="2000" b="1" dirty="0">
              <a:ea typeface="楷体_GB2312" pitchFamily="49" charset="-122"/>
            </a:endParaRPr>
          </a:p>
        </p:txBody>
      </p:sp>
      <p:grpSp>
        <p:nvGrpSpPr>
          <p:cNvPr id="47107" name="Group 6"/>
          <p:cNvGrpSpPr/>
          <p:nvPr/>
        </p:nvGrpSpPr>
        <p:grpSpPr>
          <a:xfrm>
            <a:off x="1692275" y="1622425"/>
            <a:ext cx="1676400" cy="942975"/>
            <a:chOff x="336" y="2544"/>
            <a:chExt cx="1056" cy="594"/>
          </a:xfrm>
        </p:grpSpPr>
        <p:sp>
          <p:nvSpPr>
            <p:cNvPr id="47108" name="Text Box 7"/>
            <p:cNvSpPr txBox="1"/>
            <p:nvPr/>
          </p:nvSpPr>
          <p:spPr>
            <a:xfrm>
              <a:off x="336" y="2544"/>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 i       j       e</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47109" name="Text Box 8"/>
            <p:cNvSpPr txBox="1"/>
            <p:nvPr/>
          </p:nvSpPr>
          <p:spPr>
            <a:xfrm>
              <a:off x="336" y="2844"/>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down   right</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47110" name="Line 9"/>
            <p:cNvSpPr/>
            <p:nvPr/>
          </p:nvSpPr>
          <p:spPr>
            <a:xfrm>
              <a:off x="672" y="2553"/>
              <a:ext cx="0" cy="288"/>
            </a:xfrm>
            <a:prstGeom prst="line">
              <a:avLst/>
            </a:prstGeom>
            <a:ln w="9525" cap="flat" cmpd="sng">
              <a:solidFill>
                <a:schemeClr val="tx1"/>
              </a:solidFill>
              <a:prstDash val="solid"/>
              <a:miter/>
              <a:headEnd type="none" w="med" len="med"/>
              <a:tailEnd type="none" w="med" len="med"/>
            </a:ln>
          </p:spPr>
        </p:sp>
        <p:sp>
          <p:nvSpPr>
            <p:cNvPr id="47111" name="Line 10"/>
            <p:cNvSpPr/>
            <p:nvPr/>
          </p:nvSpPr>
          <p:spPr>
            <a:xfrm>
              <a:off x="1056" y="2553"/>
              <a:ext cx="0" cy="288"/>
            </a:xfrm>
            <a:prstGeom prst="line">
              <a:avLst/>
            </a:prstGeom>
            <a:ln w="9525" cap="flat" cmpd="sng">
              <a:solidFill>
                <a:schemeClr val="tx1"/>
              </a:solidFill>
              <a:prstDash val="solid"/>
              <a:miter/>
              <a:headEnd type="none" w="med" len="med"/>
              <a:tailEnd type="none" w="med" len="med"/>
            </a:ln>
          </p:spPr>
        </p:sp>
        <p:sp>
          <p:nvSpPr>
            <p:cNvPr id="47112" name="Line 11"/>
            <p:cNvSpPr/>
            <p:nvPr/>
          </p:nvSpPr>
          <p:spPr>
            <a:xfrm>
              <a:off x="891" y="2850"/>
              <a:ext cx="0" cy="288"/>
            </a:xfrm>
            <a:prstGeom prst="line">
              <a:avLst/>
            </a:prstGeom>
            <a:ln w="9525" cap="flat" cmpd="sng">
              <a:solidFill>
                <a:schemeClr val="tx1"/>
              </a:solidFill>
              <a:prstDash val="solid"/>
              <a:miter/>
              <a:headEnd type="none" w="med" len="med"/>
              <a:tailEnd type="none" w="med" len="med"/>
            </a:ln>
          </p:spPr>
        </p:sp>
      </p:grpSp>
      <p:sp>
        <p:nvSpPr>
          <p:cNvPr id="47113" name="Text Box 12"/>
          <p:cNvSpPr txBox="1"/>
          <p:nvPr/>
        </p:nvSpPr>
        <p:spPr>
          <a:xfrm>
            <a:off x="215900" y="1685925"/>
            <a:ext cx="1763713" cy="457200"/>
          </a:xfrm>
          <a:prstGeom prst="rect">
            <a:avLst/>
          </a:prstGeom>
          <a:noFill/>
          <a:ln w="9525">
            <a:noFill/>
          </a:ln>
        </p:spPr>
        <p:txBody>
          <a:bodyPr anchor="t" anchorCtr="0">
            <a:spAutoFit/>
          </a:bodyPr>
          <a:p>
            <a:pPr>
              <a:spcBef>
                <a:spcPct val="50000"/>
              </a:spcBef>
            </a:pPr>
            <a:r>
              <a:rPr lang="zh-CN" altLang="en-US" sz="2400" dirty="0">
                <a:solidFill>
                  <a:srgbClr val="4220EA"/>
                </a:solidFill>
                <a:latin typeface="Times New Roman" panose="02020603050405020304" pitchFamily="18" charset="0"/>
                <a:ea typeface="楷体_GB2312" pitchFamily="49" charset="-122"/>
              </a:rPr>
              <a:t>结点结构</a:t>
            </a:r>
            <a:r>
              <a:rPr lang="zh-CN" altLang="en-US" sz="2400" dirty="0">
                <a:solidFill>
                  <a:srgbClr val="4220EA"/>
                </a:solidFill>
                <a:latin typeface="Times New Roman" panose="02020603050405020304" pitchFamily="18" charset="0"/>
                <a:ea typeface="宋体" panose="02010600030101010101" pitchFamily="2" charset="-122"/>
              </a:rPr>
              <a:t>：</a:t>
            </a:r>
            <a:endParaRPr lang="zh-CN" altLang="en-US" sz="2400" dirty="0">
              <a:solidFill>
                <a:srgbClr val="4220EA"/>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914400" y="228600"/>
            <a:ext cx="7772400" cy="768350"/>
          </a:xfrm>
          <a:ln/>
        </p:spPr>
        <p:txBody>
          <a:bodyPr vert="horz" wrap="square" lIns="91440" tIns="45720" rIns="91440" bIns="45720" anchor="b" anchorCtr="0"/>
          <a:p>
            <a:pPr eaLnBrk="1" hangingPunct="1"/>
            <a:r>
              <a:rPr lang="zh-CN" altLang="en-US" sz="3500" dirty="0">
                <a:ea typeface="楷体_GB2312" pitchFamily="49" charset="-122"/>
              </a:rPr>
              <a:t>十字链表表示的稀疏矩阵举例</a:t>
            </a:r>
            <a:endParaRPr lang="zh-CN" altLang="en-US" sz="3500" dirty="0">
              <a:ea typeface="楷体_GB2312" pitchFamily="49" charset="-122"/>
            </a:endParaRPr>
          </a:p>
        </p:txBody>
      </p:sp>
      <p:graphicFrame>
        <p:nvGraphicFramePr>
          <p:cNvPr id="48130" name="Object 3"/>
          <p:cNvGraphicFramePr>
            <a:graphicFrameLocks noGrp="1" noChangeAspect="1"/>
          </p:cNvGraphicFramePr>
          <p:nvPr>
            <p:ph sz="quarter" idx="1"/>
          </p:nvPr>
        </p:nvGraphicFramePr>
        <p:xfrm>
          <a:off x="609600" y="3124200"/>
          <a:ext cx="3619500" cy="1905000"/>
        </p:xfrm>
        <a:graphic>
          <a:graphicData uri="http://schemas.openxmlformats.org/presentationml/2006/ole">
            <mc:AlternateContent xmlns:mc="http://schemas.openxmlformats.org/markup-compatibility/2006">
              <mc:Choice xmlns:v="urn:schemas-microsoft-com:vml" Requires="v">
                <p:oleObj spid="_x0000_s3078" name="" r:id="rId1" imgW="1304925" imgH="714375" progId="Paint.Picture">
                  <p:embed/>
                </p:oleObj>
              </mc:Choice>
              <mc:Fallback>
                <p:oleObj name="" r:id="rId1" imgW="1304925" imgH="714375" progId="Paint.Picture">
                  <p:embed/>
                  <p:pic>
                    <p:nvPicPr>
                      <p:cNvPr id="0" name="图片 3077"/>
                      <p:cNvPicPr/>
                      <p:nvPr/>
                    </p:nvPicPr>
                    <p:blipFill>
                      <a:blip r:embed="rId2"/>
                      <a:stretch>
                        <a:fillRect/>
                      </a:stretch>
                    </p:blipFill>
                    <p:spPr>
                      <a:xfrm>
                        <a:off x="609600" y="3124200"/>
                        <a:ext cx="3619500" cy="1905000"/>
                      </a:xfrm>
                      <a:prstGeom prst="rect">
                        <a:avLst/>
                      </a:prstGeom>
                      <a:noFill/>
                      <a:ln w="38100">
                        <a:miter/>
                      </a:ln>
                    </p:spPr>
                  </p:pic>
                </p:oleObj>
              </mc:Fallback>
            </mc:AlternateContent>
          </a:graphicData>
        </a:graphic>
      </p:graphicFrame>
      <p:grpSp>
        <p:nvGrpSpPr>
          <p:cNvPr id="48131" name="Group 12"/>
          <p:cNvGrpSpPr/>
          <p:nvPr/>
        </p:nvGrpSpPr>
        <p:grpSpPr>
          <a:xfrm>
            <a:off x="2133600" y="1295400"/>
            <a:ext cx="1676400" cy="942975"/>
            <a:chOff x="336" y="2544"/>
            <a:chExt cx="1056" cy="594"/>
          </a:xfrm>
        </p:grpSpPr>
        <p:sp>
          <p:nvSpPr>
            <p:cNvPr id="48132" name="Text Box 7"/>
            <p:cNvSpPr txBox="1"/>
            <p:nvPr/>
          </p:nvSpPr>
          <p:spPr>
            <a:xfrm>
              <a:off x="336" y="2544"/>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 i       j       e</a:t>
              </a:r>
              <a:endParaRPr lang="en-US" altLang="zh-CN" sz="2400" dirty="0">
                <a:latin typeface="Times New Roman" panose="02020603050405020304" pitchFamily="18" charset="0"/>
                <a:ea typeface="宋体" panose="02010600030101010101" pitchFamily="2" charset="-122"/>
              </a:endParaRPr>
            </a:p>
          </p:txBody>
        </p:sp>
        <p:sp>
          <p:nvSpPr>
            <p:cNvPr id="48133" name="Text Box 8"/>
            <p:cNvSpPr txBox="1"/>
            <p:nvPr/>
          </p:nvSpPr>
          <p:spPr>
            <a:xfrm>
              <a:off x="336" y="2844"/>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down   right</a:t>
              </a:r>
              <a:endParaRPr lang="en-US" altLang="zh-CN" sz="2400" dirty="0">
                <a:latin typeface="Times New Roman" panose="02020603050405020304" pitchFamily="18" charset="0"/>
                <a:ea typeface="宋体" panose="02010600030101010101" pitchFamily="2" charset="-122"/>
              </a:endParaRPr>
            </a:p>
          </p:txBody>
        </p:sp>
        <p:sp>
          <p:nvSpPr>
            <p:cNvPr id="48134" name="Line 9"/>
            <p:cNvSpPr/>
            <p:nvPr/>
          </p:nvSpPr>
          <p:spPr>
            <a:xfrm>
              <a:off x="672" y="2553"/>
              <a:ext cx="0" cy="288"/>
            </a:xfrm>
            <a:prstGeom prst="line">
              <a:avLst/>
            </a:prstGeom>
            <a:ln w="9525" cap="flat" cmpd="sng">
              <a:solidFill>
                <a:schemeClr val="tx1"/>
              </a:solidFill>
              <a:prstDash val="solid"/>
              <a:miter/>
              <a:headEnd type="none" w="med" len="med"/>
              <a:tailEnd type="none" w="med" len="med"/>
            </a:ln>
          </p:spPr>
        </p:sp>
        <p:sp>
          <p:nvSpPr>
            <p:cNvPr id="48135" name="Line 10"/>
            <p:cNvSpPr/>
            <p:nvPr/>
          </p:nvSpPr>
          <p:spPr>
            <a:xfrm>
              <a:off x="1056" y="2553"/>
              <a:ext cx="0" cy="288"/>
            </a:xfrm>
            <a:prstGeom prst="line">
              <a:avLst/>
            </a:prstGeom>
            <a:ln w="9525" cap="flat" cmpd="sng">
              <a:solidFill>
                <a:schemeClr val="tx1"/>
              </a:solidFill>
              <a:prstDash val="solid"/>
              <a:miter/>
              <a:headEnd type="none" w="med" len="med"/>
              <a:tailEnd type="none" w="med" len="med"/>
            </a:ln>
          </p:spPr>
        </p:sp>
        <p:sp>
          <p:nvSpPr>
            <p:cNvPr id="48136" name="Line 11"/>
            <p:cNvSpPr/>
            <p:nvPr/>
          </p:nvSpPr>
          <p:spPr>
            <a:xfrm>
              <a:off x="891" y="2850"/>
              <a:ext cx="0" cy="288"/>
            </a:xfrm>
            <a:prstGeom prst="line">
              <a:avLst/>
            </a:prstGeom>
            <a:ln w="9525" cap="flat" cmpd="sng">
              <a:solidFill>
                <a:schemeClr val="tx1"/>
              </a:solidFill>
              <a:prstDash val="solid"/>
              <a:miter/>
              <a:headEnd type="none" w="med" len="med"/>
              <a:tailEnd type="none" w="med" len="med"/>
            </a:ln>
          </p:spPr>
        </p:sp>
      </p:grpSp>
      <p:sp>
        <p:nvSpPr>
          <p:cNvPr id="48137" name="Text Box 13"/>
          <p:cNvSpPr txBox="1"/>
          <p:nvPr/>
        </p:nvSpPr>
        <p:spPr>
          <a:xfrm>
            <a:off x="533400" y="1524000"/>
            <a:ext cx="1735138" cy="457200"/>
          </a:xfrm>
          <a:prstGeom prst="rect">
            <a:avLst/>
          </a:prstGeom>
          <a:noFill/>
          <a:ln w="9525">
            <a:noFill/>
          </a:ln>
        </p:spPr>
        <p:txBody>
          <a:bodyPr anchor="t" anchorCtr="0">
            <a:spAutoFit/>
          </a:bodyPr>
          <a:p>
            <a:pPr>
              <a:spcBef>
                <a:spcPct val="50000"/>
              </a:spcBef>
            </a:pPr>
            <a:r>
              <a:rPr lang="zh-CN" altLang="en-US" sz="2400" b="1" dirty="0">
                <a:solidFill>
                  <a:srgbClr val="4220EA"/>
                </a:solidFill>
                <a:latin typeface="Times New Roman" panose="02020603050405020304" pitchFamily="18" charset="0"/>
                <a:ea typeface="楷体_GB2312" pitchFamily="49" charset="-122"/>
              </a:rPr>
              <a:t>结点结构：</a:t>
            </a:r>
            <a:endParaRPr lang="zh-CN" altLang="en-US" sz="2400" b="1" dirty="0">
              <a:solidFill>
                <a:srgbClr val="4220EA"/>
              </a:solidFill>
              <a:latin typeface="Times New Roman" panose="02020603050405020304" pitchFamily="18" charset="0"/>
              <a:ea typeface="楷体_GB2312" pitchFamily="49" charset="-122"/>
            </a:endParaRPr>
          </a:p>
        </p:txBody>
      </p:sp>
      <p:sp>
        <p:nvSpPr>
          <p:cNvPr id="48138" name="Text Box 14"/>
          <p:cNvSpPr txBox="1"/>
          <p:nvPr/>
        </p:nvSpPr>
        <p:spPr>
          <a:xfrm>
            <a:off x="609600" y="2590800"/>
            <a:ext cx="2090738" cy="457200"/>
          </a:xfrm>
          <a:prstGeom prst="rect">
            <a:avLst/>
          </a:prstGeom>
          <a:noFill/>
          <a:ln w="9525">
            <a:noFill/>
          </a:ln>
        </p:spPr>
        <p:txBody>
          <a:bodyPr anchor="t" anchorCtr="0">
            <a:spAutoFit/>
          </a:bodyPr>
          <a:p>
            <a:pPr>
              <a:spcBef>
                <a:spcPct val="50000"/>
              </a:spcBef>
            </a:pPr>
            <a:r>
              <a:rPr lang="zh-CN" altLang="en-US" sz="2400" b="1" dirty="0">
                <a:solidFill>
                  <a:srgbClr val="4220EA"/>
                </a:solidFill>
                <a:latin typeface="楷体_GB2312" pitchFamily="49" charset="-122"/>
                <a:ea typeface="楷体_GB2312" pitchFamily="49" charset="-122"/>
              </a:rPr>
              <a:t>稀疏矩阵</a:t>
            </a:r>
            <a:r>
              <a:rPr lang="en-US" altLang="zh-CN" sz="2400" b="1" dirty="0">
                <a:solidFill>
                  <a:srgbClr val="4220EA"/>
                </a:solidFill>
                <a:latin typeface="楷体_GB2312" pitchFamily="49" charset="-122"/>
                <a:ea typeface="楷体_GB2312" pitchFamily="49" charset="-122"/>
              </a:rPr>
              <a:t>M</a:t>
            </a:r>
            <a:r>
              <a:rPr lang="zh-CN" altLang="en-US" sz="2400" b="1" dirty="0">
                <a:solidFill>
                  <a:srgbClr val="4220EA"/>
                </a:solidFill>
                <a:latin typeface="楷体_GB2312" pitchFamily="49" charset="-122"/>
                <a:ea typeface="楷体_GB2312" pitchFamily="49" charset="-122"/>
              </a:rPr>
              <a:t>：</a:t>
            </a:r>
            <a:endParaRPr lang="zh-CN" altLang="en-US" sz="2400" b="1" dirty="0">
              <a:solidFill>
                <a:srgbClr val="4220EA"/>
              </a:solidFill>
              <a:latin typeface="楷体_GB2312" pitchFamily="49" charset="-122"/>
              <a:ea typeface="楷体_GB2312" pitchFamily="49" charset="-122"/>
            </a:endParaRPr>
          </a:p>
        </p:txBody>
      </p:sp>
      <p:sp>
        <p:nvSpPr>
          <p:cNvPr id="48139" name="Text Box 15"/>
          <p:cNvSpPr txBox="1"/>
          <p:nvPr/>
        </p:nvSpPr>
        <p:spPr>
          <a:xfrm>
            <a:off x="4648200" y="1458913"/>
            <a:ext cx="2371725" cy="457200"/>
          </a:xfrm>
          <a:prstGeom prst="rect">
            <a:avLst/>
          </a:prstGeom>
          <a:noFill/>
          <a:ln w="9525">
            <a:noFill/>
          </a:ln>
        </p:spPr>
        <p:txBody>
          <a:bodyPr anchor="t" anchorCtr="0">
            <a:spAutoFit/>
          </a:bodyPr>
          <a:p>
            <a:pPr>
              <a:spcBef>
                <a:spcPct val="50000"/>
              </a:spcBef>
            </a:pPr>
            <a:r>
              <a:rPr lang="en-US" altLang="zh-CN" sz="2400" b="1" dirty="0">
                <a:solidFill>
                  <a:srgbClr val="4220EA"/>
                </a:solidFill>
                <a:latin typeface="楷体_GB2312" pitchFamily="49" charset="-122"/>
                <a:ea typeface="楷体_GB2312" pitchFamily="49" charset="-122"/>
              </a:rPr>
              <a:t>M</a:t>
            </a:r>
            <a:r>
              <a:rPr lang="zh-CN" altLang="en-US" sz="2400" b="1" dirty="0">
                <a:solidFill>
                  <a:srgbClr val="4220EA"/>
                </a:solidFill>
                <a:latin typeface="楷体_GB2312" pitchFamily="49" charset="-122"/>
                <a:ea typeface="楷体_GB2312" pitchFamily="49" charset="-122"/>
              </a:rPr>
              <a:t>的十字链表：</a:t>
            </a:r>
            <a:endParaRPr lang="zh-CN" altLang="en-US" sz="2400" b="1" dirty="0">
              <a:solidFill>
                <a:srgbClr val="4220EA"/>
              </a:solidFill>
              <a:latin typeface="楷体_GB2312" pitchFamily="49" charset="-122"/>
              <a:ea typeface="楷体_GB2312" pitchFamily="49" charset="-122"/>
            </a:endParaRPr>
          </a:p>
        </p:txBody>
      </p:sp>
      <p:sp>
        <p:nvSpPr>
          <p:cNvPr id="48140" name="Rectangle 17"/>
          <p:cNvSpPr/>
          <p:nvPr/>
        </p:nvSpPr>
        <p:spPr>
          <a:xfrm>
            <a:off x="0" y="2166938"/>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pSp>
        <p:nvGrpSpPr>
          <p:cNvPr id="48141" name="Group 90"/>
          <p:cNvGrpSpPr/>
          <p:nvPr/>
        </p:nvGrpSpPr>
        <p:grpSpPr>
          <a:xfrm>
            <a:off x="4570413" y="1844675"/>
            <a:ext cx="4306887" cy="4321175"/>
            <a:chOff x="2879" y="1162"/>
            <a:chExt cx="2713" cy="2722"/>
          </a:xfrm>
        </p:grpSpPr>
        <p:sp>
          <p:nvSpPr>
            <p:cNvPr id="48142" name="AutoShape 18"/>
            <p:cNvSpPr>
              <a:spLocks noChangeAspect="1" noTextEdit="1"/>
            </p:cNvSpPr>
            <p:nvPr/>
          </p:nvSpPr>
          <p:spPr>
            <a:xfrm>
              <a:off x="2925" y="1162"/>
              <a:ext cx="2631" cy="2722"/>
            </a:xfrm>
            <a:prstGeom prst="rect">
              <a:avLst/>
            </a:prstGeom>
            <a:noFill/>
            <a:ln w="9525">
              <a:noFill/>
            </a:ln>
          </p:spPr>
          <p:txBody>
            <a:bodyPr anchor="t" anchorCtr="0"/>
            <a:p>
              <a:pPr eaLnBrk="0" hangingPunct="0"/>
              <a:endParaRPr lang="zh-CN" altLang="en-US">
                <a:latin typeface="Arial" panose="020B0604020202020204" pitchFamily="34" charset="0"/>
                <a:ea typeface="宋体" panose="02010600030101010101" pitchFamily="2" charset="-122"/>
              </a:endParaRPr>
            </a:p>
          </p:txBody>
        </p:sp>
        <p:sp>
          <p:nvSpPr>
            <p:cNvPr id="48143" name="Rectangle 20"/>
            <p:cNvSpPr/>
            <p:nvPr/>
          </p:nvSpPr>
          <p:spPr>
            <a:xfrm>
              <a:off x="3597" y="1447"/>
              <a:ext cx="1887" cy="220"/>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44" name="Line 21"/>
            <p:cNvSpPr/>
            <p:nvPr/>
          </p:nvSpPr>
          <p:spPr>
            <a:xfrm>
              <a:off x="4539" y="1447"/>
              <a:ext cx="1" cy="214"/>
            </a:xfrm>
            <a:prstGeom prst="line">
              <a:avLst/>
            </a:prstGeom>
            <a:ln w="20638" cap="flat" cmpd="sng">
              <a:solidFill>
                <a:srgbClr val="000000"/>
              </a:solidFill>
              <a:prstDash val="solid"/>
              <a:round/>
              <a:headEnd type="none" w="med" len="med"/>
              <a:tailEnd type="none" w="med" len="med"/>
            </a:ln>
          </p:spPr>
        </p:sp>
        <p:sp>
          <p:nvSpPr>
            <p:cNvPr id="48145" name="Line 22"/>
            <p:cNvSpPr/>
            <p:nvPr/>
          </p:nvSpPr>
          <p:spPr>
            <a:xfrm>
              <a:off x="4068" y="1447"/>
              <a:ext cx="1" cy="214"/>
            </a:xfrm>
            <a:prstGeom prst="line">
              <a:avLst/>
            </a:prstGeom>
            <a:ln w="20638" cap="flat" cmpd="sng">
              <a:solidFill>
                <a:srgbClr val="000000"/>
              </a:solidFill>
              <a:prstDash val="solid"/>
              <a:round/>
              <a:headEnd type="none" w="med" len="med"/>
              <a:tailEnd type="none" w="med" len="med"/>
            </a:ln>
          </p:spPr>
        </p:sp>
        <p:sp>
          <p:nvSpPr>
            <p:cNvPr id="48146" name="Line 23"/>
            <p:cNvSpPr/>
            <p:nvPr/>
          </p:nvSpPr>
          <p:spPr>
            <a:xfrm>
              <a:off x="5009" y="1447"/>
              <a:ext cx="1" cy="214"/>
            </a:xfrm>
            <a:prstGeom prst="line">
              <a:avLst/>
            </a:prstGeom>
            <a:ln w="20638" cap="flat" cmpd="sng">
              <a:solidFill>
                <a:srgbClr val="000000"/>
              </a:solidFill>
              <a:prstDash val="solid"/>
              <a:round/>
              <a:headEnd type="none" w="med" len="med"/>
              <a:tailEnd type="none" w="med" len="med"/>
            </a:ln>
          </p:spPr>
        </p:sp>
        <p:grpSp>
          <p:nvGrpSpPr>
            <p:cNvPr id="48147" name="Group 29"/>
            <p:cNvGrpSpPr/>
            <p:nvPr/>
          </p:nvGrpSpPr>
          <p:grpSpPr>
            <a:xfrm>
              <a:off x="3732" y="2089"/>
              <a:ext cx="408" cy="363"/>
              <a:chOff x="3732" y="2089"/>
              <a:chExt cx="408" cy="363"/>
            </a:xfrm>
          </p:grpSpPr>
          <p:sp>
            <p:nvSpPr>
              <p:cNvPr id="48148" name="Rectangle 24"/>
              <p:cNvSpPr/>
              <p:nvPr/>
            </p:nvSpPr>
            <p:spPr>
              <a:xfrm>
                <a:off x="3732" y="2089"/>
                <a:ext cx="408" cy="363"/>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49" name="Line 25"/>
              <p:cNvSpPr/>
              <p:nvPr/>
            </p:nvSpPr>
            <p:spPr>
              <a:xfrm>
                <a:off x="3732" y="2303"/>
                <a:ext cx="403" cy="1"/>
              </a:xfrm>
              <a:prstGeom prst="line">
                <a:avLst/>
              </a:prstGeom>
              <a:ln w="20638" cap="flat" cmpd="sng">
                <a:solidFill>
                  <a:srgbClr val="000000"/>
                </a:solidFill>
                <a:prstDash val="solid"/>
                <a:round/>
                <a:headEnd type="none" w="med" len="med"/>
                <a:tailEnd type="none" w="med" len="med"/>
              </a:ln>
            </p:spPr>
          </p:sp>
          <p:sp>
            <p:nvSpPr>
              <p:cNvPr id="48150" name="Line 26"/>
              <p:cNvSpPr/>
              <p:nvPr/>
            </p:nvSpPr>
            <p:spPr>
              <a:xfrm>
                <a:off x="3866" y="2089"/>
                <a:ext cx="1" cy="214"/>
              </a:xfrm>
              <a:prstGeom prst="line">
                <a:avLst/>
              </a:prstGeom>
              <a:ln w="20638" cap="flat" cmpd="sng">
                <a:solidFill>
                  <a:srgbClr val="000000"/>
                </a:solidFill>
                <a:prstDash val="solid"/>
                <a:round/>
                <a:headEnd type="none" w="med" len="med"/>
                <a:tailEnd type="none" w="med" len="med"/>
              </a:ln>
            </p:spPr>
          </p:sp>
          <p:sp>
            <p:nvSpPr>
              <p:cNvPr id="48151" name="Line 27"/>
              <p:cNvSpPr/>
              <p:nvPr/>
            </p:nvSpPr>
            <p:spPr>
              <a:xfrm>
                <a:off x="4001" y="2089"/>
                <a:ext cx="1" cy="214"/>
              </a:xfrm>
              <a:prstGeom prst="line">
                <a:avLst/>
              </a:prstGeom>
              <a:ln w="20638" cap="flat" cmpd="sng">
                <a:solidFill>
                  <a:srgbClr val="000000"/>
                </a:solidFill>
                <a:prstDash val="solid"/>
                <a:round/>
                <a:headEnd type="none" w="med" len="med"/>
                <a:tailEnd type="none" w="med" len="med"/>
              </a:ln>
            </p:spPr>
          </p:sp>
          <p:sp>
            <p:nvSpPr>
              <p:cNvPr id="48152" name="Line 28"/>
              <p:cNvSpPr/>
              <p:nvPr/>
            </p:nvSpPr>
            <p:spPr>
              <a:xfrm>
                <a:off x="3933" y="2303"/>
                <a:ext cx="1" cy="143"/>
              </a:xfrm>
              <a:prstGeom prst="line">
                <a:avLst/>
              </a:prstGeom>
              <a:ln w="20638" cap="flat" cmpd="sng">
                <a:solidFill>
                  <a:srgbClr val="000000"/>
                </a:solidFill>
                <a:prstDash val="solid"/>
                <a:round/>
                <a:headEnd type="none" w="med" len="med"/>
                <a:tailEnd type="none" w="med" len="med"/>
              </a:ln>
            </p:spPr>
          </p:sp>
        </p:grpSp>
        <p:grpSp>
          <p:nvGrpSpPr>
            <p:cNvPr id="48153" name="Group 35"/>
            <p:cNvGrpSpPr/>
            <p:nvPr/>
          </p:nvGrpSpPr>
          <p:grpSpPr>
            <a:xfrm>
              <a:off x="5144" y="2089"/>
              <a:ext cx="408" cy="363"/>
              <a:chOff x="5144" y="2089"/>
              <a:chExt cx="408" cy="363"/>
            </a:xfrm>
          </p:grpSpPr>
          <p:sp>
            <p:nvSpPr>
              <p:cNvPr id="48154" name="Rectangle 30"/>
              <p:cNvSpPr/>
              <p:nvPr/>
            </p:nvSpPr>
            <p:spPr>
              <a:xfrm>
                <a:off x="5144" y="2089"/>
                <a:ext cx="408" cy="363"/>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55" name="Line 31"/>
              <p:cNvSpPr/>
              <p:nvPr/>
            </p:nvSpPr>
            <p:spPr>
              <a:xfrm>
                <a:off x="5144" y="2303"/>
                <a:ext cx="403" cy="1"/>
              </a:xfrm>
              <a:prstGeom prst="line">
                <a:avLst/>
              </a:prstGeom>
              <a:ln w="20638" cap="flat" cmpd="sng">
                <a:solidFill>
                  <a:srgbClr val="000000"/>
                </a:solidFill>
                <a:prstDash val="solid"/>
                <a:round/>
                <a:headEnd type="none" w="med" len="med"/>
                <a:tailEnd type="none" w="med" len="med"/>
              </a:ln>
            </p:spPr>
          </p:sp>
          <p:sp>
            <p:nvSpPr>
              <p:cNvPr id="48156" name="Line 32"/>
              <p:cNvSpPr/>
              <p:nvPr/>
            </p:nvSpPr>
            <p:spPr>
              <a:xfrm>
                <a:off x="5278" y="2089"/>
                <a:ext cx="1" cy="214"/>
              </a:xfrm>
              <a:prstGeom prst="line">
                <a:avLst/>
              </a:prstGeom>
              <a:ln w="20638" cap="flat" cmpd="sng">
                <a:solidFill>
                  <a:srgbClr val="000000"/>
                </a:solidFill>
                <a:prstDash val="solid"/>
                <a:round/>
                <a:headEnd type="none" w="med" len="med"/>
                <a:tailEnd type="none" w="med" len="med"/>
              </a:ln>
            </p:spPr>
          </p:sp>
          <p:sp>
            <p:nvSpPr>
              <p:cNvPr id="48157" name="Line 33"/>
              <p:cNvSpPr/>
              <p:nvPr/>
            </p:nvSpPr>
            <p:spPr>
              <a:xfrm>
                <a:off x="5413" y="2089"/>
                <a:ext cx="1" cy="214"/>
              </a:xfrm>
              <a:prstGeom prst="line">
                <a:avLst/>
              </a:prstGeom>
              <a:ln w="20638" cap="flat" cmpd="sng">
                <a:solidFill>
                  <a:srgbClr val="000000"/>
                </a:solidFill>
                <a:prstDash val="solid"/>
                <a:round/>
                <a:headEnd type="none" w="med" len="med"/>
                <a:tailEnd type="none" w="med" len="med"/>
              </a:ln>
            </p:spPr>
          </p:sp>
          <p:sp>
            <p:nvSpPr>
              <p:cNvPr id="48158" name="Line 34"/>
              <p:cNvSpPr/>
              <p:nvPr/>
            </p:nvSpPr>
            <p:spPr>
              <a:xfrm>
                <a:off x="5345" y="2303"/>
                <a:ext cx="1" cy="143"/>
              </a:xfrm>
              <a:prstGeom prst="line">
                <a:avLst/>
              </a:prstGeom>
              <a:ln w="20638" cap="flat" cmpd="sng">
                <a:solidFill>
                  <a:srgbClr val="000000"/>
                </a:solidFill>
                <a:prstDash val="solid"/>
                <a:round/>
                <a:headEnd type="none" w="med" len="med"/>
                <a:tailEnd type="none" w="med" len="med"/>
              </a:ln>
            </p:spPr>
          </p:sp>
        </p:grpSp>
        <p:grpSp>
          <p:nvGrpSpPr>
            <p:cNvPr id="48159" name="Group 41"/>
            <p:cNvGrpSpPr/>
            <p:nvPr/>
          </p:nvGrpSpPr>
          <p:grpSpPr>
            <a:xfrm>
              <a:off x="3732" y="3374"/>
              <a:ext cx="408" cy="362"/>
              <a:chOff x="3732" y="3374"/>
              <a:chExt cx="408" cy="362"/>
            </a:xfrm>
          </p:grpSpPr>
          <p:sp>
            <p:nvSpPr>
              <p:cNvPr id="48160" name="Rectangle 36"/>
              <p:cNvSpPr/>
              <p:nvPr/>
            </p:nvSpPr>
            <p:spPr>
              <a:xfrm>
                <a:off x="3732" y="3374"/>
                <a:ext cx="408" cy="362"/>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61" name="Line 37"/>
              <p:cNvSpPr/>
              <p:nvPr/>
            </p:nvSpPr>
            <p:spPr>
              <a:xfrm>
                <a:off x="3732" y="3588"/>
                <a:ext cx="403" cy="1"/>
              </a:xfrm>
              <a:prstGeom prst="line">
                <a:avLst/>
              </a:prstGeom>
              <a:ln w="20638" cap="flat" cmpd="sng">
                <a:solidFill>
                  <a:srgbClr val="000000"/>
                </a:solidFill>
                <a:prstDash val="solid"/>
                <a:round/>
                <a:headEnd type="none" w="med" len="med"/>
                <a:tailEnd type="none" w="med" len="med"/>
              </a:ln>
            </p:spPr>
          </p:sp>
          <p:sp>
            <p:nvSpPr>
              <p:cNvPr id="48162" name="Line 38"/>
              <p:cNvSpPr/>
              <p:nvPr/>
            </p:nvSpPr>
            <p:spPr>
              <a:xfrm>
                <a:off x="3866" y="3374"/>
                <a:ext cx="1" cy="214"/>
              </a:xfrm>
              <a:prstGeom prst="line">
                <a:avLst/>
              </a:prstGeom>
              <a:ln w="20638" cap="flat" cmpd="sng">
                <a:solidFill>
                  <a:srgbClr val="000000"/>
                </a:solidFill>
                <a:prstDash val="solid"/>
                <a:round/>
                <a:headEnd type="none" w="med" len="med"/>
                <a:tailEnd type="none" w="med" len="med"/>
              </a:ln>
            </p:spPr>
          </p:sp>
          <p:sp>
            <p:nvSpPr>
              <p:cNvPr id="48163" name="Line 39"/>
              <p:cNvSpPr/>
              <p:nvPr/>
            </p:nvSpPr>
            <p:spPr>
              <a:xfrm>
                <a:off x="4001" y="3374"/>
                <a:ext cx="1" cy="214"/>
              </a:xfrm>
              <a:prstGeom prst="line">
                <a:avLst/>
              </a:prstGeom>
              <a:ln w="20638" cap="flat" cmpd="sng">
                <a:solidFill>
                  <a:srgbClr val="000000"/>
                </a:solidFill>
                <a:prstDash val="solid"/>
                <a:round/>
                <a:headEnd type="none" w="med" len="med"/>
                <a:tailEnd type="none" w="med" len="med"/>
              </a:ln>
            </p:spPr>
          </p:sp>
          <p:sp>
            <p:nvSpPr>
              <p:cNvPr id="48164" name="Line 40"/>
              <p:cNvSpPr/>
              <p:nvPr/>
            </p:nvSpPr>
            <p:spPr>
              <a:xfrm>
                <a:off x="3933" y="3588"/>
                <a:ext cx="1" cy="142"/>
              </a:xfrm>
              <a:prstGeom prst="line">
                <a:avLst/>
              </a:prstGeom>
              <a:ln w="20638" cap="flat" cmpd="sng">
                <a:solidFill>
                  <a:srgbClr val="000000"/>
                </a:solidFill>
                <a:prstDash val="solid"/>
                <a:round/>
                <a:headEnd type="none" w="med" len="med"/>
                <a:tailEnd type="none" w="med" len="med"/>
              </a:ln>
            </p:spPr>
          </p:sp>
        </p:grpSp>
        <p:grpSp>
          <p:nvGrpSpPr>
            <p:cNvPr id="48165" name="Group 47"/>
            <p:cNvGrpSpPr/>
            <p:nvPr/>
          </p:nvGrpSpPr>
          <p:grpSpPr>
            <a:xfrm>
              <a:off x="4270" y="2732"/>
              <a:ext cx="408" cy="362"/>
              <a:chOff x="4270" y="2732"/>
              <a:chExt cx="408" cy="362"/>
            </a:xfrm>
          </p:grpSpPr>
          <p:sp>
            <p:nvSpPr>
              <p:cNvPr id="48166" name="Rectangle 42"/>
              <p:cNvSpPr/>
              <p:nvPr/>
            </p:nvSpPr>
            <p:spPr>
              <a:xfrm>
                <a:off x="4270" y="2732"/>
                <a:ext cx="408" cy="362"/>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67" name="Line 43"/>
              <p:cNvSpPr/>
              <p:nvPr/>
            </p:nvSpPr>
            <p:spPr>
              <a:xfrm>
                <a:off x="4270" y="2946"/>
                <a:ext cx="403" cy="1"/>
              </a:xfrm>
              <a:prstGeom prst="line">
                <a:avLst/>
              </a:prstGeom>
              <a:ln w="20638" cap="flat" cmpd="sng">
                <a:solidFill>
                  <a:srgbClr val="000000"/>
                </a:solidFill>
                <a:prstDash val="solid"/>
                <a:round/>
                <a:headEnd type="none" w="med" len="med"/>
                <a:tailEnd type="none" w="med" len="med"/>
              </a:ln>
            </p:spPr>
          </p:sp>
          <p:sp>
            <p:nvSpPr>
              <p:cNvPr id="48168" name="Line 44"/>
              <p:cNvSpPr/>
              <p:nvPr/>
            </p:nvSpPr>
            <p:spPr>
              <a:xfrm>
                <a:off x="4404" y="2732"/>
                <a:ext cx="1" cy="214"/>
              </a:xfrm>
              <a:prstGeom prst="line">
                <a:avLst/>
              </a:prstGeom>
              <a:ln w="20638" cap="flat" cmpd="sng">
                <a:solidFill>
                  <a:srgbClr val="000000"/>
                </a:solidFill>
                <a:prstDash val="solid"/>
                <a:round/>
                <a:headEnd type="none" w="med" len="med"/>
                <a:tailEnd type="none" w="med" len="med"/>
              </a:ln>
            </p:spPr>
          </p:sp>
          <p:sp>
            <p:nvSpPr>
              <p:cNvPr id="48169" name="Line 45"/>
              <p:cNvSpPr/>
              <p:nvPr/>
            </p:nvSpPr>
            <p:spPr>
              <a:xfrm>
                <a:off x="4539" y="2732"/>
                <a:ext cx="1" cy="214"/>
              </a:xfrm>
              <a:prstGeom prst="line">
                <a:avLst/>
              </a:prstGeom>
              <a:ln w="20638" cap="flat" cmpd="sng">
                <a:solidFill>
                  <a:srgbClr val="000000"/>
                </a:solidFill>
                <a:prstDash val="solid"/>
                <a:round/>
                <a:headEnd type="none" w="med" len="med"/>
                <a:tailEnd type="none" w="med" len="med"/>
              </a:ln>
            </p:spPr>
          </p:sp>
          <p:sp>
            <p:nvSpPr>
              <p:cNvPr id="48170" name="Line 46"/>
              <p:cNvSpPr/>
              <p:nvPr/>
            </p:nvSpPr>
            <p:spPr>
              <a:xfrm>
                <a:off x="4471" y="2946"/>
                <a:ext cx="1" cy="142"/>
              </a:xfrm>
              <a:prstGeom prst="line">
                <a:avLst/>
              </a:prstGeom>
              <a:ln w="20638" cap="flat" cmpd="sng">
                <a:solidFill>
                  <a:srgbClr val="000000"/>
                </a:solidFill>
                <a:prstDash val="solid"/>
                <a:round/>
                <a:headEnd type="none" w="med" len="med"/>
                <a:tailEnd type="none" w="med" len="med"/>
              </a:ln>
            </p:spPr>
          </p:sp>
        </p:grpSp>
        <p:sp>
          <p:nvSpPr>
            <p:cNvPr id="48171" name="Rectangle 48"/>
            <p:cNvSpPr/>
            <p:nvPr/>
          </p:nvSpPr>
          <p:spPr>
            <a:xfrm>
              <a:off x="3194" y="2018"/>
              <a:ext cx="206" cy="1861"/>
            </a:xfrm>
            <a:prstGeom prst="rect">
              <a:avLst/>
            </a:prstGeom>
            <a:noFill/>
            <a:ln w="20638" cap="flat" cmpd="sng">
              <a:solidFill>
                <a:srgbClr val="0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8172" name="Line 49"/>
            <p:cNvSpPr/>
            <p:nvPr/>
          </p:nvSpPr>
          <p:spPr>
            <a:xfrm>
              <a:off x="3194" y="2660"/>
              <a:ext cx="202" cy="1"/>
            </a:xfrm>
            <a:prstGeom prst="line">
              <a:avLst/>
            </a:prstGeom>
            <a:ln w="20638" cap="flat" cmpd="sng">
              <a:solidFill>
                <a:srgbClr val="000000"/>
              </a:solidFill>
              <a:prstDash val="solid"/>
              <a:round/>
              <a:headEnd type="none" w="med" len="med"/>
              <a:tailEnd type="none" w="med" len="med"/>
            </a:ln>
          </p:spPr>
        </p:sp>
        <p:sp>
          <p:nvSpPr>
            <p:cNvPr id="48173" name="Line 50"/>
            <p:cNvSpPr/>
            <p:nvPr/>
          </p:nvSpPr>
          <p:spPr>
            <a:xfrm>
              <a:off x="3194" y="3264"/>
              <a:ext cx="202" cy="1"/>
            </a:xfrm>
            <a:prstGeom prst="line">
              <a:avLst/>
            </a:prstGeom>
            <a:ln w="20638" cap="flat" cmpd="sng">
              <a:solidFill>
                <a:srgbClr val="000000"/>
              </a:solidFill>
              <a:prstDash val="solid"/>
              <a:round/>
              <a:headEnd type="none" w="med" len="med"/>
              <a:tailEnd type="none" w="med" len="med"/>
            </a:ln>
          </p:spPr>
        </p:sp>
        <p:sp>
          <p:nvSpPr>
            <p:cNvPr id="48174" name="Line 51"/>
            <p:cNvSpPr/>
            <p:nvPr/>
          </p:nvSpPr>
          <p:spPr>
            <a:xfrm>
              <a:off x="3328" y="2375"/>
              <a:ext cx="377" cy="1"/>
            </a:xfrm>
            <a:prstGeom prst="line">
              <a:avLst/>
            </a:prstGeom>
            <a:ln w="14288" cap="flat" cmpd="sng">
              <a:solidFill>
                <a:srgbClr val="000000"/>
              </a:solidFill>
              <a:prstDash val="solid"/>
              <a:round/>
              <a:headEnd type="none" w="med" len="med"/>
              <a:tailEnd type="none" w="med" len="med"/>
            </a:ln>
          </p:spPr>
        </p:sp>
        <p:sp>
          <p:nvSpPr>
            <p:cNvPr id="48175" name="Freeform 52"/>
            <p:cNvSpPr/>
            <p:nvPr/>
          </p:nvSpPr>
          <p:spPr>
            <a:xfrm>
              <a:off x="3691" y="2342"/>
              <a:ext cx="41" cy="66"/>
            </a:xfrm>
            <a:custGeom>
              <a:avLst/>
              <a:gdLst/>
              <a:ahLst/>
              <a:cxnLst>
                <a:cxn ang="0">
                  <a:pos x="0" y="0"/>
                </a:cxn>
                <a:cxn ang="0">
                  <a:pos x="0" y="66"/>
                </a:cxn>
                <a:cxn ang="0">
                  <a:pos x="41" y="33"/>
                </a:cxn>
                <a:cxn ang="0">
                  <a:pos x="0" y="0"/>
                </a:cxn>
              </a:cxnLst>
              <a:pathLst>
                <a:path w="41" h="66">
                  <a:moveTo>
                    <a:pt x="0" y="0"/>
                  </a:moveTo>
                  <a:lnTo>
                    <a:pt x="0" y="66"/>
                  </a:lnTo>
                  <a:lnTo>
                    <a:pt x="41" y="33"/>
                  </a:lnTo>
                  <a:lnTo>
                    <a:pt x="0"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76" name="Line 53"/>
            <p:cNvSpPr/>
            <p:nvPr/>
          </p:nvSpPr>
          <p:spPr>
            <a:xfrm>
              <a:off x="4001" y="2375"/>
              <a:ext cx="1116" cy="1"/>
            </a:xfrm>
            <a:prstGeom prst="line">
              <a:avLst/>
            </a:prstGeom>
            <a:ln w="14288" cap="flat" cmpd="sng">
              <a:solidFill>
                <a:srgbClr val="000000"/>
              </a:solidFill>
              <a:prstDash val="solid"/>
              <a:round/>
              <a:headEnd type="none" w="med" len="med"/>
              <a:tailEnd type="none" w="med" len="med"/>
            </a:ln>
          </p:spPr>
        </p:sp>
        <p:sp>
          <p:nvSpPr>
            <p:cNvPr id="48177" name="Freeform 54"/>
            <p:cNvSpPr/>
            <p:nvPr/>
          </p:nvSpPr>
          <p:spPr>
            <a:xfrm>
              <a:off x="5103" y="2342"/>
              <a:ext cx="41" cy="66"/>
            </a:xfrm>
            <a:custGeom>
              <a:avLst/>
              <a:gdLst/>
              <a:ahLst/>
              <a:cxnLst>
                <a:cxn ang="0">
                  <a:pos x="0" y="0"/>
                </a:cxn>
                <a:cxn ang="0">
                  <a:pos x="0" y="66"/>
                </a:cxn>
                <a:cxn ang="0">
                  <a:pos x="41" y="33"/>
                </a:cxn>
                <a:cxn ang="0">
                  <a:pos x="0" y="0"/>
                </a:cxn>
              </a:cxnLst>
              <a:pathLst>
                <a:path w="41" h="66">
                  <a:moveTo>
                    <a:pt x="0" y="0"/>
                  </a:moveTo>
                  <a:lnTo>
                    <a:pt x="0" y="66"/>
                  </a:lnTo>
                  <a:lnTo>
                    <a:pt x="41" y="33"/>
                  </a:lnTo>
                  <a:lnTo>
                    <a:pt x="0"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78" name="Line 55"/>
            <p:cNvSpPr/>
            <p:nvPr/>
          </p:nvSpPr>
          <p:spPr>
            <a:xfrm>
              <a:off x="3328" y="3017"/>
              <a:ext cx="915" cy="1"/>
            </a:xfrm>
            <a:prstGeom prst="line">
              <a:avLst/>
            </a:prstGeom>
            <a:ln w="14288" cap="flat" cmpd="sng">
              <a:solidFill>
                <a:srgbClr val="000000"/>
              </a:solidFill>
              <a:prstDash val="solid"/>
              <a:round/>
              <a:headEnd type="none" w="med" len="med"/>
              <a:tailEnd type="none" w="med" len="med"/>
            </a:ln>
          </p:spPr>
        </p:sp>
        <p:sp>
          <p:nvSpPr>
            <p:cNvPr id="48179" name="Freeform 56"/>
            <p:cNvSpPr/>
            <p:nvPr/>
          </p:nvSpPr>
          <p:spPr>
            <a:xfrm>
              <a:off x="4229" y="2984"/>
              <a:ext cx="41" cy="66"/>
            </a:xfrm>
            <a:custGeom>
              <a:avLst/>
              <a:gdLst/>
              <a:ahLst/>
              <a:cxnLst>
                <a:cxn ang="0">
                  <a:pos x="0" y="0"/>
                </a:cxn>
                <a:cxn ang="0">
                  <a:pos x="0" y="66"/>
                </a:cxn>
                <a:cxn ang="0">
                  <a:pos x="41" y="33"/>
                </a:cxn>
                <a:cxn ang="0">
                  <a:pos x="0" y="0"/>
                </a:cxn>
              </a:cxnLst>
              <a:pathLst>
                <a:path w="41" h="66">
                  <a:moveTo>
                    <a:pt x="0" y="0"/>
                  </a:moveTo>
                  <a:lnTo>
                    <a:pt x="0" y="66"/>
                  </a:lnTo>
                  <a:lnTo>
                    <a:pt x="41" y="33"/>
                  </a:lnTo>
                  <a:lnTo>
                    <a:pt x="0"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80" name="Line 57"/>
            <p:cNvSpPr/>
            <p:nvPr/>
          </p:nvSpPr>
          <p:spPr>
            <a:xfrm>
              <a:off x="3328" y="3659"/>
              <a:ext cx="377" cy="1"/>
            </a:xfrm>
            <a:prstGeom prst="line">
              <a:avLst/>
            </a:prstGeom>
            <a:ln w="14288" cap="flat" cmpd="sng">
              <a:solidFill>
                <a:srgbClr val="000000"/>
              </a:solidFill>
              <a:prstDash val="solid"/>
              <a:round/>
              <a:headEnd type="none" w="med" len="med"/>
              <a:tailEnd type="none" w="med" len="med"/>
            </a:ln>
          </p:spPr>
        </p:sp>
        <p:sp>
          <p:nvSpPr>
            <p:cNvPr id="48181" name="Freeform 58"/>
            <p:cNvSpPr/>
            <p:nvPr/>
          </p:nvSpPr>
          <p:spPr>
            <a:xfrm>
              <a:off x="3691" y="3626"/>
              <a:ext cx="41" cy="66"/>
            </a:xfrm>
            <a:custGeom>
              <a:avLst/>
              <a:gdLst/>
              <a:ahLst/>
              <a:cxnLst>
                <a:cxn ang="0">
                  <a:pos x="0" y="0"/>
                </a:cxn>
                <a:cxn ang="0">
                  <a:pos x="0" y="66"/>
                </a:cxn>
                <a:cxn ang="0">
                  <a:pos x="41" y="33"/>
                </a:cxn>
                <a:cxn ang="0">
                  <a:pos x="0" y="0"/>
                </a:cxn>
              </a:cxnLst>
              <a:pathLst>
                <a:path w="41" h="66">
                  <a:moveTo>
                    <a:pt x="0" y="0"/>
                  </a:moveTo>
                  <a:lnTo>
                    <a:pt x="0" y="66"/>
                  </a:lnTo>
                  <a:lnTo>
                    <a:pt x="41" y="33"/>
                  </a:lnTo>
                  <a:lnTo>
                    <a:pt x="0"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82" name="Line 59"/>
            <p:cNvSpPr/>
            <p:nvPr/>
          </p:nvSpPr>
          <p:spPr>
            <a:xfrm>
              <a:off x="3799" y="1590"/>
              <a:ext cx="1" cy="461"/>
            </a:xfrm>
            <a:prstGeom prst="line">
              <a:avLst/>
            </a:prstGeom>
            <a:ln w="14288" cap="flat" cmpd="sng">
              <a:solidFill>
                <a:srgbClr val="000000"/>
              </a:solidFill>
              <a:prstDash val="solid"/>
              <a:round/>
              <a:headEnd type="none" w="med" len="med"/>
              <a:tailEnd type="none" w="med" len="med"/>
            </a:ln>
          </p:spPr>
        </p:sp>
        <p:sp>
          <p:nvSpPr>
            <p:cNvPr id="48183" name="Freeform 60"/>
            <p:cNvSpPr/>
            <p:nvPr/>
          </p:nvSpPr>
          <p:spPr>
            <a:xfrm>
              <a:off x="3772" y="2040"/>
              <a:ext cx="54" cy="49"/>
            </a:xfrm>
            <a:custGeom>
              <a:avLst/>
              <a:gdLst/>
              <a:ahLst/>
              <a:cxnLst>
                <a:cxn ang="0">
                  <a:pos x="54" y="0"/>
                </a:cxn>
                <a:cxn ang="0">
                  <a:pos x="0" y="0"/>
                </a:cxn>
                <a:cxn ang="0">
                  <a:pos x="27" y="49"/>
                </a:cxn>
                <a:cxn ang="0">
                  <a:pos x="54" y="0"/>
                </a:cxn>
              </a:cxnLst>
              <a:pathLst>
                <a:path w="54" h="49">
                  <a:moveTo>
                    <a:pt x="54" y="0"/>
                  </a:moveTo>
                  <a:lnTo>
                    <a:pt x="0" y="0"/>
                  </a:lnTo>
                  <a:lnTo>
                    <a:pt x="27" y="49"/>
                  </a:lnTo>
                  <a:lnTo>
                    <a:pt x="54"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84" name="Line 61"/>
            <p:cNvSpPr/>
            <p:nvPr/>
          </p:nvSpPr>
          <p:spPr>
            <a:xfrm>
              <a:off x="3799" y="2375"/>
              <a:ext cx="1" cy="960"/>
            </a:xfrm>
            <a:prstGeom prst="line">
              <a:avLst/>
            </a:prstGeom>
            <a:ln w="14288" cap="flat" cmpd="sng">
              <a:solidFill>
                <a:srgbClr val="000000"/>
              </a:solidFill>
              <a:prstDash val="solid"/>
              <a:round/>
              <a:headEnd type="none" w="med" len="med"/>
              <a:tailEnd type="none" w="med" len="med"/>
            </a:ln>
          </p:spPr>
        </p:sp>
        <p:sp>
          <p:nvSpPr>
            <p:cNvPr id="48185" name="Freeform 62"/>
            <p:cNvSpPr/>
            <p:nvPr/>
          </p:nvSpPr>
          <p:spPr>
            <a:xfrm>
              <a:off x="3772" y="3324"/>
              <a:ext cx="54" cy="50"/>
            </a:xfrm>
            <a:custGeom>
              <a:avLst/>
              <a:gdLst/>
              <a:ahLst/>
              <a:cxnLst>
                <a:cxn ang="0">
                  <a:pos x="54" y="0"/>
                </a:cxn>
                <a:cxn ang="0">
                  <a:pos x="0" y="0"/>
                </a:cxn>
                <a:cxn ang="0">
                  <a:pos x="27" y="50"/>
                </a:cxn>
                <a:cxn ang="0">
                  <a:pos x="54" y="0"/>
                </a:cxn>
              </a:cxnLst>
              <a:pathLst>
                <a:path w="54" h="50">
                  <a:moveTo>
                    <a:pt x="54" y="0"/>
                  </a:moveTo>
                  <a:lnTo>
                    <a:pt x="0" y="0"/>
                  </a:lnTo>
                  <a:lnTo>
                    <a:pt x="27" y="50"/>
                  </a:lnTo>
                  <a:lnTo>
                    <a:pt x="54"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86" name="Line 63"/>
            <p:cNvSpPr/>
            <p:nvPr/>
          </p:nvSpPr>
          <p:spPr>
            <a:xfrm>
              <a:off x="4337" y="1590"/>
              <a:ext cx="1" cy="1103"/>
            </a:xfrm>
            <a:prstGeom prst="line">
              <a:avLst/>
            </a:prstGeom>
            <a:ln w="14288" cap="flat" cmpd="sng">
              <a:solidFill>
                <a:srgbClr val="000000"/>
              </a:solidFill>
              <a:prstDash val="solid"/>
              <a:round/>
              <a:headEnd type="none" w="med" len="med"/>
              <a:tailEnd type="none" w="med" len="med"/>
            </a:ln>
          </p:spPr>
        </p:sp>
        <p:sp>
          <p:nvSpPr>
            <p:cNvPr id="48187" name="Freeform 64"/>
            <p:cNvSpPr/>
            <p:nvPr/>
          </p:nvSpPr>
          <p:spPr>
            <a:xfrm>
              <a:off x="4310" y="2682"/>
              <a:ext cx="54" cy="50"/>
            </a:xfrm>
            <a:custGeom>
              <a:avLst/>
              <a:gdLst/>
              <a:ahLst/>
              <a:cxnLst>
                <a:cxn ang="0">
                  <a:pos x="54" y="0"/>
                </a:cxn>
                <a:cxn ang="0">
                  <a:pos x="0" y="0"/>
                </a:cxn>
                <a:cxn ang="0">
                  <a:pos x="27" y="50"/>
                </a:cxn>
                <a:cxn ang="0">
                  <a:pos x="54" y="0"/>
                </a:cxn>
              </a:cxnLst>
              <a:pathLst>
                <a:path w="54" h="50">
                  <a:moveTo>
                    <a:pt x="54" y="0"/>
                  </a:moveTo>
                  <a:lnTo>
                    <a:pt x="0" y="0"/>
                  </a:lnTo>
                  <a:lnTo>
                    <a:pt x="27" y="50"/>
                  </a:lnTo>
                  <a:lnTo>
                    <a:pt x="54"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88" name="Line 65"/>
            <p:cNvSpPr/>
            <p:nvPr/>
          </p:nvSpPr>
          <p:spPr>
            <a:xfrm>
              <a:off x="5211" y="1590"/>
              <a:ext cx="1" cy="461"/>
            </a:xfrm>
            <a:prstGeom prst="line">
              <a:avLst/>
            </a:prstGeom>
            <a:ln w="14288" cap="flat" cmpd="sng">
              <a:solidFill>
                <a:srgbClr val="000000"/>
              </a:solidFill>
              <a:prstDash val="solid"/>
              <a:round/>
              <a:headEnd type="none" w="med" len="med"/>
              <a:tailEnd type="none" w="med" len="med"/>
            </a:ln>
          </p:spPr>
        </p:sp>
        <p:sp>
          <p:nvSpPr>
            <p:cNvPr id="48189" name="Freeform 66"/>
            <p:cNvSpPr/>
            <p:nvPr/>
          </p:nvSpPr>
          <p:spPr>
            <a:xfrm>
              <a:off x="5184" y="2040"/>
              <a:ext cx="54" cy="49"/>
            </a:xfrm>
            <a:custGeom>
              <a:avLst/>
              <a:gdLst/>
              <a:ahLst/>
              <a:cxnLst>
                <a:cxn ang="0">
                  <a:pos x="54" y="0"/>
                </a:cxn>
                <a:cxn ang="0">
                  <a:pos x="0" y="0"/>
                </a:cxn>
                <a:cxn ang="0">
                  <a:pos x="27" y="49"/>
                </a:cxn>
                <a:cxn ang="0">
                  <a:pos x="54" y="0"/>
                </a:cxn>
              </a:cxnLst>
              <a:pathLst>
                <a:path w="54" h="49">
                  <a:moveTo>
                    <a:pt x="54" y="0"/>
                  </a:moveTo>
                  <a:lnTo>
                    <a:pt x="0" y="0"/>
                  </a:lnTo>
                  <a:lnTo>
                    <a:pt x="27" y="49"/>
                  </a:lnTo>
                  <a:lnTo>
                    <a:pt x="54" y="0"/>
                  </a:lnTo>
                  <a:close/>
                </a:path>
              </a:pathLst>
            </a:custGeom>
            <a:solidFill>
              <a:srgbClr val="000000"/>
            </a:solidFill>
            <a:ln w="6350" cap="flat" cmpd="sng">
              <a:solidFill>
                <a:srgbClr val="000000"/>
              </a:solidFill>
              <a:prstDash val="solid"/>
              <a:round/>
              <a:headEnd type="none" w="med" len="med"/>
              <a:tailEnd type="none" w="med" len="med"/>
            </a:ln>
          </p:spPr>
          <p:txBody>
            <a:bodyPr/>
            <a:p>
              <a:endParaRPr lang="zh-CN" altLang="en-US"/>
            </a:p>
          </p:txBody>
        </p:sp>
        <p:sp>
          <p:nvSpPr>
            <p:cNvPr id="48190" name="Rectangle 67"/>
            <p:cNvSpPr/>
            <p:nvPr/>
          </p:nvSpPr>
          <p:spPr>
            <a:xfrm>
              <a:off x="3061" y="1480"/>
              <a:ext cx="532" cy="173"/>
            </a:xfrm>
            <a:prstGeom prst="rect">
              <a:avLst/>
            </a:prstGeom>
            <a:noFill/>
            <a:ln w="9525">
              <a:noFill/>
            </a:ln>
          </p:spPr>
          <p:txBody>
            <a:bodyPr wrap="none" lIns="0" tIns="0" rIns="0" bIns="0" anchor="t" anchorCtr="0">
              <a:spAutoFit/>
            </a:bodyPr>
            <a:p>
              <a:r>
                <a:rPr lang="en-US" altLang="zh-CN" b="1" dirty="0">
                  <a:solidFill>
                    <a:srgbClr val="000000"/>
                  </a:solidFill>
                  <a:latin typeface="Times New Roman" panose="02020603050405020304" pitchFamily="18" charset="0"/>
                  <a:ea typeface="宋体" panose="02010600030101010101" pitchFamily="2" charset="-122"/>
                </a:rPr>
                <a:t>M.chead</a:t>
              </a:r>
              <a:endParaRPr lang="en-US" altLang="zh-CN" b="1" dirty="0">
                <a:latin typeface="Arial" panose="020B0604020202020204" pitchFamily="34" charset="0"/>
                <a:ea typeface="宋体" panose="02010600030101010101" pitchFamily="2" charset="-122"/>
              </a:endParaRPr>
            </a:p>
          </p:txBody>
        </p:sp>
        <p:sp>
          <p:nvSpPr>
            <p:cNvPr id="48191" name="Rectangle 75"/>
            <p:cNvSpPr/>
            <p:nvPr/>
          </p:nvSpPr>
          <p:spPr>
            <a:xfrm>
              <a:off x="2879" y="1796"/>
              <a:ext cx="532" cy="173"/>
            </a:xfrm>
            <a:prstGeom prst="rect">
              <a:avLst/>
            </a:prstGeom>
            <a:noFill/>
            <a:ln w="9525">
              <a:noFill/>
            </a:ln>
          </p:spPr>
          <p:txBody>
            <a:bodyPr wrap="none" lIns="0" tIns="0" rIns="0" bIns="0" anchor="t" anchorCtr="0">
              <a:spAutoFit/>
            </a:bodyPr>
            <a:p>
              <a:r>
                <a:rPr lang="en-US" altLang="zh-CN" b="1" dirty="0">
                  <a:solidFill>
                    <a:srgbClr val="000000"/>
                  </a:solidFill>
                  <a:latin typeface="Times New Roman" panose="02020603050405020304" pitchFamily="18" charset="0"/>
                  <a:ea typeface="宋体" panose="02010600030101010101" pitchFamily="2" charset="-122"/>
                </a:rPr>
                <a:t>M.rhead</a:t>
              </a:r>
              <a:endParaRPr lang="en-US" altLang="zh-CN" b="1" dirty="0">
                <a:latin typeface="Arial" panose="020B0604020202020204" pitchFamily="34" charset="0"/>
                <a:ea typeface="宋体" panose="02010600030101010101" pitchFamily="2" charset="-122"/>
              </a:endParaRPr>
            </a:p>
          </p:txBody>
        </p:sp>
        <p:sp>
          <p:nvSpPr>
            <p:cNvPr id="48192" name="Text Box 82"/>
            <p:cNvSpPr txBox="1"/>
            <p:nvPr/>
          </p:nvSpPr>
          <p:spPr>
            <a:xfrm>
              <a:off x="3715" y="2115"/>
              <a:ext cx="453" cy="231"/>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1 1  3</a:t>
              </a:r>
              <a:endParaRPr lang="en-US" altLang="zh-CN" b="1" dirty="0">
                <a:latin typeface="Times New Roman" panose="02020603050405020304" pitchFamily="18" charset="0"/>
                <a:ea typeface="宋体" panose="02010600030101010101" pitchFamily="2" charset="-122"/>
              </a:endParaRPr>
            </a:p>
          </p:txBody>
        </p:sp>
        <p:sp>
          <p:nvSpPr>
            <p:cNvPr id="48193" name="Text Box 83"/>
            <p:cNvSpPr txBox="1"/>
            <p:nvPr/>
          </p:nvSpPr>
          <p:spPr>
            <a:xfrm>
              <a:off x="5139" y="2115"/>
              <a:ext cx="453" cy="491"/>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1 4  5</a:t>
              </a:r>
              <a:endParaRPr lang="en-US" altLang="zh-CN" b="1" dirty="0">
                <a:latin typeface="Times New Roman" panose="02020603050405020304" pitchFamily="18" charset="0"/>
                <a:ea typeface="宋体" panose="02010600030101010101" pitchFamily="2" charset="-122"/>
              </a:endParaRPr>
            </a:p>
            <a:p>
              <a:pPr>
                <a:spcBef>
                  <a:spcPct val="50000"/>
                </a:spcBef>
              </a:pPr>
              <a:endParaRPr lang="en-US" altLang="zh-CN" b="1" dirty="0">
                <a:latin typeface="Times New Roman" panose="02020603050405020304" pitchFamily="18" charset="0"/>
                <a:ea typeface="宋体" panose="02010600030101010101" pitchFamily="2" charset="-122"/>
              </a:endParaRPr>
            </a:p>
          </p:txBody>
        </p:sp>
        <p:sp>
          <p:nvSpPr>
            <p:cNvPr id="48194" name="Rectangle 84"/>
            <p:cNvSpPr/>
            <p:nvPr/>
          </p:nvSpPr>
          <p:spPr>
            <a:xfrm>
              <a:off x="5193" y="2296"/>
              <a:ext cx="324" cy="231"/>
            </a:xfrm>
            <a:prstGeom prst="rect">
              <a:avLst/>
            </a:prstGeom>
            <a:noFill/>
            <a:ln w="9525">
              <a:noFill/>
            </a:ln>
          </p:spPr>
          <p:txBody>
            <a:bodyPr anchor="t" anchorCtr="0">
              <a:spAutoFit/>
            </a:bodyPr>
            <a:p>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
          <p:nvSpPr>
            <p:cNvPr id="48195" name="Text Box 85"/>
            <p:cNvSpPr txBox="1"/>
            <p:nvPr/>
          </p:nvSpPr>
          <p:spPr>
            <a:xfrm>
              <a:off x="4250" y="2750"/>
              <a:ext cx="499" cy="231"/>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2 2  -1</a:t>
              </a:r>
              <a:endParaRPr lang="en-US" altLang="zh-CN" b="1" dirty="0">
                <a:latin typeface="Times New Roman" panose="02020603050405020304" pitchFamily="18" charset="0"/>
                <a:ea typeface="宋体" panose="02010600030101010101" pitchFamily="2" charset="-122"/>
              </a:endParaRPr>
            </a:p>
          </p:txBody>
        </p:sp>
        <p:sp>
          <p:nvSpPr>
            <p:cNvPr id="48196" name="Rectangle 86"/>
            <p:cNvSpPr/>
            <p:nvPr/>
          </p:nvSpPr>
          <p:spPr>
            <a:xfrm>
              <a:off x="4314" y="2931"/>
              <a:ext cx="324" cy="231"/>
            </a:xfrm>
            <a:prstGeom prst="rect">
              <a:avLst/>
            </a:prstGeom>
            <a:noFill/>
            <a:ln w="9525">
              <a:noFill/>
            </a:ln>
          </p:spPr>
          <p:txBody>
            <a:bodyPr anchor="t" anchorCtr="0">
              <a:spAutoFit/>
            </a:bodyPr>
            <a:p>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
          <p:nvSpPr>
            <p:cNvPr id="48197" name="Rectangle 87"/>
            <p:cNvSpPr/>
            <p:nvPr/>
          </p:nvSpPr>
          <p:spPr>
            <a:xfrm>
              <a:off x="3778" y="3585"/>
              <a:ext cx="324" cy="231"/>
            </a:xfrm>
            <a:prstGeom prst="rect">
              <a:avLst/>
            </a:prstGeom>
            <a:noFill/>
            <a:ln w="9525">
              <a:noFill/>
            </a:ln>
          </p:spPr>
          <p:txBody>
            <a:bodyPr anchor="t" anchorCtr="0">
              <a:spAutoFit/>
            </a:bodyPr>
            <a:p>
              <a:r>
                <a:rPr lang="en-US" altLang="zh-CN" b="1"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p:txBody>
        </p:sp>
        <p:sp>
          <p:nvSpPr>
            <p:cNvPr id="48198" name="Text Box 88"/>
            <p:cNvSpPr txBox="1"/>
            <p:nvPr/>
          </p:nvSpPr>
          <p:spPr>
            <a:xfrm>
              <a:off x="3696" y="3385"/>
              <a:ext cx="499" cy="231"/>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3  1  2</a:t>
              </a:r>
              <a:endParaRPr lang="en-US" altLang="zh-CN" b="1" dirty="0">
                <a:latin typeface="Times New Roman" panose="02020603050405020304" pitchFamily="18" charset="0"/>
                <a:ea typeface="宋体" panose="02010600030101010101" pitchFamily="2" charset="-122"/>
              </a:endParaRPr>
            </a:p>
          </p:txBody>
        </p:sp>
      </p:grpSp>
      <p:sp>
        <p:nvSpPr>
          <p:cNvPr id="48199" name="Text Box 91"/>
          <p:cNvSpPr txBox="1"/>
          <p:nvPr/>
        </p:nvSpPr>
        <p:spPr>
          <a:xfrm>
            <a:off x="152400" y="5334000"/>
            <a:ext cx="4191000" cy="1187450"/>
          </a:xfrm>
          <a:prstGeom prst="rect">
            <a:avLst/>
          </a:prstGeom>
          <a:solidFill>
            <a:schemeClr val="accent1"/>
          </a:solidFill>
          <a:ln w="9525">
            <a:noFill/>
          </a:ln>
        </p:spPr>
        <p:txBody>
          <a:bodyPr anchor="t" anchorCtr="0">
            <a:spAutoFit/>
          </a:bodyPr>
          <a:p>
            <a:pPr>
              <a:spcBef>
                <a:spcPct val="50000"/>
              </a:spcBef>
            </a:pPr>
            <a:r>
              <a:rPr lang="zh-CN" altLang="en-US" sz="2400" dirty="0">
                <a:latin typeface="Arial" panose="020B0604020202020204" pitchFamily="34" charset="0"/>
                <a:ea typeface="宋体" panose="02010600030101010101" pitchFamily="2" charset="-122"/>
              </a:rPr>
              <a:t>采用十字链表存储稀疏矩阵，创建稀疏矩阵、稀疏矩阵的运算见教材</a:t>
            </a:r>
            <a:r>
              <a:rPr lang="en-US" altLang="zh-CN" sz="2400" dirty="0">
                <a:latin typeface="Arial" panose="020B0604020202020204" pitchFamily="34" charset="0"/>
                <a:ea typeface="宋体" panose="02010600030101010101" pitchFamily="2" charset="-122"/>
              </a:rPr>
              <a:t>P104</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106</a:t>
            </a:r>
            <a:endParaRPr lang="en-US" altLang="zh-CN" sz="2400" dirty="0">
              <a:latin typeface="Arial" panose="020B0604020202020204" pitchFamily="34" charset="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684213" y="476250"/>
            <a:ext cx="7772400" cy="685800"/>
          </a:xfrm>
          <a:ln/>
        </p:spPr>
        <p:txBody>
          <a:bodyPr vert="horz" wrap="square" lIns="91440" tIns="45720" rIns="91440" bIns="45720" anchor="b" anchorCtr="0"/>
          <a:p>
            <a:pPr eaLnBrk="1" hangingPunct="1"/>
            <a:r>
              <a:rPr lang="en-US" altLang="zh-CN" sz="3200" dirty="0">
                <a:latin typeface="Times New Roman" panose="02020603050405020304" pitchFamily="18" charset="0"/>
                <a:ea typeface="楷体_GB2312" pitchFamily="49" charset="-122"/>
              </a:rPr>
              <a:t>5.4 </a:t>
            </a:r>
            <a:r>
              <a:rPr lang="zh-CN" altLang="en-US" sz="3200" dirty="0">
                <a:latin typeface="Times New Roman" panose="02020603050405020304" pitchFamily="18" charset="0"/>
                <a:ea typeface="楷体_GB2312" pitchFamily="49" charset="-122"/>
              </a:rPr>
              <a:t>广义表 </a:t>
            </a:r>
            <a:r>
              <a:rPr lang="en-US" altLang="zh-CN" sz="3200" dirty="0">
                <a:latin typeface="Times New Roman" panose="02020603050405020304" pitchFamily="18" charset="0"/>
                <a:ea typeface="楷体_GB2312" pitchFamily="49" charset="-122"/>
              </a:rPr>
              <a:t>(General Lists )</a:t>
            </a:r>
            <a:endParaRPr lang="en-US" altLang="zh-CN" sz="3200" dirty="0">
              <a:latin typeface="Times New Roman" panose="02020603050405020304" pitchFamily="18" charset="0"/>
              <a:ea typeface="楷体_GB2312" pitchFamily="49" charset="-122"/>
            </a:endParaRPr>
          </a:p>
        </p:txBody>
      </p:sp>
      <p:sp>
        <p:nvSpPr>
          <p:cNvPr id="32771" name="Rectangle 3"/>
          <p:cNvSpPr>
            <a:spLocks noGrp="1" noChangeArrowheads="1"/>
          </p:cNvSpPr>
          <p:nvPr>
            <p:ph idx="1"/>
          </p:nvPr>
        </p:nvSpPr>
        <p:spPr>
          <a:xfrm>
            <a:off x="287338" y="1412875"/>
            <a:ext cx="7740650" cy="4824413"/>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5000"/>
              </a:spcBef>
              <a:spcAft>
                <a:spcPct val="0"/>
              </a:spcAft>
              <a:buClr>
                <a:srgbClr val="FF6600"/>
              </a:buClr>
              <a:buSzPct val="85000"/>
              <a:buFont typeface="Wingdings" panose="05000000000000000000" pitchFamily="2" charset="2"/>
              <a:buChar char="l"/>
              <a:defRPr/>
            </a:pP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广义表</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列表</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n</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0</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个表元素组成的有限序列，记作</a:t>
            </a: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chemeClr val="bg1"/>
              </a:buClr>
              <a:buSzTx/>
              <a:buFont typeface="Wingdings" panose="05000000000000000000" pitchFamily="2" charset="2"/>
              <a:buNone/>
              <a:defRPr/>
            </a:pPr>
            <a:r>
              <a:rPr kumimoji="0" lang="zh-CN" altLang="en-US"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LS</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 (</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a:t>
            </a:r>
            <a:r>
              <a:rPr kumimoji="0" lang="en-US" altLang="zh-CN" sz="2400" b="1" i="0" u="none" strike="noStrike" kern="1200" cap="none" spc="0" normalizeH="0" baseline="-25000" noProof="0">
                <a:ln>
                  <a:noFill/>
                </a:ln>
                <a:solidFill>
                  <a:schemeClr val="tx1"/>
                </a:solidFill>
                <a:effectLst/>
                <a:uLnTx/>
                <a:uFillTx/>
                <a:latin typeface="楷体_GB2312" pitchFamily="49" charset="-122"/>
                <a:ea typeface="楷体_GB2312" pitchFamily="49" charset="-122"/>
                <a:cs typeface="+mn-cs"/>
              </a:rPr>
              <a:t>1</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a:t>
            </a:r>
            <a:r>
              <a:rPr kumimoji="0" lang="en-US" altLang="zh-CN" sz="2400" b="1" i="0" u="none" strike="noStrike" kern="1200" cap="none" spc="0" normalizeH="0" baseline="-25000" noProof="0">
                <a:ln>
                  <a:noFill/>
                </a:ln>
                <a:solidFill>
                  <a:schemeClr val="tx1"/>
                </a:solidFill>
                <a:effectLst/>
                <a:uLnTx/>
                <a:uFillTx/>
                <a:latin typeface="楷体_GB2312" pitchFamily="49" charset="-122"/>
                <a:ea typeface="楷体_GB2312" pitchFamily="49" charset="-122"/>
                <a:cs typeface="+mn-cs"/>
              </a:rPr>
              <a:t>2</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a:ln>
                  <a:noFill/>
                </a:ln>
                <a:solidFill>
                  <a:schemeClr val="tx1"/>
                </a:solidFill>
                <a:effectLst/>
                <a:uLnTx/>
                <a:uFillTx/>
                <a:latin typeface="+mn-lt"/>
                <a:ea typeface="楷体_GB2312" pitchFamily="49" charset="-122"/>
                <a:cs typeface="+mn-cs"/>
              </a:rPr>
              <a:t>…</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a:t>
            </a:r>
            <a:r>
              <a:rPr kumimoji="0" lang="en-US" altLang="zh-CN" sz="2400" b="1" i="1" u="none" strike="noStrike" kern="1200" cap="none" spc="0" normalizeH="0" baseline="-25000" noProof="0">
                <a:ln>
                  <a:noFill/>
                </a:ln>
                <a:solidFill>
                  <a:schemeClr val="tx1"/>
                </a:solidFill>
                <a:effectLst/>
                <a:uLnTx/>
                <a:uFillTx/>
                <a:latin typeface="楷体_GB2312" pitchFamily="49" charset="-122"/>
                <a:ea typeface="楷体_GB2312" pitchFamily="49" charset="-122"/>
                <a:cs typeface="+mn-cs"/>
              </a:rPr>
              <a:t>n</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a:t>
            </a:r>
            <a:endPar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chemeClr val="bg1"/>
              </a:buClr>
              <a:buSzTx/>
              <a:buFont typeface="Wingdings" panose="05000000000000000000" pitchFamily="2" charset="2"/>
              <a:buNone/>
              <a:defRPr/>
            </a:pPr>
            <a:endParaRPr kumimoji="0" lang="zh-CN"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rgbClr val="FF6600"/>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表头</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head</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n</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&gt;0</a:t>
            </a:r>
            <a:r>
              <a:rPr kumimoji="0" lang="zh-CN"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时</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表的第一个表元素</a:t>
            </a: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rgbClr val="FF6600"/>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表尾</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tail</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其它表元素组成的</a:t>
            </a:r>
            <a:r>
              <a:rPr kumimoji="0" lang="zh-CN" altLang="en-US" sz="2400" b="1" i="0" u="none" strike="noStrike" kern="1200" cap="none" spc="0" normalizeH="0" baseline="0" noProof="0">
                <a:ln>
                  <a:noFill/>
                </a:ln>
                <a:solidFill>
                  <a:srgbClr val="CC3300"/>
                </a:solidFill>
                <a:effectLst/>
                <a:uLnTx/>
                <a:uFillTx/>
                <a:latin typeface="楷体_GB2312" pitchFamily="49" charset="-122"/>
                <a:ea typeface="楷体_GB2312" pitchFamily="49" charset="-122"/>
                <a:cs typeface="+mn-cs"/>
              </a:rPr>
              <a:t>表</a:t>
            </a:r>
            <a:endParaRPr kumimoji="0" lang="zh-CN" altLang="en-US" sz="2400" b="1" i="0" u="none" strike="noStrike" kern="1200" cap="none" spc="0" normalizeH="0" baseline="0" noProof="0">
              <a:ln>
                <a:noFill/>
              </a:ln>
              <a:solidFill>
                <a:srgbClr val="CC33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rgbClr val="FF6600"/>
              </a:buClr>
              <a:buSzPct val="70000"/>
              <a:buFont typeface="Wingdings" panose="05000000000000000000" pitchFamily="2" charset="2"/>
              <a:buChar char="l"/>
              <a:defRPr/>
            </a:pPr>
            <a:r>
              <a:rPr kumimoji="0" lang="zh-CN"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空表</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a:t>
            </a:r>
            <a:r>
              <a:rPr kumimoji="0" lang="en-US" altLang="zh-CN" sz="2400" b="1" i="1"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n</a:t>
            </a:r>
            <a:r>
              <a:rPr kumimoji="0" lang="en-US"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 = 0 </a:t>
            </a:r>
            <a:r>
              <a:rPr kumimoji="0" lang="zh-CN" altLang="zh-CN"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的广义表。</a:t>
            </a: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rgbClr val="FF6600"/>
              </a:buClr>
              <a:buSzPct val="70000"/>
              <a:buFont typeface="Wingdings" panose="05000000000000000000" pitchFamily="2" charset="2"/>
              <a:buChar char="l"/>
              <a:defRPr/>
            </a:pP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10000"/>
              </a:lnSpc>
              <a:spcBef>
                <a:spcPct val="5000"/>
              </a:spcBef>
              <a:spcAft>
                <a:spcPct val="0"/>
              </a:spcAft>
              <a:buClr>
                <a:srgbClr val="FF6600"/>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rPr>
              <a:t>广义表的特性：</a:t>
            </a:r>
            <a:endParaRPr kumimoji="0" lang="zh-CN" altLang="en-US" sz="2400" b="1"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a:p>
            <a:pPr marL="758825"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rPr>
              <a:t>有长度</a:t>
            </a:r>
            <a:endPar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endParaRPr>
          </a:p>
          <a:p>
            <a:pPr marL="758825"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rPr>
              <a:t>有深度</a:t>
            </a:r>
            <a:endPar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endParaRPr>
          </a:p>
          <a:p>
            <a:pPr marL="758825"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rPr>
              <a:t>可递归</a:t>
            </a:r>
            <a:endPar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endParaRPr>
          </a:p>
          <a:p>
            <a:pPr marL="758825"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rPr>
              <a:t>可共享</a:t>
            </a:r>
            <a:endParaRPr kumimoji="0" lang="zh-CN" altLang="en-US" sz="2400" b="1" i="0" u="none" strike="noStrike" kern="1200" cap="none" spc="0" normalizeH="0" baseline="0" noProof="0">
              <a:ln>
                <a:noFill/>
              </a:ln>
              <a:solidFill>
                <a:srgbClr val="4220EA"/>
              </a:solidFill>
              <a:effectLst>
                <a:outerShdw blurRad="38100" dist="38100" dir="2700000" algn="tl">
                  <a:srgbClr val="C0C0C0"/>
                </a:outerShdw>
              </a:effectLst>
              <a:uLnTx/>
              <a:uFillTx/>
              <a:latin typeface="+mn-lt"/>
              <a:ea typeface="楷体_GB2312" pitchFamily="49" charset="-122"/>
              <a:cs typeface="+mn-cs"/>
            </a:endParaRPr>
          </a:p>
        </p:txBody>
      </p:sp>
      <p:grpSp>
        <p:nvGrpSpPr>
          <p:cNvPr id="49155" name="Group 36"/>
          <p:cNvGrpSpPr/>
          <p:nvPr/>
        </p:nvGrpSpPr>
        <p:grpSpPr>
          <a:xfrm>
            <a:off x="2266950" y="2239963"/>
            <a:ext cx="3384550" cy="612775"/>
            <a:chOff x="1202" y="1071"/>
            <a:chExt cx="2132" cy="386"/>
          </a:xfrm>
        </p:grpSpPr>
        <p:sp>
          <p:nvSpPr>
            <p:cNvPr id="49156" name="Rectangle 29"/>
            <p:cNvSpPr/>
            <p:nvPr/>
          </p:nvSpPr>
          <p:spPr>
            <a:xfrm>
              <a:off x="1202" y="1207"/>
              <a:ext cx="438" cy="250"/>
            </a:xfrm>
            <a:prstGeom prst="rect">
              <a:avLst/>
            </a:prstGeom>
            <a:noFill/>
            <a:ln w="9525">
              <a:noFill/>
            </a:ln>
          </p:spPr>
          <p:txBody>
            <a:bodyPr wrap="none" anchor="t" anchorCtr="0">
              <a:spAutoFit/>
            </a:bodyPr>
            <a:p>
              <a:r>
                <a:rPr lang="zh-CN" altLang="zh-CN" sz="2000" b="1" dirty="0">
                  <a:solidFill>
                    <a:schemeClr val="tx2"/>
                  </a:solidFill>
                  <a:latin typeface="楷体_GB2312" pitchFamily="49" charset="-122"/>
                  <a:ea typeface="楷体_GB2312" pitchFamily="49" charset="-122"/>
                </a:rPr>
                <a:t>表名</a:t>
              </a:r>
              <a:endParaRPr lang="zh-CN" altLang="en-US" sz="2000" b="1" dirty="0">
                <a:solidFill>
                  <a:schemeClr val="tx2"/>
                </a:solidFill>
                <a:latin typeface="楷体_GB2312" pitchFamily="49" charset="-122"/>
                <a:ea typeface="楷体_GB2312" pitchFamily="49" charset="-122"/>
              </a:endParaRPr>
            </a:p>
          </p:txBody>
        </p:sp>
        <p:sp>
          <p:nvSpPr>
            <p:cNvPr id="49157" name="Line 30"/>
            <p:cNvSpPr/>
            <p:nvPr/>
          </p:nvSpPr>
          <p:spPr>
            <a:xfrm flipV="1">
              <a:off x="1383" y="1071"/>
              <a:ext cx="0" cy="144"/>
            </a:xfrm>
            <a:prstGeom prst="line">
              <a:avLst/>
            </a:prstGeom>
            <a:ln w="9525" cap="flat" cmpd="sng">
              <a:solidFill>
                <a:schemeClr val="tx1"/>
              </a:solidFill>
              <a:prstDash val="solid"/>
              <a:miter/>
              <a:headEnd type="none" w="med" len="med"/>
              <a:tailEnd type="triangle" w="med" len="med"/>
            </a:ln>
          </p:spPr>
        </p:sp>
        <p:sp>
          <p:nvSpPr>
            <p:cNvPr id="49158" name="Rectangle 31"/>
            <p:cNvSpPr/>
            <p:nvPr/>
          </p:nvSpPr>
          <p:spPr>
            <a:xfrm>
              <a:off x="2064" y="1207"/>
              <a:ext cx="679" cy="250"/>
            </a:xfrm>
            <a:prstGeom prst="rect">
              <a:avLst/>
            </a:prstGeom>
            <a:noFill/>
            <a:ln w="9525">
              <a:noFill/>
            </a:ln>
          </p:spPr>
          <p:txBody>
            <a:bodyPr wrap="none" anchor="t" anchorCtr="0">
              <a:spAutoFit/>
            </a:bodyPr>
            <a:p>
              <a:r>
                <a:rPr lang="zh-CN" altLang="zh-CN" sz="2000" b="1" dirty="0">
                  <a:solidFill>
                    <a:schemeClr val="tx2"/>
                  </a:solidFill>
                  <a:latin typeface="楷体_GB2312" pitchFamily="49" charset="-122"/>
                  <a:ea typeface="楷体_GB2312" pitchFamily="49" charset="-122"/>
                </a:rPr>
                <a:t>表元素</a:t>
              </a:r>
              <a:r>
                <a:rPr lang="zh-CN" altLang="en-US" sz="2000" b="1" dirty="0">
                  <a:solidFill>
                    <a:schemeClr val="tx2"/>
                  </a:solidFill>
                  <a:latin typeface="楷体_GB2312" pitchFamily="49" charset="-122"/>
                  <a:ea typeface="楷体_GB2312" pitchFamily="49" charset="-122"/>
                </a:rPr>
                <a:t> </a:t>
              </a:r>
              <a:endParaRPr lang="zh-CN" altLang="en-US" sz="2000" b="1" dirty="0">
                <a:solidFill>
                  <a:schemeClr val="tx2"/>
                </a:solidFill>
                <a:latin typeface="楷体_GB2312" pitchFamily="49" charset="-122"/>
                <a:ea typeface="楷体_GB2312" pitchFamily="49" charset="-122"/>
              </a:endParaRPr>
            </a:p>
          </p:txBody>
        </p:sp>
        <p:sp>
          <p:nvSpPr>
            <p:cNvPr id="49159" name="Line 32"/>
            <p:cNvSpPr/>
            <p:nvPr/>
          </p:nvSpPr>
          <p:spPr>
            <a:xfrm flipV="1">
              <a:off x="2336" y="1117"/>
              <a:ext cx="0" cy="144"/>
            </a:xfrm>
            <a:prstGeom prst="line">
              <a:avLst/>
            </a:prstGeom>
            <a:ln w="9525" cap="flat" cmpd="sng">
              <a:solidFill>
                <a:schemeClr val="tx1"/>
              </a:solidFill>
              <a:prstDash val="solid"/>
              <a:miter/>
              <a:headEnd type="none" w="med" len="med"/>
              <a:tailEnd type="triangle" w="med" len="med"/>
            </a:ln>
          </p:spPr>
        </p:sp>
        <p:sp>
          <p:nvSpPr>
            <p:cNvPr id="49160" name="Rectangle 33"/>
            <p:cNvSpPr/>
            <p:nvPr/>
          </p:nvSpPr>
          <p:spPr>
            <a:xfrm>
              <a:off x="2896" y="1184"/>
              <a:ext cx="438" cy="250"/>
            </a:xfrm>
            <a:prstGeom prst="rect">
              <a:avLst/>
            </a:prstGeom>
            <a:noFill/>
            <a:ln w="9525">
              <a:noFill/>
            </a:ln>
          </p:spPr>
          <p:txBody>
            <a:bodyPr wrap="none" anchor="t" anchorCtr="0">
              <a:spAutoFit/>
            </a:bodyPr>
            <a:p>
              <a:r>
                <a:rPr lang="zh-CN" altLang="zh-CN" sz="2000" b="1" dirty="0">
                  <a:solidFill>
                    <a:schemeClr val="tx2"/>
                  </a:solidFill>
                  <a:latin typeface="楷体_GB2312" pitchFamily="49" charset="-122"/>
                  <a:ea typeface="楷体_GB2312" pitchFamily="49" charset="-122"/>
                </a:rPr>
                <a:t>表长</a:t>
              </a:r>
              <a:endParaRPr lang="zh-CN" altLang="en-US" sz="2000" b="1" dirty="0">
                <a:solidFill>
                  <a:schemeClr val="tx2"/>
                </a:solidFill>
                <a:latin typeface="楷体_GB2312" pitchFamily="49" charset="-122"/>
                <a:ea typeface="楷体_GB2312" pitchFamily="49" charset="-122"/>
              </a:endParaRPr>
            </a:p>
          </p:txBody>
        </p:sp>
        <p:sp>
          <p:nvSpPr>
            <p:cNvPr id="49161" name="Line 34"/>
            <p:cNvSpPr/>
            <p:nvPr/>
          </p:nvSpPr>
          <p:spPr>
            <a:xfrm flipV="1">
              <a:off x="3088" y="1120"/>
              <a:ext cx="0" cy="144"/>
            </a:xfrm>
            <a:prstGeom prst="line">
              <a:avLst/>
            </a:prstGeom>
            <a:ln w="9525" cap="flat" cmpd="sng">
              <a:solidFill>
                <a:schemeClr val="tx1"/>
              </a:solidFill>
              <a:prstDash val="solid"/>
              <a:miter/>
              <a:headEnd type="none" w="med" len="med"/>
              <a:tailEnd type="triangle" w="med" len="med"/>
            </a:ln>
          </p:spPr>
        </p:sp>
      </p:grpSp>
      <p:sp>
        <p:nvSpPr>
          <p:cNvPr id="32803" name="Rectangle 35"/>
          <p:cNvSpPr/>
          <p:nvPr/>
        </p:nvSpPr>
        <p:spPr>
          <a:xfrm>
            <a:off x="6248400" y="2438400"/>
            <a:ext cx="2667000" cy="1917700"/>
          </a:xfrm>
          <a:prstGeom prst="rect">
            <a:avLst/>
          </a:prstGeom>
          <a:solidFill>
            <a:schemeClr val="accent1"/>
          </a:solidFill>
          <a:ln w="9525">
            <a:noFill/>
          </a:ln>
        </p:spPr>
        <p:txBody>
          <a:bodyPr anchor="t" anchorCtr="0">
            <a:spAutoFit/>
          </a:bodyPr>
          <a:p>
            <a:r>
              <a:rPr lang="en-US" altLang="zh-CN" sz="2400" b="1" dirty="0">
                <a:solidFill>
                  <a:schemeClr val="tx2"/>
                </a:solidFill>
                <a:latin typeface="楷体_GB2312" pitchFamily="49" charset="-122"/>
                <a:ea typeface="楷体_GB2312" pitchFamily="49" charset="-122"/>
              </a:rPr>
              <a:t>    </a:t>
            </a:r>
            <a:r>
              <a:rPr lang="zh-CN" altLang="en-US" sz="2400" b="1" dirty="0">
                <a:solidFill>
                  <a:schemeClr val="tx2"/>
                </a:solidFill>
                <a:latin typeface="楷体_GB2312" pitchFamily="49" charset="-122"/>
                <a:ea typeface="楷体_GB2312" pitchFamily="49" charset="-122"/>
              </a:rPr>
              <a:t>非空列表表头可是原子或列表</a:t>
            </a:r>
            <a:r>
              <a:rPr lang="en-US" altLang="zh-CN" sz="2400" b="1" dirty="0">
                <a:solidFill>
                  <a:schemeClr val="tx2"/>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表尾必定是列表，</a:t>
            </a:r>
            <a:endParaRPr lang="zh-CN" altLang="en-US" sz="2400" b="1" dirty="0">
              <a:solidFill>
                <a:schemeClr val="tx2"/>
              </a:solidFill>
              <a:latin typeface="楷体_GB2312" pitchFamily="49" charset="-122"/>
              <a:ea typeface="楷体_GB2312" pitchFamily="49" charset="-122"/>
            </a:endParaRPr>
          </a:p>
          <a:p>
            <a:r>
              <a:rPr lang="zh-CN" altLang="en-US" sz="2400" b="1" dirty="0">
                <a:solidFill>
                  <a:schemeClr val="tx2"/>
                </a:solidFill>
                <a:latin typeface="楷体_GB2312" pitchFamily="49" charset="-122"/>
                <a:ea typeface="楷体_GB2312" pitchFamily="49" charset="-122"/>
              </a:rPr>
              <a:t>所以，广义表是线性表的推广。</a:t>
            </a:r>
            <a:endParaRPr lang="zh-CN" altLang="en-US" sz="2400" b="1" dirty="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803"/>
                                        </p:tgtEl>
                                        <p:attrNameLst>
                                          <p:attrName>style.visibility</p:attrName>
                                        </p:attrNameLst>
                                      </p:cBhvr>
                                      <p:to>
                                        <p:strVal val="visible"/>
                                      </p:to>
                                    </p:set>
                                    <p:animEffect transition="in" filter="blinds(horizontal)">
                                      <p:cBhvr>
                                        <p:cTn id="7" dur="500"/>
                                        <p:tgtEl>
                                          <p:spTgt spid="32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b" anchorCtr="0"/>
          <a:p>
            <a:pPr algn="ctr" eaLnBrk="1" hangingPunct="1"/>
            <a:r>
              <a:rPr lang="zh-CN" altLang="en-US" sz="3600" b="0" dirty="0">
                <a:latin typeface="楷体_GB2312" pitchFamily="49" charset="-122"/>
                <a:ea typeface="楷体_GB2312" pitchFamily="49" charset="-122"/>
              </a:rPr>
              <a:t>广义表的抽象数据类型定义</a:t>
            </a:r>
            <a:endParaRPr lang="zh-CN" altLang="en-US" sz="3600" b="0" dirty="0">
              <a:latin typeface="楷体_GB2312" pitchFamily="49" charset="-122"/>
              <a:ea typeface="楷体_GB2312" pitchFamily="49" charset="-122"/>
            </a:endParaRPr>
          </a:p>
        </p:txBody>
      </p:sp>
      <p:sp>
        <p:nvSpPr>
          <p:cNvPr id="50178" name="Rectangle 3"/>
          <p:cNvSpPr>
            <a:spLocks noGrp="1"/>
          </p:cNvSpPr>
          <p:nvPr>
            <p:ph idx="1"/>
          </p:nvPr>
        </p:nvSpPr>
        <p:spPr>
          <a:ln/>
        </p:spPr>
        <p:txBody>
          <a:bodyPr vert="horz" wrap="square" lIns="91440" tIns="45720" rIns="91440" bIns="45720" anchor="t" anchorCtr="0"/>
          <a:p>
            <a:pPr eaLnBrk="1" hangingPunct="1">
              <a:buNone/>
            </a:pPr>
            <a:r>
              <a:rPr lang="en-US" altLang="zh-CN" sz="2000" dirty="0"/>
              <a:t> ADT Glist </a:t>
            </a:r>
            <a:r>
              <a:rPr lang="zh-CN" altLang="en-US" sz="2000" dirty="0"/>
              <a:t>｛</a:t>
            </a:r>
            <a:endParaRPr lang="zh-CN" altLang="en-US" sz="2000" dirty="0"/>
          </a:p>
          <a:p>
            <a:pPr eaLnBrk="1" hangingPunct="1">
              <a:buNone/>
            </a:pPr>
            <a:r>
              <a:rPr lang="zh-CN" altLang="en-US" sz="2000" dirty="0"/>
              <a:t>        数据对象：</a:t>
            </a:r>
            <a:r>
              <a:rPr lang="en-US" altLang="zh-CN" sz="2000" dirty="0"/>
              <a:t>D</a:t>
            </a:r>
            <a:r>
              <a:rPr lang="zh-CN" altLang="en-US" sz="2000" dirty="0"/>
              <a:t>＝｛</a:t>
            </a:r>
            <a:r>
              <a:rPr lang="en-US" altLang="zh-CN" sz="2000" dirty="0"/>
              <a:t>e</a:t>
            </a:r>
            <a:r>
              <a:rPr lang="en-US" altLang="zh-CN" sz="2000" baseline="-25000" dirty="0"/>
              <a:t>i</a:t>
            </a:r>
            <a:r>
              <a:rPr lang="en-US" altLang="zh-CN" sz="2000" dirty="0"/>
              <a:t> | i=1,2,…,n; n</a:t>
            </a:r>
            <a:r>
              <a:rPr lang="en-US" altLang="zh-CN" sz="2000" dirty="0">
                <a:sym typeface="Symbol" panose="05050102010706020507" pitchFamily="18" charset="2"/>
              </a:rPr>
              <a:t></a:t>
            </a:r>
            <a:r>
              <a:rPr lang="en-US" altLang="zh-CN" sz="2000" dirty="0"/>
              <a:t>0; e</a:t>
            </a:r>
            <a:r>
              <a:rPr lang="en-US" altLang="zh-CN" sz="2000" baseline="-25000" dirty="0"/>
              <a:t>i </a:t>
            </a:r>
            <a:r>
              <a:rPr lang="en-US" altLang="zh-CN" sz="2000" dirty="0">
                <a:sym typeface="Symbol" panose="05050102010706020507" pitchFamily="18" charset="2"/>
              </a:rPr>
              <a:t></a:t>
            </a:r>
            <a:r>
              <a:rPr lang="en-US" altLang="zh-CN" sz="2000" dirty="0"/>
              <a:t> AtomSet</a:t>
            </a:r>
            <a:r>
              <a:rPr lang="zh-CN" altLang="en-US" sz="2000" dirty="0"/>
              <a:t>或</a:t>
            </a:r>
            <a:r>
              <a:rPr lang="en-US" altLang="zh-CN" sz="2000" dirty="0"/>
              <a:t>e</a:t>
            </a:r>
            <a:r>
              <a:rPr lang="en-US" altLang="zh-CN" sz="2000" baseline="-25000" dirty="0"/>
              <a:t>i </a:t>
            </a:r>
            <a:r>
              <a:rPr lang="en-US" altLang="zh-CN" sz="2000" dirty="0">
                <a:sym typeface="Symbol" panose="05050102010706020507" pitchFamily="18" charset="2"/>
              </a:rPr>
              <a:t></a:t>
            </a:r>
            <a:r>
              <a:rPr lang="en-US" altLang="zh-CN" sz="2000" dirty="0"/>
              <a:t> GList</a:t>
            </a:r>
            <a:r>
              <a:rPr lang="zh-CN" altLang="en-US" sz="2000" dirty="0"/>
              <a:t>，</a:t>
            </a:r>
            <a:endParaRPr lang="zh-CN" altLang="en-US" sz="2000" dirty="0"/>
          </a:p>
          <a:p>
            <a:pPr eaLnBrk="1" hangingPunct="1">
              <a:buNone/>
            </a:pPr>
            <a:r>
              <a:rPr lang="zh-CN" altLang="en-US" sz="2000" dirty="0"/>
              <a:t>                                      </a:t>
            </a:r>
            <a:r>
              <a:rPr lang="en-US" altLang="zh-CN" sz="2000" dirty="0"/>
              <a:t>AtomSet</a:t>
            </a:r>
            <a:r>
              <a:rPr lang="zh-CN" altLang="en-US" sz="2000" dirty="0"/>
              <a:t>为某个数据对象｝</a:t>
            </a:r>
            <a:endParaRPr lang="zh-CN" altLang="en-US" sz="2000" dirty="0"/>
          </a:p>
          <a:p>
            <a:pPr eaLnBrk="1" hangingPunct="1">
              <a:buNone/>
            </a:pPr>
            <a:r>
              <a:rPr lang="zh-CN" altLang="en-US" sz="2000" dirty="0"/>
              <a:t>        数据关系：</a:t>
            </a:r>
            <a:r>
              <a:rPr lang="en-US" altLang="zh-CN" sz="2000" dirty="0"/>
              <a:t>R1</a:t>
            </a:r>
            <a:r>
              <a:rPr lang="zh-CN" altLang="en-US" sz="2000" dirty="0"/>
              <a:t>＝｛</a:t>
            </a:r>
            <a:r>
              <a:rPr lang="en-US" altLang="zh-CN" sz="2000" dirty="0"/>
              <a:t>&lt;e</a:t>
            </a:r>
            <a:r>
              <a:rPr lang="en-US" altLang="zh-CN" sz="2000" baseline="-25000" dirty="0"/>
              <a:t>i-1</a:t>
            </a:r>
            <a:r>
              <a:rPr lang="en-US" altLang="zh-CN" sz="2000" dirty="0"/>
              <a:t>, e</a:t>
            </a:r>
            <a:r>
              <a:rPr lang="en-US" altLang="zh-CN" sz="2000" baseline="-25000" dirty="0"/>
              <a:t>i</a:t>
            </a:r>
            <a:r>
              <a:rPr lang="en-US" altLang="zh-CN" sz="2000" dirty="0"/>
              <a:t>&gt; | e</a:t>
            </a:r>
            <a:r>
              <a:rPr lang="en-US" altLang="zh-CN" sz="2000" baseline="-25000" dirty="0"/>
              <a:t>i-1</a:t>
            </a:r>
            <a:r>
              <a:rPr lang="en-US" altLang="zh-CN" sz="2000" dirty="0"/>
              <a:t>, e</a:t>
            </a:r>
            <a:r>
              <a:rPr lang="en-US" altLang="zh-CN" sz="2000" baseline="-25000" dirty="0"/>
              <a:t>i</a:t>
            </a:r>
            <a:r>
              <a:rPr lang="en-US" altLang="zh-CN" sz="2000" dirty="0"/>
              <a:t> </a:t>
            </a:r>
            <a:r>
              <a:rPr lang="en-US" altLang="zh-CN" sz="2000" dirty="0">
                <a:sym typeface="Symbol" panose="05050102010706020507" pitchFamily="18" charset="2"/>
              </a:rPr>
              <a:t></a:t>
            </a:r>
            <a:r>
              <a:rPr lang="en-US" altLang="zh-CN" sz="2000" dirty="0"/>
              <a:t>D, 2</a:t>
            </a:r>
            <a:r>
              <a:rPr lang="en-US" altLang="zh-CN" sz="2000" dirty="0">
                <a:sym typeface="Symbol" panose="05050102010706020507" pitchFamily="18" charset="2"/>
              </a:rPr>
              <a:t></a:t>
            </a:r>
            <a:r>
              <a:rPr lang="en-US" altLang="zh-CN" sz="2000" dirty="0"/>
              <a:t>i </a:t>
            </a:r>
            <a:r>
              <a:rPr lang="en-US" altLang="zh-CN" sz="2000" dirty="0">
                <a:sym typeface="Symbol" panose="05050102010706020507" pitchFamily="18" charset="2"/>
              </a:rPr>
              <a:t></a:t>
            </a:r>
            <a:r>
              <a:rPr lang="en-US" altLang="zh-CN" sz="2000" dirty="0"/>
              <a:t> n</a:t>
            </a:r>
            <a:r>
              <a:rPr lang="zh-CN" altLang="en-US" sz="2000" dirty="0"/>
              <a:t>｝</a:t>
            </a:r>
            <a:endParaRPr lang="zh-CN" altLang="en-US" sz="2000" dirty="0"/>
          </a:p>
          <a:p>
            <a:pPr eaLnBrk="1" hangingPunct="1">
              <a:buNone/>
            </a:pPr>
            <a:r>
              <a:rPr lang="zh-CN" altLang="en-US" sz="2000" dirty="0"/>
              <a:t>        基本操作：</a:t>
            </a:r>
            <a:r>
              <a:rPr lang="en-US" altLang="zh-CN" sz="2000" dirty="0"/>
              <a:t>InitGList(&amp;L);   DestroyGList(&amp;L);  CopyGlist(&amp;T,L);</a:t>
            </a:r>
            <a:endParaRPr lang="en-US" altLang="zh-CN" sz="2000" dirty="0"/>
          </a:p>
          <a:p>
            <a:pPr eaLnBrk="1" hangingPunct="1">
              <a:buNone/>
            </a:pPr>
            <a:r>
              <a:rPr lang="en-US" altLang="zh-CN" sz="2000" dirty="0"/>
              <a:t>                          GListLength(L); GListDepth(L);      GListEmpty(L); </a:t>
            </a:r>
            <a:endParaRPr lang="en-US" altLang="zh-CN" sz="2000" dirty="0"/>
          </a:p>
          <a:p>
            <a:pPr eaLnBrk="1" hangingPunct="1">
              <a:buNone/>
            </a:pPr>
            <a:r>
              <a:rPr lang="en-US" altLang="zh-CN" sz="2000" dirty="0"/>
              <a:t>                          GetHead(L);      GetTail(L);           InsertFirst_GL(&amp;L, e)</a:t>
            </a:r>
            <a:endParaRPr lang="en-US" altLang="zh-CN" sz="2000" dirty="0"/>
          </a:p>
          <a:p>
            <a:pPr eaLnBrk="1" hangingPunct="1">
              <a:buNone/>
            </a:pPr>
            <a:r>
              <a:rPr lang="en-US" altLang="zh-CN" sz="2000" dirty="0"/>
              <a:t>                          DeleteFirst_GL(&amp;L, &amp;e); Traverse_GL(L, Visit());</a:t>
            </a:r>
            <a:endParaRPr lang="en-US" altLang="zh-CN" sz="2000" dirty="0"/>
          </a:p>
          <a:p>
            <a:pPr eaLnBrk="1" hangingPunct="1">
              <a:buNone/>
            </a:pPr>
            <a:r>
              <a:rPr lang="en-US" altLang="zh-CN" sz="2000" dirty="0"/>
              <a:t>                   }  ADT GList</a:t>
            </a:r>
            <a:endParaRPr lang="en-US" altLang="zh-C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685800" y="609600"/>
            <a:ext cx="7772400" cy="609600"/>
          </a:xfrm>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广义表的图形表示 </a:t>
            </a:r>
            <a:endParaRPr lang="zh-CN" altLang="en-US" sz="3600" dirty="0">
              <a:latin typeface="楷体_GB2312" pitchFamily="49" charset="-122"/>
              <a:ea typeface="楷体_GB2312" pitchFamily="49" charset="-122"/>
            </a:endParaRPr>
          </a:p>
        </p:txBody>
      </p:sp>
      <p:graphicFrame>
        <p:nvGraphicFramePr>
          <p:cNvPr id="93187" name="Object 3"/>
          <p:cNvGraphicFramePr>
            <a:graphicFrameLocks noChangeAspect="1"/>
          </p:cNvGraphicFramePr>
          <p:nvPr/>
        </p:nvGraphicFramePr>
        <p:xfrm>
          <a:off x="3810000" y="2438400"/>
          <a:ext cx="5334000" cy="3794125"/>
        </p:xfrm>
        <a:graphic>
          <a:graphicData uri="http://schemas.openxmlformats.org/presentationml/2006/ole">
            <mc:AlternateContent xmlns:mc="http://schemas.openxmlformats.org/markup-compatibility/2006">
              <mc:Choice xmlns:v="urn:schemas-microsoft-com:vml" Requires="v">
                <p:oleObj spid="_x0000_s3076" name="" r:id="rId1" imgW="2781300" imgH="2114550" progId="Paint.Picture">
                  <p:embed/>
                </p:oleObj>
              </mc:Choice>
              <mc:Fallback>
                <p:oleObj name="" r:id="rId1" imgW="2781300" imgH="2114550" progId="Paint.Picture">
                  <p:embed/>
                  <p:pic>
                    <p:nvPicPr>
                      <p:cNvPr id="0" name="图片 3075"/>
                      <p:cNvPicPr/>
                      <p:nvPr/>
                    </p:nvPicPr>
                    <p:blipFill>
                      <a:blip r:embed="rId2"/>
                      <a:stretch>
                        <a:fillRect/>
                      </a:stretch>
                    </p:blipFill>
                    <p:spPr>
                      <a:xfrm>
                        <a:off x="3810000" y="2438400"/>
                        <a:ext cx="5334000" cy="3794125"/>
                      </a:xfrm>
                      <a:prstGeom prst="rect">
                        <a:avLst/>
                      </a:prstGeom>
                      <a:noFill/>
                      <a:ln w="38100">
                        <a:noFill/>
                        <a:miter/>
                      </a:ln>
                    </p:spPr>
                  </p:pic>
                </p:oleObj>
              </mc:Fallback>
            </mc:AlternateContent>
          </a:graphicData>
        </a:graphic>
      </p:graphicFrame>
      <p:sp>
        <p:nvSpPr>
          <p:cNvPr id="51203" name="Rectangle 4"/>
          <p:cNvSpPr/>
          <p:nvPr/>
        </p:nvSpPr>
        <p:spPr>
          <a:xfrm>
            <a:off x="152400" y="1600200"/>
            <a:ext cx="4038600" cy="4508500"/>
          </a:xfrm>
          <a:prstGeom prst="rect">
            <a:avLst/>
          </a:prstGeom>
          <a:noFill/>
          <a:ln w="9525">
            <a:noFill/>
          </a:ln>
        </p:spPr>
        <p:txBody>
          <a:bodyPr anchor="t" anchorCtr="0">
            <a:spAutoFit/>
          </a:bodyPr>
          <a:p>
            <a:pPr>
              <a:lnSpc>
                <a:spcPct val="110000"/>
              </a:lnSpc>
              <a:spcBef>
                <a:spcPct val="50000"/>
              </a:spcBef>
              <a:buClr>
                <a:srgbClr val="FF6600"/>
              </a:buClr>
              <a:buSzPct val="70000"/>
            </a:pPr>
            <a:r>
              <a:rPr lang="en-US" altLang="zh-CN" sz="2000" b="1" dirty="0">
                <a:latin typeface="Times New Roman" panose="02020603050405020304" pitchFamily="18" charset="0"/>
                <a:ea typeface="楷体_GB2312" pitchFamily="49" charset="-122"/>
              </a:rPr>
              <a:t>1</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A=( )     </a:t>
            </a:r>
            <a:r>
              <a:rPr lang="zh-CN" altLang="en-US" sz="2000" b="1" dirty="0">
                <a:latin typeface="Times New Roman" panose="02020603050405020304" pitchFamily="18" charset="0"/>
                <a:ea typeface="楷体_GB2312" pitchFamily="49" charset="-122"/>
              </a:rPr>
              <a:t>空表，长度</a:t>
            </a:r>
            <a:r>
              <a:rPr lang="en-US" altLang="zh-CN" sz="2000" b="1" dirty="0">
                <a:latin typeface="Times New Roman" panose="02020603050405020304" pitchFamily="18" charset="0"/>
                <a:ea typeface="楷体_GB2312" pitchFamily="49" charset="-122"/>
              </a:rPr>
              <a:t>0</a:t>
            </a:r>
            <a:endParaRPr lang="en-US" altLang="zh-CN" sz="2000" b="1"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000" b="1" dirty="0">
                <a:latin typeface="Times New Roman" panose="02020603050405020304" pitchFamily="18" charset="0"/>
                <a:ea typeface="楷体_GB2312" pitchFamily="49" charset="-122"/>
              </a:rPr>
              <a:t>2</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B=(e)     </a:t>
            </a:r>
            <a:r>
              <a:rPr lang="zh-CN" altLang="en-US" sz="2000" b="1" dirty="0">
                <a:latin typeface="Times New Roman" panose="02020603050405020304" pitchFamily="18" charset="0"/>
                <a:ea typeface="楷体_GB2312" pitchFamily="49" charset="-122"/>
              </a:rPr>
              <a:t>只有一个原子</a:t>
            </a:r>
            <a:r>
              <a:rPr lang="en-US" altLang="zh-CN" sz="2000" b="1" dirty="0">
                <a:latin typeface="Times New Roman" panose="02020603050405020304" pitchFamily="18" charset="0"/>
                <a:ea typeface="楷体_GB2312" pitchFamily="49" charset="-122"/>
              </a:rPr>
              <a:t>e</a:t>
            </a:r>
            <a:r>
              <a:rPr lang="zh-CN" altLang="en-US" sz="2000" b="1" dirty="0">
                <a:latin typeface="Times New Roman" panose="02020603050405020304" pitchFamily="18" charset="0"/>
                <a:ea typeface="楷体_GB2312" pitchFamily="49" charset="-122"/>
              </a:rPr>
              <a:t>，长度</a:t>
            </a:r>
            <a:r>
              <a:rPr lang="en-US" altLang="zh-CN" sz="2000" b="1" dirty="0">
                <a:latin typeface="Times New Roman" panose="02020603050405020304" pitchFamily="18" charset="0"/>
                <a:ea typeface="楷体_GB2312" pitchFamily="49" charset="-122"/>
              </a:rPr>
              <a:t>1</a:t>
            </a:r>
            <a:endParaRPr lang="en-US" altLang="zh-CN" sz="2000" b="1" dirty="0">
              <a:latin typeface="Times New Roman" panose="02020603050405020304" pitchFamily="18" charset="0"/>
              <a:ea typeface="宋体" panose="02010600030101010101" pitchFamily="2" charset="-122"/>
            </a:endParaRPr>
          </a:p>
          <a:p>
            <a:pPr>
              <a:lnSpc>
                <a:spcPct val="110000"/>
              </a:lnSpc>
              <a:spcBef>
                <a:spcPct val="50000"/>
              </a:spcBef>
              <a:buClr>
                <a:srgbClr val="FF6600"/>
              </a:buClr>
              <a:buSzPct val="70000"/>
            </a:pPr>
            <a:r>
              <a:rPr lang="en-US" altLang="zh-CN" sz="2000" b="1" dirty="0">
                <a:latin typeface="Times New Roman" panose="02020603050405020304" pitchFamily="18" charset="0"/>
                <a:ea typeface="楷体_GB2312" pitchFamily="49" charset="-122"/>
              </a:rPr>
              <a:t>3</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C=(a,(b,c,d))  </a:t>
            </a:r>
            <a:r>
              <a:rPr lang="zh-CN" altLang="en-US" sz="2000" b="1" dirty="0">
                <a:latin typeface="Times New Roman" panose="02020603050405020304" pitchFamily="18" charset="0"/>
                <a:ea typeface="楷体_GB2312" pitchFamily="49" charset="-122"/>
              </a:rPr>
              <a:t>长度</a:t>
            </a:r>
            <a:r>
              <a:rPr lang="en-US" altLang="zh-CN" sz="2000" b="1" dirty="0">
                <a:latin typeface="Times New Roman" panose="02020603050405020304" pitchFamily="18" charset="0"/>
                <a:ea typeface="楷体_GB2312" pitchFamily="49" charset="-122"/>
              </a:rPr>
              <a:t>2</a:t>
            </a:r>
            <a:endParaRPr lang="en-US" altLang="zh-CN" sz="2000" b="1"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000" b="1" dirty="0">
                <a:latin typeface="Times New Roman" panose="02020603050405020304" pitchFamily="18" charset="0"/>
                <a:ea typeface="楷体_GB2312" pitchFamily="49" charset="-122"/>
              </a:rPr>
              <a:t>4</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D=(A</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B</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C)  </a:t>
            </a:r>
            <a:r>
              <a:rPr lang="zh-CN" altLang="en-US" sz="2000" b="1" dirty="0">
                <a:latin typeface="Times New Roman" panose="02020603050405020304" pitchFamily="18" charset="0"/>
                <a:ea typeface="楷体_GB2312" pitchFamily="49" charset="-122"/>
              </a:rPr>
              <a:t>长度</a:t>
            </a:r>
            <a:r>
              <a:rPr lang="en-US" altLang="zh-CN" sz="2000" b="1" dirty="0">
                <a:latin typeface="Times New Roman" panose="02020603050405020304" pitchFamily="18" charset="0"/>
                <a:ea typeface="楷体_GB2312" pitchFamily="49" charset="-122"/>
              </a:rPr>
              <a:t>3</a:t>
            </a:r>
            <a:endParaRPr lang="en-US" altLang="zh-CN" sz="2000" b="1" dirty="0">
              <a:latin typeface="Times New Roman" panose="02020603050405020304" pitchFamily="18" charset="0"/>
              <a:ea typeface="宋体" panose="02010600030101010101" pitchFamily="2" charset="-122"/>
            </a:endParaRPr>
          </a:p>
          <a:p>
            <a:pPr>
              <a:lnSpc>
                <a:spcPct val="110000"/>
              </a:lnSpc>
              <a:spcBef>
                <a:spcPct val="50000"/>
              </a:spcBef>
              <a:buClr>
                <a:srgbClr val="FF6600"/>
              </a:buClr>
              <a:buSzPct val="70000"/>
            </a:pPr>
            <a:r>
              <a:rPr lang="en-US" altLang="zh-CN" sz="2000" b="1" dirty="0">
                <a:latin typeface="Times New Roman" panose="02020603050405020304" pitchFamily="18" charset="0"/>
                <a:ea typeface="楷体_GB2312" pitchFamily="49" charset="-122"/>
              </a:rPr>
              <a:t>5</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E=(a,E)  </a:t>
            </a:r>
            <a:r>
              <a:rPr lang="zh-CN" altLang="en-US" sz="2000" b="1" dirty="0">
                <a:latin typeface="Times New Roman" panose="02020603050405020304" pitchFamily="18" charset="0"/>
                <a:ea typeface="楷体_GB2312" pitchFamily="49" charset="-122"/>
              </a:rPr>
              <a:t>递归表，长度为</a:t>
            </a:r>
            <a:r>
              <a:rPr lang="en-US" altLang="zh-CN" sz="2000" b="1" dirty="0">
                <a:latin typeface="Times New Roman" panose="02020603050405020304" pitchFamily="18" charset="0"/>
                <a:ea typeface="楷体_GB2312" pitchFamily="49" charset="-122"/>
              </a:rPr>
              <a:t>2</a:t>
            </a:r>
            <a:r>
              <a:rPr lang="zh-CN" altLang="en-US" sz="2000" b="1" dirty="0">
                <a:latin typeface="Times New Roman" panose="02020603050405020304" pitchFamily="18" charset="0"/>
                <a:ea typeface="楷体_GB2312" pitchFamily="49" charset="-122"/>
              </a:rPr>
              <a:t>， 相当于一个无限列表</a:t>
            </a:r>
            <a:r>
              <a:rPr lang="en-US" altLang="zh-CN" sz="2000" b="1" dirty="0">
                <a:latin typeface="Times New Roman" panose="02020603050405020304" pitchFamily="18" charset="0"/>
                <a:ea typeface="楷体_GB2312" pitchFamily="49" charset="-122"/>
              </a:rPr>
              <a:t>E</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a,(a,()a,…)</a:t>
            </a:r>
            <a:r>
              <a:rPr lang="zh-CN" altLang="en-US" sz="2000" b="1" dirty="0">
                <a:latin typeface="Times New Roman" panose="02020603050405020304" pitchFamily="18" charset="0"/>
                <a:ea typeface="楷体_GB2312" pitchFamily="49" charset="-122"/>
              </a:rPr>
              <a:t>）</a:t>
            </a:r>
            <a:endParaRPr lang="zh-CN" altLang="en-US" sz="2000" b="1"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zh-CN" altLang="en-US" sz="2000" b="1" dirty="0">
                <a:latin typeface="Times New Roman" panose="02020603050405020304" pitchFamily="18" charset="0"/>
                <a:ea typeface="楷体_GB2312" pitchFamily="49" charset="-122"/>
              </a:rPr>
              <a:t>注：</a:t>
            </a:r>
            <a:endParaRPr lang="zh-CN" altLang="en-US" sz="2000" b="1"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zh-CN" altLang="en-US" sz="2000" b="1" dirty="0">
                <a:latin typeface="Times New Roman" panose="02020603050405020304" pitchFamily="18" charset="0"/>
                <a:ea typeface="楷体_GB2312" pitchFamily="49" charset="-122"/>
              </a:rPr>
              <a:t>○：表</a:t>
            </a:r>
            <a:endParaRPr lang="zh-CN" altLang="en-US" sz="2000" b="1"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zh-CN" altLang="en-US" sz="2000" b="1" dirty="0">
                <a:latin typeface="Times New Roman" panose="02020603050405020304" pitchFamily="18" charset="0"/>
                <a:ea typeface="楷体_GB2312" pitchFamily="49" charset="-122"/>
              </a:rPr>
              <a:t>□：原子</a:t>
            </a:r>
            <a:endParaRPr lang="zh-CN" altLang="en-US" sz="20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slide(fromBottom)">
                                      <p:cBhvr>
                                        <p:cTn id="7" dur="5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p:nvPr/>
        </p:nvSpPr>
        <p:spPr>
          <a:xfrm>
            <a:off x="323850" y="620713"/>
            <a:ext cx="7772400" cy="609600"/>
          </a:xfrm>
          <a:prstGeom prst="rect">
            <a:avLst/>
          </a:prstGeom>
          <a:noFill/>
          <a:ln w="9525">
            <a:noFill/>
          </a:ln>
        </p:spPr>
        <p:txBody>
          <a:bodyPr anchor="b" anchorCtr="0"/>
          <a:p>
            <a:pPr algn="ctr"/>
            <a:r>
              <a:rPr lang="zh-CN" altLang="en-US" sz="3600" b="1" dirty="0">
                <a:solidFill>
                  <a:schemeClr val="tx2"/>
                </a:solidFill>
                <a:latin typeface="Tahoma" panose="020B0604030504040204" pitchFamily="34" charset="0"/>
                <a:ea typeface="楷体_GB2312" pitchFamily="49" charset="-122"/>
              </a:rPr>
              <a:t>广义表取表头和表尾的操作</a:t>
            </a:r>
            <a:endParaRPr lang="zh-CN" altLang="en-US" sz="3600" b="1" dirty="0">
              <a:solidFill>
                <a:schemeClr val="tx2"/>
              </a:solidFill>
              <a:latin typeface="Tahoma" panose="020B0604030504040204" pitchFamily="34" charset="0"/>
              <a:ea typeface="楷体_GB2312" pitchFamily="49" charset="-122"/>
            </a:endParaRPr>
          </a:p>
        </p:txBody>
      </p:sp>
      <p:sp>
        <p:nvSpPr>
          <p:cNvPr id="53250" name="Rectangle 3"/>
          <p:cNvSpPr/>
          <p:nvPr/>
        </p:nvSpPr>
        <p:spPr>
          <a:xfrm>
            <a:off x="381000" y="1600200"/>
            <a:ext cx="8458200" cy="5181600"/>
          </a:xfrm>
          <a:prstGeom prst="rect">
            <a:avLst/>
          </a:prstGeom>
          <a:noFill/>
          <a:ln w="9525">
            <a:noFill/>
          </a:ln>
        </p:spPr>
        <p:txBody>
          <a:bodyPr anchor="t" anchorCtr="0"/>
          <a:p>
            <a:pPr marL="342900" indent="-342900">
              <a:spcBef>
                <a:spcPct val="20000"/>
              </a:spcBef>
              <a:buSzPct val="90000"/>
              <a:buBlip>
                <a:blip r:embed="rId1"/>
              </a:buBlip>
            </a:pPr>
            <a:r>
              <a:rPr lang="en-US" altLang="zh-CN" sz="2400" b="1" dirty="0">
                <a:latin typeface="楷体_GB2312" pitchFamily="49" charset="-122"/>
                <a:ea typeface="楷体_GB2312" pitchFamily="49" charset="-122"/>
              </a:rPr>
              <a:t>GetHead(L):</a:t>
            </a:r>
            <a:r>
              <a:rPr lang="zh-CN" altLang="en-US" sz="2400" b="1" dirty="0">
                <a:latin typeface="楷体_GB2312" pitchFamily="49" charset="-122"/>
                <a:ea typeface="楷体_GB2312" pitchFamily="49" charset="-122"/>
              </a:rPr>
              <a:t>在广义表</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存在的条件下，取</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的表头。</a:t>
            </a:r>
            <a:endParaRPr lang="zh-CN" altLang="en-US" sz="2400" b="1" dirty="0">
              <a:latin typeface="楷体_GB2312" pitchFamily="49" charset="-122"/>
              <a:ea typeface="楷体_GB2312" pitchFamily="49" charset="-122"/>
            </a:endParaRPr>
          </a:p>
          <a:p>
            <a:pPr marL="342900" indent="-342900">
              <a:spcBef>
                <a:spcPct val="20000"/>
              </a:spcBef>
              <a:buSzPct val="90000"/>
              <a:buBlip>
                <a:blip r:embed="rId1"/>
              </a:buBlip>
            </a:pPr>
            <a:r>
              <a:rPr lang="en-US" altLang="zh-CN" sz="2400" b="1" dirty="0">
                <a:latin typeface="楷体_GB2312" pitchFamily="49" charset="-122"/>
                <a:ea typeface="楷体_GB2312" pitchFamily="49" charset="-122"/>
              </a:rPr>
              <a:t>GetTail(L):</a:t>
            </a:r>
            <a:r>
              <a:rPr lang="zh-CN" altLang="en-US" sz="2400" b="1" dirty="0">
                <a:latin typeface="楷体_GB2312" pitchFamily="49" charset="-122"/>
                <a:ea typeface="楷体_GB2312" pitchFamily="49" charset="-122"/>
              </a:rPr>
              <a:t>在广义表</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存在的条件下，取</a:t>
            </a:r>
            <a:r>
              <a:rPr lang="en-US" altLang="zh-CN" sz="2400" b="1" dirty="0">
                <a:latin typeface="楷体_GB2312" pitchFamily="49" charset="-122"/>
                <a:ea typeface="楷体_GB2312" pitchFamily="49" charset="-122"/>
              </a:rPr>
              <a:t>L</a:t>
            </a:r>
            <a:r>
              <a:rPr lang="zh-CN" altLang="en-US" sz="2400" b="1" dirty="0">
                <a:latin typeface="楷体_GB2312" pitchFamily="49" charset="-122"/>
                <a:ea typeface="楷体_GB2312" pitchFamily="49" charset="-122"/>
              </a:rPr>
              <a:t>的表尾。</a:t>
            </a:r>
            <a:endParaRPr lang="zh-CN" altLang="en-US" sz="2400" b="1" dirty="0">
              <a:latin typeface="楷体_GB2312" pitchFamily="49" charset="-122"/>
              <a:ea typeface="楷体_GB2312" pitchFamily="49" charset="-122"/>
            </a:endParaRPr>
          </a:p>
          <a:p>
            <a:pPr marL="342900" indent="-342900">
              <a:spcBef>
                <a:spcPct val="20000"/>
              </a:spcBef>
              <a:buSzPct val="90000"/>
              <a:buBlip>
                <a:blip r:embed="rId1"/>
              </a:buBlip>
            </a:pPr>
            <a:r>
              <a:rPr lang="zh-CN" altLang="en-US" sz="2400" b="1" dirty="0">
                <a:latin typeface="楷体_GB2312" pitchFamily="49" charset="-122"/>
                <a:ea typeface="楷体_GB2312" pitchFamily="49" charset="-122"/>
              </a:rPr>
              <a:t>举例：</a:t>
            </a:r>
            <a:endParaRPr lang="zh-CN" altLang="en-US" sz="2400" b="1" dirty="0">
              <a:latin typeface="楷体_GB2312" pitchFamily="49" charset="-122"/>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1 A=( )       </a:t>
            </a:r>
            <a:r>
              <a:rPr lang="zh-CN" altLang="en-US"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A</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=NULL,</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A</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=NULL</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2 B=(e)      </a:t>
            </a:r>
            <a:r>
              <a:rPr lang="zh-CN" altLang="en-US"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=e,        </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3 C=(a,(b,c,d))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C</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       </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C</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(b,c,d)</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zh-CN" altLang="en-US"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(b,c,d)</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(b,c,d)</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=(c,d)</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(c,d))=c,   </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(c,d)</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=(d)</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4 D=(A,B,C)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D</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      </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D</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=(B,C)</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(B,C)</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(B,C)</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=(C)</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r>
              <a:rPr lang="en-US" altLang="zh-CN" sz="2400" b="1" dirty="0">
                <a:latin typeface="Times New Roman" panose="02020603050405020304" pitchFamily="18" charset="0"/>
                <a:ea typeface="楷体_GB2312" pitchFamily="49" charset="-122"/>
              </a:rPr>
              <a:t>5 E=(( ))       </a:t>
            </a:r>
            <a:r>
              <a:rPr lang="zh-CN" altLang="en-US" sz="2400" b="1" dirty="0">
                <a:latin typeface="Times New Roman" panose="02020603050405020304" pitchFamily="18" charset="0"/>
                <a:ea typeface="楷体_GB2312" pitchFamily="49" charset="-122"/>
              </a:rPr>
              <a:t>　   </a:t>
            </a:r>
            <a:r>
              <a:rPr lang="en-US" altLang="zh-CN" sz="2400" b="1" dirty="0">
                <a:solidFill>
                  <a:srgbClr val="4220EA"/>
                </a:solidFill>
                <a:latin typeface="Times New Roman" panose="02020603050405020304" pitchFamily="18" charset="0"/>
                <a:ea typeface="楷体_GB2312" pitchFamily="49" charset="-122"/>
              </a:rPr>
              <a:t>GetHead(</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     </a:t>
            </a:r>
            <a:r>
              <a:rPr lang="en-US" altLang="zh-CN" sz="2400" b="1" dirty="0">
                <a:solidFill>
                  <a:srgbClr val="4220EA"/>
                </a:solidFill>
                <a:latin typeface="Times New Roman" panose="02020603050405020304" pitchFamily="18" charset="0"/>
                <a:ea typeface="楷体_GB2312" pitchFamily="49" charset="-122"/>
              </a:rPr>
              <a:t>GetTail(</a:t>
            </a:r>
            <a:r>
              <a:rPr lang="en-US" altLang="zh-CN" sz="2400" b="1" dirty="0">
                <a:latin typeface="Times New Roman" panose="02020603050405020304" pitchFamily="18" charset="0"/>
                <a:ea typeface="楷体_GB2312" pitchFamily="49" charset="-122"/>
              </a:rPr>
              <a:t>B</a:t>
            </a:r>
            <a:r>
              <a:rPr lang="en-US" altLang="zh-CN" sz="2400" b="1" dirty="0">
                <a:solidFill>
                  <a:srgbClr val="4220EA"/>
                </a:solidFill>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marL="342900" indent="-342900" algn="just">
              <a:lnSpc>
                <a:spcPct val="110000"/>
              </a:lnSpc>
              <a:spcBef>
                <a:spcPct val="5000"/>
              </a:spcBef>
              <a:buClr>
                <a:srgbClr val="FF6600"/>
              </a:buClr>
              <a:buSzPct val="70000"/>
              <a:buNone/>
            </a:pPr>
            <a:endParaRPr lang="en-US" altLang="zh-CN"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684213" y="333375"/>
            <a:ext cx="6480175" cy="762000"/>
          </a:xfrm>
          <a:ln/>
        </p:spPr>
        <p:txBody>
          <a:bodyPr vert="horz" wrap="square" lIns="91440" tIns="45720" rIns="91440" bIns="45720" anchor="b" anchorCtr="0"/>
          <a:p>
            <a:pPr eaLnBrk="1" hangingPunct="1"/>
            <a:r>
              <a:rPr lang="en-US" altLang="zh-CN" sz="3500" dirty="0">
                <a:ea typeface="楷体_GB2312" pitchFamily="49" charset="-122"/>
              </a:rPr>
              <a:t>5.5 </a:t>
            </a:r>
            <a:r>
              <a:rPr lang="zh-CN" altLang="en-US" sz="3500" dirty="0">
                <a:ea typeface="楷体_GB2312" pitchFamily="49" charset="-122"/>
              </a:rPr>
              <a:t>广义表的存储结构</a:t>
            </a:r>
            <a:endParaRPr lang="zh-CN" altLang="en-US" sz="3500" dirty="0">
              <a:ea typeface="楷体_GB2312" pitchFamily="49" charset="-122"/>
            </a:endParaRPr>
          </a:p>
        </p:txBody>
      </p:sp>
      <p:sp>
        <p:nvSpPr>
          <p:cNvPr id="54274" name="Rectangle 3"/>
          <p:cNvSpPr>
            <a:spLocks noGrp="1"/>
          </p:cNvSpPr>
          <p:nvPr>
            <p:ph idx="1"/>
          </p:nvPr>
        </p:nvSpPr>
        <p:spPr>
          <a:xfrm>
            <a:off x="114300" y="1611313"/>
            <a:ext cx="8820150" cy="5246687"/>
          </a:xfrm>
          <a:ln/>
        </p:spPr>
        <p:txBody>
          <a:bodyPr vert="horz" wrap="square" lIns="91440" tIns="45720" rIns="91440" bIns="45720" anchor="t" anchorCtr="0"/>
          <a:p>
            <a:pPr marL="0" indent="0" algn="just" eaLnBrk="1" hangingPunct="1">
              <a:lnSpc>
                <a:spcPct val="90000"/>
              </a:lnSpc>
            </a:pPr>
            <a:r>
              <a:rPr lang="zh-CN" altLang="en-US" sz="2400" b="1" dirty="0">
                <a:ea typeface="楷体_GB2312" pitchFamily="49" charset="-122"/>
              </a:rPr>
              <a:t>采用链式存储结构，元素包括原子和子表，结点结构：</a:t>
            </a:r>
            <a:endParaRPr lang="zh-CN" altLang="en-US" sz="2400" b="1" dirty="0">
              <a:ea typeface="楷体_GB2312" pitchFamily="49" charset="-122"/>
            </a:endParaRPr>
          </a:p>
          <a:p>
            <a:pPr marL="0" indent="0" algn="just" eaLnBrk="1" hangingPunct="1">
              <a:lnSpc>
                <a:spcPct val="90000"/>
              </a:lnSpc>
              <a:buNone/>
            </a:pPr>
            <a:r>
              <a:rPr lang="zh-CN" altLang="en-US" sz="2400" b="1" dirty="0">
                <a:ea typeface="楷体_GB2312" pitchFamily="49" charset="-122"/>
              </a:rPr>
              <a:t>                                表结点：                            表示列表</a:t>
            </a:r>
            <a:endParaRPr lang="zh-CN" altLang="en-US" sz="2400" b="1" dirty="0">
              <a:ea typeface="楷体_GB2312" pitchFamily="49" charset="-122"/>
            </a:endParaRPr>
          </a:p>
          <a:p>
            <a:pPr marL="0" indent="0" algn="just" eaLnBrk="1" hangingPunct="1">
              <a:lnSpc>
                <a:spcPct val="90000"/>
              </a:lnSpc>
            </a:pPr>
            <a:endParaRPr lang="zh-CN" altLang="en-US" sz="2400" b="1" dirty="0">
              <a:ea typeface="楷体_GB2312" pitchFamily="49" charset="-122"/>
            </a:endParaRPr>
          </a:p>
          <a:p>
            <a:pPr marL="0" indent="0" algn="just" eaLnBrk="1" hangingPunct="1">
              <a:lnSpc>
                <a:spcPct val="90000"/>
              </a:lnSpc>
              <a:buNone/>
            </a:pPr>
            <a:r>
              <a:rPr lang="zh-CN" altLang="en-US" sz="2400" b="1" dirty="0">
                <a:ea typeface="楷体_GB2312" pitchFamily="49" charset="-122"/>
              </a:rPr>
              <a:t>                              原子结点：                        表示原子</a:t>
            </a:r>
            <a:endParaRPr lang="zh-CN" altLang="en-US" sz="2400" b="1" dirty="0">
              <a:ea typeface="楷体_GB2312" pitchFamily="49" charset="-122"/>
            </a:endParaRPr>
          </a:p>
          <a:p>
            <a:pPr marL="0" indent="0" algn="just" eaLnBrk="1" hangingPunct="1">
              <a:lnSpc>
                <a:spcPct val="90000"/>
              </a:lnSpc>
            </a:pPr>
            <a:r>
              <a:rPr lang="zh-CN" altLang="en-US" sz="2400" b="1" dirty="0">
                <a:ea typeface="楷体_GB2312" pitchFamily="49" charset="-122"/>
              </a:rPr>
              <a:t>广义表的</a:t>
            </a:r>
            <a:r>
              <a:rPr lang="zh-CN" altLang="en-US" sz="2400" b="1" dirty="0">
                <a:solidFill>
                  <a:srgbClr val="FF3300"/>
                </a:solidFill>
                <a:ea typeface="楷体_GB2312" pitchFamily="49" charset="-122"/>
              </a:rPr>
              <a:t>头尾链表存储表示</a:t>
            </a:r>
            <a:r>
              <a:rPr lang="zh-CN" altLang="en-US" sz="2400" b="1" dirty="0">
                <a:ea typeface="楷体_GB2312" pitchFamily="49" charset="-122"/>
              </a:rPr>
              <a:t>：</a:t>
            </a:r>
            <a:endParaRPr lang="zh-CN" altLang="en-US" sz="2400" b="1" dirty="0">
              <a:ea typeface="楷体_GB2312" pitchFamily="49" charset="-122"/>
            </a:endParaRPr>
          </a:p>
          <a:p>
            <a:pPr marL="0" indent="0" algn="just" eaLnBrk="1" hangingPunct="1">
              <a:spcBef>
                <a:spcPct val="0"/>
              </a:spcBef>
              <a:buClr>
                <a:schemeClr val="bg1"/>
              </a:buClr>
              <a:buSz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typedef enum {ATOM,LIST}ElemTag;</a:t>
            </a:r>
            <a:r>
              <a:rPr lang="en-US" altLang="zh-CN" sz="2000" b="1" dirty="0">
                <a:solidFill>
                  <a:srgbClr val="4220EA"/>
                </a:solidFill>
                <a:latin typeface="Times New Roman" panose="02020603050405020304" pitchFamily="18" charset="0"/>
              </a:rPr>
              <a:t>//ATOM=0:</a:t>
            </a:r>
            <a:r>
              <a:rPr lang="zh-CN" altLang="en-US" sz="2000" b="1" dirty="0">
                <a:solidFill>
                  <a:srgbClr val="4220EA"/>
                </a:solidFill>
                <a:latin typeface="Times New Roman" panose="02020603050405020304" pitchFamily="18" charset="0"/>
              </a:rPr>
              <a:t>原子</a:t>
            </a:r>
            <a:r>
              <a:rPr lang="en-US" altLang="zh-CN" sz="2000" b="1" dirty="0">
                <a:solidFill>
                  <a:srgbClr val="4220EA"/>
                </a:solidFill>
                <a:latin typeface="Times New Roman" panose="02020603050405020304" pitchFamily="18" charset="0"/>
              </a:rPr>
              <a:t>,LIST=1:</a:t>
            </a:r>
            <a:r>
              <a:rPr lang="zh-CN" altLang="en-US" sz="2000" b="1" dirty="0">
                <a:solidFill>
                  <a:srgbClr val="4220EA"/>
                </a:solidFill>
                <a:latin typeface="Times New Roman" panose="02020603050405020304" pitchFamily="18" charset="0"/>
              </a:rPr>
              <a:t>子表</a:t>
            </a:r>
            <a:endParaRPr lang="zh-CN" altLang="en-US" sz="2000" b="1" dirty="0">
              <a:solidFill>
                <a:srgbClr val="4220EA"/>
              </a:solidFill>
              <a:latin typeface="Times New Roman" panose="02020603050405020304" pitchFamily="18" charset="0"/>
            </a:endParaRPr>
          </a:p>
          <a:p>
            <a:pPr marL="0" indent="0" algn="just">
              <a:spcBef>
                <a:spcPct val="0"/>
              </a:spcBef>
              <a:buClr>
                <a:schemeClr val="bg1"/>
              </a:buClr>
              <a:buSz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typedef struct GLNode{</a:t>
            </a:r>
            <a:endParaRPr lang="en-US" altLang="zh-CN" sz="2400" b="1" dirty="0">
              <a:latin typeface="Times New Roman" panose="02020603050405020304" pitchFamily="18" charset="0"/>
            </a:endParaRPr>
          </a:p>
          <a:p>
            <a:pPr marL="0" indent="0" algn="just">
              <a:spcBef>
                <a:spcPct val="0"/>
              </a:spcBef>
              <a:buClr>
                <a:schemeClr val="bg1"/>
              </a:buClr>
              <a:buSzTx/>
              <a:buNone/>
            </a:pPr>
            <a:r>
              <a:rPr lang="en-US" altLang="zh-CN" sz="2400" b="1" dirty="0">
                <a:latin typeface="Times New Roman" panose="02020603050405020304" pitchFamily="18" charset="0"/>
              </a:rPr>
              <a:t>         ElemTag tag;</a:t>
            </a:r>
            <a:r>
              <a:rPr lang="en-US" altLang="zh-CN" sz="2000" b="1" dirty="0">
                <a:solidFill>
                  <a:srgbClr val="4220EA"/>
                </a:solidFill>
                <a:latin typeface="Times New Roman" panose="02020603050405020304" pitchFamily="18" charset="0"/>
              </a:rPr>
              <a:t>//</a:t>
            </a:r>
            <a:r>
              <a:rPr lang="zh-CN" altLang="en-US" sz="2000" b="1" dirty="0">
                <a:solidFill>
                  <a:srgbClr val="4220EA"/>
                </a:solidFill>
                <a:latin typeface="Times New Roman" panose="02020603050405020304" pitchFamily="18" charset="0"/>
              </a:rPr>
              <a:t>公共部分，用来区分原子结点和表结点</a:t>
            </a:r>
            <a:endParaRPr lang="zh-CN" altLang="en-US" sz="2000" b="1" dirty="0">
              <a:solidFill>
                <a:srgbClr val="4220EA"/>
              </a:solidFill>
              <a:latin typeface="Times New Roman" panose="02020603050405020304" pitchFamily="18" charset="0"/>
            </a:endParaRPr>
          </a:p>
          <a:p>
            <a:pPr marL="0" indent="0" algn="just">
              <a:spcBef>
                <a:spcPct val="0"/>
              </a:spcBef>
              <a:buClr>
                <a:schemeClr val="bg1"/>
              </a:buClr>
              <a:buSz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Union{</a:t>
            </a:r>
            <a:r>
              <a:rPr lang="en-US" altLang="zh-CN" sz="2000" b="1" dirty="0">
                <a:solidFill>
                  <a:srgbClr val="4220EA"/>
                </a:solidFill>
                <a:latin typeface="Times New Roman" panose="02020603050405020304" pitchFamily="18" charset="0"/>
              </a:rPr>
              <a:t>//</a:t>
            </a:r>
            <a:r>
              <a:rPr lang="zh-CN" altLang="en-US" sz="2000" b="1" dirty="0">
                <a:solidFill>
                  <a:srgbClr val="4220EA"/>
                </a:solidFill>
                <a:latin typeface="Times New Roman" panose="02020603050405020304" pitchFamily="18" charset="0"/>
              </a:rPr>
              <a:t>原子结点和表结点的联合部分</a:t>
            </a:r>
            <a:endParaRPr lang="zh-CN" altLang="en-US" sz="2000" b="1" dirty="0">
              <a:solidFill>
                <a:srgbClr val="4220EA"/>
              </a:solidFill>
              <a:latin typeface="Times New Roman" panose="02020603050405020304" pitchFamily="18" charset="0"/>
            </a:endParaRPr>
          </a:p>
          <a:p>
            <a:pPr marL="0" indent="0" algn="just">
              <a:spcBef>
                <a:spcPct val="0"/>
              </a:spcBef>
              <a:buClr>
                <a:schemeClr val="bg1"/>
              </a:buClr>
              <a:buSz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AtomType atom;</a:t>
            </a:r>
            <a:endParaRPr lang="en-US" altLang="zh-CN" sz="2400" b="1" dirty="0">
              <a:latin typeface="Times New Roman" panose="02020603050405020304" pitchFamily="18" charset="0"/>
            </a:endParaRPr>
          </a:p>
          <a:p>
            <a:pPr marL="0" indent="0" algn="just">
              <a:spcBef>
                <a:spcPct val="0"/>
              </a:spcBef>
              <a:buClr>
                <a:schemeClr val="bg1"/>
              </a:buClr>
              <a:buSzTx/>
              <a:buNone/>
            </a:pPr>
            <a:r>
              <a:rPr lang="en-US" altLang="zh-CN" sz="2400" b="1" dirty="0">
                <a:latin typeface="Times New Roman" panose="02020603050405020304" pitchFamily="18" charset="0"/>
              </a:rPr>
              <a:t>              Struct{struct GLNode *hp,*tp;}ptr;</a:t>
            </a:r>
            <a:r>
              <a:rPr lang="en-US" altLang="zh-CN" sz="2400" b="1" dirty="0">
                <a:solidFill>
                  <a:srgbClr val="4220EA"/>
                </a:solidFill>
                <a:latin typeface="Times New Roman" panose="02020603050405020304" pitchFamily="18" charset="0"/>
              </a:rPr>
              <a:t>//</a:t>
            </a:r>
            <a:r>
              <a:rPr lang="en-US" altLang="zh-CN" sz="2000" b="1" dirty="0">
                <a:solidFill>
                  <a:srgbClr val="4220EA"/>
                </a:solidFill>
                <a:latin typeface="Times New Roman" panose="02020603050405020304" pitchFamily="18" charset="0"/>
              </a:rPr>
              <a:t>hp</a:t>
            </a:r>
            <a:r>
              <a:rPr lang="zh-CN" altLang="en-US" sz="2000" b="1" dirty="0">
                <a:solidFill>
                  <a:srgbClr val="4220EA"/>
                </a:solidFill>
                <a:latin typeface="Times New Roman" panose="02020603050405020304" pitchFamily="18" charset="0"/>
              </a:rPr>
              <a:t>指向表头</a:t>
            </a:r>
            <a:r>
              <a:rPr lang="en-US" altLang="zh-CN" sz="2000" b="1" dirty="0">
                <a:solidFill>
                  <a:srgbClr val="4220EA"/>
                </a:solidFill>
                <a:latin typeface="Times New Roman" panose="02020603050405020304" pitchFamily="18" charset="0"/>
              </a:rPr>
              <a:t>,tp</a:t>
            </a:r>
            <a:r>
              <a:rPr lang="zh-CN" altLang="en-US" sz="2000" b="1" dirty="0">
                <a:solidFill>
                  <a:srgbClr val="4220EA"/>
                </a:solidFill>
                <a:latin typeface="Times New Roman" panose="02020603050405020304" pitchFamily="18" charset="0"/>
              </a:rPr>
              <a:t>指向表尾</a:t>
            </a:r>
            <a:endParaRPr lang="zh-CN" altLang="en-US" sz="2000" b="1" dirty="0">
              <a:solidFill>
                <a:srgbClr val="4220EA"/>
              </a:solidFill>
              <a:latin typeface="Times New Roman" panose="02020603050405020304" pitchFamily="18" charset="0"/>
            </a:endParaRPr>
          </a:p>
          <a:p>
            <a:pPr marL="0" indent="0" algn="just">
              <a:spcBef>
                <a:spcPct val="0"/>
              </a:spcBef>
              <a:buClr>
                <a:schemeClr val="bg1"/>
              </a:buClr>
              <a:buSz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indent="0" algn="just">
              <a:spcBef>
                <a:spcPct val="0"/>
              </a:spcBef>
              <a:buClr>
                <a:schemeClr val="bg1"/>
              </a:buClr>
              <a:buSzTx/>
              <a:buNone/>
            </a:pPr>
            <a:r>
              <a:rPr lang="en-US" altLang="zh-CN" sz="2400" b="1" dirty="0">
                <a:latin typeface="Times New Roman" panose="02020603050405020304" pitchFamily="18" charset="0"/>
              </a:rPr>
              <a:t>   }*Glist;</a:t>
            </a:r>
            <a:endParaRPr lang="en-US" altLang="zh-CN" sz="2400" b="1" dirty="0">
              <a:latin typeface="Times New Roman" panose="02020603050405020304" pitchFamily="18" charset="0"/>
            </a:endParaRPr>
          </a:p>
        </p:txBody>
      </p:sp>
      <p:grpSp>
        <p:nvGrpSpPr>
          <p:cNvPr id="54275" name="Group 42"/>
          <p:cNvGrpSpPr/>
          <p:nvPr/>
        </p:nvGrpSpPr>
        <p:grpSpPr>
          <a:xfrm>
            <a:off x="4267200" y="1998663"/>
            <a:ext cx="1905000" cy="471487"/>
            <a:chOff x="3456" y="1536"/>
            <a:chExt cx="1200" cy="297"/>
          </a:xfrm>
        </p:grpSpPr>
        <p:sp>
          <p:nvSpPr>
            <p:cNvPr id="54276" name="Text Box 35"/>
            <p:cNvSpPr txBox="1"/>
            <p:nvPr/>
          </p:nvSpPr>
          <p:spPr>
            <a:xfrm>
              <a:off x="3456" y="1536"/>
              <a:ext cx="1200"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tag=1   hp   tp</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4277" name="Line 37"/>
            <p:cNvSpPr/>
            <p:nvPr/>
          </p:nvSpPr>
          <p:spPr>
            <a:xfrm>
              <a:off x="4032" y="1545"/>
              <a:ext cx="0" cy="288"/>
            </a:xfrm>
            <a:prstGeom prst="line">
              <a:avLst/>
            </a:prstGeom>
            <a:ln w="9525" cap="flat" cmpd="sng">
              <a:solidFill>
                <a:schemeClr val="tx1"/>
              </a:solidFill>
              <a:prstDash val="solid"/>
              <a:miter/>
              <a:headEnd type="none" w="med" len="med"/>
              <a:tailEnd type="none" w="med" len="med"/>
            </a:ln>
          </p:spPr>
        </p:sp>
        <p:sp>
          <p:nvSpPr>
            <p:cNvPr id="54278" name="Line 38"/>
            <p:cNvSpPr/>
            <p:nvPr/>
          </p:nvSpPr>
          <p:spPr>
            <a:xfrm>
              <a:off x="4368" y="1545"/>
              <a:ext cx="0" cy="288"/>
            </a:xfrm>
            <a:prstGeom prst="line">
              <a:avLst/>
            </a:prstGeom>
            <a:ln w="9525" cap="flat" cmpd="sng">
              <a:solidFill>
                <a:schemeClr val="tx1"/>
              </a:solidFill>
              <a:prstDash val="solid"/>
              <a:miter/>
              <a:headEnd type="none" w="med" len="med"/>
              <a:tailEnd type="none" w="med" len="med"/>
            </a:ln>
          </p:spPr>
        </p:sp>
      </p:grpSp>
      <p:grpSp>
        <p:nvGrpSpPr>
          <p:cNvPr id="54279" name="Group 41"/>
          <p:cNvGrpSpPr/>
          <p:nvPr/>
        </p:nvGrpSpPr>
        <p:grpSpPr>
          <a:xfrm>
            <a:off x="4267200" y="2733675"/>
            <a:ext cx="1676400" cy="466725"/>
            <a:chOff x="3456" y="1866"/>
            <a:chExt cx="1056" cy="294"/>
          </a:xfrm>
        </p:grpSpPr>
        <p:sp>
          <p:nvSpPr>
            <p:cNvPr id="54280" name="Text Box 36"/>
            <p:cNvSpPr txBox="1"/>
            <p:nvPr/>
          </p:nvSpPr>
          <p:spPr>
            <a:xfrm>
              <a:off x="3456" y="1866"/>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tag=0  atom</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4281" name="Line 39"/>
            <p:cNvSpPr/>
            <p:nvPr/>
          </p:nvSpPr>
          <p:spPr>
            <a:xfrm>
              <a:off x="4011" y="1872"/>
              <a:ext cx="0" cy="288"/>
            </a:xfrm>
            <a:prstGeom prst="line">
              <a:avLst/>
            </a:prstGeom>
            <a:ln w="9525" cap="flat" cmpd="sng">
              <a:solidFill>
                <a:schemeClr val="tx1"/>
              </a:solidFill>
              <a:prstDash val="solid"/>
              <a:miter/>
              <a:headEnd type="none" w="med" len="med"/>
              <a:tailEnd type="none" w="med" len="med"/>
            </a:ln>
          </p:spPr>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95"/>
          <p:cNvSpPr/>
          <p:nvPr/>
        </p:nvSpPr>
        <p:spPr>
          <a:xfrm>
            <a:off x="381000" y="2503488"/>
            <a:ext cx="2133600" cy="3367087"/>
          </a:xfrm>
          <a:prstGeom prst="rect">
            <a:avLst/>
          </a:prstGeom>
          <a:noFill/>
          <a:ln w="9525">
            <a:noFill/>
          </a:ln>
        </p:spPr>
        <p:txBody>
          <a:bodyPr anchor="t" anchorCtr="0">
            <a:spAutoFit/>
          </a:bodyPr>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A=(/)</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B=(e)</a:t>
            </a:r>
            <a:endParaRPr lang="en-US" altLang="zh-CN" sz="2400" dirty="0">
              <a:latin typeface="Times New Roman" panose="02020603050405020304" pitchFamily="18" charset="0"/>
              <a:ea typeface="宋体" panose="02010600030101010101" pitchFamily="2"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C=(a,(b,c,d))</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endParaRPr lang="en-US" altLang="zh-CN" sz="1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D=(A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C)</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endParaRPr lang="en-US" altLang="zh-CN" sz="8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E=(a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E)</a:t>
            </a:r>
            <a:endParaRPr lang="en-US" altLang="zh-CN" sz="2400" dirty="0">
              <a:latin typeface="Times New Roman" panose="02020603050405020304" pitchFamily="18" charset="0"/>
              <a:ea typeface="楷体_GB2312" pitchFamily="49" charset="-122"/>
            </a:endParaRPr>
          </a:p>
        </p:txBody>
      </p:sp>
      <p:sp>
        <p:nvSpPr>
          <p:cNvPr id="55298" name="Rectangle 100"/>
          <p:cNvSpPr>
            <a:spLocks noGrp="1"/>
          </p:cNvSpPr>
          <p:nvPr>
            <p:ph type="title"/>
          </p:nvPr>
        </p:nvSpPr>
        <p:spPr>
          <a:xfrm>
            <a:off x="685800" y="609600"/>
            <a:ext cx="7772400" cy="615950"/>
          </a:xfrm>
          <a:ln/>
        </p:spPr>
        <p:txBody>
          <a:bodyPr vert="horz" wrap="square" lIns="91440" tIns="45720" rIns="91440" bIns="45720" anchor="b" anchorCtr="0"/>
          <a:p>
            <a:pPr eaLnBrk="1" hangingPunct="1"/>
            <a:r>
              <a:rPr lang="en-US" altLang="zh-CN" sz="3500" dirty="0">
                <a:ea typeface="楷体_GB2312" pitchFamily="49" charset="-122"/>
              </a:rPr>
              <a:t>5.5 </a:t>
            </a:r>
            <a:r>
              <a:rPr lang="zh-CN" altLang="en-US" sz="3500" dirty="0">
                <a:ea typeface="楷体_GB2312" pitchFamily="49" charset="-122"/>
              </a:rPr>
              <a:t>广义表的存储结构</a:t>
            </a:r>
            <a:r>
              <a:rPr lang="zh-CN" altLang="en-US" sz="3600" dirty="0">
                <a:ea typeface="楷体_GB2312" pitchFamily="49" charset="-122"/>
              </a:rPr>
              <a:t>示例</a:t>
            </a:r>
            <a:endParaRPr lang="zh-CN" altLang="en-US" sz="3600" dirty="0">
              <a:ea typeface="楷体_GB2312" pitchFamily="49" charset="-122"/>
            </a:endParaRPr>
          </a:p>
        </p:txBody>
      </p:sp>
      <p:grpSp>
        <p:nvGrpSpPr>
          <p:cNvPr id="66675" name="Group 115"/>
          <p:cNvGrpSpPr/>
          <p:nvPr/>
        </p:nvGrpSpPr>
        <p:grpSpPr>
          <a:xfrm>
            <a:off x="2736850" y="3098800"/>
            <a:ext cx="1463675" cy="917575"/>
            <a:chOff x="1724" y="1856"/>
            <a:chExt cx="922" cy="578"/>
          </a:xfrm>
        </p:grpSpPr>
        <p:sp>
          <p:nvSpPr>
            <p:cNvPr id="55300" name="Rectangle 90"/>
            <p:cNvSpPr/>
            <p:nvPr/>
          </p:nvSpPr>
          <p:spPr>
            <a:xfrm>
              <a:off x="1724" y="1856"/>
              <a:ext cx="244" cy="288"/>
            </a:xfrm>
            <a:prstGeom prst="rect">
              <a:avLst/>
            </a:prstGeom>
            <a:noFill/>
            <a:ln w="9525">
              <a:noFill/>
            </a:ln>
          </p:spPr>
          <p:txBody>
            <a:bodyPr wrap="none" anchor="t" anchorCtr="0">
              <a:spAutoFit/>
            </a:bodyPr>
            <a:p>
              <a:r>
                <a:rPr lang="en-US" altLang="zh-CN" sz="2400" b="1" dirty="0">
                  <a:latin typeface="Times New Roman" panose="02020603050405020304" pitchFamily="18" charset="0"/>
                  <a:ea typeface="宋体" panose="02010600030101010101" pitchFamily="2" charset="-122"/>
                </a:rPr>
                <a:t>B</a:t>
              </a:r>
              <a:endParaRPr lang="en-US" altLang="zh-CN" sz="2400" b="1" dirty="0">
                <a:latin typeface="Times New Roman" panose="02020603050405020304" pitchFamily="18" charset="0"/>
                <a:ea typeface="宋体" panose="02010600030101010101" pitchFamily="2" charset="-122"/>
              </a:endParaRPr>
            </a:p>
          </p:txBody>
        </p:sp>
        <p:sp>
          <p:nvSpPr>
            <p:cNvPr id="55301" name="Line 4"/>
            <p:cNvSpPr/>
            <p:nvPr/>
          </p:nvSpPr>
          <p:spPr>
            <a:xfrm>
              <a:off x="1932" y="2004"/>
              <a:ext cx="126" cy="0"/>
            </a:xfrm>
            <a:prstGeom prst="line">
              <a:avLst/>
            </a:prstGeom>
            <a:ln w="9525" cap="flat" cmpd="sng">
              <a:solidFill>
                <a:srgbClr val="000000"/>
              </a:solidFill>
              <a:prstDash val="solid"/>
              <a:round/>
              <a:headEnd type="none" w="med" len="med"/>
              <a:tailEnd type="triangle" w="med" len="med"/>
            </a:ln>
          </p:spPr>
        </p:sp>
        <p:sp>
          <p:nvSpPr>
            <p:cNvPr id="55302" name="Text Box 6"/>
            <p:cNvSpPr txBox="1"/>
            <p:nvPr/>
          </p:nvSpPr>
          <p:spPr>
            <a:xfrm>
              <a:off x="2142" y="221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03" name="Text Box 7"/>
            <p:cNvSpPr txBox="1"/>
            <p:nvPr/>
          </p:nvSpPr>
          <p:spPr>
            <a:xfrm>
              <a:off x="2310" y="221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e</a:t>
              </a:r>
              <a:endParaRPr lang="en-US" altLang="zh-CN" sz="2000" b="1" dirty="0">
                <a:latin typeface="Times New Roman" panose="02020603050405020304" pitchFamily="18" charset="0"/>
                <a:ea typeface="宋体" panose="02010600030101010101" pitchFamily="2" charset="-122"/>
              </a:endParaRPr>
            </a:p>
          </p:txBody>
        </p:sp>
        <p:sp>
          <p:nvSpPr>
            <p:cNvPr id="55304" name="Text Box 8"/>
            <p:cNvSpPr txBox="1"/>
            <p:nvPr/>
          </p:nvSpPr>
          <p:spPr>
            <a:xfrm>
              <a:off x="2058"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05" name="Text Box 9"/>
            <p:cNvSpPr txBox="1"/>
            <p:nvPr/>
          </p:nvSpPr>
          <p:spPr>
            <a:xfrm>
              <a:off x="2226"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06" name="Text Box 10"/>
            <p:cNvSpPr txBox="1"/>
            <p:nvPr/>
          </p:nvSpPr>
          <p:spPr>
            <a:xfrm>
              <a:off x="2436"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5307" name="Line 11"/>
            <p:cNvSpPr/>
            <p:nvPr/>
          </p:nvSpPr>
          <p:spPr>
            <a:xfrm>
              <a:off x="2310" y="1955"/>
              <a:ext cx="0" cy="266"/>
            </a:xfrm>
            <a:prstGeom prst="line">
              <a:avLst/>
            </a:prstGeom>
            <a:ln w="9525" cap="flat" cmpd="sng">
              <a:solidFill>
                <a:srgbClr val="000000"/>
              </a:solidFill>
              <a:prstDash val="solid"/>
              <a:round/>
              <a:headEnd type="none" w="med" len="med"/>
              <a:tailEnd type="triangle" w="med" len="med"/>
            </a:ln>
          </p:spPr>
        </p:sp>
      </p:grpSp>
      <p:grpSp>
        <p:nvGrpSpPr>
          <p:cNvPr id="66676" name="Group 116"/>
          <p:cNvGrpSpPr/>
          <p:nvPr/>
        </p:nvGrpSpPr>
        <p:grpSpPr>
          <a:xfrm>
            <a:off x="4210050" y="3098800"/>
            <a:ext cx="4857750" cy="1473200"/>
            <a:chOff x="2652" y="1856"/>
            <a:chExt cx="3060" cy="928"/>
          </a:xfrm>
        </p:grpSpPr>
        <p:sp>
          <p:nvSpPr>
            <p:cNvPr id="55309" name="Rectangle 91"/>
            <p:cNvSpPr/>
            <p:nvPr/>
          </p:nvSpPr>
          <p:spPr>
            <a:xfrm>
              <a:off x="2652" y="1856"/>
              <a:ext cx="255" cy="288"/>
            </a:xfrm>
            <a:prstGeom prst="rect">
              <a:avLst/>
            </a:prstGeom>
            <a:noFill/>
            <a:ln w="9525">
              <a:noFill/>
            </a:ln>
          </p:spPr>
          <p:txBody>
            <a:bodyPr wrap="none" anchor="t" anchorCtr="0">
              <a:spAutoFit/>
            </a:bodyPr>
            <a:p>
              <a:r>
                <a:rPr lang="en-US" altLang="zh-CN" sz="2400" b="1" dirty="0">
                  <a:latin typeface="Times New Roman" panose="02020603050405020304" pitchFamily="18" charset="0"/>
                  <a:ea typeface="宋体" panose="02010600030101010101" pitchFamily="2" charset="-122"/>
                </a:rPr>
                <a:t>C</a:t>
              </a:r>
              <a:endParaRPr lang="en-US" altLang="zh-CN" sz="2400" b="1" dirty="0">
                <a:latin typeface="Times New Roman" panose="02020603050405020304" pitchFamily="18" charset="0"/>
                <a:ea typeface="宋体" panose="02010600030101010101" pitchFamily="2" charset="-122"/>
              </a:endParaRPr>
            </a:p>
          </p:txBody>
        </p:sp>
        <p:sp>
          <p:nvSpPr>
            <p:cNvPr id="55310" name="Text Box 13"/>
            <p:cNvSpPr txBox="1"/>
            <p:nvPr/>
          </p:nvSpPr>
          <p:spPr>
            <a:xfrm>
              <a:off x="2982"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11" name="Text Box 14"/>
            <p:cNvSpPr txBox="1"/>
            <p:nvPr/>
          </p:nvSpPr>
          <p:spPr>
            <a:xfrm>
              <a:off x="3150"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12" name="Text Box 15"/>
            <p:cNvSpPr txBox="1"/>
            <p:nvPr/>
          </p:nvSpPr>
          <p:spPr>
            <a:xfrm>
              <a:off x="3360"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13" name="Line 16"/>
            <p:cNvSpPr/>
            <p:nvPr/>
          </p:nvSpPr>
          <p:spPr>
            <a:xfrm>
              <a:off x="3234" y="1955"/>
              <a:ext cx="0" cy="266"/>
            </a:xfrm>
            <a:prstGeom prst="line">
              <a:avLst/>
            </a:prstGeom>
            <a:ln w="9525" cap="flat" cmpd="sng">
              <a:solidFill>
                <a:srgbClr val="000000"/>
              </a:solidFill>
              <a:prstDash val="solid"/>
              <a:round/>
              <a:headEnd type="none" w="med" len="med"/>
              <a:tailEnd type="triangle" w="med" len="med"/>
            </a:ln>
          </p:spPr>
        </p:sp>
        <p:sp>
          <p:nvSpPr>
            <p:cNvPr id="55314" name="Line 17"/>
            <p:cNvSpPr/>
            <p:nvPr/>
          </p:nvSpPr>
          <p:spPr>
            <a:xfrm>
              <a:off x="2856" y="2000"/>
              <a:ext cx="126" cy="0"/>
            </a:xfrm>
            <a:prstGeom prst="line">
              <a:avLst/>
            </a:prstGeom>
            <a:ln w="9525" cap="flat" cmpd="sng">
              <a:solidFill>
                <a:srgbClr val="000000"/>
              </a:solidFill>
              <a:prstDash val="solid"/>
              <a:round/>
              <a:headEnd type="none" w="med" len="med"/>
              <a:tailEnd type="triangle" w="med" len="med"/>
            </a:ln>
          </p:spPr>
        </p:sp>
        <p:sp>
          <p:nvSpPr>
            <p:cNvPr id="55315" name="Line 18"/>
            <p:cNvSpPr/>
            <p:nvPr/>
          </p:nvSpPr>
          <p:spPr>
            <a:xfrm>
              <a:off x="3486" y="1997"/>
              <a:ext cx="210" cy="0"/>
            </a:xfrm>
            <a:prstGeom prst="line">
              <a:avLst/>
            </a:prstGeom>
            <a:ln w="9525" cap="flat" cmpd="sng">
              <a:solidFill>
                <a:srgbClr val="000000"/>
              </a:solidFill>
              <a:prstDash val="solid"/>
              <a:round/>
              <a:headEnd type="none" w="med" len="med"/>
              <a:tailEnd type="triangle" w="med" len="med"/>
            </a:ln>
          </p:spPr>
        </p:sp>
        <p:sp>
          <p:nvSpPr>
            <p:cNvPr id="55316" name="Text Box 19"/>
            <p:cNvSpPr txBox="1"/>
            <p:nvPr/>
          </p:nvSpPr>
          <p:spPr>
            <a:xfrm>
              <a:off x="3696" y="1881"/>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17" name="Text Box 20"/>
            <p:cNvSpPr txBox="1"/>
            <p:nvPr/>
          </p:nvSpPr>
          <p:spPr>
            <a:xfrm>
              <a:off x="3864"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18" name="Text Box 21"/>
            <p:cNvSpPr txBox="1"/>
            <p:nvPr/>
          </p:nvSpPr>
          <p:spPr>
            <a:xfrm>
              <a:off x="4074" y="1881"/>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5319" name="Line 22"/>
            <p:cNvSpPr/>
            <p:nvPr/>
          </p:nvSpPr>
          <p:spPr>
            <a:xfrm>
              <a:off x="3948" y="1955"/>
              <a:ext cx="0" cy="266"/>
            </a:xfrm>
            <a:prstGeom prst="line">
              <a:avLst/>
            </a:prstGeom>
            <a:ln w="9525" cap="flat" cmpd="sng">
              <a:solidFill>
                <a:srgbClr val="000000"/>
              </a:solidFill>
              <a:prstDash val="solid"/>
              <a:round/>
              <a:headEnd type="none" w="med" len="med"/>
              <a:tailEnd type="triangle" w="med" len="med"/>
            </a:ln>
          </p:spPr>
        </p:sp>
        <p:sp>
          <p:nvSpPr>
            <p:cNvPr id="55320" name="Text Box 24"/>
            <p:cNvSpPr txBox="1"/>
            <p:nvPr/>
          </p:nvSpPr>
          <p:spPr>
            <a:xfrm>
              <a:off x="3066" y="2220"/>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21" name="Text Box 25"/>
            <p:cNvSpPr txBox="1"/>
            <p:nvPr/>
          </p:nvSpPr>
          <p:spPr>
            <a:xfrm>
              <a:off x="3234" y="2220"/>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a:t>
              </a:r>
              <a:endParaRPr lang="en-US" altLang="zh-CN" sz="2000" b="1" dirty="0">
                <a:latin typeface="Times New Roman" panose="02020603050405020304" pitchFamily="18" charset="0"/>
                <a:ea typeface="宋体" panose="02010600030101010101" pitchFamily="2" charset="-122"/>
              </a:endParaRPr>
            </a:p>
          </p:txBody>
        </p:sp>
        <p:sp>
          <p:nvSpPr>
            <p:cNvPr id="55322" name="Text Box 26"/>
            <p:cNvSpPr txBox="1"/>
            <p:nvPr/>
          </p:nvSpPr>
          <p:spPr>
            <a:xfrm>
              <a:off x="3696"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23" name="Text Box 27"/>
            <p:cNvSpPr txBox="1"/>
            <p:nvPr/>
          </p:nvSpPr>
          <p:spPr>
            <a:xfrm>
              <a:off x="3864"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24" name="Text Box 28"/>
            <p:cNvSpPr txBox="1"/>
            <p:nvPr/>
          </p:nvSpPr>
          <p:spPr>
            <a:xfrm>
              <a:off x="4074"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25" name="Line 29"/>
            <p:cNvSpPr/>
            <p:nvPr/>
          </p:nvSpPr>
          <p:spPr>
            <a:xfrm>
              <a:off x="3948" y="2296"/>
              <a:ext cx="0" cy="267"/>
            </a:xfrm>
            <a:prstGeom prst="line">
              <a:avLst/>
            </a:prstGeom>
            <a:ln w="9525" cap="flat" cmpd="sng">
              <a:solidFill>
                <a:srgbClr val="000000"/>
              </a:solidFill>
              <a:prstDash val="solid"/>
              <a:round/>
              <a:headEnd type="none" w="med" len="med"/>
              <a:tailEnd type="triangle" w="med" len="med"/>
            </a:ln>
          </p:spPr>
        </p:sp>
        <p:sp>
          <p:nvSpPr>
            <p:cNvPr id="55326" name="Text Box 30"/>
            <p:cNvSpPr txBox="1"/>
            <p:nvPr/>
          </p:nvSpPr>
          <p:spPr>
            <a:xfrm>
              <a:off x="4410"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27" name="Text Box 31"/>
            <p:cNvSpPr txBox="1"/>
            <p:nvPr/>
          </p:nvSpPr>
          <p:spPr>
            <a:xfrm>
              <a:off x="4578"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28" name="Text Box 32"/>
            <p:cNvSpPr txBox="1"/>
            <p:nvPr/>
          </p:nvSpPr>
          <p:spPr>
            <a:xfrm>
              <a:off x="4788"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29" name="Line 33"/>
            <p:cNvSpPr/>
            <p:nvPr/>
          </p:nvSpPr>
          <p:spPr>
            <a:xfrm>
              <a:off x="4662" y="2296"/>
              <a:ext cx="0" cy="267"/>
            </a:xfrm>
            <a:prstGeom prst="line">
              <a:avLst/>
            </a:prstGeom>
            <a:ln w="9525" cap="flat" cmpd="sng">
              <a:solidFill>
                <a:srgbClr val="000000"/>
              </a:solidFill>
              <a:prstDash val="solid"/>
              <a:round/>
              <a:headEnd type="none" w="med" len="med"/>
              <a:tailEnd type="triangle" w="med" len="med"/>
            </a:ln>
          </p:spPr>
        </p:sp>
        <p:sp>
          <p:nvSpPr>
            <p:cNvPr id="55330" name="Text Box 34"/>
            <p:cNvSpPr txBox="1"/>
            <p:nvPr/>
          </p:nvSpPr>
          <p:spPr>
            <a:xfrm>
              <a:off x="5124" y="2222"/>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31" name="Text Box 35"/>
            <p:cNvSpPr txBox="1"/>
            <p:nvPr/>
          </p:nvSpPr>
          <p:spPr>
            <a:xfrm>
              <a:off x="5292"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32" name="Text Box 36"/>
            <p:cNvSpPr txBox="1"/>
            <p:nvPr/>
          </p:nvSpPr>
          <p:spPr>
            <a:xfrm>
              <a:off x="5502" y="2222"/>
              <a:ext cx="210"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5333" name="Line 37"/>
            <p:cNvSpPr/>
            <p:nvPr/>
          </p:nvSpPr>
          <p:spPr>
            <a:xfrm>
              <a:off x="5377" y="2296"/>
              <a:ext cx="0" cy="267"/>
            </a:xfrm>
            <a:prstGeom prst="line">
              <a:avLst/>
            </a:prstGeom>
            <a:ln w="9525" cap="flat" cmpd="sng">
              <a:solidFill>
                <a:srgbClr val="000000"/>
              </a:solidFill>
              <a:prstDash val="solid"/>
              <a:round/>
              <a:headEnd type="none" w="med" len="med"/>
              <a:tailEnd type="triangle" w="med" len="med"/>
            </a:ln>
          </p:spPr>
        </p:sp>
        <p:sp>
          <p:nvSpPr>
            <p:cNvPr id="55334" name="Line 38"/>
            <p:cNvSpPr/>
            <p:nvPr/>
          </p:nvSpPr>
          <p:spPr>
            <a:xfrm>
              <a:off x="4200" y="2322"/>
              <a:ext cx="210" cy="0"/>
            </a:xfrm>
            <a:prstGeom prst="line">
              <a:avLst/>
            </a:prstGeom>
            <a:ln w="9525" cap="flat" cmpd="sng">
              <a:solidFill>
                <a:srgbClr val="000000"/>
              </a:solidFill>
              <a:prstDash val="solid"/>
              <a:round/>
              <a:headEnd type="none" w="med" len="med"/>
              <a:tailEnd type="triangle" w="med" len="med"/>
            </a:ln>
          </p:spPr>
        </p:sp>
        <p:sp>
          <p:nvSpPr>
            <p:cNvPr id="55335" name="Text Box 40"/>
            <p:cNvSpPr txBox="1"/>
            <p:nvPr/>
          </p:nvSpPr>
          <p:spPr>
            <a:xfrm>
              <a:off x="3786"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36" name="Text Box 41"/>
            <p:cNvSpPr txBox="1"/>
            <p:nvPr/>
          </p:nvSpPr>
          <p:spPr>
            <a:xfrm>
              <a:off x="3954"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b</a:t>
              </a:r>
              <a:endParaRPr lang="en-US" altLang="zh-CN" sz="2000" b="1" dirty="0">
                <a:latin typeface="Times New Roman" panose="02020603050405020304" pitchFamily="18" charset="0"/>
                <a:ea typeface="宋体" panose="02010600030101010101" pitchFamily="2" charset="-122"/>
              </a:endParaRPr>
            </a:p>
          </p:txBody>
        </p:sp>
        <p:sp>
          <p:nvSpPr>
            <p:cNvPr id="55337" name="Text Box 43"/>
            <p:cNvSpPr txBox="1"/>
            <p:nvPr/>
          </p:nvSpPr>
          <p:spPr>
            <a:xfrm>
              <a:off x="5220" y="256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38" name="Text Box 44"/>
            <p:cNvSpPr txBox="1"/>
            <p:nvPr/>
          </p:nvSpPr>
          <p:spPr>
            <a:xfrm>
              <a:off x="5388" y="2563"/>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d</a:t>
              </a:r>
              <a:endParaRPr lang="en-US" altLang="zh-CN" sz="2000" b="1" dirty="0">
                <a:latin typeface="Times New Roman" panose="02020603050405020304" pitchFamily="18" charset="0"/>
                <a:ea typeface="宋体" panose="02010600030101010101" pitchFamily="2" charset="-122"/>
              </a:endParaRPr>
            </a:p>
          </p:txBody>
        </p:sp>
        <p:sp>
          <p:nvSpPr>
            <p:cNvPr id="55339" name="Text Box 46"/>
            <p:cNvSpPr txBox="1"/>
            <p:nvPr/>
          </p:nvSpPr>
          <p:spPr>
            <a:xfrm>
              <a:off x="4494"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40" name="Text Box 47"/>
            <p:cNvSpPr txBox="1"/>
            <p:nvPr/>
          </p:nvSpPr>
          <p:spPr>
            <a:xfrm>
              <a:off x="4662" y="2556"/>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c</a:t>
              </a:r>
              <a:endParaRPr lang="en-US" altLang="zh-CN" sz="2000" b="1" dirty="0">
                <a:latin typeface="Times New Roman" panose="02020603050405020304" pitchFamily="18" charset="0"/>
                <a:ea typeface="宋体" panose="02010600030101010101" pitchFamily="2" charset="-122"/>
              </a:endParaRPr>
            </a:p>
          </p:txBody>
        </p:sp>
        <p:sp>
          <p:nvSpPr>
            <p:cNvPr id="55341" name="Line 52"/>
            <p:cNvSpPr/>
            <p:nvPr/>
          </p:nvSpPr>
          <p:spPr>
            <a:xfrm>
              <a:off x="4914" y="2322"/>
              <a:ext cx="210" cy="0"/>
            </a:xfrm>
            <a:prstGeom prst="line">
              <a:avLst/>
            </a:prstGeom>
            <a:ln w="9525" cap="flat" cmpd="sng">
              <a:solidFill>
                <a:srgbClr val="000000"/>
              </a:solidFill>
              <a:prstDash val="solid"/>
              <a:round/>
              <a:headEnd type="none" w="med" len="med"/>
              <a:tailEnd type="triangle" w="med" len="med"/>
            </a:ln>
          </p:spPr>
        </p:sp>
      </p:grpSp>
      <p:grpSp>
        <p:nvGrpSpPr>
          <p:cNvPr id="66682" name="Group 122"/>
          <p:cNvGrpSpPr/>
          <p:nvPr/>
        </p:nvGrpSpPr>
        <p:grpSpPr>
          <a:xfrm>
            <a:off x="2749550" y="4605338"/>
            <a:ext cx="3298825" cy="457200"/>
            <a:chOff x="1732" y="2901"/>
            <a:chExt cx="2078" cy="288"/>
          </a:xfrm>
        </p:grpSpPr>
        <p:sp>
          <p:nvSpPr>
            <p:cNvPr id="55343" name="Rectangle 92"/>
            <p:cNvSpPr/>
            <p:nvPr/>
          </p:nvSpPr>
          <p:spPr>
            <a:xfrm>
              <a:off x="1732" y="2901"/>
              <a:ext cx="255" cy="288"/>
            </a:xfrm>
            <a:prstGeom prst="rect">
              <a:avLst/>
            </a:prstGeom>
            <a:noFill/>
            <a:ln w="9525">
              <a:noFill/>
            </a:ln>
          </p:spPr>
          <p:txBody>
            <a:bodyPr anchor="t" anchorCtr="0">
              <a:spAutoFit/>
            </a:bodyPr>
            <a:p>
              <a:r>
                <a:rPr lang="en-US" altLang="zh-CN" sz="2400" b="1" dirty="0">
                  <a:latin typeface="Times New Roman" panose="02020603050405020304" pitchFamily="18" charset="0"/>
                  <a:ea typeface="宋体" panose="02010600030101010101" pitchFamily="2" charset="-122"/>
                </a:rPr>
                <a:t>D</a:t>
              </a:r>
              <a:endParaRPr lang="en-US" altLang="zh-CN" sz="2400" b="1" dirty="0">
                <a:latin typeface="Times New Roman" panose="02020603050405020304" pitchFamily="18" charset="0"/>
                <a:ea typeface="宋体" panose="02010600030101010101" pitchFamily="2" charset="-122"/>
              </a:endParaRPr>
            </a:p>
          </p:txBody>
        </p:sp>
        <p:sp>
          <p:nvSpPr>
            <p:cNvPr id="55344" name="Line 53"/>
            <p:cNvSpPr/>
            <p:nvPr/>
          </p:nvSpPr>
          <p:spPr>
            <a:xfrm>
              <a:off x="1938" y="3048"/>
              <a:ext cx="126" cy="0"/>
            </a:xfrm>
            <a:prstGeom prst="line">
              <a:avLst/>
            </a:prstGeom>
            <a:ln w="9525" cap="flat" cmpd="sng">
              <a:solidFill>
                <a:srgbClr val="000000"/>
              </a:solidFill>
              <a:prstDash val="solid"/>
              <a:round/>
              <a:headEnd type="none" w="med" len="med"/>
              <a:tailEnd type="triangle" w="med" len="med"/>
            </a:ln>
          </p:spPr>
        </p:sp>
        <p:sp>
          <p:nvSpPr>
            <p:cNvPr id="55345" name="Text Box 55"/>
            <p:cNvSpPr txBox="1"/>
            <p:nvPr/>
          </p:nvSpPr>
          <p:spPr>
            <a:xfrm>
              <a:off x="2064" y="29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46" name="Text Box 56"/>
            <p:cNvSpPr txBox="1"/>
            <p:nvPr/>
          </p:nvSpPr>
          <p:spPr>
            <a:xfrm>
              <a:off x="2232" y="2925"/>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5347" name="Text Box 57"/>
            <p:cNvSpPr txBox="1"/>
            <p:nvPr/>
          </p:nvSpPr>
          <p:spPr>
            <a:xfrm>
              <a:off x="2394" y="29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48" name="Line 58"/>
            <p:cNvSpPr/>
            <p:nvPr/>
          </p:nvSpPr>
          <p:spPr>
            <a:xfrm>
              <a:off x="2520" y="3044"/>
              <a:ext cx="168" cy="0"/>
            </a:xfrm>
            <a:prstGeom prst="line">
              <a:avLst/>
            </a:prstGeom>
            <a:ln w="9525" cap="flat" cmpd="sng">
              <a:solidFill>
                <a:srgbClr val="000000"/>
              </a:solidFill>
              <a:prstDash val="solid"/>
              <a:round/>
              <a:headEnd type="none" w="med" len="med"/>
              <a:tailEnd type="triangle" w="med" len="med"/>
            </a:ln>
          </p:spPr>
        </p:sp>
        <p:sp>
          <p:nvSpPr>
            <p:cNvPr id="55349" name="Text Box 60"/>
            <p:cNvSpPr txBox="1"/>
            <p:nvPr/>
          </p:nvSpPr>
          <p:spPr>
            <a:xfrm>
              <a:off x="2688"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50" name="Text Box 61"/>
            <p:cNvSpPr txBox="1"/>
            <p:nvPr/>
          </p:nvSpPr>
          <p:spPr>
            <a:xfrm>
              <a:off x="2856" y="29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51" name="Text Box 62"/>
            <p:cNvSpPr txBox="1"/>
            <p:nvPr/>
          </p:nvSpPr>
          <p:spPr>
            <a:xfrm>
              <a:off x="3018"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52" name="Line 63"/>
            <p:cNvSpPr/>
            <p:nvPr/>
          </p:nvSpPr>
          <p:spPr>
            <a:xfrm>
              <a:off x="3144" y="3051"/>
              <a:ext cx="168" cy="0"/>
            </a:xfrm>
            <a:prstGeom prst="line">
              <a:avLst/>
            </a:prstGeom>
            <a:ln w="9525" cap="flat" cmpd="sng">
              <a:solidFill>
                <a:srgbClr val="000000"/>
              </a:solidFill>
              <a:prstDash val="solid"/>
              <a:round/>
              <a:headEnd type="none" w="med" len="med"/>
              <a:tailEnd type="triangle" w="med" len="med"/>
            </a:ln>
          </p:spPr>
        </p:sp>
        <p:sp>
          <p:nvSpPr>
            <p:cNvPr id="55353" name="Text Box 65"/>
            <p:cNvSpPr txBox="1"/>
            <p:nvPr/>
          </p:nvSpPr>
          <p:spPr>
            <a:xfrm>
              <a:off x="3312"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54" name="Text Box 66"/>
            <p:cNvSpPr txBox="1"/>
            <p:nvPr/>
          </p:nvSpPr>
          <p:spPr>
            <a:xfrm>
              <a:off x="3480" y="29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55" name="Text Box 67"/>
            <p:cNvSpPr txBox="1"/>
            <p:nvPr/>
          </p:nvSpPr>
          <p:spPr>
            <a:xfrm>
              <a:off x="3642" y="29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grpSp>
      <p:grpSp>
        <p:nvGrpSpPr>
          <p:cNvPr id="66681" name="Group 121"/>
          <p:cNvGrpSpPr/>
          <p:nvPr/>
        </p:nvGrpSpPr>
        <p:grpSpPr>
          <a:xfrm>
            <a:off x="2762250" y="5340350"/>
            <a:ext cx="2362200" cy="1060450"/>
            <a:chOff x="1740" y="3364"/>
            <a:chExt cx="1488" cy="668"/>
          </a:xfrm>
        </p:grpSpPr>
        <p:sp>
          <p:nvSpPr>
            <p:cNvPr id="55357" name="Line 80"/>
            <p:cNvSpPr/>
            <p:nvPr/>
          </p:nvSpPr>
          <p:spPr>
            <a:xfrm>
              <a:off x="1974" y="3364"/>
              <a:ext cx="924" cy="0"/>
            </a:xfrm>
            <a:prstGeom prst="line">
              <a:avLst/>
            </a:prstGeom>
            <a:ln w="9525" cap="flat" cmpd="sng">
              <a:solidFill>
                <a:srgbClr val="000000"/>
              </a:solidFill>
              <a:prstDash val="solid"/>
              <a:round/>
              <a:headEnd type="none" w="med" len="med"/>
              <a:tailEnd type="none" w="med" len="med"/>
            </a:ln>
          </p:spPr>
        </p:sp>
        <p:grpSp>
          <p:nvGrpSpPr>
            <p:cNvPr id="55358" name="Group 120"/>
            <p:cNvGrpSpPr/>
            <p:nvPr/>
          </p:nvGrpSpPr>
          <p:grpSpPr>
            <a:xfrm>
              <a:off x="1740" y="3370"/>
              <a:ext cx="1488" cy="662"/>
              <a:chOff x="1740" y="3130"/>
              <a:chExt cx="1488" cy="662"/>
            </a:xfrm>
          </p:grpSpPr>
          <p:sp>
            <p:nvSpPr>
              <p:cNvPr id="55359" name="Rectangle 93"/>
              <p:cNvSpPr/>
              <p:nvPr/>
            </p:nvSpPr>
            <p:spPr>
              <a:xfrm>
                <a:off x="1740" y="3202"/>
                <a:ext cx="244" cy="288"/>
              </a:xfrm>
              <a:prstGeom prst="rect">
                <a:avLst/>
              </a:prstGeom>
              <a:noFill/>
              <a:ln w="9525">
                <a:noFill/>
              </a:ln>
            </p:spPr>
            <p:txBody>
              <a:bodyPr wrap="none" anchor="t" anchorCtr="0">
                <a:spAutoFit/>
              </a:bodyPr>
              <a:p>
                <a:r>
                  <a:rPr lang="en-US" altLang="zh-CN" sz="2400" b="1" dirty="0">
                    <a:latin typeface="Times New Roman" panose="02020603050405020304" pitchFamily="18" charset="0"/>
                    <a:ea typeface="宋体" panose="02010600030101010101" pitchFamily="2" charset="-122"/>
                  </a:rPr>
                  <a:t>E</a:t>
                </a:r>
                <a:endParaRPr lang="en-US" altLang="zh-CN" sz="2400" b="1" dirty="0">
                  <a:latin typeface="Times New Roman" panose="02020603050405020304" pitchFamily="18" charset="0"/>
                  <a:ea typeface="宋体" panose="02010600030101010101" pitchFamily="2" charset="-122"/>
                </a:endParaRPr>
              </a:p>
            </p:txBody>
          </p:sp>
          <p:sp>
            <p:nvSpPr>
              <p:cNvPr id="55360" name="Line 68"/>
              <p:cNvSpPr/>
              <p:nvPr/>
            </p:nvSpPr>
            <p:spPr>
              <a:xfrm>
                <a:off x="1932" y="3348"/>
                <a:ext cx="126" cy="0"/>
              </a:xfrm>
              <a:prstGeom prst="line">
                <a:avLst/>
              </a:prstGeom>
              <a:ln w="9525" cap="flat" cmpd="sng">
                <a:solidFill>
                  <a:srgbClr val="000000"/>
                </a:solidFill>
                <a:prstDash val="solid"/>
                <a:round/>
                <a:headEnd type="none" w="med" len="med"/>
                <a:tailEnd type="triangle" w="med" len="med"/>
              </a:ln>
            </p:spPr>
          </p:sp>
          <p:sp>
            <p:nvSpPr>
              <p:cNvPr id="55361" name="Text Box 70"/>
              <p:cNvSpPr txBox="1"/>
              <p:nvPr/>
            </p:nvSpPr>
            <p:spPr>
              <a:xfrm>
                <a:off x="2058" y="32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62" name="Text Box 71"/>
              <p:cNvSpPr txBox="1"/>
              <p:nvPr/>
            </p:nvSpPr>
            <p:spPr>
              <a:xfrm>
                <a:off x="2226" y="3225"/>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63" name="Text Box 72"/>
              <p:cNvSpPr txBox="1"/>
              <p:nvPr/>
            </p:nvSpPr>
            <p:spPr>
              <a:xfrm>
                <a:off x="2388" y="3225"/>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64" name="Line 73"/>
              <p:cNvSpPr/>
              <p:nvPr/>
            </p:nvSpPr>
            <p:spPr>
              <a:xfrm>
                <a:off x="2514" y="3344"/>
                <a:ext cx="168" cy="0"/>
              </a:xfrm>
              <a:prstGeom prst="line">
                <a:avLst/>
              </a:prstGeom>
              <a:ln w="9525" cap="flat" cmpd="sng">
                <a:solidFill>
                  <a:srgbClr val="000000"/>
                </a:solidFill>
                <a:prstDash val="solid"/>
                <a:round/>
                <a:headEnd type="none" w="med" len="med"/>
                <a:tailEnd type="triangle" w="med" len="med"/>
              </a:ln>
            </p:spPr>
          </p:sp>
          <p:sp>
            <p:nvSpPr>
              <p:cNvPr id="55365" name="Text Box 75"/>
              <p:cNvSpPr txBox="1"/>
              <p:nvPr/>
            </p:nvSpPr>
            <p:spPr>
              <a:xfrm>
                <a:off x="2682" y="3232"/>
                <a:ext cx="168"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55366" name="Text Box 76"/>
              <p:cNvSpPr txBox="1"/>
              <p:nvPr/>
            </p:nvSpPr>
            <p:spPr>
              <a:xfrm>
                <a:off x="2850" y="3232"/>
                <a:ext cx="162"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b="1" dirty="0">
                  <a:latin typeface="Times New Roman" panose="02020603050405020304" pitchFamily="18" charset="0"/>
                  <a:ea typeface="宋体" panose="02010600030101010101" pitchFamily="2" charset="-122"/>
                </a:endParaRPr>
              </a:p>
            </p:txBody>
          </p:sp>
          <p:sp>
            <p:nvSpPr>
              <p:cNvPr id="55367" name="Text Box 77"/>
              <p:cNvSpPr txBox="1"/>
              <p:nvPr/>
            </p:nvSpPr>
            <p:spPr>
              <a:xfrm>
                <a:off x="3012" y="3232"/>
                <a:ext cx="216"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5368" name="Line 79"/>
              <p:cNvSpPr/>
              <p:nvPr/>
            </p:nvSpPr>
            <p:spPr>
              <a:xfrm>
                <a:off x="1974" y="3130"/>
                <a:ext cx="0" cy="221"/>
              </a:xfrm>
              <a:prstGeom prst="line">
                <a:avLst/>
              </a:prstGeom>
              <a:ln w="9525" cap="flat" cmpd="sng">
                <a:solidFill>
                  <a:srgbClr val="000000"/>
                </a:solidFill>
                <a:prstDash val="solid"/>
                <a:round/>
                <a:headEnd type="none" w="med" len="med"/>
                <a:tailEnd type="none" w="med" len="med"/>
              </a:ln>
            </p:spPr>
          </p:sp>
          <p:sp>
            <p:nvSpPr>
              <p:cNvPr id="55369" name="Line 81"/>
              <p:cNvSpPr/>
              <p:nvPr/>
            </p:nvSpPr>
            <p:spPr>
              <a:xfrm>
                <a:off x="2898" y="3130"/>
                <a:ext cx="0" cy="221"/>
              </a:xfrm>
              <a:prstGeom prst="line">
                <a:avLst/>
              </a:prstGeom>
              <a:ln w="9525" cap="flat" cmpd="sng">
                <a:solidFill>
                  <a:srgbClr val="000000"/>
                </a:solidFill>
                <a:prstDash val="solid"/>
                <a:round/>
                <a:headEnd type="none" w="med" len="med"/>
                <a:tailEnd type="none" w="med" len="med"/>
              </a:ln>
            </p:spPr>
          </p:sp>
          <p:sp>
            <p:nvSpPr>
              <p:cNvPr id="55370" name="Text Box 83"/>
              <p:cNvSpPr txBox="1"/>
              <p:nvPr/>
            </p:nvSpPr>
            <p:spPr>
              <a:xfrm>
                <a:off x="2142" y="3571"/>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55371" name="Text Box 84"/>
              <p:cNvSpPr txBox="1"/>
              <p:nvPr/>
            </p:nvSpPr>
            <p:spPr>
              <a:xfrm>
                <a:off x="2310" y="3571"/>
                <a:ext cx="168" cy="22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b="1" dirty="0">
                    <a:latin typeface="Times New Roman" panose="02020603050405020304" pitchFamily="18" charset="0"/>
                    <a:ea typeface="宋体" panose="02010600030101010101" pitchFamily="2" charset="-122"/>
                  </a:rPr>
                  <a:t>a</a:t>
                </a:r>
                <a:endParaRPr lang="en-US" altLang="zh-CN" sz="2000" b="1" dirty="0">
                  <a:latin typeface="Times New Roman" panose="02020603050405020304" pitchFamily="18" charset="0"/>
                  <a:ea typeface="宋体" panose="02010600030101010101" pitchFamily="2" charset="-122"/>
                </a:endParaRPr>
              </a:p>
            </p:txBody>
          </p:sp>
          <p:sp>
            <p:nvSpPr>
              <p:cNvPr id="55372" name="Line 85"/>
              <p:cNvSpPr/>
              <p:nvPr/>
            </p:nvSpPr>
            <p:spPr>
              <a:xfrm>
                <a:off x="2310" y="3351"/>
                <a:ext cx="0" cy="220"/>
              </a:xfrm>
              <a:prstGeom prst="line">
                <a:avLst/>
              </a:prstGeom>
              <a:ln w="9525" cap="flat" cmpd="sng">
                <a:solidFill>
                  <a:srgbClr val="000000"/>
                </a:solidFill>
                <a:prstDash val="solid"/>
                <a:round/>
                <a:headEnd type="none" w="med" len="med"/>
                <a:tailEnd type="triangle" w="med" len="med"/>
              </a:ln>
            </p:spPr>
          </p:sp>
        </p:grpSp>
      </p:grpSp>
      <p:sp>
        <p:nvSpPr>
          <p:cNvPr id="66649" name="Text Box 89"/>
          <p:cNvSpPr txBox="1"/>
          <p:nvPr/>
        </p:nvSpPr>
        <p:spPr>
          <a:xfrm>
            <a:off x="2749550" y="2438400"/>
            <a:ext cx="1219200" cy="457200"/>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A=NIL</a:t>
            </a:r>
            <a:endParaRPr lang="en-US" altLang="zh-CN" sz="2400" b="1" dirty="0">
              <a:latin typeface="Times New Roman" panose="02020603050405020304" pitchFamily="18" charset="0"/>
              <a:ea typeface="宋体" panose="02010600030101010101" pitchFamily="2" charset="-122"/>
            </a:endParaRPr>
          </a:p>
        </p:txBody>
      </p:sp>
      <p:grpSp>
        <p:nvGrpSpPr>
          <p:cNvPr id="66678" name="Group 118"/>
          <p:cNvGrpSpPr/>
          <p:nvPr/>
        </p:nvGrpSpPr>
        <p:grpSpPr>
          <a:xfrm>
            <a:off x="3117850" y="3333750"/>
            <a:ext cx="1536700" cy="1385888"/>
            <a:chOff x="1964" y="2004"/>
            <a:chExt cx="968" cy="873"/>
          </a:xfrm>
        </p:grpSpPr>
        <p:sp>
          <p:nvSpPr>
            <p:cNvPr id="55375" name="Line 87"/>
            <p:cNvSpPr/>
            <p:nvPr/>
          </p:nvSpPr>
          <p:spPr>
            <a:xfrm>
              <a:off x="1973" y="2726"/>
              <a:ext cx="952" cy="0"/>
            </a:xfrm>
            <a:prstGeom prst="line">
              <a:avLst/>
            </a:prstGeom>
            <a:ln w="28575" cap="flat" cmpd="sng">
              <a:solidFill>
                <a:srgbClr val="FF3300"/>
              </a:solidFill>
              <a:prstDash val="solid"/>
              <a:miter/>
              <a:headEnd type="none" w="med" len="med"/>
              <a:tailEnd type="none" w="med" len="med"/>
            </a:ln>
          </p:spPr>
        </p:sp>
        <p:sp>
          <p:nvSpPr>
            <p:cNvPr id="55376" name="Line 86"/>
            <p:cNvSpPr/>
            <p:nvPr/>
          </p:nvSpPr>
          <p:spPr>
            <a:xfrm>
              <a:off x="1964" y="2004"/>
              <a:ext cx="0" cy="725"/>
            </a:xfrm>
            <a:prstGeom prst="line">
              <a:avLst/>
            </a:prstGeom>
            <a:ln w="28575" cap="flat" cmpd="sng">
              <a:solidFill>
                <a:srgbClr val="FF3300"/>
              </a:solidFill>
              <a:prstDash val="solid"/>
              <a:miter/>
              <a:headEnd type="none" w="med" len="med"/>
              <a:tailEnd type="none" w="med" len="med"/>
            </a:ln>
          </p:spPr>
        </p:sp>
        <p:sp>
          <p:nvSpPr>
            <p:cNvPr id="55377" name="Line 88"/>
            <p:cNvSpPr/>
            <p:nvPr/>
          </p:nvSpPr>
          <p:spPr>
            <a:xfrm>
              <a:off x="2932" y="2726"/>
              <a:ext cx="0" cy="151"/>
            </a:xfrm>
            <a:prstGeom prst="line">
              <a:avLst/>
            </a:prstGeom>
            <a:ln w="28575" cap="flat" cmpd="sng">
              <a:solidFill>
                <a:srgbClr val="FF3300"/>
              </a:solidFill>
              <a:prstDash val="solid"/>
              <a:miter/>
              <a:headEnd type="none" w="med" len="med"/>
              <a:tailEnd type="none" w="med" len="med"/>
            </a:ln>
          </p:spPr>
        </p:sp>
      </p:grpSp>
      <p:sp>
        <p:nvSpPr>
          <p:cNvPr id="55378" name="Rectangle 105"/>
          <p:cNvSpPr/>
          <p:nvPr/>
        </p:nvSpPr>
        <p:spPr>
          <a:xfrm>
            <a:off x="990600" y="1524000"/>
            <a:ext cx="1206500" cy="396875"/>
          </a:xfrm>
          <a:prstGeom prst="rect">
            <a:avLst/>
          </a:prstGeom>
          <a:noFill/>
          <a:ln w="9525">
            <a:noFill/>
          </a:ln>
        </p:spPr>
        <p:txBody>
          <a:bodyPr wrap="none" anchor="t" anchorCtr="0">
            <a:spAutoFit/>
          </a:bodyPr>
          <a:p>
            <a:r>
              <a:rPr lang="zh-CN" altLang="en-US" sz="2000" b="1" dirty="0">
                <a:latin typeface="Tahoma" panose="020B0604030504040204" pitchFamily="34" charset="0"/>
                <a:ea typeface="楷体_GB2312" pitchFamily="49" charset="-122"/>
              </a:rPr>
              <a:t>表结点：</a:t>
            </a:r>
            <a:endParaRPr lang="zh-CN" altLang="en-US" sz="2000" b="1" dirty="0">
              <a:latin typeface="Tahoma" panose="020B0604030504040204" pitchFamily="34" charset="0"/>
              <a:ea typeface="楷体_GB2312" pitchFamily="49" charset="-122"/>
            </a:endParaRPr>
          </a:p>
        </p:txBody>
      </p:sp>
      <p:sp>
        <p:nvSpPr>
          <p:cNvPr id="55379" name="Rectangle 106"/>
          <p:cNvSpPr/>
          <p:nvPr/>
        </p:nvSpPr>
        <p:spPr>
          <a:xfrm>
            <a:off x="4572000" y="1533525"/>
            <a:ext cx="1462088" cy="396875"/>
          </a:xfrm>
          <a:prstGeom prst="rect">
            <a:avLst/>
          </a:prstGeom>
          <a:noFill/>
          <a:ln w="9525">
            <a:noFill/>
          </a:ln>
        </p:spPr>
        <p:txBody>
          <a:bodyPr wrap="none" anchor="t" anchorCtr="0">
            <a:spAutoFit/>
          </a:bodyPr>
          <a:p>
            <a:r>
              <a:rPr lang="zh-CN" altLang="en-US" sz="2000" b="1" dirty="0">
                <a:latin typeface="Tahoma" panose="020B0604030504040204" pitchFamily="34" charset="0"/>
                <a:ea typeface="楷体_GB2312" pitchFamily="49" charset="-122"/>
              </a:rPr>
              <a:t>原子结点：</a:t>
            </a:r>
            <a:endParaRPr lang="zh-CN" altLang="en-US" sz="2000" b="1" dirty="0">
              <a:latin typeface="Tahoma" panose="020B0604030504040204" pitchFamily="34" charset="0"/>
              <a:ea typeface="楷体_GB2312" pitchFamily="49" charset="-122"/>
            </a:endParaRPr>
          </a:p>
        </p:txBody>
      </p:sp>
      <p:grpSp>
        <p:nvGrpSpPr>
          <p:cNvPr id="55380" name="Group 107"/>
          <p:cNvGrpSpPr/>
          <p:nvPr/>
        </p:nvGrpSpPr>
        <p:grpSpPr>
          <a:xfrm>
            <a:off x="2057400" y="1509713"/>
            <a:ext cx="1905000" cy="471487"/>
            <a:chOff x="3456" y="1536"/>
            <a:chExt cx="1200" cy="297"/>
          </a:xfrm>
        </p:grpSpPr>
        <p:sp>
          <p:nvSpPr>
            <p:cNvPr id="55381" name="Text Box 108"/>
            <p:cNvSpPr txBox="1"/>
            <p:nvPr/>
          </p:nvSpPr>
          <p:spPr>
            <a:xfrm>
              <a:off x="3456" y="1536"/>
              <a:ext cx="1200"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tag=1   hp   tp</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5382" name="Line 109"/>
            <p:cNvSpPr/>
            <p:nvPr/>
          </p:nvSpPr>
          <p:spPr>
            <a:xfrm>
              <a:off x="4032" y="1545"/>
              <a:ext cx="0" cy="288"/>
            </a:xfrm>
            <a:prstGeom prst="line">
              <a:avLst/>
            </a:prstGeom>
            <a:ln w="9525" cap="flat" cmpd="sng">
              <a:solidFill>
                <a:schemeClr val="tx1"/>
              </a:solidFill>
              <a:prstDash val="solid"/>
              <a:miter/>
              <a:headEnd type="none" w="med" len="med"/>
              <a:tailEnd type="none" w="med" len="med"/>
            </a:ln>
          </p:spPr>
        </p:sp>
        <p:sp>
          <p:nvSpPr>
            <p:cNvPr id="55383" name="Line 110"/>
            <p:cNvSpPr/>
            <p:nvPr/>
          </p:nvSpPr>
          <p:spPr>
            <a:xfrm>
              <a:off x="4368" y="1545"/>
              <a:ext cx="0" cy="288"/>
            </a:xfrm>
            <a:prstGeom prst="line">
              <a:avLst/>
            </a:prstGeom>
            <a:ln w="9525" cap="flat" cmpd="sng">
              <a:solidFill>
                <a:schemeClr val="tx1"/>
              </a:solidFill>
              <a:prstDash val="solid"/>
              <a:miter/>
              <a:headEnd type="none" w="med" len="med"/>
              <a:tailEnd type="none" w="med" len="med"/>
            </a:ln>
          </p:spPr>
        </p:sp>
      </p:grpSp>
      <p:grpSp>
        <p:nvGrpSpPr>
          <p:cNvPr id="55384" name="Group 111"/>
          <p:cNvGrpSpPr/>
          <p:nvPr/>
        </p:nvGrpSpPr>
        <p:grpSpPr>
          <a:xfrm>
            <a:off x="5943600" y="1514475"/>
            <a:ext cx="1676400" cy="466725"/>
            <a:chOff x="3456" y="1866"/>
            <a:chExt cx="1056" cy="294"/>
          </a:xfrm>
        </p:grpSpPr>
        <p:sp>
          <p:nvSpPr>
            <p:cNvPr id="55385" name="Text Box 112"/>
            <p:cNvSpPr txBox="1"/>
            <p:nvPr/>
          </p:nvSpPr>
          <p:spPr>
            <a:xfrm>
              <a:off x="3456" y="1866"/>
              <a:ext cx="105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tag=0  atom</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5386" name="Line 113"/>
            <p:cNvSpPr/>
            <p:nvPr/>
          </p:nvSpPr>
          <p:spPr>
            <a:xfrm>
              <a:off x="4011" y="1872"/>
              <a:ext cx="0" cy="288"/>
            </a:xfrm>
            <a:prstGeom prst="line">
              <a:avLst/>
            </a:prstGeom>
            <a:ln w="9525" cap="flat" cmpd="sng">
              <a:solidFill>
                <a:schemeClr val="tx1"/>
              </a:solidFill>
              <a:prstDash val="solid"/>
              <a:miter/>
              <a:headEnd type="none" w="med" len="med"/>
              <a:tailEnd type="none" w="med" len="med"/>
            </a:ln>
          </p:spPr>
        </p:sp>
      </p:grpSp>
      <p:grpSp>
        <p:nvGrpSpPr>
          <p:cNvPr id="66679" name="Group 119"/>
          <p:cNvGrpSpPr/>
          <p:nvPr/>
        </p:nvGrpSpPr>
        <p:grpSpPr>
          <a:xfrm>
            <a:off x="4600575" y="3317875"/>
            <a:ext cx="1028700" cy="1355725"/>
            <a:chOff x="2898" y="1994"/>
            <a:chExt cx="648" cy="854"/>
          </a:xfrm>
        </p:grpSpPr>
        <p:sp>
          <p:nvSpPr>
            <p:cNvPr id="55388" name="Line 48"/>
            <p:cNvSpPr/>
            <p:nvPr/>
          </p:nvSpPr>
          <p:spPr>
            <a:xfrm>
              <a:off x="2898" y="1994"/>
              <a:ext cx="0" cy="694"/>
            </a:xfrm>
            <a:prstGeom prst="line">
              <a:avLst/>
            </a:prstGeom>
            <a:ln w="28575" cap="flat" cmpd="sng">
              <a:solidFill>
                <a:srgbClr val="FF3300"/>
              </a:solidFill>
              <a:prstDash val="solid"/>
              <a:round/>
              <a:headEnd type="none" w="med" len="med"/>
              <a:tailEnd type="none" w="med" len="med"/>
            </a:ln>
          </p:spPr>
        </p:sp>
        <p:sp>
          <p:nvSpPr>
            <p:cNvPr id="55389" name="Line 49"/>
            <p:cNvSpPr/>
            <p:nvPr/>
          </p:nvSpPr>
          <p:spPr>
            <a:xfrm>
              <a:off x="2898" y="2689"/>
              <a:ext cx="648" cy="0"/>
            </a:xfrm>
            <a:prstGeom prst="line">
              <a:avLst/>
            </a:prstGeom>
            <a:ln w="28575" cap="flat" cmpd="sng">
              <a:solidFill>
                <a:srgbClr val="FF3300"/>
              </a:solidFill>
              <a:prstDash val="solid"/>
              <a:round/>
              <a:headEnd type="none" w="med" len="med"/>
              <a:tailEnd type="none" w="med" len="med"/>
            </a:ln>
          </p:spPr>
        </p:sp>
        <p:sp>
          <p:nvSpPr>
            <p:cNvPr id="55390" name="Line 50"/>
            <p:cNvSpPr/>
            <p:nvPr/>
          </p:nvSpPr>
          <p:spPr>
            <a:xfrm>
              <a:off x="3546" y="2689"/>
              <a:ext cx="0" cy="159"/>
            </a:xfrm>
            <a:prstGeom prst="line">
              <a:avLst/>
            </a:prstGeom>
            <a:ln w="28575" cap="flat" cmpd="sng">
              <a:solidFill>
                <a:srgbClr val="FF33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6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66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66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66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66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66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6681"/>
                                        </p:tgtEl>
                                        <p:attrNameLst>
                                          <p:attrName>style.visibility</p:attrName>
                                        </p:attrNameLst>
                                      </p:cBhvr>
                                      <p:to>
                                        <p:strVal val="visible"/>
                                      </p:to>
                                    </p:set>
                                  </p:childTnLst>
                                  <p:subTnLst>
                                    <p:cmd type="evt" cmd="onstopaudio">
                                      <p:cBhvr>
                                        <p:cTn display="0" masterRel="sameClick">
                                          <p:stCondLst>
                                            <p:cond evt="begin" delay="0">
                                              <p:tn val="29"/>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b" anchorCtr="0"/>
          <a:p>
            <a:pPr eaLnBrk="1" hangingPunct="1"/>
            <a:r>
              <a:rPr lang="en-US" altLang="zh-CN" sz="3500" dirty="0">
                <a:ea typeface="楷体_GB2312" pitchFamily="49" charset="-122"/>
              </a:rPr>
              <a:t>5.5 </a:t>
            </a:r>
            <a:r>
              <a:rPr lang="zh-CN" altLang="en-US" sz="3500" dirty="0">
                <a:ea typeface="楷体_GB2312" pitchFamily="49" charset="-122"/>
              </a:rPr>
              <a:t>广义表的存储结构</a:t>
            </a:r>
            <a:r>
              <a:rPr lang="zh-CN" altLang="en-US" sz="3600" dirty="0">
                <a:ea typeface="楷体_GB2312" pitchFamily="49" charset="-122"/>
              </a:rPr>
              <a:t>示例</a:t>
            </a:r>
            <a:endParaRPr lang="zh-CN" altLang="en-US" sz="3600" dirty="0">
              <a:ea typeface="楷体_GB2312" pitchFamily="49" charset="-122"/>
            </a:endParaRPr>
          </a:p>
        </p:txBody>
      </p:sp>
      <p:sp>
        <p:nvSpPr>
          <p:cNvPr id="56322" name="Rectangle 3"/>
          <p:cNvSpPr/>
          <p:nvPr/>
        </p:nvSpPr>
        <p:spPr>
          <a:xfrm>
            <a:off x="966788" y="2349500"/>
            <a:ext cx="7280275" cy="487363"/>
          </a:xfrm>
          <a:prstGeom prst="rect">
            <a:avLst/>
          </a:prstGeom>
          <a:noFill/>
          <a:ln w="9525">
            <a:noFill/>
          </a:ln>
        </p:spPr>
        <p:txBody>
          <a:bodyPr anchor="t" anchorCtr="0"/>
          <a:p>
            <a:pPr marL="342900" indent="-342900">
              <a:spcBef>
                <a:spcPct val="20000"/>
              </a:spcBef>
              <a:buClr>
                <a:schemeClr val="hlink"/>
              </a:buClr>
              <a:buSzPct val="110000"/>
            </a:pPr>
            <a:r>
              <a:rPr lang="zh-CN" altLang="en-US" sz="2800" dirty="0">
                <a:latin typeface="Tahoma" panose="020B0604030504040204" pitchFamily="34" charset="0"/>
                <a:ea typeface="隶书" panose="02010509060101010101" pitchFamily="49" charset="-122"/>
              </a:rPr>
              <a:t>对广义表：</a:t>
            </a:r>
            <a:r>
              <a:rPr lang="en-US" altLang="zh-CN" sz="2800" dirty="0">
                <a:latin typeface="Tahoma" panose="020B0604030504040204" pitchFamily="34" charset="0"/>
                <a:ea typeface="隶书" panose="02010509060101010101" pitchFamily="49" charset="-122"/>
              </a:rPr>
              <a:t>C = (a,(b,c,d))</a:t>
            </a:r>
            <a:r>
              <a:rPr lang="zh-CN" altLang="en-US" sz="2800" dirty="0">
                <a:latin typeface="Tahoma" panose="020B0604030504040204" pitchFamily="34" charset="0"/>
                <a:ea typeface="隶书" panose="02010509060101010101" pitchFamily="49" charset="-122"/>
              </a:rPr>
              <a:t>，其头尾链表为：</a:t>
            </a:r>
            <a:endParaRPr lang="zh-CN" altLang="en-US" sz="2800" dirty="0">
              <a:latin typeface="Tahoma" panose="020B0604030504040204" pitchFamily="34" charset="0"/>
              <a:ea typeface="隶书" panose="02010509060101010101" pitchFamily="49" charset="-122"/>
            </a:endParaRPr>
          </a:p>
        </p:txBody>
      </p:sp>
      <p:grpSp>
        <p:nvGrpSpPr>
          <p:cNvPr id="173060" name="Group 4"/>
          <p:cNvGrpSpPr/>
          <p:nvPr/>
        </p:nvGrpSpPr>
        <p:grpSpPr>
          <a:xfrm>
            <a:off x="1600200" y="3106738"/>
            <a:ext cx="1600200" cy="457200"/>
            <a:chOff x="1392" y="2016"/>
            <a:chExt cx="1008" cy="288"/>
          </a:xfrm>
        </p:grpSpPr>
        <p:sp>
          <p:nvSpPr>
            <p:cNvPr id="56324" name="Rectangle 5"/>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1</a:t>
              </a:r>
              <a:endParaRPr lang="en-US" altLang="zh-CN" sz="2400" b="1" baseline="-25000" dirty="0">
                <a:latin typeface="Times New Roman" panose="02020603050405020304" pitchFamily="18" charset="0"/>
                <a:ea typeface="宋体" panose="02010600030101010101" pitchFamily="2" charset="-122"/>
              </a:endParaRPr>
            </a:p>
          </p:txBody>
        </p:sp>
        <p:sp>
          <p:nvSpPr>
            <p:cNvPr id="56325" name="Rectangle 6"/>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sp>
          <p:nvSpPr>
            <p:cNvPr id="56326" name="Rectangle 7"/>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grpSp>
      <p:grpSp>
        <p:nvGrpSpPr>
          <p:cNvPr id="173064" name="Group 8"/>
          <p:cNvGrpSpPr/>
          <p:nvPr/>
        </p:nvGrpSpPr>
        <p:grpSpPr>
          <a:xfrm>
            <a:off x="762000" y="3106738"/>
            <a:ext cx="838200" cy="457200"/>
            <a:chOff x="1344" y="3120"/>
            <a:chExt cx="528" cy="288"/>
          </a:xfrm>
        </p:grpSpPr>
        <p:sp>
          <p:nvSpPr>
            <p:cNvPr id="56328" name="Text Box 9"/>
            <p:cNvSpPr txBox="1"/>
            <p:nvPr/>
          </p:nvSpPr>
          <p:spPr>
            <a:xfrm>
              <a:off x="1344" y="3120"/>
              <a:ext cx="192" cy="2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C</a:t>
              </a:r>
              <a:endParaRPr lang="en-US" altLang="zh-CN" sz="2400" b="1" dirty="0">
                <a:latin typeface="Times New Roman" panose="02020603050405020304" pitchFamily="18" charset="0"/>
                <a:ea typeface="宋体" panose="02010600030101010101" pitchFamily="2" charset="-122"/>
              </a:endParaRPr>
            </a:p>
          </p:txBody>
        </p:sp>
        <p:sp>
          <p:nvSpPr>
            <p:cNvPr id="56329" name="Line 10"/>
            <p:cNvSpPr/>
            <p:nvPr/>
          </p:nvSpPr>
          <p:spPr>
            <a:xfrm>
              <a:off x="1536" y="3264"/>
              <a:ext cx="336" cy="0"/>
            </a:xfrm>
            <a:prstGeom prst="line">
              <a:avLst/>
            </a:prstGeom>
            <a:ln w="9525" cap="flat" cmpd="sng">
              <a:solidFill>
                <a:srgbClr val="FF0000"/>
              </a:solidFill>
              <a:prstDash val="solid"/>
              <a:round/>
              <a:headEnd type="none" w="med" len="med"/>
              <a:tailEnd type="triangle" w="sm" len="med"/>
            </a:ln>
          </p:spPr>
        </p:sp>
      </p:grpSp>
      <p:grpSp>
        <p:nvGrpSpPr>
          <p:cNvPr id="173067" name="Group 11"/>
          <p:cNvGrpSpPr/>
          <p:nvPr/>
        </p:nvGrpSpPr>
        <p:grpSpPr>
          <a:xfrm>
            <a:off x="1828800" y="3335338"/>
            <a:ext cx="1066800" cy="914400"/>
            <a:chOff x="1152" y="2352"/>
            <a:chExt cx="672" cy="576"/>
          </a:xfrm>
        </p:grpSpPr>
        <p:grpSp>
          <p:nvGrpSpPr>
            <p:cNvPr id="56331" name="Group 12"/>
            <p:cNvGrpSpPr/>
            <p:nvPr/>
          </p:nvGrpSpPr>
          <p:grpSpPr>
            <a:xfrm>
              <a:off x="1152" y="2640"/>
              <a:ext cx="672" cy="288"/>
              <a:chOff x="2688" y="2016"/>
              <a:chExt cx="672" cy="288"/>
            </a:xfrm>
          </p:grpSpPr>
          <p:sp>
            <p:nvSpPr>
              <p:cNvPr id="56332" name="Rectangle 13"/>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 0</a:t>
                </a:r>
                <a:endParaRPr lang="en-US" altLang="zh-CN" sz="2400" b="1" baseline="-25000" dirty="0">
                  <a:latin typeface="Times New Roman" panose="02020603050405020304" pitchFamily="18" charset="0"/>
                  <a:ea typeface="宋体" panose="02010600030101010101" pitchFamily="2" charset="-122"/>
                </a:endParaRPr>
              </a:p>
            </p:txBody>
          </p:sp>
          <p:sp>
            <p:nvSpPr>
              <p:cNvPr id="56333" name="Rectangle 14"/>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a</a:t>
                </a:r>
                <a:endParaRPr lang="en-US" altLang="zh-CN" sz="2400" b="1" baseline="-25000" dirty="0">
                  <a:latin typeface="Times New Roman" panose="02020603050405020304" pitchFamily="18" charset="0"/>
                  <a:ea typeface="宋体" panose="02010600030101010101" pitchFamily="2" charset="-122"/>
                </a:endParaRPr>
              </a:p>
            </p:txBody>
          </p:sp>
        </p:grpSp>
        <p:sp>
          <p:nvSpPr>
            <p:cNvPr id="56334" name="Line 15"/>
            <p:cNvSpPr/>
            <p:nvPr/>
          </p:nvSpPr>
          <p:spPr>
            <a:xfrm>
              <a:off x="1488" y="2352"/>
              <a:ext cx="0" cy="288"/>
            </a:xfrm>
            <a:prstGeom prst="line">
              <a:avLst/>
            </a:prstGeom>
            <a:ln w="9525" cap="flat" cmpd="sng">
              <a:solidFill>
                <a:srgbClr val="FF0000"/>
              </a:solidFill>
              <a:prstDash val="solid"/>
              <a:round/>
              <a:headEnd type="none" w="med" len="med"/>
              <a:tailEnd type="triangle" w="sm" len="med"/>
            </a:ln>
          </p:spPr>
        </p:sp>
      </p:grpSp>
      <p:grpSp>
        <p:nvGrpSpPr>
          <p:cNvPr id="173072" name="Group 16"/>
          <p:cNvGrpSpPr/>
          <p:nvPr/>
        </p:nvGrpSpPr>
        <p:grpSpPr>
          <a:xfrm>
            <a:off x="2971800" y="3106738"/>
            <a:ext cx="2133600" cy="457200"/>
            <a:chOff x="1872" y="2208"/>
            <a:chExt cx="1344" cy="288"/>
          </a:xfrm>
        </p:grpSpPr>
        <p:grpSp>
          <p:nvGrpSpPr>
            <p:cNvPr id="56336" name="Group 17"/>
            <p:cNvGrpSpPr/>
            <p:nvPr/>
          </p:nvGrpSpPr>
          <p:grpSpPr>
            <a:xfrm>
              <a:off x="2208" y="2208"/>
              <a:ext cx="1008" cy="288"/>
              <a:chOff x="1392" y="2016"/>
              <a:chExt cx="1008" cy="288"/>
            </a:xfrm>
          </p:grpSpPr>
          <p:sp>
            <p:nvSpPr>
              <p:cNvPr id="56337" name="Rectangle 18"/>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1</a:t>
                </a:r>
                <a:endParaRPr lang="en-US" altLang="zh-CN" sz="2400" b="1" baseline="-25000" dirty="0">
                  <a:latin typeface="Times New Roman" panose="02020603050405020304" pitchFamily="18" charset="0"/>
                  <a:ea typeface="宋体" panose="02010600030101010101" pitchFamily="2" charset="-122"/>
                </a:endParaRPr>
              </a:p>
            </p:txBody>
          </p:sp>
          <p:sp>
            <p:nvSpPr>
              <p:cNvPr id="56338" name="Rectangle 19"/>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sp>
            <p:nvSpPr>
              <p:cNvPr id="56339" name="Rectangle 20"/>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a:t>
                </a:r>
                <a:endParaRPr lang="en-US" altLang="zh-CN" sz="2400" b="1" baseline="-25000" dirty="0">
                  <a:latin typeface="Times New Roman" panose="02020603050405020304" pitchFamily="18" charset="0"/>
                  <a:ea typeface="宋体" panose="02010600030101010101" pitchFamily="2" charset="-122"/>
                </a:endParaRPr>
              </a:p>
            </p:txBody>
          </p:sp>
        </p:grpSp>
        <p:sp>
          <p:nvSpPr>
            <p:cNvPr id="56340" name="Line 21"/>
            <p:cNvSpPr/>
            <p:nvPr/>
          </p:nvSpPr>
          <p:spPr>
            <a:xfrm>
              <a:off x="1872" y="2352"/>
              <a:ext cx="336" cy="0"/>
            </a:xfrm>
            <a:prstGeom prst="line">
              <a:avLst/>
            </a:prstGeom>
            <a:ln w="9525" cap="flat" cmpd="sng">
              <a:solidFill>
                <a:srgbClr val="FF0000"/>
              </a:solidFill>
              <a:prstDash val="solid"/>
              <a:round/>
              <a:headEnd type="none" w="med" len="med"/>
              <a:tailEnd type="triangle" w="sm" len="med"/>
            </a:ln>
          </p:spPr>
        </p:sp>
      </p:grpSp>
      <p:grpSp>
        <p:nvGrpSpPr>
          <p:cNvPr id="173078" name="Group 22"/>
          <p:cNvGrpSpPr/>
          <p:nvPr/>
        </p:nvGrpSpPr>
        <p:grpSpPr>
          <a:xfrm>
            <a:off x="3505200" y="3335338"/>
            <a:ext cx="1600200" cy="914400"/>
            <a:chOff x="2208" y="2352"/>
            <a:chExt cx="1008" cy="576"/>
          </a:xfrm>
        </p:grpSpPr>
        <p:grpSp>
          <p:nvGrpSpPr>
            <p:cNvPr id="56342" name="Group 23"/>
            <p:cNvGrpSpPr/>
            <p:nvPr/>
          </p:nvGrpSpPr>
          <p:grpSpPr>
            <a:xfrm>
              <a:off x="2208" y="2640"/>
              <a:ext cx="1008" cy="288"/>
              <a:chOff x="1392" y="2016"/>
              <a:chExt cx="1008" cy="288"/>
            </a:xfrm>
          </p:grpSpPr>
          <p:sp>
            <p:nvSpPr>
              <p:cNvPr id="56343" name="Rectangle 24"/>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1</a:t>
                </a:r>
                <a:endParaRPr lang="en-US" altLang="zh-CN" sz="2400" b="1" baseline="-25000" dirty="0">
                  <a:latin typeface="Times New Roman" panose="02020603050405020304" pitchFamily="18" charset="0"/>
                  <a:ea typeface="宋体" panose="02010600030101010101" pitchFamily="2" charset="-122"/>
                </a:endParaRPr>
              </a:p>
            </p:txBody>
          </p:sp>
          <p:sp>
            <p:nvSpPr>
              <p:cNvPr id="56344" name="Rectangle 25"/>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sp>
            <p:nvSpPr>
              <p:cNvPr id="56345" name="Rectangle 26"/>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grpSp>
        <p:sp>
          <p:nvSpPr>
            <p:cNvPr id="56346" name="Line 27"/>
            <p:cNvSpPr/>
            <p:nvPr/>
          </p:nvSpPr>
          <p:spPr>
            <a:xfrm>
              <a:off x="2688" y="2352"/>
              <a:ext cx="0" cy="288"/>
            </a:xfrm>
            <a:prstGeom prst="line">
              <a:avLst/>
            </a:prstGeom>
            <a:ln w="9525" cap="flat" cmpd="sng">
              <a:solidFill>
                <a:srgbClr val="FF0000"/>
              </a:solidFill>
              <a:prstDash val="solid"/>
              <a:round/>
              <a:headEnd type="none" w="med" len="med"/>
              <a:tailEnd type="triangle" w="sm" len="med"/>
            </a:ln>
          </p:spPr>
        </p:sp>
      </p:grpSp>
      <p:grpSp>
        <p:nvGrpSpPr>
          <p:cNvPr id="173084" name="Group 28"/>
          <p:cNvGrpSpPr/>
          <p:nvPr/>
        </p:nvGrpSpPr>
        <p:grpSpPr>
          <a:xfrm>
            <a:off x="3733800" y="4021138"/>
            <a:ext cx="1066800" cy="914400"/>
            <a:chOff x="2352" y="2784"/>
            <a:chExt cx="672" cy="576"/>
          </a:xfrm>
        </p:grpSpPr>
        <p:grpSp>
          <p:nvGrpSpPr>
            <p:cNvPr id="56348" name="Group 29"/>
            <p:cNvGrpSpPr/>
            <p:nvPr/>
          </p:nvGrpSpPr>
          <p:grpSpPr>
            <a:xfrm>
              <a:off x="2352" y="3072"/>
              <a:ext cx="672" cy="288"/>
              <a:chOff x="2688" y="2016"/>
              <a:chExt cx="672" cy="288"/>
            </a:xfrm>
          </p:grpSpPr>
          <p:sp>
            <p:nvSpPr>
              <p:cNvPr id="56349" name="Rectangle 30"/>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 0</a:t>
                </a:r>
                <a:endParaRPr lang="en-US" altLang="zh-CN" sz="2400" b="1" baseline="-25000" dirty="0">
                  <a:latin typeface="Times New Roman" panose="02020603050405020304" pitchFamily="18" charset="0"/>
                  <a:ea typeface="宋体" panose="02010600030101010101" pitchFamily="2" charset="-122"/>
                </a:endParaRPr>
              </a:p>
            </p:txBody>
          </p:sp>
          <p:sp>
            <p:nvSpPr>
              <p:cNvPr id="56350" name="Rectangle 31"/>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b</a:t>
                </a:r>
                <a:endParaRPr lang="en-US" altLang="zh-CN" sz="2400" b="1" baseline="-25000" dirty="0">
                  <a:latin typeface="Times New Roman" panose="02020603050405020304" pitchFamily="18" charset="0"/>
                  <a:ea typeface="宋体" panose="02010600030101010101" pitchFamily="2" charset="-122"/>
                </a:endParaRPr>
              </a:p>
            </p:txBody>
          </p:sp>
        </p:grpSp>
        <p:sp>
          <p:nvSpPr>
            <p:cNvPr id="56351" name="Line 32"/>
            <p:cNvSpPr/>
            <p:nvPr/>
          </p:nvSpPr>
          <p:spPr>
            <a:xfrm>
              <a:off x="2688" y="2784"/>
              <a:ext cx="0" cy="288"/>
            </a:xfrm>
            <a:prstGeom prst="line">
              <a:avLst/>
            </a:prstGeom>
            <a:ln w="9525" cap="flat" cmpd="sng">
              <a:solidFill>
                <a:srgbClr val="FF0000"/>
              </a:solidFill>
              <a:prstDash val="solid"/>
              <a:round/>
              <a:headEnd type="none" w="med" len="med"/>
              <a:tailEnd type="triangle" w="sm" len="med"/>
            </a:ln>
          </p:spPr>
        </p:sp>
      </p:grpSp>
      <p:grpSp>
        <p:nvGrpSpPr>
          <p:cNvPr id="173089" name="Group 33"/>
          <p:cNvGrpSpPr/>
          <p:nvPr/>
        </p:nvGrpSpPr>
        <p:grpSpPr>
          <a:xfrm>
            <a:off x="4800600" y="3792538"/>
            <a:ext cx="2133600" cy="457200"/>
            <a:chOff x="3024" y="2640"/>
            <a:chExt cx="1344" cy="288"/>
          </a:xfrm>
        </p:grpSpPr>
        <p:grpSp>
          <p:nvGrpSpPr>
            <p:cNvPr id="56353" name="Group 34"/>
            <p:cNvGrpSpPr/>
            <p:nvPr/>
          </p:nvGrpSpPr>
          <p:grpSpPr>
            <a:xfrm>
              <a:off x="3360" y="2640"/>
              <a:ext cx="1008" cy="288"/>
              <a:chOff x="1392" y="2016"/>
              <a:chExt cx="1008" cy="288"/>
            </a:xfrm>
          </p:grpSpPr>
          <p:sp>
            <p:nvSpPr>
              <p:cNvPr id="56354" name="Rectangle 35"/>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1</a:t>
                </a:r>
                <a:endParaRPr lang="en-US" altLang="zh-CN" sz="2400" b="1" baseline="-25000" dirty="0">
                  <a:latin typeface="Times New Roman" panose="02020603050405020304" pitchFamily="18" charset="0"/>
                  <a:ea typeface="宋体" panose="02010600030101010101" pitchFamily="2" charset="-122"/>
                </a:endParaRPr>
              </a:p>
            </p:txBody>
          </p:sp>
          <p:sp>
            <p:nvSpPr>
              <p:cNvPr id="56355" name="Rectangle 36"/>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sp>
            <p:nvSpPr>
              <p:cNvPr id="56356" name="Rectangle 37"/>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grpSp>
        <p:sp>
          <p:nvSpPr>
            <p:cNvPr id="56357" name="Line 38"/>
            <p:cNvSpPr/>
            <p:nvPr/>
          </p:nvSpPr>
          <p:spPr>
            <a:xfrm>
              <a:off x="3024" y="2784"/>
              <a:ext cx="336" cy="0"/>
            </a:xfrm>
            <a:prstGeom prst="line">
              <a:avLst/>
            </a:prstGeom>
            <a:ln w="9525" cap="flat" cmpd="sng">
              <a:solidFill>
                <a:srgbClr val="FF0000"/>
              </a:solidFill>
              <a:prstDash val="solid"/>
              <a:round/>
              <a:headEnd type="none" w="med" len="med"/>
              <a:tailEnd type="triangle" w="sm" len="med"/>
            </a:ln>
          </p:spPr>
        </p:sp>
      </p:grpSp>
      <p:grpSp>
        <p:nvGrpSpPr>
          <p:cNvPr id="173095" name="Group 39"/>
          <p:cNvGrpSpPr/>
          <p:nvPr/>
        </p:nvGrpSpPr>
        <p:grpSpPr>
          <a:xfrm>
            <a:off x="5562600" y="4021138"/>
            <a:ext cx="1066800" cy="914400"/>
            <a:chOff x="3504" y="2784"/>
            <a:chExt cx="672" cy="576"/>
          </a:xfrm>
        </p:grpSpPr>
        <p:grpSp>
          <p:nvGrpSpPr>
            <p:cNvPr id="56359" name="Group 40"/>
            <p:cNvGrpSpPr/>
            <p:nvPr/>
          </p:nvGrpSpPr>
          <p:grpSpPr>
            <a:xfrm>
              <a:off x="3504" y="3072"/>
              <a:ext cx="672" cy="288"/>
              <a:chOff x="2688" y="2016"/>
              <a:chExt cx="672" cy="288"/>
            </a:xfrm>
          </p:grpSpPr>
          <p:sp>
            <p:nvSpPr>
              <p:cNvPr id="56360" name="Rectangle 41"/>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 0</a:t>
                </a:r>
                <a:endParaRPr lang="en-US" altLang="zh-CN" sz="2400" b="1" baseline="-25000" dirty="0">
                  <a:latin typeface="Times New Roman" panose="02020603050405020304" pitchFamily="18" charset="0"/>
                  <a:ea typeface="宋体" panose="02010600030101010101" pitchFamily="2" charset="-122"/>
                </a:endParaRPr>
              </a:p>
            </p:txBody>
          </p:sp>
          <p:sp>
            <p:nvSpPr>
              <p:cNvPr id="56361" name="Rectangle 42"/>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c</a:t>
                </a:r>
                <a:endParaRPr lang="en-US" altLang="zh-CN" sz="2400" b="1" baseline="-25000" dirty="0">
                  <a:latin typeface="Times New Roman" panose="02020603050405020304" pitchFamily="18" charset="0"/>
                  <a:ea typeface="宋体" panose="02010600030101010101" pitchFamily="2" charset="-122"/>
                </a:endParaRPr>
              </a:p>
            </p:txBody>
          </p:sp>
        </p:grpSp>
        <p:sp>
          <p:nvSpPr>
            <p:cNvPr id="56362" name="Line 43"/>
            <p:cNvSpPr/>
            <p:nvPr/>
          </p:nvSpPr>
          <p:spPr>
            <a:xfrm>
              <a:off x="3840" y="2784"/>
              <a:ext cx="0" cy="288"/>
            </a:xfrm>
            <a:prstGeom prst="line">
              <a:avLst/>
            </a:prstGeom>
            <a:ln w="9525" cap="flat" cmpd="sng">
              <a:solidFill>
                <a:srgbClr val="FF0000"/>
              </a:solidFill>
              <a:prstDash val="solid"/>
              <a:round/>
              <a:headEnd type="none" w="med" len="med"/>
              <a:tailEnd type="triangle" w="sm" len="med"/>
            </a:ln>
          </p:spPr>
        </p:sp>
      </p:grpSp>
      <p:grpSp>
        <p:nvGrpSpPr>
          <p:cNvPr id="173100" name="Group 44"/>
          <p:cNvGrpSpPr/>
          <p:nvPr/>
        </p:nvGrpSpPr>
        <p:grpSpPr>
          <a:xfrm>
            <a:off x="6629400" y="3792538"/>
            <a:ext cx="2133600" cy="457200"/>
            <a:chOff x="4176" y="2640"/>
            <a:chExt cx="1344" cy="288"/>
          </a:xfrm>
        </p:grpSpPr>
        <p:grpSp>
          <p:nvGrpSpPr>
            <p:cNvPr id="56364" name="Group 45"/>
            <p:cNvGrpSpPr/>
            <p:nvPr/>
          </p:nvGrpSpPr>
          <p:grpSpPr>
            <a:xfrm>
              <a:off x="4512" y="2640"/>
              <a:ext cx="1008" cy="288"/>
              <a:chOff x="1392" y="2016"/>
              <a:chExt cx="1008" cy="288"/>
            </a:xfrm>
          </p:grpSpPr>
          <p:sp>
            <p:nvSpPr>
              <p:cNvPr id="56365" name="Rectangle 46"/>
              <p:cNvSpPr/>
              <p:nvPr/>
            </p:nvSpPr>
            <p:spPr>
              <a:xfrm>
                <a:off x="1392"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1</a:t>
                </a:r>
                <a:endParaRPr lang="en-US" altLang="zh-CN" sz="2400" b="1" baseline="-25000" dirty="0">
                  <a:latin typeface="Times New Roman" panose="02020603050405020304" pitchFamily="18" charset="0"/>
                  <a:ea typeface="宋体" panose="02010600030101010101" pitchFamily="2" charset="-122"/>
                </a:endParaRPr>
              </a:p>
            </p:txBody>
          </p:sp>
          <p:sp>
            <p:nvSpPr>
              <p:cNvPr id="56366" name="Rectangle 47"/>
              <p:cNvSpPr/>
              <p:nvPr/>
            </p:nvSpPr>
            <p:spPr>
              <a:xfrm>
                <a:off x="172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endParaRPr lang="zh-CN" altLang="zh-CN" sz="2400" b="1" baseline="-25000" dirty="0">
                  <a:latin typeface="Times New Roman" panose="02020603050405020304" pitchFamily="18" charset="0"/>
                  <a:ea typeface="宋体" panose="02010600030101010101" pitchFamily="2" charset="-122"/>
                </a:endParaRPr>
              </a:p>
            </p:txBody>
          </p:sp>
          <p:sp>
            <p:nvSpPr>
              <p:cNvPr id="56367" name="Rectangle 48"/>
              <p:cNvSpPr/>
              <p:nvPr/>
            </p:nvSpPr>
            <p:spPr>
              <a:xfrm>
                <a:off x="206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a:t>
                </a:r>
                <a:endParaRPr lang="en-US" altLang="zh-CN" sz="2400" b="1" baseline="-25000" dirty="0">
                  <a:latin typeface="Times New Roman" panose="02020603050405020304" pitchFamily="18" charset="0"/>
                  <a:ea typeface="宋体" panose="02010600030101010101" pitchFamily="2" charset="-122"/>
                </a:endParaRPr>
              </a:p>
            </p:txBody>
          </p:sp>
        </p:grpSp>
        <p:sp>
          <p:nvSpPr>
            <p:cNvPr id="56368" name="Line 49"/>
            <p:cNvSpPr/>
            <p:nvPr/>
          </p:nvSpPr>
          <p:spPr>
            <a:xfrm>
              <a:off x="4176" y="2784"/>
              <a:ext cx="336" cy="0"/>
            </a:xfrm>
            <a:prstGeom prst="line">
              <a:avLst/>
            </a:prstGeom>
            <a:ln w="9525" cap="flat" cmpd="sng">
              <a:solidFill>
                <a:srgbClr val="FF0000"/>
              </a:solidFill>
              <a:prstDash val="solid"/>
              <a:round/>
              <a:headEnd type="none" w="med" len="med"/>
              <a:tailEnd type="triangle" w="sm" len="med"/>
            </a:ln>
          </p:spPr>
        </p:sp>
      </p:grpSp>
      <p:grpSp>
        <p:nvGrpSpPr>
          <p:cNvPr id="173106" name="Group 50"/>
          <p:cNvGrpSpPr/>
          <p:nvPr/>
        </p:nvGrpSpPr>
        <p:grpSpPr>
          <a:xfrm>
            <a:off x="7391400" y="4021138"/>
            <a:ext cx="1066800" cy="914400"/>
            <a:chOff x="4656" y="2784"/>
            <a:chExt cx="672" cy="576"/>
          </a:xfrm>
        </p:grpSpPr>
        <p:grpSp>
          <p:nvGrpSpPr>
            <p:cNvPr id="56370" name="Group 51"/>
            <p:cNvGrpSpPr/>
            <p:nvPr/>
          </p:nvGrpSpPr>
          <p:grpSpPr>
            <a:xfrm>
              <a:off x="4656" y="3072"/>
              <a:ext cx="672" cy="288"/>
              <a:chOff x="2688" y="2016"/>
              <a:chExt cx="672" cy="288"/>
            </a:xfrm>
          </p:grpSpPr>
          <p:sp>
            <p:nvSpPr>
              <p:cNvPr id="56371" name="Rectangle 52"/>
              <p:cNvSpPr/>
              <p:nvPr/>
            </p:nvSpPr>
            <p:spPr>
              <a:xfrm>
                <a:off x="2688"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 0</a:t>
                </a:r>
                <a:endParaRPr lang="en-US" altLang="zh-CN" sz="2400" b="1" baseline="-25000" dirty="0">
                  <a:latin typeface="Times New Roman" panose="02020603050405020304" pitchFamily="18" charset="0"/>
                  <a:ea typeface="宋体" panose="02010600030101010101" pitchFamily="2" charset="-122"/>
                </a:endParaRPr>
              </a:p>
            </p:txBody>
          </p:sp>
          <p:sp>
            <p:nvSpPr>
              <p:cNvPr id="56372" name="Rectangle 53"/>
              <p:cNvSpPr/>
              <p:nvPr/>
            </p:nvSpPr>
            <p:spPr>
              <a:xfrm>
                <a:off x="3024" y="2016"/>
                <a:ext cx="336" cy="288"/>
              </a:xfrm>
              <a:prstGeom prst="rect">
                <a:avLst/>
              </a:prstGeom>
              <a:solidFill>
                <a:srgbClr val="CCFFFF"/>
              </a:solidFill>
              <a:ln w="9525" cap="flat" cmpd="sng">
                <a:solidFill>
                  <a:srgbClr val="FF6600"/>
                </a:solidFill>
                <a:prstDash val="solid"/>
                <a:miter/>
                <a:headEnd type="none" w="med" len="med"/>
                <a:tailEnd type="none" w="med" len="med"/>
              </a:ln>
            </p:spPr>
            <p:txBody>
              <a:bodyPr wrap="none" anchor="ctr" anchorCtr="0"/>
              <a:p>
                <a:pPr algn="ctr"/>
                <a:r>
                  <a:rPr lang="en-US" altLang="zh-CN" sz="2400" b="1" dirty="0">
                    <a:latin typeface="Times New Roman" panose="02020603050405020304" pitchFamily="18" charset="0"/>
                    <a:ea typeface="宋体" panose="02010600030101010101" pitchFamily="2" charset="-122"/>
                  </a:rPr>
                  <a:t>d</a:t>
                </a:r>
                <a:endParaRPr lang="en-US" altLang="zh-CN" sz="2400" b="1" baseline="-25000" dirty="0">
                  <a:latin typeface="Times New Roman" panose="02020603050405020304" pitchFamily="18" charset="0"/>
                  <a:ea typeface="宋体" panose="02010600030101010101" pitchFamily="2" charset="-122"/>
                </a:endParaRPr>
              </a:p>
            </p:txBody>
          </p:sp>
        </p:grpSp>
        <p:sp>
          <p:nvSpPr>
            <p:cNvPr id="56373" name="Line 54"/>
            <p:cNvSpPr/>
            <p:nvPr/>
          </p:nvSpPr>
          <p:spPr>
            <a:xfrm>
              <a:off x="4992" y="2784"/>
              <a:ext cx="0" cy="288"/>
            </a:xfrm>
            <a:prstGeom prst="line">
              <a:avLst/>
            </a:prstGeom>
            <a:ln w="9525" cap="flat" cmpd="sng">
              <a:solidFill>
                <a:srgbClr val="FF0000"/>
              </a:solidFill>
              <a:prstDash val="solid"/>
              <a:round/>
              <a:headEnd type="none" w="med" len="med"/>
              <a:tailEnd type="triangle" w="sm"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3064"/>
                                        </p:tgtEl>
                                        <p:attrNameLst>
                                          <p:attrName>style.visibility</p:attrName>
                                        </p:attrNameLst>
                                      </p:cBhvr>
                                      <p:to>
                                        <p:strVal val="visible"/>
                                      </p:to>
                                    </p:set>
                                    <p:anim calcmode="lin" valueType="num">
                                      <p:cBhvr additive="base">
                                        <p:cTn id="7" dur="500" fill="hold"/>
                                        <p:tgtEl>
                                          <p:spTgt spid="173064"/>
                                        </p:tgtEl>
                                        <p:attrNameLst>
                                          <p:attrName>ppt_x</p:attrName>
                                        </p:attrNameLst>
                                      </p:cBhvr>
                                      <p:tavLst>
                                        <p:tav tm="0">
                                          <p:val>
                                            <p:strVal val="0-#ppt_w/2"/>
                                          </p:val>
                                        </p:tav>
                                        <p:tav tm="100000">
                                          <p:val>
                                            <p:strVal val="#ppt_x"/>
                                          </p:val>
                                        </p:tav>
                                      </p:tavLst>
                                    </p:anim>
                                    <p:anim calcmode="lin" valueType="num">
                                      <p:cBhvr additive="base">
                                        <p:cTn id="8" dur="500" fill="hold"/>
                                        <p:tgtEl>
                                          <p:spTgt spid="1730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3060"/>
                                        </p:tgtEl>
                                        <p:attrNameLst>
                                          <p:attrName>style.visibility</p:attrName>
                                        </p:attrNameLst>
                                      </p:cBhvr>
                                      <p:to>
                                        <p:strVal val="visible"/>
                                      </p:to>
                                    </p:set>
                                    <p:anim calcmode="lin" valueType="num">
                                      <p:cBhvr additive="base">
                                        <p:cTn id="13" dur="500" fill="hold"/>
                                        <p:tgtEl>
                                          <p:spTgt spid="173060"/>
                                        </p:tgtEl>
                                        <p:attrNameLst>
                                          <p:attrName>ppt_x</p:attrName>
                                        </p:attrNameLst>
                                      </p:cBhvr>
                                      <p:tavLst>
                                        <p:tav tm="0">
                                          <p:val>
                                            <p:strVal val="0-#ppt_w/2"/>
                                          </p:val>
                                        </p:tav>
                                        <p:tav tm="100000">
                                          <p:val>
                                            <p:strVal val="#ppt_x"/>
                                          </p:val>
                                        </p:tav>
                                      </p:tavLst>
                                    </p:anim>
                                    <p:anim calcmode="lin" valueType="num">
                                      <p:cBhvr additive="base">
                                        <p:cTn id="14"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Effect transition="in" filter="dissolve">
                                      <p:cBhvr>
                                        <p:cTn id="19" dur="500"/>
                                        <p:tgtEl>
                                          <p:spTgt spid="17306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73072"/>
                                        </p:tgtEl>
                                        <p:attrNameLst>
                                          <p:attrName>style.visibility</p:attrName>
                                        </p:attrNameLst>
                                      </p:cBhvr>
                                      <p:to>
                                        <p:strVal val="visible"/>
                                      </p:to>
                                    </p:set>
                                    <p:animEffect transition="in" filter="dissolve">
                                      <p:cBhvr>
                                        <p:cTn id="24" dur="500"/>
                                        <p:tgtEl>
                                          <p:spTgt spid="17307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73078"/>
                                        </p:tgtEl>
                                        <p:attrNameLst>
                                          <p:attrName>style.visibility</p:attrName>
                                        </p:attrNameLst>
                                      </p:cBhvr>
                                      <p:to>
                                        <p:strVal val="visible"/>
                                      </p:to>
                                    </p:set>
                                    <p:animEffect transition="in" filter="dissolve">
                                      <p:cBhvr>
                                        <p:cTn id="29" dur="500"/>
                                        <p:tgtEl>
                                          <p:spTgt spid="17307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73084"/>
                                        </p:tgtEl>
                                        <p:attrNameLst>
                                          <p:attrName>style.visibility</p:attrName>
                                        </p:attrNameLst>
                                      </p:cBhvr>
                                      <p:to>
                                        <p:strVal val="visible"/>
                                      </p:to>
                                    </p:set>
                                    <p:animEffect transition="in" filter="dissolve">
                                      <p:cBhvr>
                                        <p:cTn id="34" dur="500"/>
                                        <p:tgtEl>
                                          <p:spTgt spid="17308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73089"/>
                                        </p:tgtEl>
                                        <p:attrNameLst>
                                          <p:attrName>style.visibility</p:attrName>
                                        </p:attrNameLst>
                                      </p:cBhvr>
                                      <p:to>
                                        <p:strVal val="visible"/>
                                      </p:to>
                                    </p:set>
                                    <p:animEffect transition="in" filter="dissolve">
                                      <p:cBhvr>
                                        <p:cTn id="39" dur="500"/>
                                        <p:tgtEl>
                                          <p:spTgt spid="17308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73095"/>
                                        </p:tgtEl>
                                        <p:attrNameLst>
                                          <p:attrName>style.visibility</p:attrName>
                                        </p:attrNameLst>
                                      </p:cBhvr>
                                      <p:to>
                                        <p:strVal val="visible"/>
                                      </p:to>
                                    </p:set>
                                    <p:animEffect transition="in" filter="dissolve">
                                      <p:cBhvr>
                                        <p:cTn id="44" dur="500"/>
                                        <p:tgtEl>
                                          <p:spTgt spid="17309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73100"/>
                                        </p:tgtEl>
                                        <p:attrNameLst>
                                          <p:attrName>style.visibility</p:attrName>
                                        </p:attrNameLst>
                                      </p:cBhvr>
                                      <p:to>
                                        <p:strVal val="visible"/>
                                      </p:to>
                                    </p:set>
                                    <p:animEffect transition="in" filter="dissolve">
                                      <p:cBhvr>
                                        <p:cTn id="49" dur="500"/>
                                        <p:tgtEl>
                                          <p:spTgt spid="17310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73106"/>
                                        </p:tgtEl>
                                        <p:attrNameLst>
                                          <p:attrName>style.visibility</p:attrName>
                                        </p:attrNameLst>
                                      </p:cBhvr>
                                      <p:to>
                                        <p:strVal val="visible"/>
                                      </p:to>
                                    </p:set>
                                    <p:animEffect transition="in" filter="dissolve">
                                      <p:cBhvr>
                                        <p:cTn id="54" dur="500"/>
                                        <p:tgtEl>
                                          <p:spTgt spid="17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685800" y="533400"/>
            <a:ext cx="7772400" cy="762000"/>
          </a:xfrm>
          <a:ln/>
        </p:spPr>
        <p:txBody>
          <a:bodyPr vert="horz" wrap="square" lIns="91440" tIns="45720" rIns="91440" bIns="45720" anchor="b" anchorCtr="0"/>
          <a:p>
            <a:pPr eaLnBrk="1" hangingPunct="1"/>
            <a:r>
              <a:rPr lang="zh-CN" altLang="en-US" sz="3600" dirty="0">
                <a:ea typeface="楷体_GB2312" pitchFamily="49" charset="-122"/>
              </a:rPr>
              <a:t>广义表的另一种存储结构</a:t>
            </a:r>
            <a:endParaRPr lang="zh-CN" altLang="en-US" sz="3600" dirty="0">
              <a:ea typeface="楷体_GB2312" pitchFamily="49" charset="-122"/>
            </a:endParaRPr>
          </a:p>
        </p:txBody>
      </p:sp>
      <p:sp>
        <p:nvSpPr>
          <p:cNvPr id="57346" name="Rectangle 3"/>
          <p:cNvSpPr/>
          <p:nvPr/>
        </p:nvSpPr>
        <p:spPr>
          <a:xfrm>
            <a:off x="0" y="1698625"/>
            <a:ext cx="8915400" cy="4321175"/>
          </a:xfrm>
          <a:prstGeom prst="rect">
            <a:avLst/>
          </a:prstGeom>
          <a:noFill/>
          <a:ln w="9525">
            <a:noFill/>
          </a:ln>
        </p:spPr>
        <p:txBody>
          <a:bodyPr anchor="t" anchorCtr="0">
            <a:spAutoFit/>
          </a:bodyPr>
          <a:p>
            <a:pPr>
              <a:lnSpc>
                <a:spcPct val="90000"/>
              </a:lnSpc>
              <a:spcBef>
                <a:spcPct val="50000"/>
              </a:spcBef>
              <a:buSzPct val="90000"/>
              <a:buBlip>
                <a:blip r:embed="rId1"/>
              </a:buBlip>
            </a:pPr>
            <a:r>
              <a:rPr lang="zh-CN" altLang="en-US" sz="2400" b="1" dirty="0">
                <a:latin typeface="Tahoma" panose="020B0604030504040204" pitchFamily="34" charset="0"/>
                <a:ea typeface="楷体_GB2312" pitchFamily="49" charset="-122"/>
              </a:rPr>
              <a:t>广义表的扩展线性链表存储表示：</a:t>
            </a:r>
            <a:endParaRPr lang="zh-CN" altLang="en-US" sz="2400" b="1" dirty="0">
              <a:latin typeface="Tahoma" panose="020B0604030504040204" pitchFamily="34" charset="0"/>
              <a:ea typeface="楷体_GB2312" pitchFamily="49" charset="-122"/>
            </a:endParaRPr>
          </a:p>
          <a:p>
            <a:pPr>
              <a:spcBef>
                <a:spcPct val="50000"/>
              </a:spcBef>
              <a:buNone/>
            </a:pPr>
            <a:r>
              <a:rPr lang="zh-CN" altLang="en-US" sz="24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typedef enum {ATOM,LIST}ElemTag; </a:t>
            </a:r>
            <a:r>
              <a:rPr lang="en-US" altLang="zh-CN" sz="2000" b="1" dirty="0">
                <a:solidFill>
                  <a:srgbClr val="4220EA"/>
                </a:solidFill>
                <a:latin typeface="Times New Roman" panose="02020603050405020304" pitchFamily="18" charset="0"/>
                <a:ea typeface="宋体" panose="02010600030101010101" pitchFamily="2" charset="-122"/>
              </a:rPr>
              <a:t>//ATOM==0:</a:t>
            </a:r>
            <a:r>
              <a:rPr lang="zh-CN" altLang="en-US" sz="2000" b="1" dirty="0">
                <a:solidFill>
                  <a:srgbClr val="4220EA"/>
                </a:solidFill>
                <a:latin typeface="Times New Roman" panose="02020603050405020304" pitchFamily="18" charset="0"/>
                <a:ea typeface="宋体" panose="02010600030101010101" pitchFamily="2" charset="-122"/>
              </a:rPr>
              <a:t>原子，</a:t>
            </a:r>
            <a:r>
              <a:rPr lang="en-US" altLang="zh-CN" sz="2000" b="1" dirty="0">
                <a:solidFill>
                  <a:srgbClr val="4220EA"/>
                </a:solidFill>
                <a:latin typeface="Times New Roman" panose="02020603050405020304" pitchFamily="18" charset="0"/>
                <a:ea typeface="宋体" panose="02010600030101010101" pitchFamily="2" charset="-122"/>
              </a:rPr>
              <a:t>LIST==1</a:t>
            </a:r>
            <a:r>
              <a:rPr lang="zh-CN" altLang="en-US" sz="2000" b="1" dirty="0">
                <a:solidFill>
                  <a:srgbClr val="4220EA"/>
                </a:solidFill>
                <a:latin typeface="Times New Roman" panose="02020603050405020304" pitchFamily="18" charset="0"/>
                <a:ea typeface="宋体" panose="02010600030101010101" pitchFamily="2" charset="-122"/>
              </a:rPr>
              <a:t>：子表</a:t>
            </a:r>
            <a:endParaRPr lang="zh-CN" altLang="en-US" sz="2000" b="1" dirty="0">
              <a:latin typeface="Times New Roman" panose="02020603050405020304" pitchFamily="18" charset="0"/>
              <a:ea typeface="宋体" panose="02010600030101010101" pitchFamily="2" charset="-122"/>
            </a:endParaRPr>
          </a:p>
          <a:p>
            <a:pPr eaLnBrk="0" hangingPunct="0">
              <a:spcBef>
                <a:spcPct val="50000"/>
              </a:spcBef>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typedef struct GLNode{</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buNone/>
            </a:pPr>
            <a:r>
              <a:rPr lang="en-US" altLang="zh-CN" sz="2000" b="1" dirty="0">
                <a:latin typeface="Times New Roman" panose="02020603050405020304" pitchFamily="18" charset="0"/>
                <a:ea typeface="宋体" panose="02010600030101010101" pitchFamily="2" charset="-122"/>
              </a:rPr>
              <a:t>          ElemTag tag; </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公共部分，用来区分原子结点和表结点</a:t>
            </a:r>
            <a:endParaRPr lang="zh-CN" altLang="en-US" sz="2000" b="1" dirty="0">
              <a:solidFill>
                <a:srgbClr val="4220EA"/>
              </a:solidFill>
              <a:latin typeface="Times New Roman" panose="02020603050405020304" pitchFamily="18" charset="0"/>
              <a:ea typeface="宋体" panose="02010600030101010101" pitchFamily="2" charset="-122"/>
            </a:endParaRPr>
          </a:p>
          <a:p>
            <a:pPr algn="just" eaLnBrk="0" hangingPunct="0">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Union{</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原子结点和表结点的联合部分</a:t>
            </a:r>
            <a:endParaRPr lang="zh-CN" altLang="en-US" sz="2000" b="1" dirty="0">
              <a:solidFill>
                <a:srgbClr val="4220EA"/>
              </a:solidFill>
              <a:latin typeface="Times New Roman" panose="02020603050405020304" pitchFamily="18" charset="0"/>
              <a:ea typeface="宋体" panose="02010600030101010101" pitchFamily="2" charset="-122"/>
            </a:endParaRPr>
          </a:p>
          <a:p>
            <a:pPr algn="just" eaLnBrk="0" hangingPunct="0">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AtomType atom;</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原子结点的值域</a:t>
            </a:r>
            <a:endParaRPr lang="zh-CN" altLang="en-US" sz="2000" b="1" dirty="0">
              <a:solidFill>
                <a:srgbClr val="4220EA"/>
              </a:solidFill>
              <a:latin typeface="Times New Roman" panose="02020603050405020304" pitchFamily="18" charset="0"/>
              <a:ea typeface="宋体" panose="02010600030101010101" pitchFamily="2" charset="-122"/>
            </a:endParaRPr>
          </a:p>
          <a:p>
            <a:pPr eaLnBrk="0" hangingPunct="0">
              <a:spcBef>
                <a:spcPct val="50000"/>
              </a:spcBef>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Struct GLNode *hp</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表结点的头指针</a:t>
            </a:r>
            <a:endParaRPr lang="zh-CN" altLang="en-US" sz="2000" b="1" dirty="0">
              <a:solidFill>
                <a:srgbClr val="4220EA"/>
              </a:solidFill>
              <a:latin typeface="Times New Roman" panose="02020603050405020304" pitchFamily="18" charset="0"/>
              <a:ea typeface="宋体" panose="02010600030101010101" pitchFamily="2" charset="-122"/>
            </a:endParaRPr>
          </a:p>
          <a:p>
            <a:pPr eaLnBrk="0" hangingPunct="0">
              <a:spcBef>
                <a:spcPct val="50000"/>
              </a:spcBef>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endParaRPr lang="en-US" altLang="zh-CN" sz="2000" b="1" dirty="0">
              <a:solidFill>
                <a:srgbClr val="4220EA"/>
              </a:solidFill>
              <a:latin typeface="Times New Roman" panose="02020603050405020304" pitchFamily="18" charset="0"/>
              <a:ea typeface="宋体" panose="02010600030101010101" pitchFamily="2" charset="-122"/>
            </a:endParaRPr>
          </a:p>
          <a:p>
            <a:pPr eaLnBrk="0" hangingPunct="0">
              <a:spcBef>
                <a:spcPct val="50000"/>
              </a:spcBef>
              <a:buNone/>
            </a:pPr>
            <a:r>
              <a:rPr lang="en-US" altLang="zh-CN" sz="2000" b="1" dirty="0">
                <a:latin typeface="Times New Roman" panose="02020603050405020304" pitchFamily="18" charset="0"/>
                <a:ea typeface="宋体" panose="02010600030101010101" pitchFamily="2" charset="-122"/>
              </a:rPr>
              <a:t>          GLNode *tp; </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指向下一个结点</a:t>
            </a:r>
            <a:endParaRPr lang="zh-CN" altLang="en-US" sz="2000" b="1" dirty="0">
              <a:latin typeface="Times New Roman" panose="02020603050405020304" pitchFamily="18" charset="0"/>
              <a:ea typeface="宋体" panose="02010600030101010101" pitchFamily="2" charset="-122"/>
            </a:endParaRPr>
          </a:p>
          <a:p>
            <a:pPr eaLnBrk="0" hangingPunct="0">
              <a:spcBef>
                <a:spcPct val="50000"/>
              </a:spcBef>
              <a:buNone/>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}*Glist;</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37"/>
          <p:cNvSpPr>
            <a:spLocks noGrp="1"/>
          </p:cNvSpPr>
          <p:nvPr>
            <p:ph idx="1"/>
          </p:nvPr>
        </p:nvSpPr>
        <p:spPr>
          <a:xfrm>
            <a:off x="468313" y="1700213"/>
            <a:ext cx="8229600" cy="4411662"/>
          </a:xfrm>
          <a:ln/>
        </p:spPr>
        <p:txBody>
          <a:bodyPr vert="horz" wrap="square" lIns="91440" tIns="45720" rIns="91440" bIns="45720" anchor="t" anchorCtr="0"/>
          <a:p>
            <a:pPr eaLnBrk="1" hangingPunct="1"/>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C</a:t>
            </a:r>
            <a:r>
              <a:rPr lang="zh-CN" altLang="en-US" sz="2400" b="1" dirty="0">
                <a:latin typeface="Times New Roman" panose="02020603050405020304" pitchFamily="18" charset="0"/>
                <a:ea typeface="楷体_GB2312" pitchFamily="49" charset="-122"/>
              </a:rPr>
              <a:t>语言中，一个二维数组类型可以定义为其分量类型为一维数组类型的一维数组类型，</a:t>
            </a:r>
            <a:endParaRPr lang="zh-CN" altLang="en-US" sz="2400" b="1" dirty="0">
              <a:latin typeface="Times New Roman" panose="02020603050405020304" pitchFamily="18" charset="0"/>
              <a:ea typeface="楷体_GB2312" pitchFamily="49" charset="-122"/>
            </a:endParaRPr>
          </a:p>
          <a:p>
            <a:pPr eaLnBrk="1" hangingPunct="1">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typedef  Elemtype  Array2[m][n];=&gt;</a:t>
            </a:r>
            <a:endParaRPr lang="en-US" altLang="zh-CN" sz="2400" b="1" dirty="0">
              <a:latin typeface="Times New Roman" panose="02020603050405020304" pitchFamily="18" charset="0"/>
              <a:ea typeface="楷体_GB2312" pitchFamily="49" charset="-122"/>
            </a:endParaRPr>
          </a:p>
          <a:p>
            <a:pPr eaLnBrk="1" hangingPunct="1">
              <a:buNone/>
            </a:pPr>
            <a:r>
              <a:rPr lang="en-US" altLang="zh-CN" sz="2400" b="1" dirty="0">
                <a:latin typeface="Times New Roman" panose="02020603050405020304" pitchFamily="18" charset="0"/>
                <a:ea typeface="楷体_GB2312" pitchFamily="49" charset="-122"/>
              </a:rPr>
              <a:t>    typedef  Elemtype  Array1[n];</a:t>
            </a:r>
            <a:endParaRPr lang="en-US" altLang="zh-CN" sz="2400" b="1" dirty="0">
              <a:latin typeface="Times New Roman" panose="02020603050405020304" pitchFamily="18" charset="0"/>
              <a:ea typeface="楷体_GB2312" pitchFamily="49" charset="-122"/>
            </a:endParaRPr>
          </a:p>
          <a:p>
            <a:pPr eaLnBrk="1" hangingPunct="1">
              <a:buNone/>
            </a:pPr>
            <a:r>
              <a:rPr lang="en-US" altLang="zh-CN" sz="2400" b="1" dirty="0">
                <a:latin typeface="Times New Roman" panose="02020603050405020304" pitchFamily="18" charset="0"/>
                <a:ea typeface="楷体_GB2312" pitchFamily="49" charset="-122"/>
              </a:rPr>
              <a:t>    typedef  Array1    Array2[m];</a:t>
            </a:r>
            <a:endParaRPr lang="en-US" altLang="zh-CN" sz="2400" b="1" dirty="0">
              <a:latin typeface="Times New Roman" panose="02020603050405020304" pitchFamily="18" charset="0"/>
              <a:ea typeface="楷体_GB2312" pitchFamily="49" charset="-122"/>
            </a:endParaRPr>
          </a:p>
          <a:p>
            <a:pPr eaLnBrk="1" hangingPunct="1">
              <a:buNone/>
            </a:pPr>
            <a:endParaRPr lang="en-US" altLang="zh-CN" sz="2400" b="1" dirty="0">
              <a:latin typeface="Times New Roman" panose="02020603050405020304" pitchFamily="18" charset="0"/>
              <a:ea typeface="楷体_GB2312" pitchFamily="49" charset="-122"/>
            </a:endParaRPr>
          </a:p>
          <a:p>
            <a:pPr eaLnBrk="1" hangingPunct="1"/>
            <a:r>
              <a:rPr lang="zh-CN" altLang="en-US" sz="2400" b="1" dirty="0">
                <a:latin typeface="Times New Roman" panose="02020603050405020304" pitchFamily="18" charset="0"/>
                <a:ea typeface="楷体_GB2312" pitchFamily="49" charset="-122"/>
              </a:rPr>
              <a:t>二维数组的二种理解方式： </a:t>
            </a:r>
            <a:endParaRPr lang="zh-CN" altLang="en-US" sz="2400" b="1" dirty="0">
              <a:latin typeface="Times New Roman" panose="02020603050405020304" pitchFamily="18" charset="0"/>
              <a:ea typeface="楷体_GB2312" pitchFamily="49" charset="-122"/>
            </a:endParaRPr>
          </a:p>
          <a:p>
            <a:pPr lvl="1" indent="-347345" eaLnBrk="1" hangingPunct="1"/>
            <a:r>
              <a:rPr lang="zh-CN" altLang="en-US" sz="2400" b="1" dirty="0">
                <a:latin typeface="Times New Roman" panose="02020603050405020304" pitchFamily="18" charset="0"/>
                <a:ea typeface="楷体_GB2312" pitchFamily="49" charset="-122"/>
              </a:rPr>
              <a:t>视作多个一维数组 </a:t>
            </a:r>
            <a:endParaRPr lang="zh-CN" altLang="en-US" sz="2400" b="1" dirty="0">
              <a:latin typeface="Times New Roman" panose="02020603050405020304" pitchFamily="18" charset="0"/>
              <a:ea typeface="楷体_GB2312" pitchFamily="49" charset="-122"/>
            </a:endParaRPr>
          </a:p>
          <a:p>
            <a:pPr lvl="1" indent="-347345" eaLnBrk="1" hangingPunct="1"/>
            <a:r>
              <a:rPr lang="zh-CN" altLang="en-US" sz="2400" b="1" dirty="0">
                <a:latin typeface="Times New Roman" panose="02020603050405020304" pitchFamily="18" charset="0"/>
                <a:ea typeface="楷体_GB2312" pitchFamily="49" charset="-122"/>
              </a:rPr>
              <a:t>视作一个一维数组</a:t>
            </a:r>
            <a:endParaRPr lang="zh-CN" altLang="en-US" sz="2200" b="1" dirty="0"/>
          </a:p>
        </p:txBody>
      </p:sp>
      <p:sp>
        <p:nvSpPr>
          <p:cNvPr id="10242" name="Rectangle 36"/>
          <p:cNvSpPr>
            <a:spLocks noGrp="1"/>
          </p:cNvSpPr>
          <p:nvPr>
            <p:ph type="title"/>
          </p:nvPr>
        </p:nvSpPr>
        <p:spPr>
          <a:ln/>
        </p:spPr>
        <p:txBody>
          <a:bodyPr vert="horz" wrap="square" lIns="91440" tIns="45720" rIns="91440" bIns="45720" anchor="b" anchorCtr="0"/>
          <a:p>
            <a:pPr eaLnBrk="1" hangingPunct="1"/>
            <a:r>
              <a:rPr lang="en-US" altLang="zh-CN" dirty="0">
                <a:ea typeface="楷体_GB2312" pitchFamily="49" charset="-122"/>
              </a:rPr>
              <a:t>5.1</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数组的定义</a:t>
            </a:r>
            <a:endParaRPr lang="zh-CN" altLang="en-US" dirty="0">
              <a:latin typeface="楷体_GB2312" pitchFamily="49" charset="-122"/>
              <a:ea typeface="楷体_GB2312" pitchFamily="49" charset="-122"/>
            </a:endParaRPr>
          </a:p>
        </p:txBody>
      </p:sp>
      <p:sp>
        <p:nvSpPr>
          <p:cNvPr id="10243" name="Rectangle 18"/>
          <p:cNvSpPr/>
          <p:nvPr/>
        </p:nvSpPr>
        <p:spPr>
          <a:xfrm>
            <a:off x="6003925" y="4170363"/>
            <a:ext cx="2097088" cy="1433512"/>
          </a:xfrm>
          <a:prstGeom prst="rect">
            <a:avLst/>
          </a:prstGeom>
          <a:noFill/>
          <a:ln w="9525">
            <a:noFill/>
          </a:ln>
        </p:spPr>
        <p:txBody>
          <a:bodyPr anchor="t" anchorCtr="0">
            <a:spAutoFit/>
          </a:bodyPr>
          <a:p>
            <a:pPr eaLnBrk="0" hangingPunct="0">
              <a:spcBef>
                <a:spcPct val="50000"/>
              </a:spcBef>
            </a:pPr>
            <a:r>
              <a:rPr lang="en-US" altLang="zh-CN" sz="2200" b="1" dirty="0">
                <a:latin typeface="Times New Roman" panose="02020603050405020304" pitchFamily="18" charset="0"/>
                <a:ea typeface="宋体" panose="02010600030101010101" pitchFamily="2" charset="-122"/>
              </a:rPr>
              <a:t>a</a:t>
            </a:r>
            <a:r>
              <a:rPr lang="en-US" altLang="zh-CN" sz="2200" b="1" baseline="-25000" dirty="0">
                <a:latin typeface="Times New Roman" panose="02020603050405020304" pitchFamily="18" charset="0"/>
                <a:ea typeface="宋体" panose="02010600030101010101" pitchFamily="2" charset="-122"/>
              </a:rPr>
              <a:t>00</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01 </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02</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03</a:t>
            </a:r>
            <a:endParaRPr lang="en-US" altLang="zh-CN" sz="2200" b="1" baseline="-25000" dirty="0">
              <a:latin typeface="Times New Roman" panose="02020603050405020304" pitchFamily="18" charset="0"/>
              <a:ea typeface="宋体" panose="02010600030101010101" pitchFamily="2" charset="-122"/>
            </a:endParaRPr>
          </a:p>
          <a:p>
            <a:pPr eaLnBrk="0" hangingPunct="0">
              <a:spcBef>
                <a:spcPct val="50000"/>
              </a:spcBef>
            </a:pPr>
            <a:r>
              <a:rPr lang="en-US" altLang="zh-CN" sz="2200" b="1" dirty="0">
                <a:latin typeface="Times New Roman" panose="02020603050405020304" pitchFamily="18" charset="0"/>
                <a:ea typeface="宋体" panose="02010600030101010101" pitchFamily="2" charset="-122"/>
              </a:rPr>
              <a:t>a</a:t>
            </a:r>
            <a:r>
              <a:rPr lang="en-US" altLang="zh-CN" sz="2200" b="1" baseline="-25000" dirty="0">
                <a:latin typeface="Times New Roman" panose="02020603050405020304" pitchFamily="18" charset="0"/>
                <a:ea typeface="宋体" panose="02010600030101010101" pitchFamily="2" charset="-122"/>
              </a:rPr>
              <a:t>10</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11</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12</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13</a:t>
            </a:r>
            <a:endParaRPr lang="en-US" altLang="zh-CN" sz="2200" b="1" baseline="-25000" dirty="0">
              <a:latin typeface="Times New Roman" panose="02020603050405020304" pitchFamily="18" charset="0"/>
              <a:ea typeface="宋体" panose="02010600030101010101" pitchFamily="2" charset="-122"/>
            </a:endParaRPr>
          </a:p>
          <a:p>
            <a:pPr eaLnBrk="0" hangingPunct="0">
              <a:spcBef>
                <a:spcPct val="50000"/>
              </a:spcBef>
            </a:pPr>
            <a:r>
              <a:rPr lang="en-US" altLang="zh-CN" sz="2200" b="1" dirty="0">
                <a:latin typeface="Times New Roman" panose="02020603050405020304" pitchFamily="18" charset="0"/>
                <a:ea typeface="宋体" panose="02010600030101010101" pitchFamily="2" charset="-122"/>
              </a:rPr>
              <a:t>a</a:t>
            </a:r>
            <a:r>
              <a:rPr lang="en-US" altLang="zh-CN" sz="2200" b="1" baseline="-25000" dirty="0">
                <a:latin typeface="Times New Roman" panose="02020603050405020304" pitchFamily="18" charset="0"/>
                <a:ea typeface="宋体" panose="02010600030101010101" pitchFamily="2" charset="-122"/>
              </a:rPr>
              <a:t>20</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21</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22</a:t>
            </a:r>
            <a:r>
              <a:rPr lang="en-US" altLang="zh-CN" sz="2200" b="1" dirty="0">
                <a:latin typeface="Times New Roman" panose="02020603050405020304" pitchFamily="18" charset="0"/>
                <a:ea typeface="宋体" panose="02010600030101010101" pitchFamily="2" charset="-122"/>
              </a:rPr>
              <a:t>  a</a:t>
            </a:r>
            <a:r>
              <a:rPr lang="en-US" altLang="zh-CN" sz="2200" b="1" baseline="-25000" dirty="0">
                <a:latin typeface="Times New Roman" panose="02020603050405020304" pitchFamily="18" charset="0"/>
                <a:ea typeface="宋体" panose="02010600030101010101" pitchFamily="2" charset="-122"/>
              </a:rPr>
              <a:t>23</a:t>
            </a:r>
            <a:endParaRPr lang="en-US" altLang="zh-CN" sz="2200" b="1" baseline="-25000" dirty="0">
              <a:latin typeface="Times New Roman" panose="02020603050405020304" pitchFamily="18" charset="0"/>
              <a:ea typeface="宋体" panose="02010600030101010101" pitchFamily="2" charset="-122"/>
            </a:endParaRPr>
          </a:p>
        </p:txBody>
      </p:sp>
      <p:sp>
        <p:nvSpPr>
          <p:cNvPr id="10244" name="AutoShape 19"/>
          <p:cNvSpPr/>
          <p:nvPr/>
        </p:nvSpPr>
        <p:spPr>
          <a:xfrm>
            <a:off x="5292725" y="4386263"/>
            <a:ext cx="36513" cy="1079500"/>
          </a:xfrm>
          <a:prstGeom prst="leftBrace">
            <a:avLst>
              <a:gd name="adj1" fmla="val 245004"/>
              <a:gd name="adj2" fmla="val 50000"/>
            </a:avLst>
          </a:prstGeom>
          <a:no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117795" name="Group 35"/>
          <p:cNvGrpSpPr/>
          <p:nvPr/>
        </p:nvGrpSpPr>
        <p:grpSpPr>
          <a:xfrm>
            <a:off x="6021388" y="4437063"/>
            <a:ext cx="1724025" cy="990600"/>
            <a:chOff x="3213" y="3435"/>
            <a:chExt cx="1257" cy="624"/>
          </a:xfrm>
        </p:grpSpPr>
        <p:sp>
          <p:nvSpPr>
            <p:cNvPr id="10246" name="Line 30"/>
            <p:cNvSpPr/>
            <p:nvPr/>
          </p:nvSpPr>
          <p:spPr>
            <a:xfrm flipH="1">
              <a:off x="3216" y="3900"/>
              <a:ext cx="1248" cy="0"/>
            </a:xfrm>
            <a:prstGeom prst="line">
              <a:avLst/>
            </a:prstGeom>
            <a:ln w="9525" cap="flat" cmpd="sng">
              <a:solidFill>
                <a:srgbClr val="4220EA"/>
              </a:solidFill>
              <a:prstDash val="solid"/>
              <a:miter/>
              <a:headEnd type="none" w="med" len="med"/>
              <a:tailEnd type="none" w="med" len="med"/>
            </a:ln>
          </p:spPr>
        </p:sp>
        <p:sp>
          <p:nvSpPr>
            <p:cNvPr id="10247" name="Line 24"/>
            <p:cNvSpPr/>
            <p:nvPr/>
          </p:nvSpPr>
          <p:spPr>
            <a:xfrm>
              <a:off x="3216" y="3435"/>
              <a:ext cx="1248" cy="0"/>
            </a:xfrm>
            <a:prstGeom prst="line">
              <a:avLst/>
            </a:prstGeom>
            <a:ln w="9525" cap="flat" cmpd="sng">
              <a:solidFill>
                <a:srgbClr val="4220EA"/>
              </a:solidFill>
              <a:prstDash val="solid"/>
              <a:miter/>
              <a:headEnd type="none" w="med" len="med"/>
              <a:tailEnd type="none" w="med" len="med"/>
            </a:ln>
          </p:spPr>
        </p:sp>
        <p:sp>
          <p:nvSpPr>
            <p:cNvPr id="10248" name="Line 25"/>
            <p:cNvSpPr/>
            <p:nvPr/>
          </p:nvSpPr>
          <p:spPr>
            <a:xfrm>
              <a:off x="4464" y="3435"/>
              <a:ext cx="0" cy="159"/>
            </a:xfrm>
            <a:prstGeom prst="line">
              <a:avLst/>
            </a:prstGeom>
            <a:ln w="9525" cap="flat" cmpd="sng">
              <a:solidFill>
                <a:srgbClr val="4220EA"/>
              </a:solidFill>
              <a:prstDash val="solid"/>
              <a:miter/>
              <a:headEnd type="none" w="med" len="med"/>
              <a:tailEnd type="none" w="med" len="med"/>
            </a:ln>
          </p:spPr>
        </p:sp>
        <p:sp>
          <p:nvSpPr>
            <p:cNvPr id="10249" name="Line 26"/>
            <p:cNvSpPr/>
            <p:nvPr/>
          </p:nvSpPr>
          <p:spPr>
            <a:xfrm flipH="1">
              <a:off x="3216" y="3594"/>
              <a:ext cx="1248" cy="0"/>
            </a:xfrm>
            <a:prstGeom prst="line">
              <a:avLst/>
            </a:prstGeom>
            <a:ln w="9525" cap="flat" cmpd="sng">
              <a:solidFill>
                <a:srgbClr val="4220EA"/>
              </a:solidFill>
              <a:prstDash val="solid"/>
              <a:miter/>
              <a:headEnd type="none" w="med" len="med"/>
              <a:tailEnd type="none" w="med" len="med"/>
            </a:ln>
          </p:spPr>
        </p:sp>
        <p:sp>
          <p:nvSpPr>
            <p:cNvPr id="10250" name="Line 27"/>
            <p:cNvSpPr/>
            <p:nvPr/>
          </p:nvSpPr>
          <p:spPr>
            <a:xfrm>
              <a:off x="3216" y="3594"/>
              <a:ext cx="0" cy="159"/>
            </a:xfrm>
            <a:prstGeom prst="line">
              <a:avLst/>
            </a:prstGeom>
            <a:ln w="9525" cap="flat" cmpd="sng">
              <a:solidFill>
                <a:srgbClr val="4220EA"/>
              </a:solidFill>
              <a:prstDash val="solid"/>
              <a:miter/>
              <a:headEnd type="none" w="med" len="med"/>
              <a:tailEnd type="none" w="med" len="med"/>
            </a:ln>
          </p:spPr>
        </p:sp>
        <p:sp>
          <p:nvSpPr>
            <p:cNvPr id="10251" name="Line 28"/>
            <p:cNvSpPr/>
            <p:nvPr/>
          </p:nvSpPr>
          <p:spPr>
            <a:xfrm flipH="1">
              <a:off x="3213" y="3759"/>
              <a:ext cx="1248" cy="0"/>
            </a:xfrm>
            <a:prstGeom prst="line">
              <a:avLst/>
            </a:prstGeom>
            <a:ln w="9525" cap="flat" cmpd="sng">
              <a:solidFill>
                <a:srgbClr val="4220EA"/>
              </a:solidFill>
              <a:prstDash val="solid"/>
              <a:miter/>
              <a:headEnd type="none" w="med" len="med"/>
              <a:tailEnd type="none" w="med" len="med"/>
            </a:ln>
          </p:spPr>
        </p:sp>
        <p:sp>
          <p:nvSpPr>
            <p:cNvPr id="10252" name="Line 29"/>
            <p:cNvSpPr/>
            <p:nvPr/>
          </p:nvSpPr>
          <p:spPr>
            <a:xfrm>
              <a:off x="4464" y="3759"/>
              <a:ext cx="0" cy="136"/>
            </a:xfrm>
            <a:prstGeom prst="line">
              <a:avLst/>
            </a:prstGeom>
            <a:ln w="9525" cap="flat" cmpd="sng">
              <a:solidFill>
                <a:srgbClr val="4220EA"/>
              </a:solidFill>
              <a:prstDash val="solid"/>
              <a:miter/>
              <a:headEnd type="none" w="med" len="med"/>
              <a:tailEnd type="none" w="med" len="med"/>
            </a:ln>
          </p:spPr>
        </p:sp>
        <p:sp>
          <p:nvSpPr>
            <p:cNvPr id="10253" name="Line 31"/>
            <p:cNvSpPr/>
            <p:nvPr/>
          </p:nvSpPr>
          <p:spPr>
            <a:xfrm>
              <a:off x="3216" y="3900"/>
              <a:ext cx="0" cy="159"/>
            </a:xfrm>
            <a:prstGeom prst="line">
              <a:avLst/>
            </a:prstGeom>
            <a:ln w="9525" cap="flat" cmpd="sng">
              <a:solidFill>
                <a:srgbClr val="4220EA"/>
              </a:solidFill>
              <a:prstDash val="solid"/>
              <a:miter/>
              <a:headEnd type="none" w="med" len="med"/>
              <a:tailEnd type="none" w="med" len="med"/>
            </a:ln>
          </p:spPr>
        </p:sp>
        <p:sp>
          <p:nvSpPr>
            <p:cNvPr id="10254" name="Line 32"/>
            <p:cNvSpPr/>
            <p:nvPr/>
          </p:nvSpPr>
          <p:spPr>
            <a:xfrm flipH="1">
              <a:off x="3222" y="4056"/>
              <a:ext cx="1248" cy="0"/>
            </a:xfrm>
            <a:prstGeom prst="line">
              <a:avLst/>
            </a:prstGeom>
            <a:ln w="9525" cap="flat" cmpd="sng">
              <a:solidFill>
                <a:srgbClr val="4220EA"/>
              </a:solidFill>
              <a:prstDash val="solid"/>
              <a:miter/>
              <a:headEnd type="none" w="med" len="med"/>
              <a:tailEnd type="none" w="med" len="med"/>
            </a:ln>
          </p:spPr>
        </p:sp>
      </p:grpSp>
      <p:sp>
        <p:nvSpPr>
          <p:cNvPr id="10255" name="Text Box 39"/>
          <p:cNvSpPr txBox="1"/>
          <p:nvPr/>
        </p:nvSpPr>
        <p:spPr>
          <a:xfrm>
            <a:off x="4284663" y="4652963"/>
            <a:ext cx="1079500" cy="457200"/>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a[3][4]</a:t>
            </a:r>
            <a:endParaRPr lang="en-US" altLang="zh-CN" sz="2400" b="1" dirty="0">
              <a:latin typeface="Times New Roman" panose="02020603050405020304" pitchFamily="18" charset="0"/>
              <a:ea typeface="宋体" panose="02010600030101010101" pitchFamily="2" charset="-122"/>
            </a:endParaRPr>
          </a:p>
        </p:txBody>
      </p:sp>
      <p:sp>
        <p:nvSpPr>
          <p:cNvPr id="117800" name="Text Box 40"/>
          <p:cNvSpPr txBox="1"/>
          <p:nvPr/>
        </p:nvSpPr>
        <p:spPr>
          <a:xfrm>
            <a:off x="5867400" y="3789363"/>
            <a:ext cx="2160588" cy="396875"/>
          </a:xfrm>
          <a:prstGeom prst="rect">
            <a:avLst/>
          </a:prstGeom>
          <a:noFill/>
          <a:ln w="9525">
            <a:noFill/>
          </a:ln>
        </p:spPr>
        <p:txBody>
          <a:bodyPr anchor="t" anchorCtr="0">
            <a:spAutoFit/>
          </a:bodyPr>
          <a:p>
            <a:pPr>
              <a:spcBef>
                <a:spcPct val="50000"/>
              </a:spcBef>
            </a:pPr>
            <a:r>
              <a:rPr lang="en-US" altLang="zh-CN" sz="2000" b="1" dirty="0">
                <a:solidFill>
                  <a:srgbClr val="FF3300"/>
                </a:solidFill>
                <a:latin typeface="Times New Roman" panose="02020603050405020304" pitchFamily="18" charset="0"/>
                <a:ea typeface="宋体" panose="02010600030101010101" pitchFamily="2" charset="-122"/>
              </a:rPr>
              <a:t>a[0] a[1] a[2] a[3]</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10257" name="AutoShape 41"/>
          <p:cNvSpPr/>
          <p:nvPr/>
        </p:nvSpPr>
        <p:spPr>
          <a:xfrm rot="5400000">
            <a:off x="6821488" y="3051175"/>
            <a:ext cx="144462" cy="1331913"/>
          </a:xfrm>
          <a:prstGeom prst="leftBrace">
            <a:avLst>
              <a:gd name="adj1" fmla="val 76404"/>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0258" name="Rectangle 42"/>
          <p:cNvSpPr/>
          <p:nvPr/>
        </p:nvSpPr>
        <p:spPr>
          <a:xfrm>
            <a:off x="6403975" y="3213100"/>
            <a:ext cx="1047750" cy="457200"/>
          </a:xfrm>
          <a:prstGeom prst="rect">
            <a:avLst/>
          </a:prstGeom>
          <a:noFill/>
          <a:ln w="9525">
            <a:noFill/>
          </a:ln>
        </p:spPr>
        <p:txBody>
          <a:bodyPr wrap="none" anchor="t" anchorCtr="0">
            <a:spAutoFit/>
          </a:bodyPr>
          <a:p>
            <a:r>
              <a:rPr lang="en-US" altLang="zh-CN" sz="2400" b="1" dirty="0">
                <a:latin typeface="Times New Roman" panose="02020603050405020304" pitchFamily="18" charset="0"/>
                <a:ea typeface="宋体" panose="02010600030101010101" pitchFamily="2" charset="-122"/>
              </a:rPr>
              <a:t>a[3][4]</a:t>
            </a:r>
            <a:endParaRPr lang="en-US" altLang="zh-CN" sz="2400" b="1" dirty="0">
              <a:latin typeface="Times New Roman" panose="02020603050405020304" pitchFamily="18" charset="0"/>
              <a:ea typeface="宋体" panose="02010600030101010101" pitchFamily="2" charset="-122"/>
            </a:endParaRPr>
          </a:p>
        </p:txBody>
      </p:sp>
      <p:sp>
        <p:nvSpPr>
          <p:cNvPr id="10259" name="Rectangle 44"/>
          <p:cNvSpPr/>
          <p:nvPr/>
        </p:nvSpPr>
        <p:spPr>
          <a:xfrm>
            <a:off x="5292725" y="4181475"/>
            <a:ext cx="184150" cy="1096963"/>
          </a:xfrm>
          <a:prstGeom prst="rect">
            <a:avLst/>
          </a:prstGeom>
          <a:noFill/>
          <a:ln w="9525">
            <a:noFill/>
          </a:ln>
        </p:spPr>
        <p:txBody>
          <a:bodyPr wrap="none" anchor="t" anchorCtr="0">
            <a:spAutoFit/>
          </a:bodyPr>
          <a:p>
            <a:endParaRPr lang="en-US" altLang="zh-CN" sz="2200" b="1" dirty="0">
              <a:latin typeface="Arial" panose="020B0604020202020204" pitchFamily="34" charset="0"/>
              <a:ea typeface="宋体" panose="02010600030101010101" pitchFamily="2" charset="-122"/>
            </a:endParaRPr>
          </a:p>
          <a:p>
            <a:endParaRPr lang="en-US" altLang="zh-CN" sz="2200" b="1" dirty="0">
              <a:latin typeface="Arial" panose="020B0604020202020204" pitchFamily="34" charset="0"/>
              <a:ea typeface="宋体" panose="02010600030101010101" pitchFamily="2" charset="-122"/>
            </a:endParaRPr>
          </a:p>
          <a:p>
            <a:endParaRPr lang="en-US" altLang="zh-CN" sz="2200" dirty="0">
              <a:latin typeface="Times New Roman" panose="02020603050405020304" pitchFamily="18" charset="0"/>
              <a:ea typeface="宋体" panose="02010600030101010101" pitchFamily="2" charset="-122"/>
            </a:endParaRPr>
          </a:p>
        </p:txBody>
      </p:sp>
      <p:grpSp>
        <p:nvGrpSpPr>
          <p:cNvPr id="117824" name="Group 64"/>
          <p:cNvGrpSpPr/>
          <p:nvPr/>
        </p:nvGrpSpPr>
        <p:grpSpPr>
          <a:xfrm>
            <a:off x="5292725" y="4197350"/>
            <a:ext cx="606425" cy="1416050"/>
            <a:chOff x="3334" y="2644"/>
            <a:chExt cx="382" cy="892"/>
          </a:xfrm>
        </p:grpSpPr>
        <p:sp>
          <p:nvSpPr>
            <p:cNvPr id="10261" name="Rectangle 45"/>
            <p:cNvSpPr/>
            <p:nvPr/>
          </p:nvSpPr>
          <p:spPr>
            <a:xfrm>
              <a:off x="3334" y="2644"/>
              <a:ext cx="382" cy="250"/>
            </a:xfrm>
            <a:prstGeom prst="rect">
              <a:avLst/>
            </a:prstGeom>
            <a:noFill/>
            <a:ln w="9525">
              <a:noFill/>
            </a:ln>
          </p:spPr>
          <p:txBody>
            <a:bodyPr wrap="none" anchor="t" anchorCtr="0">
              <a:spAutoFit/>
            </a:bodyPr>
            <a:p>
              <a:r>
                <a:rPr lang="en-US" altLang="zh-CN" sz="2000" b="1" dirty="0">
                  <a:solidFill>
                    <a:srgbClr val="4220EA"/>
                  </a:solidFill>
                  <a:latin typeface="Times New Roman" panose="02020603050405020304" pitchFamily="18" charset="0"/>
                  <a:ea typeface="宋体" panose="02010600030101010101" pitchFamily="2" charset="-122"/>
                </a:rPr>
                <a:t>a[0]</a:t>
              </a:r>
              <a:endParaRPr lang="en-US" altLang="zh-CN" sz="2000" b="1" dirty="0">
                <a:solidFill>
                  <a:srgbClr val="4220EA"/>
                </a:solidFill>
                <a:latin typeface="Times New Roman" panose="02020603050405020304" pitchFamily="18" charset="0"/>
                <a:ea typeface="宋体" panose="02010600030101010101" pitchFamily="2" charset="-122"/>
              </a:endParaRPr>
            </a:p>
          </p:txBody>
        </p:sp>
        <p:sp>
          <p:nvSpPr>
            <p:cNvPr id="10262" name="Rectangle 46"/>
            <p:cNvSpPr/>
            <p:nvPr/>
          </p:nvSpPr>
          <p:spPr>
            <a:xfrm>
              <a:off x="3334" y="2962"/>
              <a:ext cx="382" cy="250"/>
            </a:xfrm>
            <a:prstGeom prst="rect">
              <a:avLst/>
            </a:prstGeom>
            <a:noFill/>
            <a:ln w="9525">
              <a:noFill/>
            </a:ln>
          </p:spPr>
          <p:txBody>
            <a:bodyPr wrap="none" anchor="t" anchorCtr="0">
              <a:spAutoFit/>
            </a:bodyPr>
            <a:p>
              <a:r>
                <a:rPr lang="en-US" altLang="zh-CN" sz="2000" b="1" dirty="0">
                  <a:solidFill>
                    <a:srgbClr val="4220EA"/>
                  </a:solidFill>
                  <a:latin typeface="Times New Roman" panose="02020603050405020304" pitchFamily="18" charset="0"/>
                  <a:ea typeface="宋体" panose="02010600030101010101" pitchFamily="2" charset="-122"/>
                </a:rPr>
                <a:t>a[1]</a:t>
              </a:r>
              <a:endParaRPr lang="en-US" altLang="zh-CN" sz="2000" b="1" dirty="0">
                <a:solidFill>
                  <a:srgbClr val="4220EA"/>
                </a:solidFill>
                <a:latin typeface="Times New Roman" panose="02020603050405020304" pitchFamily="18" charset="0"/>
                <a:ea typeface="宋体" panose="02010600030101010101" pitchFamily="2" charset="-122"/>
              </a:endParaRPr>
            </a:p>
          </p:txBody>
        </p:sp>
        <p:sp>
          <p:nvSpPr>
            <p:cNvPr id="10263" name="Rectangle 47"/>
            <p:cNvSpPr/>
            <p:nvPr/>
          </p:nvSpPr>
          <p:spPr>
            <a:xfrm>
              <a:off x="3334" y="3286"/>
              <a:ext cx="382" cy="250"/>
            </a:xfrm>
            <a:prstGeom prst="rect">
              <a:avLst/>
            </a:prstGeom>
            <a:noFill/>
            <a:ln w="9525">
              <a:noFill/>
            </a:ln>
          </p:spPr>
          <p:txBody>
            <a:bodyPr wrap="none" anchor="t" anchorCtr="0">
              <a:spAutoFit/>
            </a:bodyPr>
            <a:p>
              <a:r>
                <a:rPr lang="en-US" altLang="zh-CN" sz="2000" b="1" dirty="0">
                  <a:solidFill>
                    <a:srgbClr val="4220EA"/>
                  </a:solidFill>
                  <a:latin typeface="Times New Roman" panose="02020603050405020304" pitchFamily="18" charset="0"/>
                  <a:ea typeface="宋体" panose="02010600030101010101" pitchFamily="2" charset="-122"/>
                </a:rPr>
                <a:t>a[2]</a:t>
              </a:r>
              <a:endParaRPr lang="en-US" altLang="zh-CN" sz="2000" b="1" dirty="0">
                <a:solidFill>
                  <a:srgbClr val="4220EA"/>
                </a:solidFill>
                <a:latin typeface="Times New Roman" panose="02020603050405020304" pitchFamily="18" charset="0"/>
                <a:ea typeface="宋体" panose="02010600030101010101" pitchFamily="2" charset="-122"/>
              </a:endParaRPr>
            </a:p>
          </p:txBody>
        </p:sp>
      </p:grpSp>
      <p:grpSp>
        <p:nvGrpSpPr>
          <p:cNvPr id="117823" name="Group 63"/>
          <p:cNvGrpSpPr/>
          <p:nvPr/>
        </p:nvGrpSpPr>
        <p:grpSpPr>
          <a:xfrm>
            <a:off x="6219825" y="4292600"/>
            <a:ext cx="1403350" cy="1341438"/>
            <a:chOff x="2608" y="3590"/>
            <a:chExt cx="884" cy="731"/>
          </a:xfrm>
        </p:grpSpPr>
        <p:sp>
          <p:nvSpPr>
            <p:cNvPr id="10265" name="Line 49"/>
            <p:cNvSpPr/>
            <p:nvPr/>
          </p:nvSpPr>
          <p:spPr>
            <a:xfrm rot="5400000" flipH="1">
              <a:off x="2385" y="3944"/>
              <a:ext cx="725" cy="0"/>
            </a:xfrm>
            <a:prstGeom prst="line">
              <a:avLst/>
            </a:prstGeom>
            <a:ln w="9525" cap="flat" cmpd="sng">
              <a:solidFill>
                <a:srgbClr val="FF3300"/>
              </a:solidFill>
              <a:prstDash val="solid"/>
              <a:miter/>
              <a:headEnd type="none" w="med" len="med"/>
              <a:tailEnd type="none" w="med" len="med"/>
            </a:ln>
          </p:spPr>
        </p:sp>
        <p:sp>
          <p:nvSpPr>
            <p:cNvPr id="10266" name="Line 50"/>
            <p:cNvSpPr/>
            <p:nvPr/>
          </p:nvSpPr>
          <p:spPr>
            <a:xfrm rot="5400000">
              <a:off x="2824" y="3943"/>
              <a:ext cx="725" cy="0"/>
            </a:xfrm>
            <a:prstGeom prst="line">
              <a:avLst/>
            </a:prstGeom>
            <a:ln w="9525" cap="flat" cmpd="sng">
              <a:solidFill>
                <a:srgbClr val="FF3300"/>
              </a:solidFill>
              <a:prstDash val="solid"/>
              <a:miter/>
              <a:headEnd type="none" w="med" len="med"/>
              <a:tailEnd type="none" w="med" len="med"/>
            </a:ln>
          </p:spPr>
        </p:sp>
        <p:sp>
          <p:nvSpPr>
            <p:cNvPr id="10267" name="Line 51"/>
            <p:cNvSpPr/>
            <p:nvPr/>
          </p:nvSpPr>
          <p:spPr>
            <a:xfrm rot="5400000">
              <a:off x="3122" y="3515"/>
              <a:ext cx="0" cy="150"/>
            </a:xfrm>
            <a:prstGeom prst="line">
              <a:avLst/>
            </a:prstGeom>
            <a:ln w="9525" cap="flat" cmpd="sng">
              <a:solidFill>
                <a:srgbClr val="FF3300"/>
              </a:solidFill>
              <a:prstDash val="solid"/>
              <a:miter/>
              <a:headEnd type="none" w="med" len="med"/>
              <a:tailEnd type="none" w="med" len="med"/>
            </a:ln>
          </p:spPr>
        </p:sp>
        <p:sp>
          <p:nvSpPr>
            <p:cNvPr id="10268" name="Line 52"/>
            <p:cNvSpPr/>
            <p:nvPr/>
          </p:nvSpPr>
          <p:spPr>
            <a:xfrm rot="5400000" flipH="1">
              <a:off x="2674" y="3943"/>
              <a:ext cx="725" cy="0"/>
            </a:xfrm>
            <a:prstGeom prst="line">
              <a:avLst/>
            </a:prstGeom>
            <a:ln w="9525" cap="flat" cmpd="sng">
              <a:solidFill>
                <a:srgbClr val="FF3300"/>
              </a:solidFill>
              <a:prstDash val="solid"/>
              <a:miter/>
              <a:headEnd type="none" w="med" len="med"/>
              <a:tailEnd type="none" w="med" len="med"/>
            </a:ln>
          </p:spPr>
        </p:sp>
        <p:sp>
          <p:nvSpPr>
            <p:cNvPr id="10269" name="Line 53"/>
            <p:cNvSpPr/>
            <p:nvPr/>
          </p:nvSpPr>
          <p:spPr>
            <a:xfrm rot="5400000">
              <a:off x="2972" y="4240"/>
              <a:ext cx="0" cy="150"/>
            </a:xfrm>
            <a:prstGeom prst="line">
              <a:avLst/>
            </a:prstGeom>
            <a:ln w="9525" cap="flat" cmpd="sng">
              <a:solidFill>
                <a:srgbClr val="FF3300"/>
              </a:solidFill>
              <a:prstDash val="solid"/>
              <a:miter/>
              <a:headEnd type="none" w="med" len="med"/>
              <a:tailEnd type="none" w="med" len="med"/>
            </a:ln>
          </p:spPr>
        </p:sp>
        <p:sp>
          <p:nvSpPr>
            <p:cNvPr id="10270" name="Line 54"/>
            <p:cNvSpPr/>
            <p:nvPr/>
          </p:nvSpPr>
          <p:spPr>
            <a:xfrm rot="5400000" flipH="1">
              <a:off x="2518" y="3942"/>
              <a:ext cx="725" cy="0"/>
            </a:xfrm>
            <a:prstGeom prst="line">
              <a:avLst/>
            </a:prstGeom>
            <a:ln w="9525" cap="flat" cmpd="sng">
              <a:solidFill>
                <a:srgbClr val="FF3300"/>
              </a:solidFill>
              <a:prstDash val="solid"/>
              <a:miter/>
              <a:headEnd type="none" w="med" len="med"/>
              <a:tailEnd type="none" w="med" len="med"/>
            </a:ln>
          </p:spPr>
        </p:sp>
        <p:sp>
          <p:nvSpPr>
            <p:cNvPr id="10271" name="Line 55"/>
            <p:cNvSpPr/>
            <p:nvPr/>
          </p:nvSpPr>
          <p:spPr>
            <a:xfrm rot="5400000">
              <a:off x="2827" y="3526"/>
              <a:ext cx="0" cy="128"/>
            </a:xfrm>
            <a:prstGeom prst="line">
              <a:avLst/>
            </a:prstGeom>
            <a:ln w="9525" cap="flat" cmpd="sng">
              <a:solidFill>
                <a:srgbClr val="FF3300"/>
              </a:solidFill>
              <a:prstDash val="solid"/>
              <a:miter/>
              <a:headEnd type="none" w="med" len="med"/>
              <a:tailEnd type="none" w="med" len="med"/>
            </a:ln>
          </p:spPr>
        </p:sp>
        <p:sp>
          <p:nvSpPr>
            <p:cNvPr id="10272" name="Line 56"/>
            <p:cNvSpPr/>
            <p:nvPr/>
          </p:nvSpPr>
          <p:spPr>
            <a:xfrm rot="5400000">
              <a:off x="2683" y="4240"/>
              <a:ext cx="0" cy="150"/>
            </a:xfrm>
            <a:prstGeom prst="line">
              <a:avLst/>
            </a:prstGeom>
            <a:ln w="9525" cap="flat" cmpd="sng">
              <a:solidFill>
                <a:srgbClr val="FF3300"/>
              </a:solidFill>
              <a:prstDash val="solid"/>
              <a:miter/>
              <a:headEnd type="none" w="med" len="med"/>
              <a:tailEnd type="none" w="med" len="med"/>
            </a:ln>
          </p:spPr>
        </p:sp>
        <p:sp>
          <p:nvSpPr>
            <p:cNvPr id="10273" name="Line 57"/>
            <p:cNvSpPr/>
            <p:nvPr/>
          </p:nvSpPr>
          <p:spPr>
            <a:xfrm rot="5400000" flipH="1">
              <a:off x="2238" y="3947"/>
              <a:ext cx="725" cy="0"/>
            </a:xfrm>
            <a:prstGeom prst="line">
              <a:avLst/>
            </a:prstGeom>
            <a:ln w="9525" cap="flat" cmpd="sng">
              <a:solidFill>
                <a:srgbClr val="FF3300"/>
              </a:solidFill>
              <a:prstDash val="solid"/>
              <a:miter/>
              <a:headEnd type="none" w="med" len="med"/>
              <a:tailEnd type="none" w="med" len="med"/>
            </a:ln>
          </p:spPr>
        </p:sp>
        <p:sp>
          <p:nvSpPr>
            <p:cNvPr id="10274" name="Line 58"/>
            <p:cNvSpPr/>
            <p:nvPr/>
          </p:nvSpPr>
          <p:spPr>
            <a:xfrm rot="5400000" flipH="1">
              <a:off x="2973" y="3942"/>
              <a:ext cx="725" cy="0"/>
            </a:xfrm>
            <a:prstGeom prst="line">
              <a:avLst/>
            </a:prstGeom>
            <a:ln w="9525" cap="flat" cmpd="sng">
              <a:solidFill>
                <a:srgbClr val="FF3300"/>
              </a:solidFill>
              <a:prstDash val="solid"/>
              <a:miter/>
              <a:headEnd type="none" w="med" len="med"/>
              <a:tailEnd type="none" w="med" len="med"/>
            </a:ln>
          </p:spPr>
        </p:sp>
        <p:sp>
          <p:nvSpPr>
            <p:cNvPr id="10275" name="Line 59"/>
            <p:cNvSpPr/>
            <p:nvPr/>
          </p:nvSpPr>
          <p:spPr>
            <a:xfrm rot="5400000">
              <a:off x="3271" y="4239"/>
              <a:ext cx="0" cy="150"/>
            </a:xfrm>
            <a:prstGeom prst="line">
              <a:avLst/>
            </a:prstGeom>
            <a:ln w="9525" cap="flat" cmpd="sng">
              <a:solidFill>
                <a:srgbClr val="FF3300"/>
              </a:solidFill>
              <a:prstDash val="solid"/>
              <a:miter/>
              <a:headEnd type="none" w="med" len="med"/>
              <a:tailEnd type="none" w="med" len="med"/>
            </a:ln>
          </p:spPr>
        </p:sp>
        <p:sp>
          <p:nvSpPr>
            <p:cNvPr id="10276" name="Line 61"/>
            <p:cNvSpPr/>
            <p:nvPr/>
          </p:nvSpPr>
          <p:spPr>
            <a:xfrm rot="5400000">
              <a:off x="3119" y="3948"/>
              <a:ext cx="725" cy="0"/>
            </a:xfrm>
            <a:prstGeom prst="line">
              <a:avLst/>
            </a:prstGeom>
            <a:ln w="9525" cap="flat" cmpd="sng">
              <a:solidFill>
                <a:srgbClr val="FF3300"/>
              </a:solidFill>
              <a:prstDash val="solid"/>
              <a:miter/>
              <a:headEnd type="none" w="med" len="med"/>
              <a:tailEnd type="none" w="med" len="med"/>
            </a:ln>
          </p:spPr>
        </p:sp>
        <p:sp>
          <p:nvSpPr>
            <p:cNvPr id="10277" name="Line 62"/>
            <p:cNvSpPr/>
            <p:nvPr/>
          </p:nvSpPr>
          <p:spPr>
            <a:xfrm rot="5400000">
              <a:off x="3417" y="3520"/>
              <a:ext cx="0" cy="150"/>
            </a:xfrm>
            <a:prstGeom prst="line">
              <a:avLst/>
            </a:prstGeom>
            <a:ln w="9525" cap="flat" cmpd="sng">
              <a:solidFill>
                <a:srgbClr val="FF3300"/>
              </a:solidFill>
              <a:prstDash val="solid"/>
              <a:miter/>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95"/>
                                        </p:tgtEl>
                                        <p:attrNameLst>
                                          <p:attrName>style.visibility</p:attrName>
                                        </p:attrNameLst>
                                      </p:cBhvr>
                                      <p:to>
                                        <p:strVal val="visible"/>
                                      </p:to>
                                    </p:set>
                                  </p:childTnLst>
                                  <p:subTnLst>
                                    <p:set>
                                      <p:cBhvr override="childStyle">
                                        <p:cTn dur="1" fill="hold" display="0" masterRel="nextClick" afterEffect="1"/>
                                        <p:tgtEl>
                                          <p:spTgt spid="11779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685800" y="533400"/>
            <a:ext cx="7772400" cy="692150"/>
          </a:xfrm>
          <a:ln/>
        </p:spPr>
        <p:txBody>
          <a:bodyPr vert="horz" wrap="square" lIns="91440" tIns="45720" rIns="91440" bIns="45720" anchor="b" anchorCtr="0"/>
          <a:p>
            <a:pPr eaLnBrk="1" hangingPunct="1"/>
            <a:r>
              <a:rPr lang="zh-CN" altLang="en-US" sz="3600" dirty="0">
                <a:ea typeface="楷体_GB2312" pitchFamily="49" charset="-122"/>
              </a:rPr>
              <a:t>广义表的另一种存储结构示例</a:t>
            </a:r>
            <a:endParaRPr lang="zh-CN" altLang="en-US" sz="3600" dirty="0">
              <a:ea typeface="楷体_GB2312" pitchFamily="49" charset="-122"/>
            </a:endParaRPr>
          </a:p>
        </p:txBody>
      </p:sp>
      <p:sp>
        <p:nvSpPr>
          <p:cNvPr id="58370" name="Rectangle 3"/>
          <p:cNvSpPr/>
          <p:nvPr/>
        </p:nvSpPr>
        <p:spPr>
          <a:xfrm>
            <a:off x="381000" y="2438400"/>
            <a:ext cx="2133600" cy="2830513"/>
          </a:xfrm>
          <a:prstGeom prst="rect">
            <a:avLst/>
          </a:prstGeom>
          <a:noFill/>
          <a:ln w="9525">
            <a:noFill/>
          </a:ln>
        </p:spPr>
        <p:txBody>
          <a:bodyPr anchor="t" anchorCtr="0">
            <a:spAutoFit/>
          </a:bodyPr>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A=(/)</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B=(e)</a:t>
            </a:r>
            <a:endParaRPr lang="en-US" altLang="zh-CN" sz="2400" dirty="0">
              <a:latin typeface="Times New Roman" panose="02020603050405020304" pitchFamily="18" charset="0"/>
              <a:ea typeface="宋体" panose="02010600030101010101" pitchFamily="2"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C=(a,(b,c,d))</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D=(A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C)</a:t>
            </a:r>
            <a:endParaRPr lang="en-US" altLang="zh-CN" sz="2400" dirty="0">
              <a:latin typeface="Times New Roman" panose="02020603050405020304" pitchFamily="18" charset="0"/>
              <a:ea typeface="楷体_GB2312" pitchFamily="49" charset="-122"/>
            </a:endParaRPr>
          </a:p>
          <a:p>
            <a:pPr>
              <a:lnSpc>
                <a:spcPct val="110000"/>
              </a:lnSpc>
              <a:spcBef>
                <a:spcPct val="50000"/>
              </a:spcBef>
              <a:buClr>
                <a:srgbClr val="FF6600"/>
              </a:buClr>
              <a:buSzPct val="70000"/>
            </a:pPr>
            <a:r>
              <a:rPr lang="en-US" altLang="zh-CN" sz="2400" dirty="0">
                <a:latin typeface="Times New Roman" panose="02020603050405020304" pitchFamily="18" charset="0"/>
                <a:ea typeface="楷体_GB2312" pitchFamily="49" charset="-122"/>
              </a:rPr>
              <a:t>E=(a</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E)</a:t>
            </a:r>
            <a:endParaRPr lang="en-US" altLang="zh-CN" sz="2400" dirty="0">
              <a:latin typeface="Times New Roman" panose="02020603050405020304" pitchFamily="18" charset="0"/>
              <a:ea typeface="楷体_GB2312" pitchFamily="49" charset="-122"/>
            </a:endParaRPr>
          </a:p>
        </p:txBody>
      </p:sp>
      <p:grpSp>
        <p:nvGrpSpPr>
          <p:cNvPr id="58371" name="Group 119"/>
          <p:cNvGrpSpPr/>
          <p:nvPr/>
        </p:nvGrpSpPr>
        <p:grpSpPr>
          <a:xfrm>
            <a:off x="2667000" y="2490788"/>
            <a:ext cx="6362700" cy="3986212"/>
            <a:chOff x="1680" y="1159"/>
            <a:chExt cx="4008" cy="2511"/>
          </a:xfrm>
        </p:grpSpPr>
        <p:sp>
          <p:nvSpPr>
            <p:cNvPr id="58372" name="Rectangle 7"/>
            <p:cNvSpPr/>
            <p:nvPr/>
          </p:nvSpPr>
          <p:spPr>
            <a:xfrm>
              <a:off x="2652" y="1159"/>
              <a:ext cx="244"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C</a:t>
              </a:r>
              <a:endParaRPr lang="en-US" altLang="zh-CN" sz="2400" dirty="0">
                <a:latin typeface="Times New Roman" panose="02020603050405020304" pitchFamily="18" charset="0"/>
                <a:ea typeface="宋体" panose="02010600030101010101" pitchFamily="2" charset="-122"/>
              </a:endParaRPr>
            </a:p>
          </p:txBody>
        </p:sp>
        <p:sp>
          <p:nvSpPr>
            <p:cNvPr id="58373" name="Text Box 79"/>
            <p:cNvSpPr txBox="1"/>
            <p:nvPr/>
          </p:nvSpPr>
          <p:spPr>
            <a:xfrm>
              <a:off x="1680" y="1159"/>
              <a:ext cx="332" cy="288"/>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nvGrpSpPr>
            <p:cNvPr id="58374" name="Group 108"/>
            <p:cNvGrpSpPr/>
            <p:nvPr/>
          </p:nvGrpSpPr>
          <p:grpSpPr>
            <a:xfrm>
              <a:off x="1680" y="1207"/>
              <a:ext cx="4008" cy="2463"/>
              <a:chOff x="1680" y="1344"/>
              <a:chExt cx="4008" cy="2463"/>
            </a:xfrm>
          </p:grpSpPr>
          <p:sp>
            <p:nvSpPr>
              <p:cNvPr id="58375" name="Line 5"/>
              <p:cNvSpPr/>
              <p:nvPr/>
            </p:nvSpPr>
            <p:spPr>
              <a:xfrm>
                <a:off x="1972" y="2336"/>
                <a:ext cx="929" cy="0"/>
              </a:xfrm>
              <a:prstGeom prst="line">
                <a:avLst/>
              </a:prstGeom>
              <a:ln w="9525" cap="flat" cmpd="sng">
                <a:solidFill>
                  <a:schemeClr val="tx1"/>
                </a:solidFill>
                <a:prstDash val="solid"/>
                <a:miter/>
                <a:headEnd type="none" w="med" len="med"/>
                <a:tailEnd type="none" w="med" len="med"/>
              </a:ln>
            </p:spPr>
          </p:sp>
          <p:sp>
            <p:nvSpPr>
              <p:cNvPr id="58376" name="Rectangle 6"/>
              <p:cNvSpPr/>
              <p:nvPr/>
            </p:nvSpPr>
            <p:spPr>
              <a:xfrm>
                <a:off x="1680" y="1660"/>
                <a:ext cx="244"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58377" name="Rectangle 8"/>
              <p:cNvSpPr/>
              <p:nvPr/>
            </p:nvSpPr>
            <p:spPr>
              <a:xfrm>
                <a:off x="1680" y="2428"/>
                <a:ext cx="255" cy="288"/>
              </a:xfrm>
              <a:prstGeom prst="rect">
                <a:avLst/>
              </a:prstGeom>
              <a:noFill/>
              <a:ln w="9525">
                <a:noFill/>
              </a:ln>
            </p:spPr>
            <p:txBody>
              <a:bodyPr anchor="t" anchorCtr="0">
                <a:spAutoFit/>
              </a:bodyPr>
              <a:p>
                <a:r>
                  <a:rPr lang="en-US" altLang="zh-CN" sz="2400" dirty="0">
                    <a:latin typeface="Times New Roman" panose="02020603050405020304" pitchFamily="18" charset="0"/>
                    <a:ea typeface="宋体" panose="02010600030101010101" pitchFamily="2" charset="-122"/>
                  </a:rPr>
                  <a:t>D</a:t>
                </a:r>
                <a:endParaRPr lang="en-US" altLang="zh-CN" sz="2400" dirty="0">
                  <a:latin typeface="Times New Roman" panose="02020603050405020304" pitchFamily="18" charset="0"/>
                  <a:ea typeface="宋体" panose="02010600030101010101" pitchFamily="2" charset="-122"/>
                </a:endParaRPr>
              </a:p>
            </p:txBody>
          </p:sp>
          <p:sp>
            <p:nvSpPr>
              <p:cNvPr id="58378" name="Line 10"/>
              <p:cNvSpPr/>
              <p:nvPr/>
            </p:nvSpPr>
            <p:spPr>
              <a:xfrm>
                <a:off x="1972" y="1952"/>
                <a:ext cx="0" cy="385"/>
              </a:xfrm>
              <a:prstGeom prst="line">
                <a:avLst/>
              </a:prstGeom>
              <a:ln w="9525" cap="flat" cmpd="sng">
                <a:solidFill>
                  <a:schemeClr val="tx1"/>
                </a:solidFill>
                <a:prstDash val="solid"/>
                <a:miter/>
                <a:headEnd type="none" w="med" len="med"/>
                <a:tailEnd type="none" w="med" len="med"/>
              </a:ln>
            </p:spPr>
          </p:sp>
          <p:sp>
            <p:nvSpPr>
              <p:cNvPr id="58379" name="Line 11"/>
              <p:cNvSpPr/>
              <p:nvPr/>
            </p:nvSpPr>
            <p:spPr>
              <a:xfrm>
                <a:off x="1932" y="1804"/>
                <a:ext cx="126" cy="0"/>
              </a:xfrm>
              <a:prstGeom prst="line">
                <a:avLst/>
              </a:prstGeom>
              <a:ln w="9525" cap="flat" cmpd="sng">
                <a:solidFill>
                  <a:srgbClr val="000000"/>
                </a:solidFill>
                <a:prstDash val="solid"/>
                <a:round/>
                <a:headEnd type="none" w="med" len="med"/>
                <a:tailEnd type="triangle" w="med" len="med"/>
              </a:ln>
            </p:spPr>
          </p:sp>
          <p:sp>
            <p:nvSpPr>
              <p:cNvPr id="58380" name="Text Box 12"/>
              <p:cNvSpPr txBox="1"/>
              <p:nvPr/>
            </p:nvSpPr>
            <p:spPr>
              <a:xfrm>
                <a:off x="2078" y="2040"/>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381" name="Text Box 13"/>
              <p:cNvSpPr txBox="1"/>
              <p:nvPr/>
            </p:nvSpPr>
            <p:spPr>
              <a:xfrm>
                <a:off x="2246" y="2040"/>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e</a:t>
                </a:r>
                <a:endParaRPr lang="en-US" altLang="zh-CN" sz="2000" dirty="0">
                  <a:latin typeface="Times New Roman" panose="02020603050405020304" pitchFamily="18" charset="0"/>
                  <a:ea typeface="宋体" panose="02010600030101010101" pitchFamily="2" charset="-122"/>
                </a:endParaRPr>
              </a:p>
            </p:txBody>
          </p:sp>
          <p:sp>
            <p:nvSpPr>
              <p:cNvPr id="58382" name="Text Box 14"/>
              <p:cNvSpPr txBox="1"/>
              <p:nvPr/>
            </p:nvSpPr>
            <p:spPr>
              <a:xfrm>
                <a:off x="2058" y="1684"/>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383" name="Text Box 15"/>
              <p:cNvSpPr txBox="1"/>
              <p:nvPr/>
            </p:nvSpPr>
            <p:spPr>
              <a:xfrm>
                <a:off x="2226" y="168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384" name="Text Box 16"/>
              <p:cNvSpPr txBox="1"/>
              <p:nvPr/>
            </p:nvSpPr>
            <p:spPr>
              <a:xfrm>
                <a:off x="2436" y="168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385" name="Line 17"/>
              <p:cNvSpPr/>
              <p:nvPr/>
            </p:nvSpPr>
            <p:spPr>
              <a:xfrm>
                <a:off x="2310" y="1780"/>
                <a:ext cx="0" cy="260"/>
              </a:xfrm>
              <a:prstGeom prst="line">
                <a:avLst/>
              </a:prstGeom>
              <a:ln w="9525" cap="flat" cmpd="sng">
                <a:solidFill>
                  <a:srgbClr val="000000"/>
                </a:solidFill>
                <a:prstDash val="solid"/>
                <a:round/>
                <a:headEnd type="none" w="med" len="med"/>
                <a:tailEnd type="triangle" w="med" len="med"/>
              </a:ln>
            </p:spPr>
          </p:sp>
          <p:sp>
            <p:nvSpPr>
              <p:cNvPr id="58386" name="Text Box 18"/>
              <p:cNvSpPr txBox="1"/>
              <p:nvPr/>
            </p:nvSpPr>
            <p:spPr>
              <a:xfrm>
                <a:off x="2982" y="1344"/>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387" name="Text Box 19"/>
              <p:cNvSpPr txBox="1"/>
              <p:nvPr/>
            </p:nvSpPr>
            <p:spPr>
              <a:xfrm>
                <a:off x="3150" y="134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388" name="Text Box 20"/>
              <p:cNvSpPr txBox="1"/>
              <p:nvPr/>
            </p:nvSpPr>
            <p:spPr>
              <a:xfrm>
                <a:off x="3360" y="134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389" name="Line 21"/>
              <p:cNvSpPr/>
              <p:nvPr/>
            </p:nvSpPr>
            <p:spPr>
              <a:xfrm>
                <a:off x="3234" y="1416"/>
                <a:ext cx="0" cy="260"/>
              </a:xfrm>
              <a:prstGeom prst="line">
                <a:avLst/>
              </a:prstGeom>
              <a:ln w="9525" cap="flat" cmpd="sng">
                <a:solidFill>
                  <a:srgbClr val="000000"/>
                </a:solidFill>
                <a:prstDash val="solid"/>
                <a:round/>
                <a:headEnd type="none" w="med" len="med"/>
                <a:tailEnd type="triangle" w="med" len="med"/>
              </a:ln>
            </p:spPr>
          </p:sp>
          <p:sp>
            <p:nvSpPr>
              <p:cNvPr id="58390" name="Line 22"/>
              <p:cNvSpPr/>
              <p:nvPr/>
            </p:nvSpPr>
            <p:spPr>
              <a:xfrm>
                <a:off x="2856" y="1460"/>
                <a:ext cx="126" cy="0"/>
              </a:xfrm>
              <a:prstGeom prst="line">
                <a:avLst/>
              </a:prstGeom>
              <a:ln w="9525" cap="flat" cmpd="sng">
                <a:solidFill>
                  <a:srgbClr val="000000"/>
                </a:solidFill>
                <a:prstDash val="solid"/>
                <a:round/>
                <a:headEnd type="none" w="med" len="med"/>
                <a:tailEnd type="triangle" w="med" len="med"/>
              </a:ln>
            </p:spPr>
          </p:sp>
          <p:sp>
            <p:nvSpPr>
              <p:cNvPr id="58391" name="Text Box 24"/>
              <p:cNvSpPr txBox="1"/>
              <p:nvPr/>
            </p:nvSpPr>
            <p:spPr>
              <a:xfrm>
                <a:off x="3648" y="1664"/>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392" name="Text Box 25"/>
              <p:cNvSpPr txBox="1"/>
              <p:nvPr/>
            </p:nvSpPr>
            <p:spPr>
              <a:xfrm>
                <a:off x="3816" y="166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393" name="Text Box 26"/>
              <p:cNvSpPr txBox="1"/>
              <p:nvPr/>
            </p:nvSpPr>
            <p:spPr>
              <a:xfrm>
                <a:off x="4026" y="166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394" name="Line 27"/>
              <p:cNvSpPr/>
              <p:nvPr/>
            </p:nvSpPr>
            <p:spPr>
              <a:xfrm>
                <a:off x="3900" y="1736"/>
                <a:ext cx="0" cy="260"/>
              </a:xfrm>
              <a:prstGeom prst="line">
                <a:avLst/>
              </a:prstGeom>
              <a:ln w="9525" cap="flat" cmpd="sng">
                <a:solidFill>
                  <a:srgbClr val="000000"/>
                </a:solidFill>
                <a:prstDash val="solid"/>
                <a:round/>
                <a:headEnd type="none" w="med" len="med"/>
                <a:tailEnd type="triangle" w="med" len="med"/>
              </a:ln>
            </p:spPr>
          </p:sp>
          <p:sp>
            <p:nvSpPr>
              <p:cNvPr id="58395" name="Text Box 28"/>
              <p:cNvSpPr txBox="1"/>
              <p:nvPr/>
            </p:nvSpPr>
            <p:spPr>
              <a:xfrm>
                <a:off x="2994" y="1675"/>
                <a:ext cx="168" cy="2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396" name="Text Box 29"/>
              <p:cNvSpPr txBox="1"/>
              <p:nvPr/>
            </p:nvSpPr>
            <p:spPr>
              <a:xfrm>
                <a:off x="3162" y="1675"/>
                <a:ext cx="168" cy="2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58397" name="Text Box 30"/>
              <p:cNvSpPr txBox="1"/>
              <p:nvPr/>
            </p:nvSpPr>
            <p:spPr>
              <a:xfrm>
                <a:off x="3632" y="1997"/>
                <a:ext cx="204"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398" name="Text Box 31"/>
              <p:cNvSpPr txBox="1"/>
              <p:nvPr/>
            </p:nvSpPr>
            <p:spPr>
              <a:xfrm>
                <a:off x="3840"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58399" name="Text Box 32"/>
              <p:cNvSpPr txBox="1"/>
              <p:nvPr/>
            </p:nvSpPr>
            <p:spPr>
              <a:xfrm>
                <a:off x="4050"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00" name="Text Box 34"/>
              <p:cNvSpPr txBox="1"/>
              <p:nvPr/>
            </p:nvSpPr>
            <p:spPr>
              <a:xfrm>
                <a:off x="4392" y="1997"/>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401" name="Text Box 35"/>
              <p:cNvSpPr txBox="1"/>
              <p:nvPr/>
            </p:nvSpPr>
            <p:spPr>
              <a:xfrm>
                <a:off x="4554"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c</a:t>
                </a:r>
                <a:endParaRPr lang="en-US" altLang="zh-CN" sz="2000" dirty="0">
                  <a:latin typeface="Times New Roman" panose="02020603050405020304" pitchFamily="18" charset="0"/>
                  <a:ea typeface="宋体" panose="02010600030101010101" pitchFamily="2" charset="-122"/>
                </a:endParaRPr>
              </a:p>
            </p:txBody>
          </p:sp>
          <p:sp>
            <p:nvSpPr>
              <p:cNvPr id="58402" name="Text Box 36"/>
              <p:cNvSpPr txBox="1"/>
              <p:nvPr/>
            </p:nvSpPr>
            <p:spPr>
              <a:xfrm>
                <a:off x="4764"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03" name="Text Box 38"/>
              <p:cNvSpPr txBox="1"/>
              <p:nvPr/>
            </p:nvSpPr>
            <p:spPr>
              <a:xfrm>
                <a:off x="5112" y="1997"/>
                <a:ext cx="156"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404" name="Text Box 39"/>
              <p:cNvSpPr txBox="1"/>
              <p:nvPr/>
            </p:nvSpPr>
            <p:spPr>
              <a:xfrm>
                <a:off x="5268"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d</a:t>
                </a:r>
                <a:endParaRPr lang="en-US" altLang="zh-CN" sz="2000" dirty="0">
                  <a:latin typeface="Times New Roman" panose="02020603050405020304" pitchFamily="18" charset="0"/>
                  <a:ea typeface="宋体" panose="02010600030101010101" pitchFamily="2" charset="-122"/>
                </a:endParaRPr>
              </a:p>
            </p:txBody>
          </p:sp>
          <p:sp>
            <p:nvSpPr>
              <p:cNvPr id="58405" name="Text Box 40"/>
              <p:cNvSpPr txBox="1"/>
              <p:nvPr/>
            </p:nvSpPr>
            <p:spPr>
              <a:xfrm>
                <a:off x="5478" y="1997"/>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406" name="Line 42"/>
              <p:cNvSpPr/>
              <p:nvPr/>
            </p:nvSpPr>
            <p:spPr>
              <a:xfrm>
                <a:off x="4176" y="2094"/>
                <a:ext cx="210" cy="0"/>
              </a:xfrm>
              <a:prstGeom prst="line">
                <a:avLst/>
              </a:prstGeom>
              <a:ln w="9525" cap="flat" cmpd="sng">
                <a:solidFill>
                  <a:srgbClr val="000000"/>
                </a:solidFill>
                <a:prstDash val="solid"/>
                <a:round/>
                <a:headEnd type="none" w="med" len="med"/>
                <a:tailEnd type="triangle" w="med" len="med"/>
              </a:ln>
            </p:spPr>
          </p:sp>
          <p:sp>
            <p:nvSpPr>
              <p:cNvPr id="58407" name="Line 50"/>
              <p:cNvSpPr/>
              <p:nvPr/>
            </p:nvSpPr>
            <p:spPr>
              <a:xfrm>
                <a:off x="2880" y="1968"/>
                <a:ext cx="646" cy="0"/>
              </a:xfrm>
              <a:prstGeom prst="line">
                <a:avLst/>
              </a:prstGeom>
              <a:ln w="9525" cap="flat" cmpd="sng">
                <a:solidFill>
                  <a:srgbClr val="000000"/>
                </a:solidFill>
                <a:prstDash val="solid"/>
                <a:round/>
                <a:headEnd type="none" w="med" len="med"/>
                <a:tailEnd type="none" w="med" len="med"/>
              </a:ln>
            </p:spPr>
          </p:sp>
          <p:sp>
            <p:nvSpPr>
              <p:cNvPr id="58408" name="Line 51"/>
              <p:cNvSpPr/>
              <p:nvPr/>
            </p:nvSpPr>
            <p:spPr>
              <a:xfrm>
                <a:off x="2872" y="1600"/>
                <a:ext cx="363" cy="0"/>
              </a:xfrm>
              <a:prstGeom prst="line">
                <a:avLst/>
              </a:prstGeom>
              <a:ln w="9525" cap="flat" cmpd="sng">
                <a:solidFill>
                  <a:srgbClr val="000000"/>
                </a:solidFill>
                <a:prstDash val="solid"/>
                <a:round/>
                <a:headEnd type="none" w="med" len="med"/>
                <a:tailEnd type="none" w="med" len="med"/>
              </a:ln>
            </p:spPr>
          </p:sp>
          <p:sp>
            <p:nvSpPr>
              <p:cNvPr id="58409" name="Line 52"/>
              <p:cNvSpPr/>
              <p:nvPr/>
            </p:nvSpPr>
            <p:spPr>
              <a:xfrm>
                <a:off x="4890" y="2094"/>
                <a:ext cx="210" cy="0"/>
              </a:xfrm>
              <a:prstGeom prst="line">
                <a:avLst/>
              </a:prstGeom>
              <a:ln w="9525" cap="flat" cmpd="sng">
                <a:solidFill>
                  <a:srgbClr val="000000"/>
                </a:solidFill>
                <a:prstDash val="solid"/>
                <a:round/>
                <a:headEnd type="none" w="med" len="med"/>
                <a:tailEnd type="triangle" w="med" len="med"/>
              </a:ln>
            </p:spPr>
          </p:sp>
          <p:sp>
            <p:nvSpPr>
              <p:cNvPr id="58410" name="Line 53"/>
              <p:cNvSpPr/>
              <p:nvPr/>
            </p:nvSpPr>
            <p:spPr>
              <a:xfrm>
                <a:off x="1886" y="2571"/>
                <a:ext cx="126" cy="0"/>
              </a:xfrm>
              <a:prstGeom prst="line">
                <a:avLst/>
              </a:prstGeom>
              <a:ln w="9525" cap="flat" cmpd="sng">
                <a:solidFill>
                  <a:srgbClr val="000000"/>
                </a:solidFill>
                <a:prstDash val="solid"/>
                <a:round/>
                <a:headEnd type="none" w="med" len="med"/>
                <a:tailEnd type="triangle" w="med" len="med"/>
              </a:ln>
            </p:spPr>
          </p:sp>
          <p:sp>
            <p:nvSpPr>
              <p:cNvPr id="58411" name="Text Box 54"/>
              <p:cNvSpPr txBox="1"/>
              <p:nvPr/>
            </p:nvSpPr>
            <p:spPr>
              <a:xfrm>
                <a:off x="2012" y="2451"/>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12" name="Text Box 55"/>
              <p:cNvSpPr txBox="1"/>
              <p:nvPr/>
            </p:nvSpPr>
            <p:spPr>
              <a:xfrm>
                <a:off x="2180" y="2451"/>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dirty="0">
                  <a:latin typeface="Times New Roman" panose="02020603050405020304" pitchFamily="18" charset="0"/>
                  <a:ea typeface="宋体" panose="02010600030101010101" pitchFamily="2" charset="-122"/>
                </a:endParaRPr>
              </a:p>
            </p:txBody>
          </p:sp>
          <p:sp>
            <p:nvSpPr>
              <p:cNvPr id="58413" name="Text Box 56"/>
              <p:cNvSpPr txBox="1"/>
              <p:nvPr/>
            </p:nvSpPr>
            <p:spPr>
              <a:xfrm>
                <a:off x="2342" y="2451"/>
                <a:ext cx="19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414" name="Line 57"/>
              <p:cNvSpPr/>
              <p:nvPr/>
            </p:nvSpPr>
            <p:spPr>
              <a:xfrm>
                <a:off x="1976" y="1948"/>
                <a:ext cx="340" cy="0"/>
              </a:xfrm>
              <a:prstGeom prst="line">
                <a:avLst/>
              </a:prstGeom>
              <a:ln w="9525" cap="flat" cmpd="sng">
                <a:solidFill>
                  <a:srgbClr val="000000"/>
                </a:solidFill>
                <a:prstDash val="solid"/>
                <a:round/>
                <a:headEnd type="none" w="med" len="med"/>
                <a:tailEnd type="none" w="med" len="med"/>
              </a:ln>
            </p:spPr>
          </p:sp>
          <p:grpSp>
            <p:nvGrpSpPr>
              <p:cNvPr id="58415" name="Group 84"/>
              <p:cNvGrpSpPr/>
              <p:nvPr/>
            </p:nvGrpSpPr>
            <p:grpSpPr>
              <a:xfrm>
                <a:off x="2016" y="1344"/>
                <a:ext cx="588" cy="215"/>
                <a:chOff x="2448" y="1344"/>
                <a:chExt cx="588" cy="215"/>
              </a:xfrm>
            </p:grpSpPr>
            <p:sp>
              <p:nvSpPr>
                <p:cNvPr id="58416" name="Text Box 81"/>
                <p:cNvSpPr txBox="1"/>
                <p:nvPr/>
              </p:nvSpPr>
              <p:spPr>
                <a:xfrm>
                  <a:off x="2448" y="1344"/>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17" name="Text Box 82"/>
                <p:cNvSpPr txBox="1"/>
                <p:nvPr/>
              </p:nvSpPr>
              <p:spPr>
                <a:xfrm>
                  <a:off x="2616" y="134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418" name="Text Box 83"/>
                <p:cNvSpPr txBox="1"/>
                <p:nvPr/>
              </p:nvSpPr>
              <p:spPr>
                <a:xfrm>
                  <a:off x="2826" y="1344"/>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sp>
            <p:nvSpPr>
              <p:cNvPr id="58419" name="Line 85"/>
              <p:cNvSpPr/>
              <p:nvPr/>
            </p:nvSpPr>
            <p:spPr>
              <a:xfrm>
                <a:off x="1890" y="1456"/>
                <a:ext cx="126" cy="0"/>
              </a:xfrm>
              <a:prstGeom prst="line">
                <a:avLst/>
              </a:prstGeom>
              <a:ln w="9525" cap="flat" cmpd="sng">
                <a:solidFill>
                  <a:srgbClr val="000000"/>
                </a:solidFill>
                <a:prstDash val="solid"/>
                <a:round/>
                <a:headEnd type="none" w="med" len="med"/>
                <a:tailEnd type="triangle" w="med" len="med"/>
              </a:ln>
            </p:spPr>
          </p:sp>
          <p:sp>
            <p:nvSpPr>
              <p:cNvPr id="58420" name="Text Box 86"/>
              <p:cNvSpPr txBox="1"/>
              <p:nvPr/>
            </p:nvSpPr>
            <p:spPr>
              <a:xfrm>
                <a:off x="2412" y="2036"/>
                <a:ext cx="210" cy="22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nvGrpSpPr>
              <p:cNvPr id="58421" name="Group 89"/>
              <p:cNvGrpSpPr/>
              <p:nvPr/>
            </p:nvGrpSpPr>
            <p:grpSpPr>
              <a:xfrm>
                <a:off x="1680" y="3120"/>
                <a:ext cx="1548" cy="687"/>
                <a:chOff x="1740" y="3313"/>
                <a:chExt cx="1548" cy="687"/>
              </a:xfrm>
            </p:grpSpPr>
            <p:sp>
              <p:nvSpPr>
                <p:cNvPr id="58422" name="Rectangle 9"/>
                <p:cNvSpPr/>
                <p:nvPr/>
              </p:nvSpPr>
              <p:spPr>
                <a:xfrm>
                  <a:off x="1740" y="3313"/>
                  <a:ext cx="233"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E</a:t>
                  </a:r>
                  <a:endParaRPr lang="en-US" altLang="zh-CN" sz="2400" dirty="0">
                    <a:latin typeface="Times New Roman" panose="02020603050405020304" pitchFamily="18" charset="0"/>
                    <a:ea typeface="宋体" panose="02010600030101010101" pitchFamily="2" charset="-122"/>
                  </a:endParaRPr>
                </a:p>
              </p:txBody>
            </p:sp>
            <p:sp>
              <p:nvSpPr>
                <p:cNvPr id="58423" name="Line 65"/>
                <p:cNvSpPr/>
                <p:nvPr/>
              </p:nvSpPr>
              <p:spPr>
                <a:xfrm>
                  <a:off x="1932" y="3455"/>
                  <a:ext cx="126" cy="0"/>
                </a:xfrm>
                <a:prstGeom prst="line">
                  <a:avLst/>
                </a:prstGeom>
                <a:ln w="9525" cap="flat" cmpd="sng">
                  <a:solidFill>
                    <a:srgbClr val="000000"/>
                  </a:solidFill>
                  <a:prstDash val="solid"/>
                  <a:round/>
                  <a:headEnd type="none" w="med" len="med"/>
                  <a:tailEnd type="triangle" w="med" len="med"/>
                </a:ln>
              </p:spPr>
            </p:sp>
            <p:sp>
              <p:nvSpPr>
                <p:cNvPr id="58424" name="Text Box 66"/>
                <p:cNvSpPr txBox="1"/>
                <p:nvPr/>
              </p:nvSpPr>
              <p:spPr>
                <a:xfrm>
                  <a:off x="2058" y="3335"/>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25" name="Text Box 67"/>
                <p:cNvSpPr txBox="1"/>
                <p:nvPr/>
              </p:nvSpPr>
              <p:spPr>
                <a:xfrm>
                  <a:off x="2226" y="3335"/>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26" name="Text Box 68"/>
                <p:cNvSpPr txBox="1"/>
                <p:nvPr/>
              </p:nvSpPr>
              <p:spPr>
                <a:xfrm>
                  <a:off x="2388" y="3335"/>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27" name="Text Box 70"/>
                <p:cNvSpPr txBox="1"/>
                <p:nvPr/>
              </p:nvSpPr>
              <p:spPr>
                <a:xfrm>
                  <a:off x="2742" y="3672"/>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28" name="Text Box 71"/>
                <p:cNvSpPr txBox="1"/>
                <p:nvPr/>
              </p:nvSpPr>
              <p:spPr>
                <a:xfrm>
                  <a:off x="2910" y="3672"/>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29" name="Text Box 72"/>
                <p:cNvSpPr txBox="1"/>
                <p:nvPr/>
              </p:nvSpPr>
              <p:spPr>
                <a:xfrm>
                  <a:off x="3072" y="3672"/>
                  <a:ext cx="216"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430" name="Line 73"/>
                <p:cNvSpPr/>
                <p:nvPr/>
              </p:nvSpPr>
              <p:spPr>
                <a:xfrm>
                  <a:off x="2024" y="3592"/>
                  <a:ext cx="0" cy="408"/>
                </a:xfrm>
                <a:prstGeom prst="line">
                  <a:avLst/>
                </a:prstGeom>
                <a:ln w="9525" cap="flat" cmpd="sng">
                  <a:solidFill>
                    <a:srgbClr val="000000"/>
                  </a:solidFill>
                  <a:prstDash val="solid"/>
                  <a:round/>
                  <a:headEnd type="none" w="med" len="med"/>
                  <a:tailEnd type="none" w="med" len="med"/>
                </a:ln>
              </p:spPr>
            </p:sp>
            <p:sp>
              <p:nvSpPr>
                <p:cNvPr id="58431" name="Line 74"/>
                <p:cNvSpPr/>
                <p:nvPr/>
              </p:nvSpPr>
              <p:spPr>
                <a:xfrm>
                  <a:off x="2024" y="3992"/>
                  <a:ext cx="952" cy="0"/>
                </a:xfrm>
                <a:prstGeom prst="line">
                  <a:avLst/>
                </a:prstGeom>
                <a:ln w="9525" cap="flat" cmpd="sng">
                  <a:solidFill>
                    <a:srgbClr val="000000"/>
                  </a:solidFill>
                  <a:prstDash val="solid"/>
                  <a:round/>
                  <a:headEnd type="none" w="med" len="med"/>
                  <a:tailEnd type="none" w="med" len="med"/>
                </a:ln>
              </p:spPr>
            </p:sp>
            <p:sp>
              <p:nvSpPr>
                <p:cNvPr id="58432" name="Line 75"/>
                <p:cNvSpPr/>
                <p:nvPr/>
              </p:nvSpPr>
              <p:spPr>
                <a:xfrm>
                  <a:off x="2976" y="3784"/>
                  <a:ext cx="0" cy="215"/>
                </a:xfrm>
                <a:prstGeom prst="line">
                  <a:avLst/>
                </a:prstGeom>
                <a:ln w="9525" cap="flat" cmpd="sng">
                  <a:solidFill>
                    <a:srgbClr val="000000"/>
                  </a:solidFill>
                  <a:prstDash val="solid"/>
                  <a:round/>
                  <a:headEnd type="none" w="med" len="med"/>
                  <a:tailEnd type="none" w="med" len="med"/>
                </a:ln>
              </p:spPr>
            </p:sp>
            <p:sp>
              <p:nvSpPr>
                <p:cNvPr id="58433" name="Text Box 76"/>
                <p:cNvSpPr txBox="1"/>
                <p:nvPr/>
              </p:nvSpPr>
              <p:spPr>
                <a:xfrm>
                  <a:off x="2142" y="3673"/>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8434" name="Text Box 77"/>
                <p:cNvSpPr txBox="1"/>
                <p:nvPr/>
              </p:nvSpPr>
              <p:spPr>
                <a:xfrm>
                  <a:off x="2310" y="3673"/>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58435" name="Line 78"/>
                <p:cNvSpPr/>
                <p:nvPr/>
              </p:nvSpPr>
              <p:spPr>
                <a:xfrm>
                  <a:off x="2310" y="3458"/>
                  <a:ext cx="0" cy="215"/>
                </a:xfrm>
                <a:prstGeom prst="line">
                  <a:avLst/>
                </a:prstGeom>
                <a:ln w="9525" cap="flat" cmpd="sng">
                  <a:solidFill>
                    <a:srgbClr val="000000"/>
                  </a:solidFill>
                  <a:prstDash val="solid"/>
                  <a:round/>
                  <a:headEnd type="none" w="med" len="med"/>
                  <a:tailEnd type="triangle" w="med" len="med"/>
                </a:ln>
              </p:spPr>
            </p:sp>
            <p:sp>
              <p:nvSpPr>
                <p:cNvPr id="58436" name="Text Box 87"/>
                <p:cNvSpPr txBox="1"/>
                <p:nvPr/>
              </p:nvSpPr>
              <p:spPr>
                <a:xfrm>
                  <a:off x="2472" y="3672"/>
                  <a:ext cx="216"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37" name="Line 69"/>
                <p:cNvSpPr/>
                <p:nvPr/>
              </p:nvSpPr>
              <p:spPr>
                <a:xfrm>
                  <a:off x="2574" y="3781"/>
                  <a:ext cx="168" cy="0"/>
                </a:xfrm>
                <a:prstGeom prst="line">
                  <a:avLst/>
                </a:prstGeom>
                <a:ln w="9525" cap="flat" cmpd="sng">
                  <a:solidFill>
                    <a:srgbClr val="000000"/>
                  </a:solidFill>
                  <a:prstDash val="solid"/>
                  <a:round/>
                  <a:headEnd type="none" w="med" len="med"/>
                  <a:tailEnd type="triangle" w="med" len="med"/>
                </a:ln>
              </p:spPr>
            </p:sp>
            <p:sp>
              <p:nvSpPr>
                <p:cNvPr id="58438" name="Line 88"/>
                <p:cNvSpPr/>
                <p:nvPr/>
              </p:nvSpPr>
              <p:spPr>
                <a:xfrm>
                  <a:off x="2032" y="3592"/>
                  <a:ext cx="272" cy="0"/>
                </a:xfrm>
                <a:prstGeom prst="line">
                  <a:avLst/>
                </a:prstGeom>
                <a:ln w="9525" cap="flat" cmpd="sng">
                  <a:solidFill>
                    <a:srgbClr val="000000"/>
                  </a:solidFill>
                  <a:prstDash val="solid"/>
                  <a:round/>
                  <a:headEnd type="none" w="med" len="med"/>
                  <a:tailEnd type="none" w="med" len="med"/>
                </a:ln>
              </p:spPr>
            </p:sp>
          </p:grpSp>
          <p:sp>
            <p:nvSpPr>
              <p:cNvPr id="58439" name="Line 93"/>
              <p:cNvSpPr/>
              <p:nvPr/>
            </p:nvSpPr>
            <p:spPr>
              <a:xfrm>
                <a:off x="1894" y="2932"/>
                <a:ext cx="126" cy="0"/>
              </a:xfrm>
              <a:prstGeom prst="line">
                <a:avLst/>
              </a:prstGeom>
              <a:ln w="9525" cap="flat" cmpd="sng">
                <a:solidFill>
                  <a:srgbClr val="000000"/>
                </a:solidFill>
                <a:prstDash val="solid"/>
                <a:round/>
                <a:headEnd type="none" w="med" len="med"/>
                <a:tailEnd type="triangle" w="med" len="med"/>
              </a:ln>
            </p:spPr>
          </p:sp>
          <p:sp>
            <p:nvSpPr>
              <p:cNvPr id="58440" name="Text Box 94"/>
              <p:cNvSpPr txBox="1"/>
              <p:nvPr/>
            </p:nvSpPr>
            <p:spPr>
              <a:xfrm>
                <a:off x="2020" y="2812"/>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41" name="Text Box 95"/>
              <p:cNvSpPr txBox="1"/>
              <p:nvPr/>
            </p:nvSpPr>
            <p:spPr>
              <a:xfrm>
                <a:off x="2188" y="2812"/>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8442" name="Text Box 96"/>
              <p:cNvSpPr txBox="1"/>
              <p:nvPr/>
            </p:nvSpPr>
            <p:spPr>
              <a:xfrm>
                <a:off x="2350" y="2812"/>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43" name="Line 97"/>
              <p:cNvSpPr/>
              <p:nvPr/>
            </p:nvSpPr>
            <p:spPr>
              <a:xfrm>
                <a:off x="2476" y="2928"/>
                <a:ext cx="168" cy="0"/>
              </a:xfrm>
              <a:prstGeom prst="line">
                <a:avLst/>
              </a:prstGeom>
              <a:ln w="9525" cap="flat" cmpd="sng">
                <a:solidFill>
                  <a:srgbClr val="000000"/>
                </a:solidFill>
                <a:prstDash val="solid"/>
                <a:round/>
                <a:headEnd type="none" w="med" len="med"/>
                <a:tailEnd type="triangle" w="med" len="med"/>
              </a:ln>
            </p:spPr>
          </p:sp>
          <p:sp>
            <p:nvSpPr>
              <p:cNvPr id="58444" name="Text Box 98"/>
              <p:cNvSpPr txBox="1"/>
              <p:nvPr/>
            </p:nvSpPr>
            <p:spPr>
              <a:xfrm>
                <a:off x="2644" y="2819"/>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45" name="Text Box 99"/>
              <p:cNvSpPr txBox="1"/>
              <p:nvPr/>
            </p:nvSpPr>
            <p:spPr>
              <a:xfrm>
                <a:off x="2812" y="2819"/>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46" name="Text Box 100"/>
              <p:cNvSpPr txBox="1"/>
              <p:nvPr/>
            </p:nvSpPr>
            <p:spPr>
              <a:xfrm>
                <a:off x="2974" y="2819"/>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47" name="Line 101"/>
              <p:cNvSpPr/>
              <p:nvPr/>
            </p:nvSpPr>
            <p:spPr>
              <a:xfrm>
                <a:off x="3100" y="2935"/>
                <a:ext cx="168" cy="0"/>
              </a:xfrm>
              <a:prstGeom prst="line">
                <a:avLst/>
              </a:prstGeom>
              <a:ln w="9525" cap="flat" cmpd="sng">
                <a:solidFill>
                  <a:srgbClr val="000000"/>
                </a:solidFill>
                <a:prstDash val="solid"/>
                <a:round/>
                <a:headEnd type="none" w="med" len="med"/>
                <a:tailEnd type="triangle" w="med" len="med"/>
              </a:ln>
            </p:spPr>
          </p:sp>
          <p:sp>
            <p:nvSpPr>
              <p:cNvPr id="58448" name="Text Box 102"/>
              <p:cNvSpPr txBox="1"/>
              <p:nvPr/>
            </p:nvSpPr>
            <p:spPr>
              <a:xfrm>
                <a:off x="3268" y="2819"/>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8449" name="Text Box 103"/>
              <p:cNvSpPr txBox="1"/>
              <p:nvPr/>
            </p:nvSpPr>
            <p:spPr>
              <a:xfrm>
                <a:off x="3436" y="2819"/>
                <a:ext cx="162"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50" name="Text Box 104"/>
              <p:cNvSpPr txBox="1"/>
              <p:nvPr/>
            </p:nvSpPr>
            <p:spPr>
              <a:xfrm>
                <a:off x="3598" y="2819"/>
                <a:ext cx="168"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58451" name="Line 105"/>
              <p:cNvSpPr/>
              <p:nvPr/>
            </p:nvSpPr>
            <p:spPr>
              <a:xfrm>
                <a:off x="2252" y="2620"/>
                <a:ext cx="0" cy="181"/>
              </a:xfrm>
              <a:prstGeom prst="line">
                <a:avLst/>
              </a:prstGeom>
              <a:ln w="9525" cap="flat" cmpd="sng">
                <a:solidFill>
                  <a:schemeClr val="tx1"/>
                </a:solidFill>
                <a:prstDash val="solid"/>
                <a:miter/>
                <a:headEnd type="none" w="med" len="med"/>
                <a:tailEnd type="triangle" w="med" len="med"/>
              </a:ln>
            </p:spPr>
          </p:sp>
          <p:sp>
            <p:nvSpPr>
              <p:cNvPr id="58452" name="Line 80"/>
              <p:cNvSpPr/>
              <p:nvPr/>
            </p:nvSpPr>
            <p:spPr>
              <a:xfrm>
                <a:off x="2904" y="2348"/>
                <a:ext cx="0" cy="544"/>
              </a:xfrm>
              <a:prstGeom prst="line">
                <a:avLst/>
              </a:prstGeom>
              <a:ln w="9525" cap="flat" cmpd="sng">
                <a:solidFill>
                  <a:schemeClr val="tx1"/>
                </a:solidFill>
                <a:prstDash val="solid"/>
                <a:miter/>
                <a:headEnd type="none" w="med" len="med"/>
                <a:tailEnd type="none" w="med" len="med"/>
              </a:ln>
            </p:spPr>
          </p:sp>
          <p:sp>
            <p:nvSpPr>
              <p:cNvPr id="58453" name="Line 92"/>
              <p:cNvSpPr/>
              <p:nvPr/>
            </p:nvSpPr>
            <p:spPr>
              <a:xfrm>
                <a:off x="2880" y="1611"/>
                <a:ext cx="0" cy="363"/>
              </a:xfrm>
              <a:prstGeom prst="line">
                <a:avLst/>
              </a:prstGeom>
              <a:ln w="9525" cap="flat" cmpd="sng">
                <a:solidFill>
                  <a:srgbClr val="000000"/>
                </a:solidFill>
                <a:prstDash val="solid"/>
                <a:round/>
                <a:headEnd type="none" w="med" len="med"/>
                <a:tailEnd type="none" w="med" len="med"/>
              </a:ln>
            </p:spPr>
          </p:sp>
          <p:sp>
            <p:nvSpPr>
              <p:cNvPr id="58454" name="Text Box 106"/>
              <p:cNvSpPr txBox="1"/>
              <p:nvPr/>
            </p:nvSpPr>
            <p:spPr>
              <a:xfrm>
                <a:off x="3328" y="1673"/>
                <a:ext cx="210" cy="21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endParaRPr lang="zh-CN" altLang="zh-CN" sz="2000" dirty="0">
                  <a:latin typeface="Times New Roman" panose="02020603050405020304" pitchFamily="18" charset="0"/>
                  <a:ea typeface="宋体" panose="02010600030101010101" pitchFamily="2" charset="-122"/>
                </a:endParaRPr>
              </a:p>
            </p:txBody>
          </p:sp>
          <p:sp>
            <p:nvSpPr>
              <p:cNvPr id="58455" name="Line 107"/>
              <p:cNvSpPr/>
              <p:nvPr/>
            </p:nvSpPr>
            <p:spPr>
              <a:xfrm>
                <a:off x="3446" y="1786"/>
                <a:ext cx="210" cy="0"/>
              </a:xfrm>
              <a:prstGeom prst="line">
                <a:avLst/>
              </a:prstGeom>
              <a:ln w="9525" cap="flat" cmpd="sng">
                <a:solidFill>
                  <a:srgbClr val="000000"/>
                </a:solidFill>
                <a:prstDash val="solid"/>
                <a:round/>
                <a:headEnd type="none" w="med" len="med"/>
                <a:tailEnd type="triangle" w="med" len="med"/>
              </a:ln>
            </p:spPr>
          </p:sp>
          <p:sp>
            <p:nvSpPr>
              <p:cNvPr id="58456" name="Line 49"/>
              <p:cNvSpPr/>
              <p:nvPr/>
            </p:nvSpPr>
            <p:spPr>
              <a:xfrm>
                <a:off x="3520" y="1968"/>
                <a:ext cx="0" cy="907"/>
              </a:xfrm>
              <a:prstGeom prst="line">
                <a:avLst/>
              </a:prstGeom>
              <a:ln w="9525" cap="flat" cmpd="sng">
                <a:solidFill>
                  <a:srgbClr val="000000"/>
                </a:solidFill>
                <a:prstDash val="solid"/>
                <a:round/>
                <a:headEnd type="none" w="med" len="med"/>
                <a:tailEnd type="none" w="med" len="med"/>
              </a:ln>
            </p:spPr>
          </p:sp>
        </p:grpSp>
      </p:grpSp>
      <p:grpSp>
        <p:nvGrpSpPr>
          <p:cNvPr id="58457" name="Group 120"/>
          <p:cNvGrpSpPr/>
          <p:nvPr/>
        </p:nvGrpSpPr>
        <p:grpSpPr>
          <a:xfrm>
            <a:off x="1981200" y="1447800"/>
            <a:ext cx="1905000" cy="471488"/>
            <a:chOff x="3456" y="1536"/>
            <a:chExt cx="1200" cy="297"/>
          </a:xfrm>
        </p:grpSpPr>
        <p:sp>
          <p:nvSpPr>
            <p:cNvPr id="58458" name="Text Box 121"/>
            <p:cNvSpPr txBox="1"/>
            <p:nvPr/>
          </p:nvSpPr>
          <p:spPr>
            <a:xfrm>
              <a:off x="3456" y="1536"/>
              <a:ext cx="1200"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tag=1   hp   tp</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8459" name="Line 122"/>
            <p:cNvSpPr/>
            <p:nvPr/>
          </p:nvSpPr>
          <p:spPr>
            <a:xfrm>
              <a:off x="4032" y="1545"/>
              <a:ext cx="0" cy="288"/>
            </a:xfrm>
            <a:prstGeom prst="line">
              <a:avLst/>
            </a:prstGeom>
            <a:ln w="9525" cap="flat" cmpd="sng">
              <a:solidFill>
                <a:schemeClr val="tx1"/>
              </a:solidFill>
              <a:prstDash val="solid"/>
              <a:miter/>
              <a:headEnd type="none" w="med" len="med"/>
              <a:tailEnd type="none" w="med" len="med"/>
            </a:ln>
          </p:spPr>
        </p:sp>
        <p:sp>
          <p:nvSpPr>
            <p:cNvPr id="58460" name="Line 123"/>
            <p:cNvSpPr/>
            <p:nvPr/>
          </p:nvSpPr>
          <p:spPr>
            <a:xfrm>
              <a:off x="4368" y="1545"/>
              <a:ext cx="0" cy="288"/>
            </a:xfrm>
            <a:prstGeom prst="line">
              <a:avLst/>
            </a:prstGeom>
            <a:ln w="9525" cap="flat" cmpd="sng">
              <a:solidFill>
                <a:schemeClr val="tx1"/>
              </a:solidFill>
              <a:prstDash val="solid"/>
              <a:miter/>
              <a:headEnd type="none" w="med" len="med"/>
              <a:tailEnd type="none" w="med" len="med"/>
            </a:ln>
          </p:spPr>
        </p:sp>
      </p:grpSp>
      <p:grpSp>
        <p:nvGrpSpPr>
          <p:cNvPr id="58461" name="Group 124"/>
          <p:cNvGrpSpPr/>
          <p:nvPr/>
        </p:nvGrpSpPr>
        <p:grpSpPr>
          <a:xfrm>
            <a:off x="5867400" y="1509713"/>
            <a:ext cx="2057400" cy="471487"/>
            <a:chOff x="3456" y="3744"/>
            <a:chExt cx="1296" cy="297"/>
          </a:xfrm>
        </p:grpSpPr>
        <p:sp>
          <p:nvSpPr>
            <p:cNvPr id="58462" name="Text Box 125"/>
            <p:cNvSpPr txBox="1"/>
            <p:nvPr/>
          </p:nvSpPr>
          <p:spPr>
            <a:xfrm>
              <a:off x="3456" y="3744"/>
              <a:ext cx="1296"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dirty="0">
                  <a:solidFill>
                    <a:srgbClr val="4220EA"/>
                  </a:solidFill>
                  <a:latin typeface="Times New Roman" panose="02020603050405020304" pitchFamily="18" charset="0"/>
                  <a:ea typeface="宋体" panose="02010600030101010101" pitchFamily="2" charset="-122"/>
                </a:rPr>
                <a:t>tag=0  atom  tp</a:t>
              </a:r>
              <a:endParaRPr lang="en-US" altLang="zh-CN" sz="2400" dirty="0">
                <a:solidFill>
                  <a:srgbClr val="4220EA"/>
                </a:solidFill>
                <a:latin typeface="Times New Roman" panose="02020603050405020304" pitchFamily="18" charset="0"/>
                <a:ea typeface="宋体" panose="02010600030101010101" pitchFamily="2" charset="-122"/>
              </a:endParaRPr>
            </a:p>
          </p:txBody>
        </p:sp>
        <p:sp>
          <p:nvSpPr>
            <p:cNvPr id="58463" name="Line 126"/>
            <p:cNvSpPr/>
            <p:nvPr/>
          </p:nvSpPr>
          <p:spPr>
            <a:xfrm>
              <a:off x="4032" y="3753"/>
              <a:ext cx="0" cy="288"/>
            </a:xfrm>
            <a:prstGeom prst="line">
              <a:avLst/>
            </a:prstGeom>
            <a:ln w="9525" cap="flat" cmpd="sng">
              <a:solidFill>
                <a:schemeClr val="tx1"/>
              </a:solidFill>
              <a:prstDash val="solid"/>
              <a:miter/>
              <a:headEnd type="none" w="med" len="med"/>
              <a:tailEnd type="none" w="med" len="med"/>
            </a:ln>
          </p:spPr>
        </p:sp>
        <p:sp>
          <p:nvSpPr>
            <p:cNvPr id="58464" name="Line 127"/>
            <p:cNvSpPr/>
            <p:nvPr/>
          </p:nvSpPr>
          <p:spPr>
            <a:xfrm>
              <a:off x="4477" y="3753"/>
              <a:ext cx="0" cy="288"/>
            </a:xfrm>
            <a:prstGeom prst="line">
              <a:avLst/>
            </a:prstGeom>
            <a:ln w="9525" cap="flat" cmpd="sng">
              <a:solidFill>
                <a:schemeClr val="tx1"/>
              </a:solidFill>
              <a:prstDash val="solid"/>
              <a:miter/>
              <a:headEnd type="none" w="med" len="med"/>
              <a:tailEnd type="none" w="med" len="med"/>
            </a:ln>
          </p:spPr>
        </p:sp>
      </p:grpSp>
      <p:sp>
        <p:nvSpPr>
          <p:cNvPr id="58465" name="Rectangle 128"/>
          <p:cNvSpPr/>
          <p:nvPr/>
        </p:nvSpPr>
        <p:spPr>
          <a:xfrm>
            <a:off x="990600" y="1524000"/>
            <a:ext cx="1206500" cy="396875"/>
          </a:xfrm>
          <a:prstGeom prst="rect">
            <a:avLst/>
          </a:prstGeom>
          <a:noFill/>
          <a:ln w="9525">
            <a:noFill/>
          </a:ln>
        </p:spPr>
        <p:txBody>
          <a:bodyPr wrap="none" anchor="t" anchorCtr="0">
            <a:spAutoFit/>
          </a:bodyPr>
          <a:p>
            <a:r>
              <a:rPr lang="zh-CN" altLang="en-US" sz="2000" b="1" dirty="0">
                <a:latin typeface="Tahoma" panose="020B0604030504040204" pitchFamily="34" charset="0"/>
                <a:ea typeface="楷体_GB2312" pitchFamily="49" charset="-122"/>
              </a:rPr>
              <a:t>表结点：</a:t>
            </a:r>
            <a:endParaRPr lang="zh-CN" altLang="en-US" sz="2000" b="1" dirty="0">
              <a:latin typeface="Tahoma" panose="020B0604030504040204" pitchFamily="34" charset="0"/>
              <a:ea typeface="楷体_GB2312" pitchFamily="49" charset="-122"/>
            </a:endParaRPr>
          </a:p>
        </p:txBody>
      </p:sp>
      <p:sp>
        <p:nvSpPr>
          <p:cNvPr id="58466" name="Rectangle 129"/>
          <p:cNvSpPr/>
          <p:nvPr/>
        </p:nvSpPr>
        <p:spPr>
          <a:xfrm>
            <a:off x="4572000" y="1533525"/>
            <a:ext cx="1462088" cy="396875"/>
          </a:xfrm>
          <a:prstGeom prst="rect">
            <a:avLst/>
          </a:prstGeom>
          <a:noFill/>
          <a:ln w="9525">
            <a:noFill/>
          </a:ln>
        </p:spPr>
        <p:txBody>
          <a:bodyPr wrap="none" anchor="t" anchorCtr="0">
            <a:spAutoFit/>
          </a:bodyPr>
          <a:p>
            <a:r>
              <a:rPr lang="zh-CN" altLang="en-US" sz="2000" b="1" dirty="0">
                <a:latin typeface="Tahoma" panose="020B0604030504040204" pitchFamily="34" charset="0"/>
                <a:ea typeface="楷体_GB2312" pitchFamily="49" charset="-122"/>
              </a:rPr>
              <a:t>原子结点：</a:t>
            </a:r>
            <a:endParaRPr lang="zh-CN" altLang="en-US" sz="2000" b="1" dirty="0">
              <a:latin typeface="Tahoma" panose="020B0604030504040204" pitchFamily="34" charset="0"/>
              <a:ea typeface="楷体_GB2312" pitchFamily="49"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381000" y="609600"/>
            <a:ext cx="6781800" cy="609600"/>
          </a:xfrm>
          <a:ln/>
        </p:spPr>
        <p:txBody>
          <a:bodyPr vert="horz" wrap="square" lIns="91440" tIns="45720" rIns="91440" bIns="45720" anchor="b" anchorCtr="0"/>
          <a:p>
            <a:pPr eaLnBrk="1" hangingPunct="1"/>
            <a:r>
              <a:rPr lang="zh-CN" altLang="en-US" sz="3600" dirty="0">
                <a:ea typeface="楷体_GB2312" pitchFamily="49" charset="-122"/>
              </a:rPr>
              <a:t>递归在求广义表深度中的应用</a:t>
            </a:r>
            <a:endParaRPr lang="zh-CN" altLang="en-US" sz="3600" dirty="0">
              <a:ea typeface="楷体_GB2312" pitchFamily="49" charset="-122"/>
            </a:endParaRPr>
          </a:p>
        </p:txBody>
      </p:sp>
      <p:sp>
        <p:nvSpPr>
          <p:cNvPr id="37891" name="Rectangle 3"/>
          <p:cNvSpPr>
            <a:spLocks noGrp="1"/>
          </p:cNvSpPr>
          <p:nvPr>
            <p:ph idx="1"/>
          </p:nvPr>
        </p:nvSpPr>
        <p:spPr>
          <a:xfrm>
            <a:off x="228600" y="1371600"/>
            <a:ext cx="8915400" cy="2895600"/>
          </a:xfrm>
          <a:ln/>
        </p:spPr>
        <p:txBody>
          <a:bodyPr vert="horz" wrap="square" lIns="91440" tIns="45720" rIns="91440" bIns="45720" anchor="t" anchorCtr="0"/>
          <a:p>
            <a:pPr algn="just" eaLnBrk="1" hangingPunct="1">
              <a:lnSpc>
                <a:spcPct val="80000"/>
              </a:lnSpc>
            </a:pPr>
            <a:r>
              <a:rPr lang="zh-CN" altLang="en-US" sz="2400" b="1" dirty="0">
                <a:solidFill>
                  <a:schemeClr val="tx2"/>
                </a:solidFill>
                <a:ea typeface="楷体_GB2312" pitchFamily="49" charset="-122"/>
              </a:rPr>
              <a:t>广义表深度</a:t>
            </a:r>
            <a:r>
              <a:rPr lang="zh-CN" altLang="en-US" sz="2400" b="1" dirty="0">
                <a:ea typeface="楷体_GB2312" pitchFamily="49" charset="-122"/>
              </a:rPr>
              <a:t>：广义表中括号的重数。</a:t>
            </a:r>
            <a:endParaRPr lang="zh-CN" altLang="en-US" sz="2400" b="1" dirty="0">
              <a:ea typeface="楷体_GB2312" pitchFamily="49" charset="-122"/>
            </a:endParaRPr>
          </a:p>
          <a:p>
            <a:pPr algn="just" eaLnBrk="1" hangingPunct="1">
              <a:lnSpc>
                <a:spcPct val="80000"/>
              </a:lnSpc>
            </a:pPr>
            <a:r>
              <a:rPr lang="zh-CN" altLang="en-US" sz="2400" b="1" dirty="0">
                <a:ea typeface="楷体_GB2312" pitchFamily="49" charset="-122"/>
              </a:rPr>
              <a:t>广义表</a:t>
            </a:r>
            <a:r>
              <a:rPr lang="en-US" altLang="zh-CN" sz="2400" b="1" dirty="0">
                <a:ea typeface="楷体_GB2312" pitchFamily="49" charset="-122"/>
              </a:rPr>
              <a:t>LS=(α</a:t>
            </a:r>
            <a:r>
              <a:rPr lang="en-US" altLang="zh-CN" sz="2400" b="1" baseline="-30000" dirty="0">
                <a:ea typeface="楷体_GB2312" pitchFamily="49" charset="-122"/>
              </a:rPr>
              <a:t>1</a:t>
            </a:r>
            <a:r>
              <a:rPr lang="en-US" altLang="zh-CN" sz="2400" b="1" dirty="0">
                <a:ea typeface="楷体_GB2312" pitchFamily="49" charset="-122"/>
              </a:rPr>
              <a:t>,α</a:t>
            </a:r>
            <a:r>
              <a:rPr lang="en-US" altLang="zh-CN" sz="2400" b="1" baseline="-30000" dirty="0">
                <a:ea typeface="楷体_GB2312" pitchFamily="49" charset="-122"/>
              </a:rPr>
              <a:t>2</a:t>
            </a:r>
            <a:r>
              <a:rPr lang="en-US" altLang="zh-CN" sz="2400" b="1" dirty="0">
                <a:ea typeface="楷体_GB2312" pitchFamily="49" charset="-122"/>
              </a:rPr>
              <a:t>,…,α</a:t>
            </a:r>
            <a:r>
              <a:rPr lang="en-US" altLang="zh-CN" sz="2400" b="1" baseline="-30000" dirty="0">
                <a:ea typeface="楷体_GB2312" pitchFamily="49" charset="-122"/>
              </a:rPr>
              <a:t>n</a:t>
            </a:r>
            <a:r>
              <a:rPr lang="en-US" altLang="zh-CN" sz="2400" b="1" dirty="0">
                <a:ea typeface="楷体_GB2312" pitchFamily="49" charset="-122"/>
              </a:rPr>
              <a:t>)</a:t>
            </a:r>
            <a:r>
              <a:rPr lang="zh-CN" altLang="en-US" sz="2400" b="1" dirty="0">
                <a:ea typeface="楷体_GB2312" pitchFamily="49" charset="-122"/>
              </a:rPr>
              <a:t>，深度的</a:t>
            </a:r>
            <a:r>
              <a:rPr lang="zh-CN" altLang="en-US" sz="2400" b="1" dirty="0">
                <a:solidFill>
                  <a:schemeClr val="tx2"/>
                </a:solidFill>
                <a:ea typeface="楷体_GB2312" pitchFamily="49" charset="-122"/>
              </a:rPr>
              <a:t>递推模型</a:t>
            </a:r>
            <a:r>
              <a:rPr lang="zh-CN" altLang="en-US" sz="2400" b="1" dirty="0">
                <a:ea typeface="楷体_GB2312" pitchFamily="49" charset="-122"/>
              </a:rPr>
              <a:t>是：</a:t>
            </a:r>
            <a:endParaRPr lang="zh-CN" altLang="en-US" sz="2400" b="1" dirty="0"/>
          </a:p>
          <a:p>
            <a:pPr algn="just" eaLnBrk="1" hangingPunct="1">
              <a:lnSpc>
                <a:spcPct val="80000"/>
              </a:lnSpc>
              <a:buNone/>
            </a:pPr>
            <a:r>
              <a:rPr lang="zh-CN" altLang="en-US" sz="2400" b="1" dirty="0">
                <a:ea typeface="楷体_GB2312" pitchFamily="49" charset="-122"/>
              </a:rPr>
              <a:t>                              </a:t>
            </a:r>
            <a:r>
              <a:rPr lang="en-US" altLang="zh-CN" sz="2400" b="1" dirty="0">
                <a:ea typeface="楷体_GB2312" pitchFamily="49" charset="-122"/>
              </a:rPr>
              <a:t>1  LS</a:t>
            </a:r>
            <a:r>
              <a:rPr lang="zh-CN" altLang="en-US" sz="2400" b="1" dirty="0">
                <a:ea typeface="楷体_GB2312" pitchFamily="49" charset="-122"/>
              </a:rPr>
              <a:t>是空表</a:t>
            </a:r>
            <a:endParaRPr lang="zh-CN" altLang="en-US" sz="2400" b="1" dirty="0"/>
          </a:p>
          <a:p>
            <a:pPr algn="just" eaLnBrk="1" hangingPunct="1">
              <a:lnSpc>
                <a:spcPct val="80000"/>
              </a:lnSpc>
              <a:buNone/>
            </a:pPr>
            <a:r>
              <a:rPr lang="zh-CN" altLang="en-US" sz="2400" b="1" dirty="0">
                <a:ea typeface="楷体_GB2312" pitchFamily="49" charset="-122"/>
              </a:rPr>
              <a:t>      </a:t>
            </a:r>
            <a:r>
              <a:rPr lang="en-US" altLang="zh-CN" sz="2400" b="1" dirty="0">
                <a:ea typeface="楷体_GB2312" pitchFamily="49" charset="-122"/>
              </a:rPr>
              <a:t>DEPTH(LS)=   0  LS</a:t>
            </a:r>
            <a:r>
              <a:rPr lang="zh-CN" altLang="en-US" sz="2400" b="1" dirty="0">
                <a:ea typeface="楷体_GB2312" pitchFamily="49" charset="-122"/>
              </a:rPr>
              <a:t>是原子表</a:t>
            </a:r>
            <a:endParaRPr lang="zh-CN" altLang="en-US" sz="2400" b="1" dirty="0"/>
          </a:p>
          <a:p>
            <a:pPr eaLnBrk="1" hangingPunct="1">
              <a:lnSpc>
                <a:spcPct val="80000"/>
              </a:lnSpc>
              <a:buNone/>
            </a:pPr>
            <a:r>
              <a:rPr lang="zh-CN" altLang="en-US" sz="2400" b="1" dirty="0">
                <a:ea typeface="楷体_GB2312" pitchFamily="49" charset="-122"/>
              </a:rPr>
              <a:t>                              </a:t>
            </a:r>
            <a:r>
              <a:rPr lang="en-US" altLang="zh-CN" sz="2400" b="1" dirty="0">
                <a:ea typeface="楷体_GB2312" pitchFamily="49" charset="-122"/>
              </a:rPr>
              <a:t>1+MAX(DEPTH(α</a:t>
            </a:r>
            <a:r>
              <a:rPr lang="en-US" altLang="zh-CN" sz="2400" b="1" baseline="-25000" dirty="0">
                <a:ea typeface="楷体_GB2312" pitchFamily="49" charset="-122"/>
              </a:rPr>
              <a:t>i</a:t>
            </a:r>
            <a:r>
              <a:rPr lang="en-US" altLang="zh-CN" sz="2400" b="1" dirty="0">
                <a:ea typeface="楷体_GB2312" pitchFamily="49" charset="-122"/>
              </a:rPr>
              <a:t>))  1≤i≤n  LS</a:t>
            </a:r>
            <a:r>
              <a:rPr lang="zh-CN" altLang="en-US" sz="2400" b="1" dirty="0">
                <a:ea typeface="楷体_GB2312" pitchFamily="49" charset="-122"/>
              </a:rPr>
              <a:t>的一般情况</a:t>
            </a:r>
            <a:r>
              <a:rPr lang="zh-CN" altLang="en-US" sz="2400" b="1" dirty="0"/>
              <a:t> </a:t>
            </a:r>
            <a:endParaRPr lang="zh-CN" altLang="en-US" sz="2400" b="1" dirty="0"/>
          </a:p>
          <a:p>
            <a:pPr eaLnBrk="1" hangingPunct="1">
              <a:lnSpc>
                <a:spcPct val="80000"/>
              </a:lnSpc>
              <a:buNone/>
            </a:pPr>
            <a:r>
              <a:rPr lang="en-US" altLang="zh-CN" sz="2400" dirty="0">
                <a:latin typeface="Times New Roman" panose="02020603050405020304" pitchFamily="18" charset="0"/>
              </a:rPr>
              <a:t>int GListDepth(Glist L)</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if(!L)           return 1;</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if(L-&gt;tag==ATOM) return 0; //</a:t>
            </a:r>
            <a:r>
              <a:rPr lang="zh-CN" altLang="en-US" sz="2400" dirty="0">
                <a:latin typeface="Times New Roman" panose="02020603050405020304" pitchFamily="18" charset="0"/>
              </a:rPr>
              <a:t>是原子</a:t>
            </a:r>
            <a:endParaRPr lang="zh-CN" altLang="en-US" sz="2400" dirty="0">
              <a:latin typeface="Times New Roman" panose="02020603050405020304" pitchFamily="18" charset="0"/>
            </a:endParaRPr>
          </a:p>
          <a:p>
            <a:pPr eaLnBrk="1" hangingPunct="1">
              <a:lnSpc>
                <a:spcPct val="80000"/>
              </a:lnSpc>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for(max=0,pp=L;pp;pp=pp-&gt;ptr.tp);</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dep=GListDepth(pp-&gt;ptr.hp);</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if(dep&gt;max)  max=dep;</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    return max+1;</a:t>
            </a:r>
            <a:endParaRPr lang="en-US" altLang="zh-CN" sz="2400" dirty="0">
              <a:latin typeface="Times New Roman" panose="02020603050405020304" pitchFamily="18" charset="0"/>
            </a:endParaRPr>
          </a:p>
          <a:p>
            <a:pPr eaLnBrk="1" hangingPunct="1">
              <a:lnSpc>
                <a:spcPct val="80000"/>
              </a:lnSpc>
              <a:buNone/>
            </a:pPr>
            <a:r>
              <a:rPr lang="en-US" altLang="zh-CN" sz="2400" dirty="0">
                <a:latin typeface="Times New Roman" panose="02020603050405020304" pitchFamily="18" charset="0"/>
              </a:rPr>
              <a:t>}//GListDepth</a:t>
            </a:r>
            <a:endParaRPr lang="en-US" altLang="zh-CN" sz="2400" dirty="0">
              <a:latin typeface="Times New Roman" panose="02020603050405020304" pitchFamily="18" charset="0"/>
            </a:endParaRPr>
          </a:p>
          <a:p>
            <a:pPr eaLnBrk="1" hangingPunct="1">
              <a:lnSpc>
                <a:spcPct val="80000"/>
              </a:lnSpc>
              <a:buNone/>
            </a:pPr>
            <a:endParaRPr lang="en-US" altLang="zh-CN" sz="2400" b="1" dirty="0">
              <a:latin typeface="Times New Roman" panose="02020603050405020304" pitchFamily="18" charset="0"/>
            </a:endParaRPr>
          </a:p>
        </p:txBody>
      </p:sp>
      <p:sp>
        <p:nvSpPr>
          <p:cNvPr id="59395" name="AutoShape 4"/>
          <p:cNvSpPr/>
          <p:nvPr/>
        </p:nvSpPr>
        <p:spPr>
          <a:xfrm>
            <a:off x="2698750" y="2227263"/>
            <a:ext cx="79375" cy="820737"/>
          </a:xfrm>
          <a:prstGeom prst="leftBrace">
            <a:avLst>
              <a:gd name="adj1" fmla="val 85687"/>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891">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891">
                                            <p:txEl>
                                              <p:charRg st="17" end="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7891">
                                            <p:txEl>
                                              <p:charRg st="46"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7891">
                                            <p:txEl>
                                              <p:charRg st="85" end="1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7891">
                                            <p:txEl>
                                              <p:charRg st="114" end="1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7891">
                                            <p:txEl>
                                              <p:charRg st="178" end="20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7891">
                                            <p:txEl>
                                              <p:charRg st="202" end="23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7891">
                                            <p:txEl>
                                              <p:charRg st="234" end="27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7891">
                                            <p:txEl>
                                              <p:charRg st="273" end="3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7891">
                                            <p:txEl>
                                              <p:charRg st="313" end="32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7891">
                                            <p:txEl>
                                              <p:charRg st="323" end="36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37891">
                                            <p:txEl>
                                              <p:charRg st="364" end="39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37891">
                                            <p:txEl>
                                              <p:charRg st="396" end="40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7891">
                                            <p:txEl>
                                              <p:charRg st="404" end="42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37891">
                                            <p:txEl>
                                              <p:charRg st="422" end="4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ln/>
        </p:spPr>
        <p:txBody>
          <a:bodyPr vert="horz" wrap="square" lIns="91440" tIns="45720" rIns="91440" bIns="45720" anchor="b" anchorCtr="0"/>
          <a:p>
            <a:pPr eaLnBrk="1" hangingPunct="1"/>
            <a:r>
              <a:rPr lang="zh-CN" altLang="en-US" sz="3600" dirty="0">
                <a:ea typeface="楷体_GB2312" pitchFamily="49" charset="-122"/>
              </a:rPr>
              <a:t>递归在求广义表深度中的应用</a:t>
            </a:r>
            <a:endParaRPr lang="zh-CN" altLang="en-US" sz="3600" dirty="0">
              <a:ea typeface="楷体_GB2312" pitchFamily="49" charset="-122"/>
            </a:endParaRPr>
          </a:p>
        </p:txBody>
      </p:sp>
      <p:sp>
        <p:nvSpPr>
          <p:cNvPr id="60418" name="Rectangle 3"/>
          <p:cNvSpPr>
            <a:spLocks noGrp="1"/>
          </p:cNvSpPr>
          <p:nvPr>
            <p:ph idx="1"/>
          </p:nvPr>
        </p:nvSpPr>
        <p:spPr>
          <a:xfrm>
            <a:off x="76200" y="1836738"/>
            <a:ext cx="8915400" cy="4411662"/>
          </a:xfrm>
          <a:ln/>
        </p:spPr>
        <p:txBody>
          <a:bodyPr vert="horz" wrap="square" lIns="91440" tIns="45720" rIns="91440" bIns="45720" anchor="t" anchorCtr="0"/>
          <a:p>
            <a:pPr marL="0" indent="0" eaLnBrk="1" hangingPunct="1">
              <a:lnSpc>
                <a:spcPct val="80000"/>
              </a:lnSpc>
            </a:pPr>
            <a:r>
              <a:rPr lang="zh-CN" altLang="en-US" sz="2400" b="1" dirty="0">
                <a:latin typeface="Times New Roman" panose="02020603050405020304" pitchFamily="18" charset="0"/>
                <a:ea typeface="楷体_GB2312" pitchFamily="49" charset="-122"/>
              </a:rPr>
              <a:t>任一广义表可以分解成表头和表尾，一对确定的表头和表尾可唯一确定一个广义表</a:t>
            </a:r>
            <a:endParaRPr lang="zh-CN" altLang="en-US" sz="2400" b="1" dirty="0">
              <a:latin typeface="Times New Roman" panose="02020603050405020304" pitchFamily="18" charset="0"/>
              <a:ea typeface="楷体_GB2312" pitchFamily="49" charset="-122"/>
            </a:endParaRPr>
          </a:p>
          <a:p>
            <a:pPr marL="0" indent="0" eaLnBrk="1" hangingPunct="1">
              <a:lnSpc>
                <a:spcPct val="80000"/>
              </a:lnSpc>
            </a:pPr>
            <a:endParaRPr lang="zh-CN" altLang="en-US" sz="24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void GList_Copy(GList A,GList &amp;B)// </a:t>
            </a:r>
            <a:r>
              <a:rPr lang="zh-CN" altLang="en-US" sz="2000" b="1" dirty="0">
                <a:latin typeface="Times New Roman" panose="02020603050405020304" pitchFamily="18" charset="0"/>
                <a:ea typeface="楷体_GB2312" pitchFamily="49" charset="-122"/>
              </a:rPr>
              <a:t>复制广义表的递归算法 </a:t>
            </a:r>
            <a:endParaRPr lang="zh-CN" altLang="en-US"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if(!A-&gt;tag)</a:t>
            </a:r>
            <a:r>
              <a:rPr lang="en-US" altLang="zh-CN" sz="2000" b="1" dirty="0">
                <a:solidFill>
                  <a:srgbClr val="33CC33"/>
                </a:solidFill>
                <a:latin typeface="Times New Roman" panose="02020603050405020304" pitchFamily="18" charset="0"/>
                <a:ea typeface="楷体_GB2312" pitchFamily="49" charset="-122"/>
              </a:rPr>
              <a:t> // </a:t>
            </a:r>
            <a:r>
              <a:rPr lang="zh-CN" altLang="en-US" sz="2000" b="1" dirty="0">
                <a:solidFill>
                  <a:srgbClr val="33CC33"/>
                </a:solidFill>
                <a:latin typeface="Times New Roman" panose="02020603050405020304" pitchFamily="18" charset="0"/>
                <a:ea typeface="楷体_GB2312" pitchFamily="49" charset="-122"/>
              </a:rPr>
              <a:t>当结点为原子时 </a:t>
            </a:r>
            <a:r>
              <a:rPr lang="en-US" altLang="zh-CN" sz="2000" b="1" dirty="0">
                <a:solidFill>
                  <a:srgbClr val="33CC33"/>
                </a:solidFill>
                <a:latin typeface="Times New Roman" panose="02020603050405020304" pitchFamily="18" charset="0"/>
                <a:ea typeface="楷体_GB2312" pitchFamily="49" charset="-122"/>
              </a:rPr>
              <a:t>, </a:t>
            </a:r>
            <a:r>
              <a:rPr lang="zh-CN" altLang="en-US" sz="2000" b="1" dirty="0">
                <a:solidFill>
                  <a:srgbClr val="33CC33"/>
                </a:solidFill>
                <a:latin typeface="Times New Roman" panose="02020603050405020304" pitchFamily="18" charset="0"/>
                <a:ea typeface="楷体_GB2312" pitchFamily="49" charset="-122"/>
              </a:rPr>
              <a:t>直接复制 </a:t>
            </a:r>
            <a:endParaRPr lang="zh-CN" altLang="en-US" sz="2000" b="1" dirty="0">
              <a:solidFill>
                <a:srgbClr val="33CC33"/>
              </a:solidFill>
              <a:latin typeface="Times New Roman" panose="02020603050405020304" pitchFamily="18" charset="0"/>
              <a:ea typeface="楷体_GB2312" pitchFamily="49" charset="-122"/>
            </a:endParaRPr>
          </a:p>
          <a:p>
            <a:pPr marL="0" indent="0" eaLnBrk="1" hangingPunct="1">
              <a:lnSpc>
                <a:spcPct val="80000"/>
              </a:lnSpc>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B-&gt;tag=0;     B-&gt;atom=A-&gt;atom;   }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else</a:t>
            </a:r>
            <a:r>
              <a:rPr lang="en-US" altLang="zh-CN" sz="2000" b="1" dirty="0">
                <a:solidFill>
                  <a:srgbClr val="33CC33"/>
                </a:solidFill>
                <a:latin typeface="Times New Roman" panose="02020603050405020304" pitchFamily="18" charset="0"/>
                <a:ea typeface="楷体_GB2312" pitchFamily="49" charset="-122"/>
              </a:rPr>
              <a:t> // </a:t>
            </a:r>
            <a:r>
              <a:rPr lang="zh-CN" altLang="en-US" sz="2000" b="1" dirty="0">
                <a:solidFill>
                  <a:srgbClr val="33CC33"/>
                </a:solidFill>
                <a:latin typeface="Times New Roman" panose="02020603050405020304" pitchFamily="18" charset="0"/>
                <a:ea typeface="楷体_GB2312" pitchFamily="49" charset="-122"/>
              </a:rPr>
              <a:t>当结点为子表时 </a:t>
            </a:r>
            <a:endParaRPr lang="zh-CN" altLang="en-US" sz="2000" b="1" dirty="0">
              <a:solidFill>
                <a:srgbClr val="33CC33"/>
              </a:solidFill>
              <a:latin typeface="Times New Roman" panose="02020603050405020304" pitchFamily="18" charset="0"/>
              <a:ea typeface="楷体_GB2312" pitchFamily="49" charset="-122"/>
            </a:endParaRPr>
          </a:p>
          <a:p>
            <a:pPr marL="0" indent="0" eaLnBrk="1" hangingPunct="1">
              <a:lnSpc>
                <a:spcPct val="80000"/>
              </a:lnSpc>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B-&gt;tag=1;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if(A-&gt;ptr.hp)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  B-&gt;ptr.hp=malloc(sizeof(GLNode)); GList_Copy(A-&gt;ptr.hp,B-&gt;ptr.hp);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 </a:t>
            </a:r>
            <a:r>
              <a:rPr lang="en-US" altLang="zh-CN" sz="2000" b="1" dirty="0">
                <a:solidFill>
                  <a:srgbClr val="33CC33"/>
                </a:solidFill>
                <a:latin typeface="Times New Roman" panose="02020603050405020304" pitchFamily="18" charset="0"/>
                <a:ea typeface="楷体_GB2312" pitchFamily="49" charset="-122"/>
              </a:rPr>
              <a:t>// </a:t>
            </a:r>
            <a:r>
              <a:rPr lang="zh-CN" altLang="en-US" sz="2000" b="1" dirty="0">
                <a:solidFill>
                  <a:srgbClr val="33CC33"/>
                </a:solidFill>
                <a:latin typeface="Times New Roman" panose="02020603050405020304" pitchFamily="18" charset="0"/>
                <a:ea typeface="楷体_GB2312" pitchFamily="49" charset="-122"/>
              </a:rPr>
              <a:t>复制表头 </a:t>
            </a:r>
            <a:endParaRPr lang="zh-CN" altLang="en-US" sz="2000" b="1" dirty="0">
              <a:solidFill>
                <a:srgbClr val="33CC33"/>
              </a:solidFill>
              <a:latin typeface="Times New Roman" panose="02020603050405020304" pitchFamily="18" charset="0"/>
              <a:ea typeface="楷体_GB2312" pitchFamily="49" charset="-122"/>
            </a:endParaRPr>
          </a:p>
          <a:p>
            <a:pPr marL="0" indent="0" eaLnBrk="1" hangingPunct="1">
              <a:lnSpc>
                <a:spcPct val="80000"/>
              </a:lnSpc>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if(A-&gt;ptr.tp)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       B-&gt;ptr.tp=malloc(sizeof(GLNode)); GList_Copy(A-&gt;ptr.tp,B-&gt;ptr.tp); </a:t>
            </a:r>
            <a:endParaRPr lang="en-US" altLang="zh-CN" sz="2000" b="1" dirty="0">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    } </a:t>
            </a:r>
            <a:r>
              <a:rPr lang="en-US" altLang="zh-CN" sz="2000" b="1" dirty="0">
                <a:solidFill>
                  <a:srgbClr val="33CC33"/>
                </a:solidFill>
                <a:latin typeface="Times New Roman" panose="02020603050405020304" pitchFamily="18" charset="0"/>
                <a:ea typeface="楷体_GB2312" pitchFamily="49" charset="-122"/>
              </a:rPr>
              <a:t>// </a:t>
            </a:r>
            <a:r>
              <a:rPr lang="zh-CN" altLang="en-US" sz="2000" b="1" dirty="0">
                <a:solidFill>
                  <a:srgbClr val="33CC33"/>
                </a:solidFill>
                <a:latin typeface="Times New Roman" panose="02020603050405020304" pitchFamily="18" charset="0"/>
                <a:ea typeface="楷体_GB2312" pitchFamily="49" charset="-122"/>
              </a:rPr>
              <a:t>复制表尾 </a:t>
            </a:r>
            <a:endParaRPr lang="zh-CN" altLang="en-US" sz="2000" b="1" dirty="0">
              <a:solidFill>
                <a:srgbClr val="33CC33"/>
              </a:solidFill>
              <a:latin typeface="Times New Roman" panose="02020603050405020304" pitchFamily="18" charset="0"/>
              <a:ea typeface="楷体_GB2312" pitchFamily="49" charset="-122"/>
            </a:endParaRPr>
          </a:p>
          <a:p>
            <a:pPr marL="0" indent="0" eaLnBrk="1" hangingPunct="1">
              <a:lnSpc>
                <a:spcPct val="80000"/>
              </a:lnSpc>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t>
            </a:r>
            <a:r>
              <a:rPr lang="en-US" altLang="zh-CN" sz="2000" b="1" dirty="0">
                <a:solidFill>
                  <a:srgbClr val="33CC33"/>
                </a:solidFill>
                <a:latin typeface="Times New Roman" panose="02020603050405020304" pitchFamily="18" charset="0"/>
                <a:ea typeface="楷体_GB2312" pitchFamily="49" charset="-122"/>
              </a:rPr>
              <a:t>//else </a:t>
            </a:r>
            <a:endParaRPr lang="en-US" altLang="zh-CN" sz="2000" b="1" dirty="0">
              <a:solidFill>
                <a:srgbClr val="33CC33"/>
              </a:solidFill>
              <a:latin typeface="Times New Roman" panose="02020603050405020304" pitchFamily="18" charset="0"/>
              <a:ea typeface="楷体_GB2312" pitchFamily="49" charset="-122"/>
            </a:endParaRPr>
          </a:p>
          <a:p>
            <a:pPr marL="0" indent="0" eaLnBrk="1" hangingPunct="1">
              <a:lnSpc>
                <a:spcPct val="80000"/>
              </a:lnSpc>
              <a:buNone/>
            </a:pPr>
            <a:r>
              <a:rPr lang="en-US" altLang="zh-CN" sz="2000" b="1" dirty="0">
                <a:latin typeface="Times New Roman" panose="02020603050405020304" pitchFamily="18" charset="0"/>
                <a:ea typeface="楷体_GB2312" pitchFamily="49" charset="-122"/>
              </a:rPr>
              <a:t>}</a:t>
            </a:r>
            <a:r>
              <a:rPr lang="en-US" altLang="zh-CN" sz="2000" b="1" dirty="0">
                <a:solidFill>
                  <a:srgbClr val="33CC33"/>
                </a:solidFill>
                <a:latin typeface="Times New Roman" panose="02020603050405020304" pitchFamily="18" charset="0"/>
                <a:ea typeface="楷体_GB2312" pitchFamily="49" charset="-122"/>
              </a:rPr>
              <a:t>//GList_Copy </a:t>
            </a:r>
            <a:endParaRPr lang="en-US" altLang="zh-CN" sz="2000" b="1" dirty="0">
              <a:solidFill>
                <a:srgbClr val="33CC33"/>
              </a:solidFill>
              <a:latin typeface="Times New Roman" panose="02020603050405020304" pitchFamily="18" charset="0"/>
              <a:ea typeface="楷体_GB2312" pitchFamily="49"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2034" name="Group 2"/>
          <p:cNvGrpSpPr/>
          <p:nvPr/>
        </p:nvGrpSpPr>
        <p:grpSpPr>
          <a:xfrm>
            <a:off x="4491038" y="3679825"/>
            <a:ext cx="4348162" cy="2905125"/>
            <a:chOff x="864" y="1152"/>
            <a:chExt cx="2739" cy="1830"/>
          </a:xfrm>
        </p:grpSpPr>
        <p:grpSp>
          <p:nvGrpSpPr>
            <p:cNvPr id="61442" name="Group 3"/>
            <p:cNvGrpSpPr/>
            <p:nvPr/>
          </p:nvGrpSpPr>
          <p:grpSpPr>
            <a:xfrm>
              <a:off x="864" y="1152"/>
              <a:ext cx="720" cy="384"/>
              <a:chOff x="864" y="1152"/>
              <a:chExt cx="720" cy="384"/>
            </a:xfrm>
          </p:grpSpPr>
          <p:sp>
            <p:nvSpPr>
              <p:cNvPr id="61443" name="Text Box 4"/>
              <p:cNvSpPr txBox="1"/>
              <p:nvPr/>
            </p:nvSpPr>
            <p:spPr>
              <a:xfrm>
                <a:off x="864"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44" name="Text Box 5"/>
              <p:cNvSpPr txBox="1"/>
              <p:nvPr/>
            </p:nvSpPr>
            <p:spPr>
              <a:xfrm>
                <a:off x="1056"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45" name="Text Box 6"/>
              <p:cNvSpPr txBox="1"/>
              <p:nvPr/>
            </p:nvSpPr>
            <p:spPr>
              <a:xfrm>
                <a:off x="1248"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46" name="Line 7"/>
              <p:cNvSpPr/>
              <p:nvPr/>
            </p:nvSpPr>
            <p:spPr>
              <a:xfrm>
                <a:off x="1152" y="1296"/>
                <a:ext cx="0" cy="240"/>
              </a:xfrm>
              <a:prstGeom prst="line">
                <a:avLst/>
              </a:prstGeom>
              <a:ln w="9525" cap="flat" cmpd="sng">
                <a:solidFill>
                  <a:schemeClr val="tx1"/>
                </a:solidFill>
                <a:prstDash val="solid"/>
                <a:miter/>
                <a:headEnd type="none" w="med" len="med"/>
                <a:tailEnd type="triangle" w="med" len="med"/>
              </a:ln>
            </p:spPr>
          </p:sp>
          <p:sp>
            <p:nvSpPr>
              <p:cNvPr id="61447" name="Line 8"/>
              <p:cNvSpPr/>
              <p:nvPr/>
            </p:nvSpPr>
            <p:spPr>
              <a:xfrm>
                <a:off x="1344" y="1296"/>
                <a:ext cx="240" cy="0"/>
              </a:xfrm>
              <a:prstGeom prst="line">
                <a:avLst/>
              </a:prstGeom>
              <a:ln w="9525" cap="flat" cmpd="sng">
                <a:solidFill>
                  <a:schemeClr val="tx1"/>
                </a:solidFill>
                <a:prstDash val="solid"/>
                <a:miter/>
                <a:headEnd type="none" w="med" len="med"/>
                <a:tailEnd type="triangle" w="med" len="med"/>
              </a:ln>
            </p:spPr>
          </p:sp>
        </p:grpSp>
        <p:grpSp>
          <p:nvGrpSpPr>
            <p:cNvPr id="61448" name="Group 9"/>
            <p:cNvGrpSpPr/>
            <p:nvPr/>
          </p:nvGrpSpPr>
          <p:grpSpPr>
            <a:xfrm>
              <a:off x="912" y="1536"/>
              <a:ext cx="444" cy="294"/>
              <a:chOff x="912" y="1536"/>
              <a:chExt cx="444" cy="294"/>
            </a:xfrm>
          </p:grpSpPr>
          <p:sp>
            <p:nvSpPr>
              <p:cNvPr id="61449" name="Text Box 10"/>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450" name="Text Box 11"/>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sp>
          <p:nvSpPr>
            <p:cNvPr id="61451" name="Text Box 12"/>
            <p:cNvSpPr txBox="1"/>
            <p:nvPr/>
          </p:nvSpPr>
          <p:spPr>
            <a:xfrm>
              <a:off x="1584"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52" name="Text Box 13"/>
            <p:cNvSpPr txBox="1"/>
            <p:nvPr/>
          </p:nvSpPr>
          <p:spPr>
            <a:xfrm>
              <a:off x="1776"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53" name="Text Box 14"/>
            <p:cNvSpPr txBox="1"/>
            <p:nvPr/>
          </p:nvSpPr>
          <p:spPr>
            <a:xfrm>
              <a:off x="1968"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54" name="Line 15"/>
            <p:cNvSpPr/>
            <p:nvPr/>
          </p:nvSpPr>
          <p:spPr>
            <a:xfrm>
              <a:off x="1872" y="1296"/>
              <a:ext cx="0" cy="240"/>
            </a:xfrm>
            <a:prstGeom prst="line">
              <a:avLst/>
            </a:prstGeom>
            <a:ln w="9525" cap="flat" cmpd="sng">
              <a:solidFill>
                <a:schemeClr val="tx1"/>
              </a:solidFill>
              <a:prstDash val="solid"/>
              <a:miter/>
              <a:headEnd type="none" w="med" len="med"/>
              <a:tailEnd type="triangle" w="med" len="med"/>
            </a:ln>
          </p:spPr>
        </p:sp>
        <p:sp>
          <p:nvSpPr>
            <p:cNvPr id="61455" name="Line 16"/>
            <p:cNvSpPr/>
            <p:nvPr/>
          </p:nvSpPr>
          <p:spPr>
            <a:xfrm>
              <a:off x="2064" y="1296"/>
              <a:ext cx="960" cy="0"/>
            </a:xfrm>
            <a:prstGeom prst="line">
              <a:avLst/>
            </a:prstGeom>
            <a:ln w="9525" cap="flat" cmpd="sng">
              <a:solidFill>
                <a:schemeClr val="tx1"/>
              </a:solidFill>
              <a:prstDash val="solid"/>
              <a:miter/>
              <a:headEnd type="none" w="med" len="med"/>
              <a:tailEnd type="triangle" w="med" len="med"/>
            </a:ln>
          </p:spPr>
        </p:sp>
        <p:sp>
          <p:nvSpPr>
            <p:cNvPr id="61456" name="Text Box 17"/>
            <p:cNvSpPr txBox="1"/>
            <p:nvPr/>
          </p:nvSpPr>
          <p:spPr>
            <a:xfrm>
              <a:off x="158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57" name="Text Box 18"/>
            <p:cNvSpPr txBox="1"/>
            <p:nvPr/>
          </p:nvSpPr>
          <p:spPr>
            <a:xfrm>
              <a:off x="177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58" name="Text Box 19"/>
            <p:cNvSpPr txBox="1"/>
            <p:nvPr/>
          </p:nvSpPr>
          <p:spPr>
            <a:xfrm>
              <a:off x="196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59" name="Line 20"/>
            <p:cNvSpPr/>
            <p:nvPr/>
          </p:nvSpPr>
          <p:spPr>
            <a:xfrm>
              <a:off x="2064" y="1680"/>
              <a:ext cx="240" cy="0"/>
            </a:xfrm>
            <a:prstGeom prst="line">
              <a:avLst/>
            </a:prstGeom>
            <a:ln w="9525" cap="flat" cmpd="sng">
              <a:solidFill>
                <a:schemeClr val="tx1"/>
              </a:solidFill>
              <a:prstDash val="solid"/>
              <a:miter/>
              <a:headEnd type="none" w="med" len="med"/>
              <a:tailEnd type="triangle" w="med" len="med"/>
            </a:ln>
          </p:spPr>
        </p:sp>
        <p:sp>
          <p:nvSpPr>
            <p:cNvPr id="61460" name="Text Box 21"/>
            <p:cNvSpPr txBox="1"/>
            <p:nvPr/>
          </p:nvSpPr>
          <p:spPr>
            <a:xfrm>
              <a:off x="3027"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61" name="Text Box 22"/>
            <p:cNvSpPr txBox="1"/>
            <p:nvPr/>
          </p:nvSpPr>
          <p:spPr>
            <a:xfrm>
              <a:off x="3219"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62" name="Text Box 23"/>
            <p:cNvSpPr txBox="1"/>
            <p:nvPr/>
          </p:nvSpPr>
          <p:spPr>
            <a:xfrm>
              <a:off x="3411"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63" name="Line 24"/>
            <p:cNvSpPr/>
            <p:nvPr/>
          </p:nvSpPr>
          <p:spPr>
            <a:xfrm>
              <a:off x="3315" y="1308"/>
              <a:ext cx="0" cy="240"/>
            </a:xfrm>
            <a:prstGeom prst="line">
              <a:avLst/>
            </a:prstGeom>
            <a:ln w="9525" cap="flat" cmpd="sng">
              <a:solidFill>
                <a:schemeClr val="tx1"/>
              </a:solidFill>
              <a:prstDash val="solid"/>
              <a:miter/>
              <a:headEnd type="none" w="med" len="med"/>
              <a:tailEnd type="triangle" w="med" len="med"/>
            </a:ln>
          </p:spPr>
        </p:sp>
        <p:sp>
          <p:nvSpPr>
            <p:cNvPr id="61464" name="Text Box 25"/>
            <p:cNvSpPr txBox="1"/>
            <p:nvPr/>
          </p:nvSpPr>
          <p:spPr>
            <a:xfrm>
              <a:off x="302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65" name="Text Box 26"/>
            <p:cNvSpPr txBox="1"/>
            <p:nvPr/>
          </p:nvSpPr>
          <p:spPr>
            <a:xfrm>
              <a:off x="321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66" name="Text Box 27"/>
            <p:cNvSpPr txBox="1"/>
            <p:nvPr/>
          </p:nvSpPr>
          <p:spPr>
            <a:xfrm>
              <a:off x="340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67" name="Line 28"/>
            <p:cNvSpPr/>
            <p:nvPr/>
          </p:nvSpPr>
          <p:spPr>
            <a:xfrm>
              <a:off x="3312" y="1680"/>
              <a:ext cx="0" cy="240"/>
            </a:xfrm>
            <a:prstGeom prst="line">
              <a:avLst/>
            </a:prstGeom>
            <a:ln w="9525" cap="flat" cmpd="sng">
              <a:solidFill>
                <a:schemeClr val="tx1"/>
              </a:solidFill>
              <a:prstDash val="solid"/>
              <a:miter/>
              <a:headEnd type="none" w="med" len="med"/>
              <a:tailEnd type="triangle" w="med" len="med"/>
            </a:ln>
          </p:spPr>
        </p:sp>
        <p:sp>
          <p:nvSpPr>
            <p:cNvPr id="61468" name="Text Box 29"/>
            <p:cNvSpPr txBox="1"/>
            <p:nvPr/>
          </p:nvSpPr>
          <p:spPr>
            <a:xfrm>
              <a:off x="3024"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69" name="Text Box 30"/>
            <p:cNvSpPr txBox="1"/>
            <p:nvPr/>
          </p:nvSpPr>
          <p:spPr>
            <a:xfrm>
              <a:off x="3216"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70" name="Text Box 31"/>
            <p:cNvSpPr txBox="1"/>
            <p:nvPr/>
          </p:nvSpPr>
          <p:spPr>
            <a:xfrm>
              <a:off x="3408"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71" name="Line 32"/>
            <p:cNvSpPr/>
            <p:nvPr/>
          </p:nvSpPr>
          <p:spPr>
            <a:xfrm>
              <a:off x="3312" y="2064"/>
              <a:ext cx="0" cy="240"/>
            </a:xfrm>
            <a:prstGeom prst="line">
              <a:avLst/>
            </a:prstGeom>
            <a:ln w="9525" cap="flat" cmpd="sng">
              <a:solidFill>
                <a:schemeClr val="tx1"/>
              </a:solidFill>
              <a:prstDash val="solid"/>
              <a:miter/>
              <a:headEnd type="none" w="med" len="med"/>
              <a:tailEnd type="triangle" w="med" len="med"/>
            </a:ln>
          </p:spPr>
        </p:sp>
        <p:sp>
          <p:nvSpPr>
            <p:cNvPr id="61472" name="Text Box 33"/>
            <p:cNvSpPr txBox="1"/>
            <p:nvPr/>
          </p:nvSpPr>
          <p:spPr>
            <a:xfrm>
              <a:off x="3024"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73" name="Text Box 34"/>
            <p:cNvSpPr txBox="1"/>
            <p:nvPr/>
          </p:nvSpPr>
          <p:spPr>
            <a:xfrm>
              <a:off x="3216"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74" name="Text Box 35"/>
            <p:cNvSpPr txBox="1"/>
            <p:nvPr/>
          </p:nvSpPr>
          <p:spPr>
            <a:xfrm>
              <a:off x="3408"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75" name="Line 36"/>
            <p:cNvSpPr/>
            <p:nvPr/>
          </p:nvSpPr>
          <p:spPr>
            <a:xfrm>
              <a:off x="3312" y="2448"/>
              <a:ext cx="0" cy="240"/>
            </a:xfrm>
            <a:prstGeom prst="line">
              <a:avLst/>
            </a:prstGeom>
            <a:ln w="9525" cap="flat" cmpd="sng">
              <a:solidFill>
                <a:schemeClr val="tx1"/>
              </a:solidFill>
              <a:prstDash val="solid"/>
              <a:miter/>
              <a:headEnd type="none" w="med" len="med"/>
              <a:tailEnd type="triangle" w="med" len="med"/>
            </a:ln>
          </p:spPr>
        </p:sp>
        <p:sp>
          <p:nvSpPr>
            <p:cNvPr id="61476" name="Text Box 37"/>
            <p:cNvSpPr txBox="1"/>
            <p:nvPr/>
          </p:nvSpPr>
          <p:spPr>
            <a:xfrm>
              <a:off x="230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77" name="Text Box 38"/>
            <p:cNvSpPr txBox="1"/>
            <p:nvPr/>
          </p:nvSpPr>
          <p:spPr>
            <a:xfrm>
              <a:off x="249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78" name="Text Box 39"/>
            <p:cNvSpPr txBox="1"/>
            <p:nvPr/>
          </p:nvSpPr>
          <p:spPr>
            <a:xfrm>
              <a:off x="268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479" name="Line 40"/>
            <p:cNvSpPr/>
            <p:nvPr/>
          </p:nvSpPr>
          <p:spPr>
            <a:xfrm>
              <a:off x="2592" y="1680"/>
              <a:ext cx="0" cy="240"/>
            </a:xfrm>
            <a:prstGeom prst="line">
              <a:avLst/>
            </a:prstGeom>
            <a:ln w="9525" cap="flat" cmpd="sng">
              <a:solidFill>
                <a:schemeClr val="tx1"/>
              </a:solidFill>
              <a:prstDash val="solid"/>
              <a:miter/>
              <a:headEnd type="none" w="med" len="med"/>
              <a:tailEnd type="triangle" w="med" len="med"/>
            </a:ln>
          </p:spPr>
        </p:sp>
        <p:grpSp>
          <p:nvGrpSpPr>
            <p:cNvPr id="61480" name="Group 41"/>
            <p:cNvGrpSpPr/>
            <p:nvPr/>
          </p:nvGrpSpPr>
          <p:grpSpPr>
            <a:xfrm>
              <a:off x="2343" y="1920"/>
              <a:ext cx="444" cy="294"/>
              <a:chOff x="912" y="1536"/>
              <a:chExt cx="444" cy="294"/>
            </a:xfrm>
          </p:grpSpPr>
          <p:sp>
            <p:nvSpPr>
              <p:cNvPr id="61481" name="Text Box 4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482" name="Text Box 4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b</a:t>
                </a:r>
                <a:endParaRPr lang="en-US" altLang="zh-CN" sz="2400" b="1" dirty="0">
                  <a:latin typeface="Times New Roman" panose="02020603050405020304" pitchFamily="18" charset="0"/>
                  <a:ea typeface="宋体" panose="02010600030101010101" pitchFamily="2" charset="-122"/>
                </a:endParaRPr>
              </a:p>
            </p:txBody>
          </p:sp>
        </p:grpSp>
        <p:grpSp>
          <p:nvGrpSpPr>
            <p:cNvPr id="61483" name="Group 44"/>
            <p:cNvGrpSpPr/>
            <p:nvPr/>
          </p:nvGrpSpPr>
          <p:grpSpPr>
            <a:xfrm>
              <a:off x="3072" y="2688"/>
              <a:ext cx="444" cy="294"/>
              <a:chOff x="912" y="1536"/>
              <a:chExt cx="444" cy="294"/>
            </a:xfrm>
          </p:grpSpPr>
          <p:sp>
            <p:nvSpPr>
              <p:cNvPr id="61484" name="Text Box 45"/>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485" name="Text Box 46"/>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e</a:t>
                </a:r>
                <a:endParaRPr lang="en-US" altLang="zh-CN" sz="2400" b="1" dirty="0">
                  <a:latin typeface="Times New Roman" panose="02020603050405020304" pitchFamily="18" charset="0"/>
                  <a:ea typeface="宋体" panose="02010600030101010101" pitchFamily="2" charset="-122"/>
                </a:endParaRPr>
              </a:p>
            </p:txBody>
          </p:sp>
        </p:grpSp>
      </p:grpSp>
      <p:sp>
        <p:nvSpPr>
          <p:cNvPr id="172079" name="Text Box 47"/>
          <p:cNvSpPr txBox="1"/>
          <p:nvPr/>
        </p:nvSpPr>
        <p:spPr>
          <a:xfrm>
            <a:off x="2514600" y="3276600"/>
            <a:ext cx="6172200" cy="457200"/>
          </a:xfrm>
          <a:prstGeom prst="rect">
            <a:avLst/>
          </a:prstGeom>
          <a:noFill/>
          <a:ln w="9525">
            <a:noFill/>
          </a:ln>
        </p:spPr>
        <p:txBody>
          <a:bodyPr anchor="t" anchorCtr="0">
            <a:spAutoFit/>
          </a:bodyPr>
          <a:p>
            <a:pPr>
              <a:spcBef>
                <a:spcPct val="50000"/>
              </a:spcBef>
            </a:pPr>
            <a:r>
              <a:rPr lang="en-US" altLang="zh-CN" sz="2400" b="1" dirty="0">
                <a:solidFill>
                  <a:srgbClr val="FF3300"/>
                </a:solidFill>
                <a:latin typeface="Times New Roman" panose="02020603050405020304" pitchFamily="18" charset="0"/>
                <a:ea typeface="宋体" panose="02010600030101010101" pitchFamily="2" charset="-122"/>
              </a:rPr>
              <a:t>Head(Head(Head(Head(Tail(Tail(A)))))))=e</a:t>
            </a:r>
            <a:endParaRPr lang="en-US" altLang="zh-CN" sz="2400" b="1" dirty="0">
              <a:solidFill>
                <a:srgbClr val="FF3300"/>
              </a:solidFill>
              <a:latin typeface="Times New Roman" panose="02020603050405020304" pitchFamily="18" charset="0"/>
              <a:ea typeface="宋体" panose="02010600030101010101" pitchFamily="2" charset="-122"/>
            </a:endParaRPr>
          </a:p>
        </p:txBody>
      </p:sp>
      <p:sp>
        <p:nvSpPr>
          <p:cNvPr id="61487" name="Rectangle 48"/>
          <p:cNvSpPr/>
          <p:nvPr/>
        </p:nvSpPr>
        <p:spPr>
          <a:xfrm>
            <a:off x="179388" y="1052513"/>
            <a:ext cx="8280400" cy="5568950"/>
          </a:xfrm>
          <a:prstGeom prst="rect">
            <a:avLst/>
          </a:prstGeom>
          <a:noFill/>
          <a:ln w="9525">
            <a:noFill/>
          </a:ln>
        </p:spPr>
        <p:txBody>
          <a:bodyPr anchor="t" anchorCtr="0">
            <a:spAutoFit/>
          </a:bodyPr>
          <a:p>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若广义表</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满足</a:t>
            </a:r>
            <a:r>
              <a:rPr lang="en-US" altLang="zh-CN" sz="2400" b="1" dirty="0">
                <a:latin typeface="Times New Roman" panose="02020603050405020304" pitchFamily="18" charset="0"/>
                <a:ea typeface="楷体_GB2312" pitchFamily="49" charset="-122"/>
              </a:rPr>
              <a:t>Head(A)=Tail(A), A</a:t>
            </a:r>
            <a:r>
              <a:rPr lang="zh-CN" altLang="en-US" sz="2400" b="1" dirty="0">
                <a:latin typeface="Times New Roman" panose="02020603050405020304" pitchFamily="18" charset="0"/>
                <a:ea typeface="楷体_GB2312" pitchFamily="49" charset="-122"/>
              </a:rPr>
              <a:t>是 </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若一个广义表的表头为空表，则此广义表为空表</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正确</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错误</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已知</a:t>
            </a:r>
            <a:r>
              <a:rPr lang="en-US" altLang="zh-CN" sz="2400" b="1" dirty="0">
                <a:latin typeface="Times New Roman" panose="02020603050405020304" pitchFamily="18" charset="0"/>
                <a:ea typeface="楷体_GB2312" pitchFamily="49" charset="-122"/>
              </a:rPr>
              <a:t>Head(Tail([Head(S),Head(Tail(Tail(S)))]))=[a],</a:t>
            </a:r>
            <a:r>
              <a:rPr lang="zh-CN" altLang="en-US" sz="2400" b="1" dirty="0">
                <a:latin typeface="Times New Roman" panose="02020603050405020304" pitchFamily="18" charset="0"/>
                <a:ea typeface="楷体_GB2312" pitchFamily="49" charset="-122"/>
              </a:rPr>
              <a:t>广义表</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满足上式则</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为</a:t>
            </a:r>
            <a:r>
              <a:rPr lang="zh-CN" altLang="en-US" sz="2400" b="1" u="sng"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方括号表示广义表，圆括号表示函数</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A [[a,b],b,a]  B [[b,a],[a],[b]]  C [b,[a],[a,b]]    D [[b],[b,a][a]] </a:t>
            </a:r>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4.</a:t>
            </a:r>
            <a:r>
              <a:rPr lang="zh-CN" altLang="en-US" sz="2400" b="1" dirty="0">
                <a:latin typeface="Times New Roman" panose="02020603050405020304" pitchFamily="18" charset="0"/>
                <a:ea typeface="楷体_GB2312" pitchFamily="49" charset="-122"/>
              </a:rPr>
              <a:t>画出</a:t>
            </a:r>
            <a:r>
              <a:rPr lang="en-US" altLang="zh-CN" sz="2400" b="1" dirty="0">
                <a:latin typeface="Times New Roman" panose="02020603050405020304" pitchFamily="18" charset="0"/>
                <a:ea typeface="楷体_GB2312" pitchFamily="49" charset="-122"/>
              </a:rPr>
              <a:t>L=(a,((),b),(((e))))</a:t>
            </a:r>
            <a:r>
              <a:rPr lang="zh-CN" altLang="en-US" sz="2400" b="1" dirty="0">
                <a:latin typeface="Times New Roman" panose="02020603050405020304" pitchFamily="18" charset="0"/>
                <a:ea typeface="楷体_GB2312" pitchFamily="49" charset="-122"/>
              </a:rPr>
              <a:t>的存储结构图，利用取表头和表尾的操作分离原子</a:t>
            </a:r>
            <a:r>
              <a:rPr lang="en-US" altLang="zh-CN" sz="2400" b="1" dirty="0">
                <a:latin typeface="Times New Roman" panose="02020603050405020304" pitchFamily="18" charset="0"/>
                <a:ea typeface="楷体_GB2312" pitchFamily="49" charset="-122"/>
              </a:rPr>
              <a:t>e</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5</a:t>
            </a:r>
            <a:r>
              <a:rPr lang="zh-CN" altLang="en-US" sz="2400" b="1" dirty="0">
                <a:latin typeface="楷体_GB2312" pitchFamily="49" charset="-122"/>
                <a:ea typeface="楷体_GB2312" pitchFamily="49" charset="-122"/>
              </a:rPr>
              <a:t>画出广义表</a:t>
            </a:r>
            <a:r>
              <a:rPr lang="en-US" altLang="zh-CN" sz="2400" b="1" dirty="0">
                <a:latin typeface="楷体_GB2312" pitchFamily="49" charset="-122"/>
                <a:ea typeface="楷体_GB2312" pitchFamily="49" charset="-122"/>
              </a:rPr>
              <a:t>(</a:t>
            </a:r>
            <a:r>
              <a:rPr lang="en-US" altLang="zh-CN" sz="2400" b="1" dirty="0">
                <a:solidFill>
                  <a:srgbClr val="4220EA"/>
                </a:solidFill>
                <a:latin typeface="楷体_GB2312" pitchFamily="49" charset="-122"/>
                <a:ea typeface="楷体_GB2312" pitchFamily="49" charset="-122"/>
              </a:rPr>
              <a:t>((a),b)</a:t>
            </a:r>
            <a:r>
              <a:rPr lang="en-US" altLang="zh-CN" sz="2400" b="1" dirty="0">
                <a:latin typeface="楷体_GB2312" pitchFamily="49" charset="-122"/>
                <a:ea typeface="楷体_GB2312" pitchFamily="49" charset="-122"/>
              </a:rPr>
              <a:t>,</a:t>
            </a:r>
            <a:r>
              <a:rPr lang="en-US" altLang="zh-CN" sz="2400" b="1" dirty="0">
                <a:solidFill>
                  <a:srgbClr val="FF3300"/>
                </a:solidFill>
                <a:latin typeface="楷体_GB2312" pitchFamily="49" charset="-122"/>
                <a:ea typeface="楷体_GB2312" pitchFamily="49" charset="-122"/>
              </a:rPr>
              <a:t>(( ),(d))</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的存储结构</a:t>
            </a:r>
            <a:endParaRPr lang="zh-CN" altLang="en-US" sz="2400" b="1" dirty="0">
              <a:latin typeface="楷体_GB2312" pitchFamily="49" charset="-122"/>
              <a:ea typeface="楷体_GB2312" pitchFamily="49" charset="-122"/>
            </a:endParaRPr>
          </a:p>
        </p:txBody>
      </p:sp>
      <p:sp>
        <p:nvSpPr>
          <p:cNvPr id="61488" name="Text Box 49"/>
          <p:cNvSpPr txBox="1"/>
          <p:nvPr/>
        </p:nvSpPr>
        <p:spPr>
          <a:xfrm>
            <a:off x="1908175" y="404813"/>
            <a:ext cx="2951163" cy="579437"/>
          </a:xfrm>
          <a:prstGeom prst="rect">
            <a:avLst/>
          </a:prstGeom>
          <a:noFill/>
          <a:ln w="9525">
            <a:noFill/>
          </a:ln>
        </p:spPr>
        <p:txBody>
          <a:bodyPr anchor="t" anchorCtr="0">
            <a:spAutoFit/>
          </a:bodyPr>
          <a:p>
            <a:pPr>
              <a:spcBef>
                <a:spcPct val="50000"/>
              </a:spcBef>
            </a:pPr>
            <a:r>
              <a:rPr lang="zh-CN" altLang="en-US" sz="3200" b="1" dirty="0">
                <a:solidFill>
                  <a:schemeClr val="tx2"/>
                </a:solidFill>
                <a:latin typeface="Times New Roman" panose="02020603050405020304" pitchFamily="18" charset="0"/>
                <a:ea typeface="楷体_GB2312" pitchFamily="49" charset="-122"/>
              </a:rPr>
              <a:t>广义表习题</a:t>
            </a:r>
            <a:endParaRPr lang="zh-CN" altLang="en-US" sz="3200" b="1" dirty="0">
              <a:solidFill>
                <a:schemeClr val="tx2"/>
              </a:solidFill>
              <a:latin typeface="Times New Roman" panose="02020603050405020304" pitchFamily="18" charset="0"/>
              <a:ea typeface="楷体_GB2312" pitchFamily="49" charset="-122"/>
            </a:endParaRPr>
          </a:p>
        </p:txBody>
      </p:sp>
      <p:grpSp>
        <p:nvGrpSpPr>
          <p:cNvPr id="172082" name="Group 50"/>
          <p:cNvGrpSpPr/>
          <p:nvPr/>
        </p:nvGrpSpPr>
        <p:grpSpPr>
          <a:xfrm>
            <a:off x="457200" y="3810000"/>
            <a:ext cx="4343400" cy="2295525"/>
            <a:chOff x="1296" y="1392"/>
            <a:chExt cx="2736" cy="1446"/>
          </a:xfrm>
        </p:grpSpPr>
        <p:sp>
          <p:nvSpPr>
            <p:cNvPr id="61490" name="Text Box 51"/>
            <p:cNvSpPr txBox="1"/>
            <p:nvPr/>
          </p:nvSpPr>
          <p:spPr>
            <a:xfrm>
              <a:off x="1296"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91" name="Text Box 52"/>
            <p:cNvSpPr txBox="1"/>
            <p:nvPr/>
          </p:nvSpPr>
          <p:spPr>
            <a:xfrm>
              <a:off x="1488"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92" name="Text Box 53"/>
            <p:cNvSpPr txBox="1"/>
            <p:nvPr/>
          </p:nvSpPr>
          <p:spPr>
            <a:xfrm>
              <a:off x="1680"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493" name="Line 54"/>
            <p:cNvSpPr/>
            <p:nvPr/>
          </p:nvSpPr>
          <p:spPr>
            <a:xfrm>
              <a:off x="1584" y="1536"/>
              <a:ext cx="0" cy="240"/>
            </a:xfrm>
            <a:prstGeom prst="line">
              <a:avLst/>
            </a:prstGeom>
            <a:ln w="9525" cap="flat" cmpd="sng">
              <a:solidFill>
                <a:schemeClr val="tx1"/>
              </a:solidFill>
              <a:prstDash val="solid"/>
              <a:miter/>
              <a:headEnd type="none" w="med" len="med"/>
              <a:tailEnd type="triangle" w="med" len="med"/>
            </a:ln>
          </p:spPr>
        </p:sp>
        <p:sp>
          <p:nvSpPr>
            <p:cNvPr id="61494" name="Line 55"/>
            <p:cNvSpPr/>
            <p:nvPr/>
          </p:nvSpPr>
          <p:spPr>
            <a:xfrm>
              <a:off x="1776" y="1536"/>
              <a:ext cx="960" cy="0"/>
            </a:xfrm>
            <a:prstGeom prst="line">
              <a:avLst/>
            </a:prstGeom>
            <a:ln w="9525" cap="flat" cmpd="sng">
              <a:solidFill>
                <a:schemeClr val="tx1"/>
              </a:solidFill>
              <a:prstDash val="solid"/>
              <a:miter/>
              <a:headEnd type="none" w="med" len="med"/>
              <a:tailEnd type="triangle" w="med" len="med"/>
            </a:ln>
          </p:spPr>
        </p:sp>
        <p:grpSp>
          <p:nvGrpSpPr>
            <p:cNvPr id="61495" name="Group 56"/>
            <p:cNvGrpSpPr/>
            <p:nvPr/>
          </p:nvGrpSpPr>
          <p:grpSpPr>
            <a:xfrm>
              <a:off x="1344" y="2532"/>
              <a:ext cx="444" cy="294"/>
              <a:chOff x="912" y="1536"/>
              <a:chExt cx="444" cy="294"/>
            </a:xfrm>
          </p:grpSpPr>
          <p:sp>
            <p:nvSpPr>
              <p:cNvPr id="61496" name="Text Box 57"/>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497" name="Text Box 58"/>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sp>
          <p:nvSpPr>
            <p:cNvPr id="61498" name="Text Box 59"/>
            <p:cNvSpPr txBox="1"/>
            <p:nvPr/>
          </p:nvSpPr>
          <p:spPr>
            <a:xfrm>
              <a:off x="2736"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499" name="Text Box 60"/>
            <p:cNvSpPr txBox="1"/>
            <p:nvPr/>
          </p:nvSpPr>
          <p:spPr>
            <a:xfrm>
              <a:off x="2928"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00" name="Text Box 61"/>
            <p:cNvSpPr txBox="1"/>
            <p:nvPr/>
          </p:nvSpPr>
          <p:spPr>
            <a:xfrm>
              <a:off x="3120"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501" name="Line 62"/>
            <p:cNvSpPr/>
            <p:nvPr/>
          </p:nvSpPr>
          <p:spPr>
            <a:xfrm>
              <a:off x="3744" y="2304"/>
              <a:ext cx="0" cy="240"/>
            </a:xfrm>
            <a:prstGeom prst="line">
              <a:avLst/>
            </a:prstGeom>
            <a:ln w="9525" cap="flat" cmpd="sng">
              <a:solidFill>
                <a:schemeClr val="tx1"/>
              </a:solidFill>
              <a:prstDash val="solid"/>
              <a:miter/>
              <a:headEnd type="none" w="med" len="med"/>
              <a:tailEnd type="triangle" w="med" len="med"/>
            </a:ln>
          </p:spPr>
        </p:sp>
        <p:sp>
          <p:nvSpPr>
            <p:cNvPr id="61502" name="Text Box 63"/>
            <p:cNvSpPr txBox="1"/>
            <p:nvPr/>
          </p:nvSpPr>
          <p:spPr>
            <a:xfrm>
              <a:off x="345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03" name="Text Box 64"/>
            <p:cNvSpPr txBox="1"/>
            <p:nvPr/>
          </p:nvSpPr>
          <p:spPr>
            <a:xfrm>
              <a:off x="364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04" name="Text Box 65"/>
            <p:cNvSpPr txBox="1"/>
            <p:nvPr/>
          </p:nvSpPr>
          <p:spPr>
            <a:xfrm>
              <a:off x="384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05" name="Line 66"/>
            <p:cNvSpPr/>
            <p:nvPr/>
          </p:nvSpPr>
          <p:spPr>
            <a:xfrm>
              <a:off x="3216" y="2304"/>
              <a:ext cx="240" cy="1"/>
            </a:xfrm>
            <a:prstGeom prst="line">
              <a:avLst/>
            </a:prstGeom>
            <a:ln w="9525" cap="flat" cmpd="sng">
              <a:solidFill>
                <a:schemeClr val="tx1"/>
              </a:solidFill>
              <a:prstDash val="solid"/>
              <a:miter/>
              <a:headEnd type="none" w="med" len="med"/>
              <a:tailEnd type="triangle" w="med" len="med"/>
            </a:ln>
          </p:spPr>
        </p:sp>
        <p:sp>
          <p:nvSpPr>
            <p:cNvPr id="61506" name="Text Box 67"/>
            <p:cNvSpPr txBox="1"/>
            <p:nvPr/>
          </p:nvSpPr>
          <p:spPr>
            <a:xfrm>
              <a:off x="201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07" name="Text Box 68"/>
            <p:cNvSpPr txBox="1"/>
            <p:nvPr/>
          </p:nvSpPr>
          <p:spPr>
            <a:xfrm>
              <a:off x="220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08" name="Text Box 69"/>
            <p:cNvSpPr txBox="1"/>
            <p:nvPr/>
          </p:nvSpPr>
          <p:spPr>
            <a:xfrm>
              <a:off x="240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509" name="Line 70"/>
            <p:cNvSpPr/>
            <p:nvPr/>
          </p:nvSpPr>
          <p:spPr>
            <a:xfrm>
              <a:off x="2304" y="1920"/>
              <a:ext cx="0" cy="240"/>
            </a:xfrm>
            <a:prstGeom prst="line">
              <a:avLst/>
            </a:prstGeom>
            <a:ln w="9525" cap="flat" cmpd="sng">
              <a:solidFill>
                <a:schemeClr val="tx1"/>
              </a:solidFill>
              <a:prstDash val="solid"/>
              <a:miter/>
              <a:headEnd type="none" w="med" len="med"/>
              <a:tailEnd type="triangle" w="med" len="med"/>
            </a:ln>
          </p:spPr>
        </p:sp>
        <p:grpSp>
          <p:nvGrpSpPr>
            <p:cNvPr id="61510" name="Group 71"/>
            <p:cNvGrpSpPr/>
            <p:nvPr/>
          </p:nvGrpSpPr>
          <p:grpSpPr>
            <a:xfrm>
              <a:off x="2055" y="2160"/>
              <a:ext cx="444" cy="294"/>
              <a:chOff x="912" y="1536"/>
              <a:chExt cx="444" cy="294"/>
            </a:xfrm>
          </p:grpSpPr>
          <p:sp>
            <p:nvSpPr>
              <p:cNvPr id="61511" name="Text Box 7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512" name="Text Box 7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b</a:t>
                </a:r>
                <a:endParaRPr lang="en-US" altLang="zh-CN" sz="2400" b="1" dirty="0">
                  <a:latin typeface="Times New Roman" panose="02020603050405020304" pitchFamily="18" charset="0"/>
                  <a:ea typeface="宋体" panose="02010600030101010101" pitchFamily="2" charset="-122"/>
                </a:endParaRPr>
              </a:p>
            </p:txBody>
          </p:sp>
        </p:grpSp>
        <p:sp>
          <p:nvSpPr>
            <p:cNvPr id="61513" name="Text Box 74"/>
            <p:cNvSpPr txBox="1"/>
            <p:nvPr/>
          </p:nvSpPr>
          <p:spPr>
            <a:xfrm>
              <a:off x="129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14" name="Text Box 75"/>
            <p:cNvSpPr txBox="1"/>
            <p:nvPr/>
          </p:nvSpPr>
          <p:spPr>
            <a:xfrm>
              <a:off x="148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15" name="Text Box 76"/>
            <p:cNvSpPr txBox="1"/>
            <p:nvPr/>
          </p:nvSpPr>
          <p:spPr>
            <a:xfrm>
              <a:off x="168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16" name="Line 77"/>
            <p:cNvSpPr/>
            <p:nvPr/>
          </p:nvSpPr>
          <p:spPr>
            <a:xfrm>
              <a:off x="1584" y="1920"/>
              <a:ext cx="0" cy="240"/>
            </a:xfrm>
            <a:prstGeom prst="line">
              <a:avLst/>
            </a:prstGeom>
            <a:ln w="9525" cap="flat" cmpd="sng">
              <a:solidFill>
                <a:schemeClr val="tx1"/>
              </a:solidFill>
              <a:prstDash val="solid"/>
              <a:miter/>
              <a:headEnd type="none" w="med" len="med"/>
              <a:tailEnd type="triangle" w="med" len="med"/>
            </a:ln>
          </p:spPr>
        </p:sp>
        <p:sp>
          <p:nvSpPr>
            <p:cNvPr id="61517" name="Text Box 78"/>
            <p:cNvSpPr txBox="1"/>
            <p:nvPr/>
          </p:nvSpPr>
          <p:spPr>
            <a:xfrm>
              <a:off x="129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18" name="Text Box 79"/>
            <p:cNvSpPr txBox="1"/>
            <p:nvPr/>
          </p:nvSpPr>
          <p:spPr>
            <a:xfrm>
              <a:off x="148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19" name="Text Box 80"/>
            <p:cNvSpPr txBox="1"/>
            <p:nvPr/>
          </p:nvSpPr>
          <p:spPr>
            <a:xfrm>
              <a:off x="168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20" name="Line 81"/>
            <p:cNvSpPr/>
            <p:nvPr/>
          </p:nvSpPr>
          <p:spPr>
            <a:xfrm>
              <a:off x="1584" y="2304"/>
              <a:ext cx="0" cy="240"/>
            </a:xfrm>
            <a:prstGeom prst="line">
              <a:avLst/>
            </a:prstGeom>
            <a:ln w="9525" cap="flat" cmpd="sng">
              <a:solidFill>
                <a:schemeClr val="tx1"/>
              </a:solidFill>
              <a:prstDash val="solid"/>
              <a:miter/>
              <a:headEnd type="none" w="med" len="med"/>
              <a:tailEnd type="triangle" w="med" len="med"/>
            </a:ln>
          </p:spPr>
        </p:sp>
        <p:sp>
          <p:nvSpPr>
            <p:cNvPr id="61521" name="Line 82"/>
            <p:cNvSpPr/>
            <p:nvPr/>
          </p:nvSpPr>
          <p:spPr>
            <a:xfrm>
              <a:off x="1776" y="1920"/>
              <a:ext cx="240" cy="0"/>
            </a:xfrm>
            <a:prstGeom prst="line">
              <a:avLst/>
            </a:prstGeom>
            <a:ln w="9525" cap="flat" cmpd="sng">
              <a:solidFill>
                <a:schemeClr val="tx1"/>
              </a:solidFill>
              <a:prstDash val="solid"/>
              <a:miter/>
              <a:headEnd type="none" w="med" len="med"/>
              <a:tailEnd type="triangle" w="med" len="med"/>
            </a:ln>
          </p:spPr>
        </p:sp>
        <p:sp>
          <p:nvSpPr>
            <p:cNvPr id="61522" name="Line 83"/>
            <p:cNvSpPr/>
            <p:nvPr/>
          </p:nvSpPr>
          <p:spPr>
            <a:xfrm>
              <a:off x="3024" y="1536"/>
              <a:ext cx="0" cy="240"/>
            </a:xfrm>
            <a:prstGeom prst="line">
              <a:avLst/>
            </a:prstGeom>
            <a:ln w="9525" cap="flat" cmpd="sng">
              <a:solidFill>
                <a:schemeClr val="tx1"/>
              </a:solidFill>
              <a:prstDash val="solid"/>
              <a:miter/>
              <a:headEnd type="none" w="med" len="med"/>
              <a:tailEnd type="triangle" w="med" len="med"/>
            </a:ln>
          </p:spPr>
        </p:sp>
        <p:sp>
          <p:nvSpPr>
            <p:cNvPr id="61523" name="Text Box 84"/>
            <p:cNvSpPr txBox="1"/>
            <p:nvPr/>
          </p:nvSpPr>
          <p:spPr>
            <a:xfrm>
              <a:off x="273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24" name="Text Box 85"/>
            <p:cNvSpPr txBox="1"/>
            <p:nvPr/>
          </p:nvSpPr>
          <p:spPr>
            <a:xfrm>
              <a:off x="292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1525" name="Text Box 86"/>
            <p:cNvSpPr txBox="1"/>
            <p:nvPr/>
          </p:nvSpPr>
          <p:spPr>
            <a:xfrm>
              <a:off x="312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526" name="Line 87"/>
            <p:cNvSpPr/>
            <p:nvPr/>
          </p:nvSpPr>
          <p:spPr>
            <a:xfrm>
              <a:off x="3024" y="1920"/>
              <a:ext cx="0" cy="240"/>
            </a:xfrm>
            <a:prstGeom prst="line">
              <a:avLst/>
            </a:prstGeom>
            <a:ln w="9525" cap="flat" cmpd="sng">
              <a:solidFill>
                <a:schemeClr val="tx1"/>
              </a:solidFill>
              <a:prstDash val="solid"/>
              <a:miter/>
              <a:headEnd type="none" w="med" len="med"/>
              <a:tailEnd type="triangle" w="med" len="med"/>
            </a:ln>
          </p:spPr>
        </p:sp>
        <p:sp>
          <p:nvSpPr>
            <p:cNvPr id="61527" name="Text Box 88"/>
            <p:cNvSpPr txBox="1"/>
            <p:nvPr/>
          </p:nvSpPr>
          <p:spPr>
            <a:xfrm>
              <a:off x="273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1528" name="Text Box 89"/>
            <p:cNvSpPr txBox="1"/>
            <p:nvPr/>
          </p:nvSpPr>
          <p:spPr>
            <a:xfrm>
              <a:off x="292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1529" name="Text Box 90"/>
            <p:cNvSpPr txBox="1"/>
            <p:nvPr/>
          </p:nvSpPr>
          <p:spPr>
            <a:xfrm>
              <a:off x="312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grpSp>
          <p:nvGrpSpPr>
            <p:cNvPr id="61530" name="Group 91"/>
            <p:cNvGrpSpPr/>
            <p:nvPr/>
          </p:nvGrpSpPr>
          <p:grpSpPr>
            <a:xfrm>
              <a:off x="3504" y="2544"/>
              <a:ext cx="444" cy="294"/>
              <a:chOff x="912" y="1536"/>
              <a:chExt cx="444" cy="294"/>
            </a:xfrm>
          </p:grpSpPr>
          <p:sp>
            <p:nvSpPr>
              <p:cNvPr id="61531" name="Text Box 9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1532" name="Text Box 9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d</a:t>
                </a:r>
                <a:endParaRPr lang="en-US" altLang="zh-CN" sz="2400" b="1" dirty="0">
                  <a:latin typeface="Times New Roman" panose="02020603050405020304" pitchFamily="18"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2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2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2771775" y="404813"/>
            <a:ext cx="2232025" cy="615950"/>
          </a:xfrm>
          <a:ln/>
        </p:spPr>
        <p:txBody>
          <a:bodyPr vert="horz" wrap="square" lIns="91440" tIns="45720" rIns="91440" bIns="45720" anchor="b" anchorCtr="0"/>
          <a:p>
            <a:pPr eaLnBrk="1" hangingPunct="1"/>
            <a:r>
              <a:rPr lang="zh-CN" altLang="en-US" sz="3200" dirty="0">
                <a:ea typeface="楷体_GB2312" pitchFamily="49" charset="-122"/>
              </a:rPr>
              <a:t>知识结构图</a:t>
            </a:r>
            <a:endParaRPr lang="zh-CN" altLang="en-US" sz="3200" dirty="0">
              <a:ea typeface="楷体_GB2312" pitchFamily="49" charset="-122"/>
            </a:endParaRPr>
          </a:p>
        </p:txBody>
      </p:sp>
      <p:pic>
        <p:nvPicPr>
          <p:cNvPr id="62466" name="Picture 3" descr="BD06663_"/>
          <p:cNvPicPr>
            <a:picLocks noChangeAspect="1"/>
          </p:cNvPicPr>
          <p:nvPr/>
        </p:nvPicPr>
        <p:blipFill>
          <a:blip r:embed="rId1"/>
          <a:stretch>
            <a:fillRect/>
          </a:stretch>
        </p:blipFill>
        <p:spPr>
          <a:xfrm>
            <a:off x="7180263" y="5184775"/>
            <a:ext cx="1928812" cy="1673225"/>
          </a:xfrm>
          <a:prstGeom prst="rect">
            <a:avLst/>
          </a:prstGeom>
          <a:noFill/>
          <a:ln w="9525">
            <a:noFill/>
          </a:ln>
        </p:spPr>
      </p:pic>
      <p:sp>
        <p:nvSpPr>
          <p:cNvPr id="62467" name="Text Box 5"/>
          <p:cNvSpPr txBox="1"/>
          <p:nvPr/>
        </p:nvSpPr>
        <p:spPr>
          <a:xfrm>
            <a:off x="2795588" y="1239838"/>
            <a:ext cx="2309812" cy="468312"/>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pPr algn="ctr" eaLnBrk="0" hangingPunct="0"/>
            <a:r>
              <a:rPr lang="zh-CN" altLang="en-US" sz="2600" b="1" dirty="0">
                <a:latin typeface="楷体_GB2312" pitchFamily="49" charset="-122"/>
                <a:ea typeface="楷体_GB2312" pitchFamily="49" charset="-122"/>
              </a:rPr>
              <a:t>数组与广义表 </a:t>
            </a:r>
            <a:endParaRPr lang="zh-CN" altLang="en-US" sz="2600" b="1" dirty="0">
              <a:latin typeface="楷体_GB2312" pitchFamily="49" charset="-122"/>
              <a:ea typeface="楷体_GB2312" pitchFamily="49" charset="-122"/>
            </a:endParaRPr>
          </a:p>
        </p:txBody>
      </p:sp>
      <p:sp>
        <p:nvSpPr>
          <p:cNvPr id="62468" name="Text Box 6"/>
          <p:cNvSpPr txBox="1"/>
          <p:nvPr/>
        </p:nvSpPr>
        <p:spPr>
          <a:xfrm>
            <a:off x="1503363" y="2211388"/>
            <a:ext cx="1073150" cy="468312"/>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pPr algn="ctr" eaLnBrk="0" hangingPunct="0"/>
            <a:r>
              <a:rPr lang="zh-CN" altLang="en-US" sz="2600" b="1" dirty="0">
                <a:latin typeface="楷体_GB2312" pitchFamily="49" charset="-122"/>
                <a:ea typeface="楷体_GB2312" pitchFamily="49" charset="-122"/>
              </a:rPr>
              <a:t>数 组</a:t>
            </a:r>
            <a:endParaRPr lang="zh-CN" altLang="en-US" sz="2600" b="1" dirty="0">
              <a:latin typeface="楷体_GB2312" pitchFamily="49" charset="-122"/>
              <a:ea typeface="楷体_GB2312" pitchFamily="49" charset="-122"/>
            </a:endParaRPr>
          </a:p>
        </p:txBody>
      </p:sp>
      <p:sp>
        <p:nvSpPr>
          <p:cNvPr id="62469" name="Text Box 7"/>
          <p:cNvSpPr txBox="1"/>
          <p:nvPr/>
        </p:nvSpPr>
        <p:spPr>
          <a:xfrm>
            <a:off x="4916488" y="2211388"/>
            <a:ext cx="1503362" cy="468312"/>
          </a:xfrm>
          <a:prstGeom prst="rect">
            <a:avLst/>
          </a:prstGeom>
          <a:solidFill>
            <a:srgbClr val="FFFFFF"/>
          </a:solidFill>
          <a:ln w="12700" cap="flat" cmpd="sng">
            <a:solidFill>
              <a:srgbClr val="000000"/>
            </a:solidFill>
            <a:prstDash val="solid"/>
            <a:miter/>
            <a:headEnd type="none" w="med" len="med"/>
            <a:tailEnd type="none" w="med" len="med"/>
          </a:ln>
        </p:spPr>
        <p:txBody>
          <a:bodyPr anchor="t" anchorCtr="0"/>
          <a:p>
            <a:pPr algn="ctr" eaLnBrk="0" hangingPunct="0"/>
            <a:r>
              <a:rPr lang="zh-CN" altLang="en-US" sz="2600" b="1" dirty="0">
                <a:latin typeface="楷体_GB2312" pitchFamily="49" charset="-122"/>
                <a:ea typeface="楷体_GB2312" pitchFamily="49" charset="-122"/>
              </a:rPr>
              <a:t>广义表</a:t>
            </a:r>
            <a:endParaRPr lang="zh-CN" altLang="en-US" sz="2600" b="1" dirty="0">
              <a:latin typeface="楷体_GB2312" pitchFamily="49" charset="-122"/>
              <a:ea typeface="楷体_GB2312" pitchFamily="49" charset="-122"/>
            </a:endParaRPr>
          </a:p>
        </p:txBody>
      </p:sp>
      <p:sp>
        <p:nvSpPr>
          <p:cNvPr id="62470" name="Text Box 8"/>
          <p:cNvSpPr txBox="1"/>
          <p:nvPr/>
        </p:nvSpPr>
        <p:spPr>
          <a:xfrm>
            <a:off x="2525713" y="5232400"/>
            <a:ext cx="539750" cy="1511300"/>
          </a:xfrm>
          <a:prstGeom prst="rect">
            <a:avLst/>
          </a:prstGeom>
          <a:solidFill>
            <a:srgbClr val="C0C0C0"/>
          </a:solidFill>
          <a:ln w="12700" cap="flat" cmpd="sng">
            <a:solidFill>
              <a:srgbClr val="000000"/>
            </a:solidFill>
            <a:prstDash val="solid"/>
            <a:miter/>
            <a:headEnd type="none" w="med" len="med"/>
            <a:tailEnd type="none" w="med" len="med"/>
          </a:ln>
        </p:spPr>
        <p:txBody>
          <a:bodyPr vert="eaVert" anchor="t" anchorCtr="0"/>
          <a:p>
            <a:pPr eaLnBrk="0" hangingPunct="0"/>
            <a:r>
              <a:rPr lang="zh-CN" altLang="en-US" sz="2600" b="1" dirty="0">
                <a:latin typeface="楷体_GB2312" pitchFamily="49" charset="-122"/>
                <a:ea typeface="楷体_GB2312" pitchFamily="49" charset="-122"/>
              </a:rPr>
              <a:t>压缩存储</a:t>
            </a:r>
            <a:endParaRPr lang="zh-CN" altLang="en-US" sz="2600" b="1" dirty="0">
              <a:latin typeface="楷体_GB2312" pitchFamily="49" charset="-122"/>
              <a:ea typeface="楷体_GB2312" pitchFamily="49" charset="-122"/>
            </a:endParaRPr>
          </a:p>
        </p:txBody>
      </p:sp>
      <p:sp>
        <p:nvSpPr>
          <p:cNvPr id="62471" name="Text Box 10"/>
          <p:cNvSpPr txBox="1"/>
          <p:nvPr/>
        </p:nvSpPr>
        <p:spPr>
          <a:xfrm>
            <a:off x="468313" y="3324225"/>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类型定义</a:t>
            </a:r>
            <a:endParaRPr lang="zh-CN" altLang="en-US" sz="2600" b="1" dirty="0">
              <a:latin typeface="楷体_GB2312" pitchFamily="49" charset="-122"/>
              <a:ea typeface="楷体_GB2312" pitchFamily="49" charset="-122"/>
            </a:endParaRPr>
          </a:p>
        </p:txBody>
      </p:sp>
      <p:sp>
        <p:nvSpPr>
          <p:cNvPr id="62472" name="Text Box 11"/>
          <p:cNvSpPr txBox="1"/>
          <p:nvPr/>
        </p:nvSpPr>
        <p:spPr>
          <a:xfrm>
            <a:off x="1139825" y="3338513"/>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顺序表示</a:t>
            </a:r>
            <a:endParaRPr lang="zh-CN" altLang="en-US" sz="2600" b="1" dirty="0">
              <a:latin typeface="楷体_GB2312" pitchFamily="49" charset="-122"/>
              <a:ea typeface="楷体_GB2312" pitchFamily="49" charset="-122"/>
            </a:endParaRPr>
          </a:p>
        </p:txBody>
      </p:sp>
      <p:sp>
        <p:nvSpPr>
          <p:cNvPr id="62473" name="Text Box 12"/>
          <p:cNvSpPr txBox="1"/>
          <p:nvPr/>
        </p:nvSpPr>
        <p:spPr>
          <a:xfrm>
            <a:off x="3600450" y="3338513"/>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稀疏矩阵</a:t>
            </a:r>
            <a:endParaRPr lang="zh-CN" altLang="en-US" sz="2600" b="1" dirty="0">
              <a:latin typeface="楷体_GB2312" pitchFamily="49" charset="-122"/>
              <a:ea typeface="楷体_GB2312" pitchFamily="49" charset="-122"/>
            </a:endParaRPr>
          </a:p>
        </p:txBody>
      </p:sp>
      <p:sp>
        <p:nvSpPr>
          <p:cNvPr id="62474" name="Text Box 13"/>
          <p:cNvSpPr txBox="1"/>
          <p:nvPr/>
        </p:nvSpPr>
        <p:spPr>
          <a:xfrm>
            <a:off x="2541588" y="3335338"/>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eaLnBrk="0" hangingPunct="0"/>
            <a:r>
              <a:rPr lang="zh-CN" altLang="en-US" sz="2600" b="1" dirty="0">
                <a:latin typeface="楷体_GB2312" pitchFamily="49" charset="-122"/>
                <a:ea typeface="楷体_GB2312" pitchFamily="49" charset="-122"/>
              </a:rPr>
              <a:t>特殊矩阵</a:t>
            </a:r>
            <a:endParaRPr lang="zh-CN" altLang="en-US" sz="2600" b="1" dirty="0">
              <a:latin typeface="楷体_GB2312" pitchFamily="49" charset="-122"/>
              <a:ea typeface="楷体_GB2312" pitchFamily="49" charset="-122"/>
            </a:endParaRPr>
          </a:p>
        </p:txBody>
      </p:sp>
      <p:sp>
        <p:nvSpPr>
          <p:cNvPr id="62475" name="Text Box 14"/>
          <p:cNvSpPr txBox="1"/>
          <p:nvPr/>
        </p:nvSpPr>
        <p:spPr>
          <a:xfrm>
            <a:off x="5341938" y="3395663"/>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存储结构</a:t>
            </a:r>
            <a:endParaRPr lang="zh-CN" altLang="en-US" sz="2600" b="1" dirty="0">
              <a:latin typeface="楷体_GB2312" pitchFamily="49" charset="-122"/>
              <a:ea typeface="楷体_GB2312" pitchFamily="49" charset="-122"/>
            </a:endParaRPr>
          </a:p>
        </p:txBody>
      </p:sp>
      <p:sp>
        <p:nvSpPr>
          <p:cNvPr id="62476" name="Text Box 15"/>
          <p:cNvSpPr txBox="1"/>
          <p:nvPr/>
        </p:nvSpPr>
        <p:spPr>
          <a:xfrm>
            <a:off x="4716463" y="3395663"/>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类型定义</a:t>
            </a:r>
            <a:endParaRPr lang="zh-CN" altLang="en-US" sz="2600" b="1" dirty="0">
              <a:latin typeface="楷体_GB2312" pitchFamily="49" charset="-122"/>
              <a:ea typeface="楷体_GB2312" pitchFamily="49" charset="-122"/>
            </a:endParaRPr>
          </a:p>
        </p:txBody>
      </p:sp>
      <p:sp>
        <p:nvSpPr>
          <p:cNvPr id="62477" name="Line 16"/>
          <p:cNvSpPr/>
          <p:nvPr/>
        </p:nvSpPr>
        <p:spPr>
          <a:xfrm>
            <a:off x="3948113" y="1697038"/>
            <a:ext cx="0" cy="252412"/>
          </a:xfrm>
          <a:prstGeom prst="line">
            <a:avLst/>
          </a:prstGeom>
          <a:ln w="9525" cap="flat" cmpd="sng">
            <a:solidFill>
              <a:srgbClr val="000000"/>
            </a:solidFill>
            <a:prstDash val="solid"/>
            <a:round/>
            <a:headEnd type="none" w="med" len="med"/>
            <a:tailEnd type="none" w="med" len="med"/>
          </a:ln>
        </p:spPr>
      </p:sp>
      <p:sp>
        <p:nvSpPr>
          <p:cNvPr id="62478" name="Line 17"/>
          <p:cNvSpPr/>
          <p:nvPr/>
        </p:nvSpPr>
        <p:spPr>
          <a:xfrm>
            <a:off x="2039938" y="1962150"/>
            <a:ext cx="3635375" cy="0"/>
          </a:xfrm>
          <a:prstGeom prst="line">
            <a:avLst/>
          </a:prstGeom>
          <a:ln w="9525" cap="flat" cmpd="sng">
            <a:solidFill>
              <a:srgbClr val="000000"/>
            </a:solidFill>
            <a:prstDash val="solid"/>
            <a:round/>
            <a:headEnd type="none" w="med" len="med"/>
            <a:tailEnd type="none" w="med" len="med"/>
          </a:ln>
        </p:spPr>
      </p:sp>
      <p:sp>
        <p:nvSpPr>
          <p:cNvPr id="62479" name="Line 18"/>
          <p:cNvSpPr/>
          <p:nvPr/>
        </p:nvSpPr>
        <p:spPr>
          <a:xfrm>
            <a:off x="2039938" y="1962150"/>
            <a:ext cx="0" cy="252413"/>
          </a:xfrm>
          <a:prstGeom prst="line">
            <a:avLst/>
          </a:prstGeom>
          <a:ln w="9525" cap="flat" cmpd="sng">
            <a:solidFill>
              <a:srgbClr val="000000"/>
            </a:solidFill>
            <a:prstDash val="solid"/>
            <a:round/>
            <a:headEnd type="none" w="med" len="med"/>
            <a:tailEnd type="none" w="med" len="med"/>
          </a:ln>
        </p:spPr>
      </p:sp>
      <p:sp>
        <p:nvSpPr>
          <p:cNvPr id="62480" name="Line 19"/>
          <p:cNvSpPr/>
          <p:nvPr/>
        </p:nvSpPr>
        <p:spPr>
          <a:xfrm>
            <a:off x="5681663" y="1962150"/>
            <a:ext cx="0" cy="252413"/>
          </a:xfrm>
          <a:prstGeom prst="line">
            <a:avLst/>
          </a:prstGeom>
          <a:ln w="9525" cap="flat" cmpd="sng">
            <a:solidFill>
              <a:srgbClr val="000000"/>
            </a:solidFill>
            <a:prstDash val="solid"/>
            <a:round/>
            <a:headEnd type="none" w="med" len="med"/>
            <a:tailEnd type="none" w="med" len="med"/>
          </a:ln>
        </p:spPr>
      </p:sp>
      <p:sp>
        <p:nvSpPr>
          <p:cNvPr id="62481" name="Line 20"/>
          <p:cNvSpPr/>
          <p:nvPr/>
        </p:nvSpPr>
        <p:spPr>
          <a:xfrm>
            <a:off x="750888" y="2884488"/>
            <a:ext cx="2590800" cy="0"/>
          </a:xfrm>
          <a:prstGeom prst="line">
            <a:avLst/>
          </a:prstGeom>
          <a:ln w="9525" cap="flat" cmpd="sng">
            <a:solidFill>
              <a:srgbClr val="000000"/>
            </a:solidFill>
            <a:prstDash val="solid"/>
            <a:round/>
            <a:headEnd type="none" w="med" len="med"/>
            <a:tailEnd type="none" w="med" len="med"/>
          </a:ln>
        </p:spPr>
      </p:sp>
      <p:sp>
        <p:nvSpPr>
          <p:cNvPr id="62482" name="Line 21"/>
          <p:cNvSpPr/>
          <p:nvPr/>
        </p:nvSpPr>
        <p:spPr>
          <a:xfrm>
            <a:off x="747713" y="2887663"/>
            <a:ext cx="0" cy="431800"/>
          </a:xfrm>
          <a:prstGeom prst="line">
            <a:avLst/>
          </a:prstGeom>
          <a:ln w="9525" cap="flat" cmpd="sng">
            <a:solidFill>
              <a:srgbClr val="000000"/>
            </a:solidFill>
            <a:prstDash val="solid"/>
            <a:round/>
            <a:headEnd type="none" w="med" len="med"/>
            <a:tailEnd type="none" w="med" len="med"/>
          </a:ln>
        </p:spPr>
      </p:sp>
      <p:sp>
        <p:nvSpPr>
          <p:cNvPr id="62483" name="Line 22"/>
          <p:cNvSpPr/>
          <p:nvPr/>
        </p:nvSpPr>
        <p:spPr>
          <a:xfrm>
            <a:off x="1409700" y="2887663"/>
            <a:ext cx="0" cy="431800"/>
          </a:xfrm>
          <a:prstGeom prst="line">
            <a:avLst/>
          </a:prstGeom>
          <a:ln w="9525" cap="flat" cmpd="sng">
            <a:solidFill>
              <a:srgbClr val="000000"/>
            </a:solidFill>
            <a:prstDash val="solid"/>
            <a:round/>
            <a:headEnd type="none" w="med" len="med"/>
            <a:tailEnd type="none" w="med" len="med"/>
          </a:ln>
        </p:spPr>
      </p:sp>
      <p:sp>
        <p:nvSpPr>
          <p:cNvPr id="62484" name="Line 23"/>
          <p:cNvSpPr/>
          <p:nvPr/>
        </p:nvSpPr>
        <p:spPr>
          <a:xfrm>
            <a:off x="3343275" y="2884488"/>
            <a:ext cx="0" cy="193675"/>
          </a:xfrm>
          <a:prstGeom prst="line">
            <a:avLst/>
          </a:prstGeom>
          <a:ln w="9525" cap="flat" cmpd="sng">
            <a:solidFill>
              <a:srgbClr val="000000"/>
            </a:solidFill>
            <a:prstDash val="solid"/>
            <a:round/>
            <a:headEnd type="none" w="med" len="med"/>
            <a:tailEnd type="none" w="med" len="med"/>
          </a:ln>
        </p:spPr>
      </p:sp>
      <p:sp>
        <p:nvSpPr>
          <p:cNvPr id="62485" name="Line 24"/>
          <p:cNvSpPr/>
          <p:nvPr/>
        </p:nvSpPr>
        <p:spPr>
          <a:xfrm>
            <a:off x="2805113" y="3078163"/>
            <a:ext cx="1074737" cy="0"/>
          </a:xfrm>
          <a:prstGeom prst="line">
            <a:avLst/>
          </a:prstGeom>
          <a:ln w="9525" cap="flat" cmpd="sng">
            <a:solidFill>
              <a:srgbClr val="000000"/>
            </a:solidFill>
            <a:prstDash val="solid"/>
            <a:round/>
            <a:headEnd type="none" w="med" len="med"/>
            <a:tailEnd type="none" w="med" len="med"/>
          </a:ln>
        </p:spPr>
      </p:sp>
      <p:sp>
        <p:nvSpPr>
          <p:cNvPr id="62486" name="Line 25"/>
          <p:cNvSpPr/>
          <p:nvPr/>
        </p:nvSpPr>
        <p:spPr>
          <a:xfrm>
            <a:off x="2805113" y="3078163"/>
            <a:ext cx="0" cy="252412"/>
          </a:xfrm>
          <a:prstGeom prst="line">
            <a:avLst/>
          </a:prstGeom>
          <a:ln w="9525" cap="flat" cmpd="sng">
            <a:solidFill>
              <a:srgbClr val="000000"/>
            </a:solidFill>
            <a:prstDash val="solid"/>
            <a:round/>
            <a:headEnd type="none" w="med" len="med"/>
            <a:tailEnd type="none" w="med" len="med"/>
          </a:ln>
        </p:spPr>
      </p:sp>
      <p:sp>
        <p:nvSpPr>
          <p:cNvPr id="62487" name="Line 26"/>
          <p:cNvSpPr/>
          <p:nvPr/>
        </p:nvSpPr>
        <p:spPr>
          <a:xfrm>
            <a:off x="3883025" y="3078163"/>
            <a:ext cx="0" cy="252412"/>
          </a:xfrm>
          <a:prstGeom prst="line">
            <a:avLst/>
          </a:prstGeom>
          <a:ln w="9525" cap="flat" cmpd="sng">
            <a:solidFill>
              <a:srgbClr val="000000"/>
            </a:solidFill>
            <a:prstDash val="solid"/>
            <a:round/>
            <a:headEnd type="none" w="med" len="med"/>
            <a:tailEnd type="none" w="med" len="med"/>
          </a:ln>
        </p:spPr>
      </p:sp>
      <p:sp>
        <p:nvSpPr>
          <p:cNvPr id="62488" name="Line 27"/>
          <p:cNvSpPr/>
          <p:nvPr/>
        </p:nvSpPr>
        <p:spPr>
          <a:xfrm>
            <a:off x="4281488" y="5038725"/>
            <a:ext cx="0" cy="179388"/>
          </a:xfrm>
          <a:prstGeom prst="line">
            <a:avLst/>
          </a:prstGeom>
          <a:ln w="9525" cap="flat" cmpd="sng">
            <a:solidFill>
              <a:srgbClr val="000000"/>
            </a:solidFill>
            <a:prstDash val="solid"/>
            <a:round/>
            <a:headEnd type="none" w="med" len="med"/>
            <a:tailEnd type="none" w="med" len="med"/>
          </a:ln>
        </p:spPr>
      </p:sp>
      <p:sp>
        <p:nvSpPr>
          <p:cNvPr id="62489" name="Line 28"/>
          <p:cNvSpPr/>
          <p:nvPr/>
        </p:nvSpPr>
        <p:spPr>
          <a:xfrm>
            <a:off x="3487738" y="5038725"/>
            <a:ext cx="0" cy="179388"/>
          </a:xfrm>
          <a:prstGeom prst="line">
            <a:avLst/>
          </a:prstGeom>
          <a:ln w="9525" cap="flat" cmpd="sng">
            <a:solidFill>
              <a:srgbClr val="000000"/>
            </a:solidFill>
            <a:prstDash val="solid"/>
            <a:round/>
            <a:headEnd type="none" w="med" len="med"/>
            <a:tailEnd type="none" w="med" len="med"/>
          </a:ln>
        </p:spPr>
      </p:sp>
      <p:sp>
        <p:nvSpPr>
          <p:cNvPr id="62490" name="Line 29"/>
          <p:cNvSpPr/>
          <p:nvPr/>
        </p:nvSpPr>
        <p:spPr>
          <a:xfrm rot="10800000">
            <a:off x="3487738" y="5024438"/>
            <a:ext cx="792162" cy="0"/>
          </a:xfrm>
          <a:prstGeom prst="line">
            <a:avLst/>
          </a:prstGeom>
          <a:ln w="9525" cap="flat" cmpd="sng">
            <a:solidFill>
              <a:srgbClr val="000000"/>
            </a:solidFill>
            <a:prstDash val="solid"/>
            <a:round/>
            <a:headEnd type="none" w="med" len="med"/>
            <a:tailEnd type="none" w="med" len="med"/>
          </a:ln>
        </p:spPr>
      </p:sp>
      <p:sp>
        <p:nvSpPr>
          <p:cNvPr id="62491" name="Line 30"/>
          <p:cNvSpPr/>
          <p:nvPr/>
        </p:nvSpPr>
        <p:spPr>
          <a:xfrm rot="10800000">
            <a:off x="2797175" y="4865688"/>
            <a:ext cx="0" cy="360362"/>
          </a:xfrm>
          <a:prstGeom prst="line">
            <a:avLst/>
          </a:prstGeom>
          <a:ln w="9525" cap="flat" cmpd="sng">
            <a:solidFill>
              <a:srgbClr val="000000"/>
            </a:solidFill>
            <a:prstDash val="solid"/>
            <a:round/>
            <a:headEnd type="none" w="med" len="med"/>
            <a:tailEnd type="none" w="med" len="med"/>
          </a:ln>
        </p:spPr>
      </p:sp>
      <p:sp>
        <p:nvSpPr>
          <p:cNvPr id="62492" name="Line 31"/>
          <p:cNvSpPr/>
          <p:nvPr/>
        </p:nvSpPr>
        <p:spPr>
          <a:xfrm rot="10800000">
            <a:off x="3879850" y="4848225"/>
            <a:ext cx="0" cy="179388"/>
          </a:xfrm>
          <a:prstGeom prst="line">
            <a:avLst/>
          </a:prstGeom>
          <a:ln w="9525" cap="flat" cmpd="sng">
            <a:solidFill>
              <a:srgbClr val="000000"/>
            </a:solidFill>
            <a:prstDash val="solid"/>
            <a:round/>
            <a:headEnd type="none" w="med" len="med"/>
            <a:tailEnd type="none" w="med" len="med"/>
          </a:ln>
        </p:spPr>
      </p:sp>
      <p:sp>
        <p:nvSpPr>
          <p:cNvPr id="62493" name="Line 32"/>
          <p:cNvSpPr/>
          <p:nvPr/>
        </p:nvSpPr>
        <p:spPr>
          <a:xfrm>
            <a:off x="4992688" y="2916238"/>
            <a:ext cx="1871662" cy="0"/>
          </a:xfrm>
          <a:prstGeom prst="line">
            <a:avLst/>
          </a:prstGeom>
          <a:ln w="9525" cap="flat" cmpd="sng">
            <a:solidFill>
              <a:srgbClr val="000000"/>
            </a:solidFill>
            <a:prstDash val="solid"/>
            <a:round/>
            <a:headEnd type="none" w="med" len="med"/>
            <a:tailEnd type="none" w="med" len="med"/>
          </a:ln>
        </p:spPr>
      </p:sp>
      <p:sp>
        <p:nvSpPr>
          <p:cNvPr id="62494" name="Line 33"/>
          <p:cNvSpPr/>
          <p:nvPr/>
        </p:nvSpPr>
        <p:spPr>
          <a:xfrm>
            <a:off x="4995863" y="2916238"/>
            <a:ext cx="0" cy="477837"/>
          </a:xfrm>
          <a:prstGeom prst="line">
            <a:avLst/>
          </a:prstGeom>
          <a:ln w="9525" cap="flat" cmpd="sng">
            <a:solidFill>
              <a:srgbClr val="000000"/>
            </a:solidFill>
            <a:prstDash val="solid"/>
            <a:round/>
            <a:headEnd type="none" w="med" len="med"/>
            <a:tailEnd type="none" w="med" len="med"/>
          </a:ln>
        </p:spPr>
      </p:sp>
      <p:sp>
        <p:nvSpPr>
          <p:cNvPr id="62495" name="Line 34"/>
          <p:cNvSpPr/>
          <p:nvPr/>
        </p:nvSpPr>
        <p:spPr>
          <a:xfrm>
            <a:off x="5676900" y="2678113"/>
            <a:ext cx="0" cy="719137"/>
          </a:xfrm>
          <a:prstGeom prst="line">
            <a:avLst/>
          </a:prstGeom>
          <a:ln w="9525" cap="flat" cmpd="sng">
            <a:solidFill>
              <a:srgbClr val="000000"/>
            </a:solidFill>
            <a:prstDash val="solid"/>
            <a:round/>
            <a:headEnd type="none" w="med" len="med"/>
            <a:tailEnd type="none" w="med" len="med"/>
          </a:ln>
        </p:spPr>
      </p:sp>
      <p:sp>
        <p:nvSpPr>
          <p:cNvPr id="62496" name="Line 35"/>
          <p:cNvSpPr/>
          <p:nvPr/>
        </p:nvSpPr>
        <p:spPr>
          <a:xfrm>
            <a:off x="6227763" y="2913063"/>
            <a:ext cx="0" cy="479425"/>
          </a:xfrm>
          <a:prstGeom prst="line">
            <a:avLst/>
          </a:prstGeom>
          <a:ln w="9525" cap="flat" cmpd="sng">
            <a:solidFill>
              <a:srgbClr val="000000"/>
            </a:solidFill>
            <a:prstDash val="solid"/>
            <a:round/>
            <a:headEnd type="none" w="med" len="med"/>
            <a:tailEnd type="none" w="med" len="med"/>
          </a:ln>
        </p:spPr>
      </p:sp>
      <p:sp>
        <p:nvSpPr>
          <p:cNvPr id="62497" name="Text Box 36"/>
          <p:cNvSpPr txBox="1"/>
          <p:nvPr/>
        </p:nvSpPr>
        <p:spPr>
          <a:xfrm>
            <a:off x="1787525" y="3341688"/>
            <a:ext cx="539750" cy="1511300"/>
          </a:xfrm>
          <a:prstGeom prst="rect">
            <a:avLst/>
          </a:prstGeom>
          <a:solidFill>
            <a:srgbClr val="C0C0C0"/>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基本操作</a:t>
            </a:r>
            <a:endParaRPr lang="zh-CN" altLang="en-US" sz="2600" b="1" dirty="0">
              <a:latin typeface="楷体_GB2312" pitchFamily="49" charset="-122"/>
              <a:ea typeface="楷体_GB2312" pitchFamily="49" charset="-122"/>
            </a:endParaRPr>
          </a:p>
        </p:txBody>
      </p:sp>
      <p:sp>
        <p:nvSpPr>
          <p:cNvPr id="62498" name="Line 37"/>
          <p:cNvSpPr/>
          <p:nvPr/>
        </p:nvSpPr>
        <p:spPr>
          <a:xfrm>
            <a:off x="2043113" y="2678113"/>
            <a:ext cx="0" cy="647700"/>
          </a:xfrm>
          <a:prstGeom prst="line">
            <a:avLst/>
          </a:prstGeom>
          <a:ln w="9525" cap="flat" cmpd="sng">
            <a:solidFill>
              <a:srgbClr val="000000"/>
            </a:solidFill>
            <a:prstDash val="solid"/>
            <a:round/>
            <a:headEnd type="none" w="med" len="med"/>
            <a:tailEnd type="none" w="med" len="med"/>
          </a:ln>
        </p:spPr>
      </p:sp>
      <p:sp>
        <p:nvSpPr>
          <p:cNvPr id="62499" name="Text Box 39"/>
          <p:cNvSpPr txBox="1"/>
          <p:nvPr/>
        </p:nvSpPr>
        <p:spPr>
          <a:xfrm>
            <a:off x="5975350" y="3384550"/>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基本操作</a:t>
            </a:r>
            <a:endParaRPr lang="zh-CN" altLang="en-US" sz="2600" b="1" dirty="0">
              <a:latin typeface="楷体_GB2312" pitchFamily="49" charset="-122"/>
              <a:ea typeface="楷体_GB2312" pitchFamily="49" charset="-122"/>
            </a:endParaRPr>
          </a:p>
        </p:txBody>
      </p:sp>
      <p:sp>
        <p:nvSpPr>
          <p:cNvPr id="62500" name="Line 40"/>
          <p:cNvSpPr/>
          <p:nvPr/>
        </p:nvSpPr>
        <p:spPr>
          <a:xfrm>
            <a:off x="6853238" y="2909888"/>
            <a:ext cx="0" cy="479425"/>
          </a:xfrm>
          <a:prstGeom prst="line">
            <a:avLst/>
          </a:prstGeom>
          <a:ln w="9525" cap="flat" cmpd="sng">
            <a:solidFill>
              <a:srgbClr val="000000"/>
            </a:solidFill>
            <a:prstDash val="solid"/>
            <a:round/>
            <a:headEnd type="none" w="med" len="med"/>
            <a:tailEnd type="none" w="med" len="med"/>
          </a:ln>
        </p:spPr>
      </p:sp>
      <p:sp>
        <p:nvSpPr>
          <p:cNvPr id="62501" name="Text Box 41"/>
          <p:cNvSpPr txBox="1"/>
          <p:nvPr/>
        </p:nvSpPr>
        <p:spPr>
          <a:xfrm>
            <a:off x="6600825" y="3381375"/>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en-US" altLang="zh-CN" sz="2600" b="1" dirty="0">
                <a:latin typeface="楷体_GB2312" pitchFamily="49" charset="-122"/>
                <a:ea typeface="楷体_GB2312" pitchFamily="49" charset="-122"/>
              </a:rPr>
              <a:t> </a:t>
            </a:r>
            <a:r>
              <a:rPr lang="zh-CN" altLang="en-US" sz="2600" b="1" dirty="0">
                <a:latin typeface="楷体_GB2312" pitchFamily="49" charset="-122"/>
                <a:ea typeface="楷体_GB2312" pitchFamily="49" charset="-122"/>
              </a:rPr>
              <a:t>应用</a:t>
            </a:r>
            <a:endParaRPr lang="zh-CN" altLang="en-US" sz="2600" b="1" dirty="0">
              <a:latin typeface="楷体_GB2312" pitchFamily="49" charset="-122"/>
              <a:ea typeface="楷体_GB2312" pitchFamily="49" charset="-122"/>
            </a:endParaRPr>
          </a:p>
        </p:txBody>
      </p:sp>
      <p:sp>
        <p:nvSpPr>
          <p:cNvPr id="62502" name="Line 42"/>
          <p:cNvSpPr/>
          <p:nvPr/>
        </p:nvSpPr>
        <p:spPr>
          <a:xfrm>
            <a:off x="6235700" y="4905375"/>
            <a:ext cx="0" cy="252413"/>
          </a:xfrm>
          <a:prstGeom prst="line">
            <a:avLst/>
          </a:prstGeom>
          <a:ln w="9525" cap="flat" cmpd="sng">
            <a:solidFill>
              <a:srgbClr val="000000"/>
            </a:solidFill>
            <a:prstDash val="solid"/>
            <a:round/>
            <a:headEnd type="none" w="med" len="med"/>
            <a:tailEnd type="none" w="med" len="med"/>
          </a:ln>
        </p:spPr>
      </p:sp>
      <p:sp>
        <p:nvSpPr>
          <p:cNvPr id="62503" name="Text Box 43"/>
          <p:cNvSpPr txBox="1"/>
          <p:nvPr/>
        </p:nvSpPr>
        <p:spPr>
          <a:xfrm>
            <a:off x="5954713" y="5168900"/>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递归算法</a:t>
            </a:r>
            <a:endParaRPr lang="zh-CN" altLang="en-US" sz="2600" b="1" dirty="0">
              <a:latin typeface="楷体_GB2312" pitchFamily="49" charset="-122"/>
              <a:ea typeface="楷体_GB2312" pitchFamily="49" charset="-122"/>
            </a:endParaRPr>
          </a:p>
        </p:txBody>
      </p:sp>
      <p:sp>
        <p:nvSpPr>
          <p:cNvPr id="62504" name="Text Box 44"/>
          <p:cNvSpPr txBox="1"/>
          <p:nvPr/>
        </p:nvSpPr>
        <p:spPr>
          <a:xfrm>
            <a:off x="3211513" y="5229225"/>
            <a:ext cx="539750" cy="1511300"/>
          </a:xfrm>
          <a:prstGeom prst="rect">
            <a:avLst/>
          </a:prstGeom>
          <a:solidFill>
            <a:srgbClr val="FFFFFF"/>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压缩存储</a:t>
            </a:r>
            <a:endParaRPr lang="zh-CN" altLang="en-US" sz="2600" b="1" dirty="0">
              <a:latin typeface="楷体_GB2312" pitchFamily="49" charset="-122"/>
              <a:ea typeface="楷体_GB2312" pitchFamily="49" charset="-122"/>
            </a:endParaRPr>
          </a:p>
        </p:txBody>
      </p:sp>
      <p:sp>
        <p:nvSpPr>
          <p:cNvPr id="62505" name="Text Box 45"/>
          <p:cNvSpPr txBox="1"/>
          <p:nvPr/>
        </p:nvSpPr>
        <p:spPr>
          <a:xfrm>
            <a:off x="3887788" y="5229225"/>
            <a:ext cx="539750" cy="1511300"/>
          </a:xfrm>
          <a:prstGeom prst="rect">
            <a:avLst/>
          </a:prstGeom>
          <a:solidFill>
            <a:srgbClr val="C0C0C0"/>
          </a:solidFill>
          <a:ln w="12700" cap="flat" cmpd="sng">
            <a:solidFill>
              <a:srgbClr val="000000"/>
            </a:solidFill>
            <a:prstDash val="solid"/>
            <a:miter/>
            <a:headEnd type="none" w="med" len="med"/>
            <a:tailEnd type="none" w="med" len="med"/>
          </a:ln>
        </p:spPr>
        <p:txBody>
          <a:bodyPr vert="eaVert" anchor="t" anchorCtr="0"/>
          <a:p>
            <a:pPr algn="ctr" eaLnBrk="0" hangingPunct="0"/>
            <a:r>
              <a:rPr lang="zh-CN" altLang="en-US" sz="2600" b="1" dirty="0">
                <a:latin typeface="楷体_GB2312" pitchFamily="49" charset="-122"/>
                <a:ea typeface="楷体_GB2312" pitchFamily="49" charset="-122"/>
              </a:rPr>
              <a:t>各种运算</a:t>
            </a:r>
            <a:endParaRPr lang="zh-CN" altLang="en-US" sz="2600" b="1" dirty="0">
              <a:latin typeface="楷体_GB2312" pitchFamily="49" charset="-122"/>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5"/>
          <p:cNvSpPr/>
          <p:nvPr/>
        </p:nvSpPr>
        <p:spPr>
          <a:xfrm>
            <a:off x="468313" y="765175"/>
            <a:ext cx="7772400" cy="685800"/>
          </a:xfrm>
          <a:prstGeom prst="rect">
            <a:avLst/>
          </a:prstGeom>
          <a:noFill/>
          <a:ln w="9525">
            <a:noFill/>
          </a:ln>
        </p:spPr>
        <p:txBody>
          <a:bodyPr anchor="b" anchorCtr="0"/>
          <a:p>
            <a:r>
              <a:rPr lang="zh-CN" altLang="en-US" sz="3900" b="1" dirty="0">
                <a:solidFill>
                  <a:schemeClr val="tx2"/>
                </a:solidFill>
                <a:latin typeface="楷体_GB2312" pitchFamily="49" charset="-122"/>
                <a:ea typeface="楷体_GB2312" pitchFamily="49" charset="-122"/>
              </a:rPr>
              <a:t>第五章 数组和广义表</a:t>
            </a:r>
            <a:endParaRPr lang="zh-CN" altLang="en-US" sz="3900" b="1" dirty="0">
              <a:solidFill>
                <a:schemeClr val="tx2"/>
              </a:solidFill>
              <a:latin typeface="楷体_GB2312" pitchFamily="49" charset="-122"/>
              <a:ea typeface="楷体_GB2312" pitchFamily="49" charset="-122"/>
            </a:endParaRPr>
          </a:p>
        </p:txBody>
      </p:sp>
      <p:sp>
        <p:nvSpPr>
          <p:cNvPr id="63490" name="Rectangle 6"/>
          <p:cNvSpPr/>
          <p:nvPr/>
        </p:nvSpPr>
        <p:spPr>
          <a:xfrm>
            <a:off x="323850" y="1752600"/>
            <a:ext cx="8229600" cy="4700588"/>
          </a:xfrm>
          <a:prstGeom prst="rect">
            <a:avLst/>
          </a:prstGeom>
          <a:noFill/>
          <a:ln w="9525">
            <a:noFill/>
          </a:ln>
        </p:spPr>
        <p:txBody>
          <a:bodyPr anchor="t" anchorCtr="0"/>
          <a:p>
            <a:pPr marL="342900" indent="-342900">
              <a:lnSpc>
                <a:spcPct val="90000"/>
              </a:lnSpc>
              <a:spcBef>
                <a:spcPct val="20000"/>
              </a:spcBef>
              <a:buClr>
                <a:schemeClr val="tx2"/>
              </a:buClr>
              <a:buSzPct val="70000"/>
              <a:buFont typeface="Wingdings" panose="05000000000000000000" pitchFamily="2" charset="2"/>
              <a:buChar char="l"/>
            </a:pPr>
            <a:r>
              <a:rPr lang="zh-CN" altLang="en-US" sz="2400" b="1" dirty="0">
                <a:solidFill>
                  <a:srgbClr val="4220EA"/>
                </a:solidFill>
                <a:latin typeface="Arial" panose="020B0604020202020204" pitchFamily="34" charset="0"/>
                <a:ea typeface="楷体_GB2312" pitchFamily="49" charset="-122"/>
              </a:rPr>
              <a:t>简介：</a:t>
            </a:r>
            <a:r>
              <a:rPr lang="zh-CN" altLang="en-US" sz="2400" b="1" dirty="0">
                <a:latin typeface="Arial" panose="020B0604020202020204" pitchFamily="34" charset="0"/>
                <a:ea typeface="楷体_GB2312" pitchFamily="49" charset="-122"/>
              </a:rPr>
              <a:t>线性表的扩展－表中数据元素也是一种数据结构。</a:t>
            </a:r>
            <a:endParaRPr lang="zh-CN" altLang="en-US" sz="2400" b="1" dirty="0">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数组的定义、顺序表示</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稀疏矩阵的压缩存储</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广义表的定义、存储结构和递归算法</a:t>
            </a:r>
            <a:endParaRPr lang="zh-CN" altLang="en-US" sz="2400" b="1" dirty="0">
              <a:solidFill>
                <a:schemeClr val="tx1"/>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tx2"/>
              </a:buClr>
              <a:buSzPct val="70000"/>
              <a:buFont typeface="Wingdings" panose="05000000000000000000" pitchFamily="2" charset="2"/>
              <a:buChar char="l"/>
            </a:pPr>
            <a:r>
              <a:rPr lang="zh-CN" altLang="en-US" sz="2400" b="1" dirty="0">
                <a:solidFill>
                  <a:srgbClr val="4220EA"/>
                </a:solidFill>
                <a:latin typeface="Arial" panose="020B0604020202020204" pitchFamily="34" charset="0"/>
                <a:ea typeface="楷体_GB2312" pitchFamily="49" charset="-122"/>
              </a:rPr>
              <a:t>重点：</a:t>
            </a:r>
            <a:endParaRPr lang="zh-CN" altLang="en-US" sz="2400" b="1" dirty="0">
              <a:solidFill>
                <a:srgbClr val="4220EA"/>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数组的顺序表示</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稀疏矩阵的压缩存储结构和其上矩阵运算的实现</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广义表的递归算法</a:t>
            </a:r>
            <a:endParaRPr lang="zh-CN" altLang="en-US" sz="2400" b="1" dirty="0">
              <a:solidFill>
                <a:schemeClr val="tx1"/>
              </a:solidFill>
              <a:latin typeface="Arial" panose="020B0604020202020204" pitchFamily="34" charset="0"/>
              <a:ea typeface="楷体_GB2312" pitchFamily="49" charset="-122"/>
            </a:endParaRPr>
          </a:p>
          <a:p>
            <a:pPr marL="342900" indent="-342900">
              <a:lnSpc>
                <a:spcPct val="90000"/>
              </a:lnSpc>
              <a:spcBef>
                <a:spcPct val="20000"/>
              </a:spcBef>
              <a:buClr>
                <a:schemeClr val="tx2"/>
              </a:buClr>
              <a:buSzPct val="70000"/>
              <a:buFont typeface="Wingdings" panose="05000000000000000000" pitchFamily="2" charset="2"/>
              <a:buChar char="l"/>
            </a:pPr>
            <a:r>
              <a:rPr lang="zh-CN" altLang="en-US" sz="2400" b="1" dirty="0">
                <a:solidFill>
                  <a:srgbClr val="4220EA"/>
                </a:solidFill>
                <a:latin typeface="Arial" panose="020B0604020202020204" pitchFamily="34" charset="0"/>
                <a:ea typeface="楷体_GB2312" pitchFamily="49" charset="-122"/>
              </a:rPr>
              <a:t>难点</a:t>
            </a:r>
            <a:r>
              <a:rPr lang="zh-CN" altLang="en-US" sz="2400" b="1" dirty="0">
                <a:latin typeface="Arial" panose="020B0604020202020204" pitchFamily="34" charset="0"/>
                <a:ea typeface="楷体_GB2312" pitchFamily="49" charset="-122"/>
              </a:rPr>
              <a:t>：</a:t>
            </a:r>
            <a:endParaRPr lang="zh-CN" altLang="en-US" sz="2400" b="1" dirty="0">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en-US" altLang="zh-CN" sz="2400" b="1" dirty="0">
                <a:solidFill>
                  <a:schemeClr val="tx1"/>
                </a:solidFill>
                <a:latin typeface="Arial" panose="020B0604020202020204" pitchFamily="34" charset="0"/>
                <a:ea typeface="楷体_GB2312" pitchFamily="49" charset="-122"/>
              </a:rPr>
              <a:t>n</a:t>
            </a:r>
            <a:r>
              <a:rPr lang="zh-CN" altLang="en-US" sz="2400" b="1" dirty="0">
                <a:solidFill>
                  <a:schemeClr val="tx1"/>
                </a:solidFill>
                <a:latin typeface="Arial" panose="020B0604020202020204" pitchFamily="34" charset="0"/>
                <a:ea typeface="楷体_GB2312" pitchFamily="49" charset="-122"/>
              </a:rPr>
              <a:t>维数组元素存储地址的计算</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稀疏矩阵的压缩存储结构及其上的运算的实现</a:t>
            </a:r>
            <a:endParaRPr lang="zh-CN" altLang="en-US" sz="2400" b="1" dirty="0">
              <a:solidFill>
                <a:schemeClr val="tx1"/>
              </a:solidFill>
              <a:latin typeface="Arial" panose="020B0604020202020204" pitchFamily="34" charset="0"/>
              <a:ea typeface="楷体_GB2312" pitchFamily="49" charset="-122"/>
            </a:endParaRPr>
          </a:p>
          <a:p>
            <a:pPr marL="692150" lvl="1" indent="-347345" algn="l" rtl="0" eaLnBrk="1" fontAlgn="base" hangingPunct="1">
              <a:lnSpc>
                <a:spcPct val="90000"/>
              </a:lnSpc>
              <a:spcBef>
                <a:spcPct val="20000"/>
              </a:spcBef>
              <a:spcAft>
                <a:spcPct val="0"/>
              </a:spcAft>
              <a:buClr>
                <a:schemeClr val="accent2"/>
              </a:buClr>
              <a:buSzPct val="70000"/>
              <a:buFont typeface="Wingdings" panose="05000000000000000000" pitchFamily="2" charset="2"/>
              <a:buChar char="l"/>
            </a:pPr>
            <a:r>
              <a:rPr lang="zh-CN" altLang="en-US" sz="2400" b="1" dirty="0">
                <a:solidFill>
                  <a:schemeClr val="tx1"/>
                </a:solidFill>
                <a:latin typeface="Arial" panose="020B0604020202020204" pitchFamily="34" charset="0"/>
                <a:ea typeface="楷体_GB2312" pitchFamily="49" charset="-122"/>
              </a:rPr>
              <a:t>广义表的递归算法</a:t>
            </a:r>
            <a:endParaRPr lang="zh-CN" altLang="en-US" sz="2400" b="1" dirty="0">
              <a:solidFill>
                <a:schemeClr val="tx1"/>
              </a:solidFill>
              <a:latin typeface="Arial" panose="020B0604020202020204" pitchFamily="34" charset="0"/>
              <a:ea typeface="楷体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p:nvPr/>
        </p:nvSpPr>
        <p:spPr>
          <a:xfrm>
            <a:off x="228600" y="1395413"/>
            <a:ext cx="8763000" cy="5386387"/>
          </a:xfrm>
          <a:prstGeom prst="rect">
            <a:avLst/>
          </a:prstGeom>
          <a:noFill/>
          <a:ln w="9525">
            <a:noFill/>
          </a:ln>
        </p:spPr>
        <p:txBody>
          <a:bodyPr anchor="t" anchorCtr="0">
            <a:spAutoFit/>
          </a:bodyPr>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题集习题：</a:t>
            </a:r>
            <a:r>
              <a:rPr lang="en-US" altLang="zh-CN" sz="2400" b="1" dirty="0">
                <a:latin typeface="Times New Roman" panose="02020603050405020304" pitchFamily="18" charset="0"/>
                <a:ea typeface="楷体_GB2312" pitchFamily="49" charset="-122"/>
              </a:rPr>
              <a:t>5.1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5.2</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5.5</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5.6</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5.7</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5.10</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5.11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5.12</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5.13</a:t>
            </a:r>
            <a:endParaRPr lang="en-US" altLang="zh-CN"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上机可选题：</a:t>
            </a:r>
            <a:r>
              <a:rPr lang="en-US" altLang="zh-CN" sz="2400" b="1" dirty="0">
                <a:latin typeface="Times New Roman" panose="02020603050405020304" pitchFamily="18" charset="0"/>
                <a:ea typeface="楷体_GB2312" pitchFamily="49" charset="-122"/>
              </a:rPr>
              <a:t>5.19,5.21,5.23,5.25(</a:t>
            </a:r>
            <a:r>
              <a:rPr lang="zh-CN" altLang="en-US" sz="2400" b="1" dirty="0">
                <a:latin typeface="Times New Roman" panose="02020603050405020304" pitchFamily="18" charset="0"/>
                <a:ea typeface="楷体_GB2312" pitchFamily="49" charset="-122"/>
              </a:rPr>
              <a:t>帮助理解数组</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类型题：</a:t>
            </a:r>
            <a:endParaRPr lang="zh-CN" altLang="en-US"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一、计算数组某元素的存储地址。</a:t>
            </a:r>
            <a:endParaRPr lang="zh-CN" altLang="en-US"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二、特殊矩阵压缩存储</a:t>
            </a:r>
            <a:endParaRPr lang="zh-CN" altLang="en-US"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三、广义表取头尾、求深度相关题</a:t>
            </a:r>
            <a:endParaRPr lang="zh-CN" altLang="en-US" sz="2400" b="1" dirty="0">
              <a:latin typeface="Times New Roman" panose="02020603050405020304" pitchFamily="18" charset="0"/>
              <a:ea typeface="宋体" panose="02010600030101010101" pitchFamily="2" charset="-122"/>
            </a:endParaRPr>
          </a:p>
          <a:p>
            <a:pPr algn="just" eaLnBrk="0" hangingPunct="0">
              <a:spcBef>
                <a:spcPct val="50000"/>
              </a:spcBef>
              <a:buClr>
                <a:schemeClr val="tx2"/>
              </a:buClr>
              <a:buFont typeface="Wingdings" panose="05000000000000000000" pitchFamily="2" charset="2"/>
              <a:buChar char="q"/>
            </a:pPr>
            <a:r>
              <a:rPr lang="zh-CN" altLang="en-US" sz="2400" b="1" dirty="0">
                <a:latin typeface="Times New Roman" panose="02020603050405020304" pitchFamily="18" charset="0"/>
                <a:ea typeface="楷体_GB2312" pitchFamily="49" charset="-122"/>
              </a:rPr>
              <a:t>四、算法题</a:t>
            </a:r>
            <a:endParaRPr lang="zh-CN" altLang="en-US" sz="2400" b="1" dirty="0">
              <a:latin typeface="Times New Roman" panose="02020603050405020304" pitchFamily="18" charset="0"/>
              <a:ea typeface="楷体_GB2312" pitchFamily="49" charset="-122"/>
            </a:endParaRPr>
          </a:p>
          <a:p>
            <a:pPr lvl="2" indent="0" algn="just" eaLnBrk="0" hangingPunct="0">
              <a:spcBef>
                <a:spcPct val="50000"/>
              </a:spcBef>
              <a:buClr>
                <a:schemeClr val="tx2"/>
              </a:buClr>
            </a:pP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、求矩阵马鞍点</a:t>
            </a:r>
            <a:endParaRPr lang="zh-CN" altLang="en-US" sz="2400" b="1" dirty="0">
              <a:latin typeface="Times New Roman" panose="02020603050405020304" pitchFamily="18" charset="0"/>
              <a:ea typeface="宋体" panose="02010600030101010101" pitchFamily="2" charset="-122"/>
            </a:endParaRPr>
          </a:p>
          <a:p>
            <a:pPr lvl="2" indent="0" eaLnBrk="0" hangingPunct="0">
              <a:spcBef>
                <a:spcPct val="50000"/>
              </a:spcBef>
              <a:buClr>
                <a:schemeClr val="tx2"/>
              </a:buClr>
            </a:pP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、根据要求对矩阵实施行变换</a:t>
            </a:r>
            <a:endParaRPr lang="zh-CN" altLang="en-US" sz="2400" b="1" dirty="0">
              <a:latin typeface="Times New Roman" panose="02020603050405020304" pitchFamily="18" charset="0"/>
              <a:ea typeface="宋体" panose="02010600030101010101" pitchFamily="2" charset="-122"/>
            </a:endParaRPr>
          </a:p>
          <a:p>
            <a:pPr lvl="2" indent="0" eaLnBrk="0" hangingPunct="0">
              <a:spcBef>
                <a:spcPct val="50000"/>
              </a:spcBef>
              <a:buClr>
                <a:schemeClr val="tx2"/>
              </a:buClr>
            </a:pP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、根据要求输出矩阵元素值</a:t>
            </a:r>
            <a:endParaRPr lang="zh-CN" altLang="en-US" sz="2400" b="1" dirty="0">
              <a:latin typeface="Times New Roman" panose="02020603050405020304" pitchFamily="18" charset="0"/>
              <a:ea typeface="宋体" panose="02010600030101010101" pitchFamily="2" charset="-122"/>
            </a:endParaRPr>
          </a:p>
        </p:txBody>
      </p:sp>
      <p:sp>
        <p:nvSpPr>
          <p:cNvPr id="64514" name="Rectangle 3"/>
          <p:cNvSpPr/>
          <p:nvPr/>
        </p:nvSpPr>
        <p:spPr>
          <a:xfrm>
            <a:off x="468313" y="765175"/>
            <a:ext cx="7772400" cy="685800"/>
          </a:xfrm>
          <a:prstGeom prst="rect">
            <a:avLst/>
          </a:prstGeom>
          <a:noFill/>
          <a:ln w="9525">
            <a:noFill/>
          </a:ln>
        </p:spPr>
        <p:txBody>
          <a:bodyPr anchor="b" anchorCtr="0"/>
          <a:p>
            <a:r>
              <a:rPr lang="zh-CN" altLang="en-US" sz="3900" b="1" dirty="0">
                <a:solidFill>
                  <a:schemeClr val="tx2"/>
                </a:solidFill>
                <a:latin typeface="楷体_GB2312" pitchFamily="49" charset="-122"/>
                <a:ea typeface="楷体_GB2312" pitchFamily="49" charset="-122"/>
              </a:rPr>
              <a:t>第五章 数组和广义表</a:t>
            </a:r>
            <a:endParaRPr lang="zh-CN" altLang="en-US" sz="3900" b="1" dirty="0">
              <a:solidFill>
                <a:schemeClr val="tx2"/>
              </a:solidFill>
              <a:latin typeface="楷体_GB2312" pitchFamily="49" charset="-122"/>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4"/>
          <p:cNvSpPr/>
          <p:nvPr/>
        </p:nvSpPr>
        <p:spPr>
          <a:xfrm>
            <a:off x="611188" y="188913"/>
            <a:ext cx="6840537" cy="1143000"/>
          </a:xfrm>
          <a:prstGeom prst="rect">
            <a:avLst/>
          </a:prstGeom>
          <a:noFill/>
          <a:ln w="9525">
            <a:noFill/>
          </a:ln>
        </p:spPr>
        <p:txBody>
          <a:bodyPr anchor="b" anchorCtr="0"/>
          <a:p>
            <a:r>
              <a:rPr lang="en-US" altLang="zh-CN" sz="3600" b="1" dirty="0">
                <a:solidFill>
                  <a:schemeClr val="tx2"/>
                </a:solidFill>
                <a:latin typeface="楷体_GB2312" pitchFamily="49" charset="-122"/>
                <a:ea typeface="楷体_GB2312" pitchFamily="49" charset="-122"/>
              </a:rPr>
              <a:t>N</a:t>
            </a:r>
            <a:r>
              <a:rPr lang="zh-CN" altLang="en-US" sz="3600" b="1" dirty="0">
                <a:solidFill>
                  <a:schemeClr val="tx2"/>
                </a:solidFill>
                <a:latin typeface="楷体_GB2312" pitchFamily="49" charset="-122"/>
                <a:ea typeface="楷体_GB2312" pitchFamily="49" charset="-122"/>
              </a:rPr>
              <a:t>维数组数据元素存储地址计算</a:t>
            </a:r>
            <a:endParaRPr lang="zh-CN" altLang="en-US" sz="3600" b="1" dirty="0">
              <a:solidFill>
                <a:schemeClr val="tx2"/>
              </a:solidFill>
              <a:latin typeface="楷体_GB2312" pitchFamily="49" charset="-122"/>
              <a:ea typeface="楷体_GB2312" pitchFamily="49" charset="-122"/>
            </a:endParaRPr>
          </a:p>
        </p:txBody>
      </p:sp>
      <p:sp>
        <p:nvSpPr>
          <p:cNvPr id="65538" name="Rectangle 5"/>
          <p:cNvSpPr/>
          <p:nvPr/>
        </p:nvSpPr>
        <p:spPr>
          <a:xfrm>
            <a:off x="179388" y="1628775"/>
            <a:ext cx="8610600" cy="2057400"/>
          </a:xfrm>
          <a:prstGeom prst="rect">
            <a:avLst/>
          </a:prstGeom>
          <a:noFill/>
          <a:ln w="9525">
            <a:noFill/>
          </a:ln>
        </p:spPr>
        <p:txBody>
          <a:bodyPr anchor="t" anchorCtr="0"/>
          <a:p>
            <a:pPr marL="342900" indent="-342900" algn="just">
              <a:spcBef>
                <a:spcPct val="20000"/>
              </a:spcBef>
              <a:buClr>
                <a:schemeClr val="tx2"/>
              </a:buClr>
              <a:buSzPct val="70000"/>
            </a:pP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、数组</a:t>
            </a:r>
            <a:r>
              <a:rPr lang="en-US" altLang="zh-CN" sz="2400" b="1" dirty="0">
                <a:latin typeface="Times New Roman" panose="02020603050405020304" pitchFamily="18" charset="0"/>
                <a:ea typeface="楷体_GB2312" pitchFamily="49" charset="-122"/>
              </a:rPr>
              <a:t>M[1..10][-1..6][[0..3]</a:t>
            </a:r>
            <a:r>
              <a:rPr lang="zh-CN" altLang="en-US" sz="2400" b="1" dirty="0">
                <a:latin typeface="Times New Roman" panose="02020603050405020304" pitchFamily="18" charset="0"/>
                <a:ea typeface="楷体_GB2312" pitchFamily="49" charset="-122"/>
              </a:rPr>
              <a:t>，起始地址是</a:t>
            </a:r>
            <a:r>
              <a:rPr lang="en-US" altLang="zh-CN" sz="2400" b="1" dirty="0">
                <a:latin typeface="Times New Roman" panose="02020603050405020304" pitchFamily="18" charset="0"/>
                <a:ea typeface="楷体_GB2312" pitchFamily="49" charset="-122"/>
              </a:rPr>
              <a:t>1000,</a:t>
            </a:r>
            <a:r>
              <a:rPr lang="zh-CN" altLang="en-US" sz="2400" b="1" dirty="0">
                <a:latin typeface="Times New Roman" panose="02020603050405020304" pitchFamily="18" charset="0"/>
                <a:ea typeface="楷体_GB2312" pitchFamily="49" charset="-122"/>
              </a:rPr>
              <a:t>每个元素占</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个存储单元</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数组元素个数是</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M[2][4][2]</a:t>
            </a:r>
            <a:r>
              <a:rPr lang="zh-CN" altLang="en-US" sz="2400" b="1" dirty="0">
                <a:latin typeface="Times New Roman" panose="02020603050405020304" pitchFamily="18" charset="0"/>
                <a:ea typeface="楷体_GB2312" pitchFamily="49" charset="-122"/>
              </a:rPr>
              <a:t>的地址是</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a:p>
            <a:pPr marL="342900" indent="-342900" algn="just">
              <a:spcBef>
                <a:spcPct val="20000"/>
              </a:spcBef>
              <a:buClr>
                <a:schemeClr val="tx2"/>
              </a:buClr>
              <a:buSzPct val="70000"/>
            </a:pP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、数组</a:t>
            </a:r>
            <a:r>
              <a:rPr lang="en-US" altLang="zh-CN" sz="2400" b="1" dirty="0">
                <a:latin typeface="Times New Roman" panose="02020603050405020304" pitchFamily="18" charset="0"/>
                <a:ea typeface="楷体_GB2312" pitchFamily="49" charset="-122"/>
              </a:rPr>
              <a:t>A[0 .. 8][1 .. 10]</a:t>
            </a:r>
            <a:r>
              <a:rPr lang="zh-CN" altLang="en-US" sz="2400" b="1" dirty="0">
                <a:latin typeface="Times New Roman" panose="02020603050405020304" pitchFamily="18" charset="0"/>
                <a:ea typeface="楷体_GB2312" pitchFamily="49" charset="-122"/>
              </a:rPr>
              <a:t>的成员由</a:t>
            </a:r>
            <a:r>
              <a:rPr lang="en-US" altLang="zh-CN" sz="2400" b="1" dirty="0">
                <a:latin typeface="Times New Roman" panose="02020603050405020304" pitchFamily="18" charset="0"/>
                <a:ea typeface="楷体_GB2312" pitchFamily="49" charset="-122"/>
              </a:rPr>
              <a:t>6</a:t>
            </a:r>
            <a:r>
              <a:rPr lang="zh-CN" altLang="en-US" sz="2400" b="1" dirty="0">
                <a:latin typeface="Times New Roman" panose="02020603050405020304" pitchFamily="18" charset="0"/>
                <a:ea typeface="楷体_GB2312" pitchFamily="49" charset="-122"/>
              </a:rPr>
              <a:t>个字节组成，存放</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要</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个字节，</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的第</a:t>
            </a:r>
            <a:r>
              <a:rPr lang="en-US" altLang="zh-CN" sz="2400" b="1" dirty="0">
                <a:latin typeface="Times New Roman" panose="02020603050405020304" pitchFamily="18" charset="0"/>
                <a:ea typeface="楷体_GB2312" pitchFamily="49" charset="-122"/>
              </a:rPr>
              <a:t>8</a:t>
            </a:r>
            <a:r>
              <a:rPr lang="zh-CN" altLang="en-US" sz="2400" b="1" dirty="0">
                <a:latin typeface="Times New Roman" panose="02020603050405020304" pitchFamily="18" charset="0"/>
                <a:ea typeface="楷体_GB2312" pitchFamily="49" charset="-122"/>
              </a:rPr>
              <a:t>行第</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列占</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个字节。按行序</a:t>
            </a:r>
            <a:r>
              <a:rPr lang="en-US" altLang="zh-CN" sz="2400" b="1" dirty="0">
                <a:latin typeface="Times New Roman" panose="02020603050405020304" pitchFamily="18" charset="0"/>
                <a:ea typeface="楷体_GB2312" pitchFamily="49" charset="-122"/>
              </a:rPr>
              <a:t>a[8][5]</a:t>
            </a:r>
            <a:r>
              <a:rPr lang="zh-CN" altLang="en-US" sz="2400" b="1" dirty="0">
                <a:latin typeface="Times New Roman" panose="02020603050405020304" pitchFamily="18" charset="0"/>
                <a:ea typeface="楷体_GB2312" pitchFamily="49" charset="-122"/>
              </a:rPr>
              <a:t>与按列序</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起始地址相同。</a:t>
            </a:r>
            <a:endParaRPr lang="zh-CN" altLang="en-US" sz="2400" b="1" dirty="0">
              <a:latin typeface="Times New Roman" panose="02020603050405020304" pitchFamily="18" charset="0"/>
              <a:ea typeface="楷体_GB2312" pitchFamily="49" charset="-122"/>
            </a:endParaRPr>
          </a:p>
        </p:txBody>
      </p:sp>
      <p:sp>
        <p:nvSpPr>
          <p:cNvPr id="186374" name="Text Box 6"/>
          <p:cNvSpPr txBox="1"/>
          <p:nvPr/>
        </p:nvSpPr>
        <p:spPr>
          <a:xfrm>
            <a:off x="381000" y="3944938"/>
            <a:ext cx="8534400" cy="1160462"/>
          </a:xfrm>
          <a:prstGeom prst="rect">
            <a:avLst/>
          </a:prstGeom>
          <a:solidFill>
            <a:srgbClr val="CCFFCC"/>
          </a:solidFill>
          <a:ln w="9525" cap="flat" cmpd="sng">
            <a:solidFill>
              <a:schemeClr val="tx2"/>
            </a:solidFill>
            <a:prstDash val="dash"/>
            <a:miter/>
            <a:headEnd type="none" w="med" len="med"/>
            <a:tailEnd type="none" w="med" len="med"/>
          </a:ln>
        </p:spPr>
        <p:txBody>
          <a:bodyPr anchor="t" anchorCtr="0">
            <a:spAutoFit/>
          </a:bodyPr>
          <a:p>
            <a:pPr algn="just">
              <a:lnSpc>
                <a:spcPct val="90000"/>
              </a:lnSpc>
              <a:spcBef>
                <a:spcPct val="20000"/>
              </a:spcBef>
              <a:buClr>
                <a:schemeClr val="folHlink"/>
              </a:buClr>
              <a:buSzPct val="60000"/>
            </a:pP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10-1+1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6-</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3-0+1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a:t>
            </a:r>
            <a:r>
              <a:rPr lang="en-US" altLang="zh-CN" sz="2400" u="sng" dirty="0">
                <a:latin typeface="Tahoma" panose="020B0604030504040204" pitchFamily="34" charset="0"/>
                <a:ea typeface="楷体_GB2312" pitchFamily="49" charset="-122"/>
              </a:rPr>
              <a:t>320</a:t>
            </a:r>
            <a:endParaRPr lang="en-US" altLang="zh-CN" sz="2400" u="sng" dirty="0">
              <a:latin typeface="Tahoma" panose="020B0604030504040204" pitchFamily="34" charset="0"/>
              <a:ea typeface="楷体_GB2312" pitchFamily="49" charset="-122"/>
            </a:endParaRPr>
          </a:p>
          <a:p>
            <a:r>
              <a:rPr lang="en-US" altLang="zh-CN" sz="2400" dirty="0">
                <a:latin typeface="Tahoma" panose="020B0604030504040204" pitchFamily="34" charset="0"/>
                <a:ea typeface="楷体_GB2312" pitchFamily="49" charset="-122"/>
              </a:rPr>
              <a:t>LOC</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M[2][4][2]</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=1000+[</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i-1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b2*b3+(j-(-1))*b3+k]*l</a:t>
            </a:r>
            <a:endParaRPr lang="en-US" altLang="zh-CN" sz="2400" dirty="0">
              <a:latin typeface="Tahoma" panose="020B0604030504040204" pitchFamily="34" charset="0"/>
              <a:ea typeface="楷体_GB2312" pitchFamily="49" charset="-122"/>
            </a:endParaRPr>
          </a:p>
          <a:p>
            <a:r>
              <a:rPr lang="en-US" altLang="zh-CN" sz="2400" dirty="0">
                <a:latin typeface="Tahoma" panose="020B0604030504040204" pitchFamily="34" charset="0"/>
                <a:ea typeface="楷体_GB2312" pitchFamily="49" charset="-122"/>
              </a:rPr>
              <a:t>=1000+[32*(2-1)+4*(4+1)+2]*3=</a:t>
            </a:r>
            <a:r>
              <a:rPr lang="en-US" altLang="zh-CN" sz="2400" u="sng" dirty="0">
                <a:latin typeface="Tahoma" panose="020B0604030504040204" pitchFamily="34" charset="0"/>
                <a:ea typeface="楷体_GB2312" pitchFamily="49" charset="-122"/>
              </a:rPr>
              <a:t>1162</a:t>
            </a:r>
            <a:endParaRPr lang="en-US" altLang="zh-CN" sz="2400" dirty="0">
              <a:latin typeface="Tahoma" panose="020B0604030504040204" pitchFamily="34" charset="0"/>
              <a:ea typeface="楷体_GB2312" pitchFamily="49" charset="-122"/>
            </a:endParaRPr>
          </a:p>
        </p:txBody>
      </p:sp>
      <p:sp>
        <p:nvSpPr>
          <p:cNvPr id="186375" name="Rectangle 7"/>
          <p:cNvSpPr/>
          <p:nvPr/>
        </p:nvSpPr>
        <p:spPr>
          <a:xfrm>
            <a:off x="381000" y="5181600"/>
            <a:ext cx="8534400" cy="1635125"/>
          </a:xfrm>
          <a:prstGeom prst="rect">
            <a:avLst/>
          </a:prstGeom>
          <a:solidFill>
            <a:srgbClr val="CCFFCC"/>
          </a:solidFill>
          <a:ln w="9525" cap="flat" cmpd="sng">
            <a:solidFill>
              <a:schemeClr val="tx2"/>
            </a:solidFill>
            <a:prstDash val="dash"/>
            <a:miter/>
            <a:headEnd type="none" w="med" len="med"/>
            <a:tailEnd type="none" w="med" len="med"/>
          </a:ln>
        </p:spPr>
        <p:txBody>
          <a:bodyPr anchor="t" anchorCtr="0">
            <a:spAutoFit/>
          </a:bodyPr>
          <a:p>
            <a:pPr algn="just">
              <a:lnSpc>
                <a:spcPct val="90000"/>
              </a:lnSpc>
              <a:spcBef>
                <a:spcPct val="20000"/>
              </a:spcBef>
              <a:buClr>
                <a:schemeClr val="folHlink"/>
              </a:buClr>
              <a:buSzPct val="60000"/>
            </a:pPr>
            <a:r>
              <a:rPr lang="en-US" altLang="zh-CN" sz="2400" dirty="0">
                <a:latin typeface="Tahoma" panose="020B0604030504040204" pitchFamily="34" charset="0"/>
                <a:ea typeface="楷体_GB2312" pitchFamily="49" charset="-122"/>
              </a:rPr>
              <a:t>LOC</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a[8][5]</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=a</a:t>
            </a:r>
            <a:r>
              <a:rPr lang="zh-CN" altLang="en-US" sz="2400" dirty="0">
                <a:latin typeface="Tahoma" panose="020B0604030504040204" pitchFamily="34" charset="0"/>
                <a:ea typeface="楷体_GB2312" pitchFamily="49" charset="-122"/>
              </a:rPr>
              <a:t>（起始地址）</a:t>
            </a:r>
            <a:r>
              <a:rPr lang="en-US" altLang="zh-CN" sz="2400" dirty="0">
                <a:latin typeface="Tahoma" panose="020B0604030504040204" pitchFamily="34" charset="0"/>
                <a:ea typeface="楷体_GB2312" pitchFamily="49" charset="-122"/>
              </a:rPr>
              <a:t>+</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i*n+(j-1)</a:t>
            </a:r>
            <a:r>
              <a:rPr lang="zh-CN" altLang="en-US" sz="2400" dirty="0">
                <a:latin typeface="Tahoma" panose="020B0604030504040204" pitchFamily="34" charset="0"/>
                <a:ea typeface="楷体_GB2312" pitchFamily="49" charset="-122"/>
              </a:rPr>
              <a:t>）*</a:t>
            </a:r>
            <a:r>
              <a:rPr lang="en-US" altLang="zh-CN" sz="2400" dirty="0">
                <a:latin typeface="Tahoma" panose="020B0604030504040204" pitchFamily="34" charset="0"/>
                <a:ea typeface="楷体_GB2312" pitchFamily="49" charset="-122"/>
              </a:rPr>
              <a:t>l</a:t>
            </a:r>
            <a:endParaRPr lang="en-US" altLang="zh-CN" sz="2400" dirty="0">
              <a:latin typeface="Tahoma" panose="020B0604030504040204" pitchFamily="34" charset="0"/>
              <a:ea typeface="楷体_GB2312" pitchFamily="49" charset="-122"/>
            </a:endParaRPr>
          </a:p>
          <a:p>
            <a:pPr algn="just">
              <a:lnSpc>
                <a:spcPct val="90000"/>
              </a:lnSpc>
              <a:spcBef>
                <a:spcPct val="20000"/>
              </a:spcBef>
              <a:buClr>
                <a:schemeClr val="folHlink"/>
              </a:buClr>
              <a:buSzPct val="60000"/>
            </a:pPr>
            <a:r>
              <a:rPr lang="en-US" altLang="zh-CN" sz="2400" dirty="0">
                <a:latin typeface="Tahoma" panose="020B0604030504040204" pitchFamily="34" charset="0"/>
                <a:ea typeface="楷体_GB2312" pitchFamily="49" charset="-122"/>
              </a:rPr>
              <a:t>=a+(8*10+4)*6=a+504</a:t>
            </a:r>
            <a:r>
              <a:rPr lang="zh-CN" altLang="en-US" sz="2400" dirty="0">
                <a:latin typeface="Tahoma" panose="020B0604030504040204" pitchFamily="34" charset="0"/>
                <a:ea typeface="楷体_GB2312" pitchFamily="49" charset="-122"/>
              </a:rPr>
              <a:t>，</a:t>
            </a:r>
            <a:endParaRPr lang="zh-CN" altLang="en-US" sz="2400" dirty="0">
              <a:latin typeface="Tahoma" panose="020B0604030504040204" pitchFamily="34" charset="0"/>
              <a:ea typeface="楷体_GB2312" pitchFamily="49" charset="-122"/>
            </a:endParaRPr>
          </a:p>
          <a:p>
            <a:pPr algn="just">
              <a:lnSpc>
                <a:spcPct val="90000"/>
              </a:lnSpc>
              <a:spcBef>
                <a:spcPct val="20000"/>
              </a:spcBef>
              <a:buClr>
                <a:schemeClr val="folHlink"/>
              </a:buClr>
              <a:buSzPct val="60000"/>
            </a:pPr>
            <a:r>
              <a:rPr lang="en-US" altLang="zh-CN" sz="2400" dirty="0">
                <a:latin typeface="Tahoma" panose="020B0604030504040204" pitchFamily="34" charset="0"/>
                <a:ea typeface="楷体_GB2312" pitchFamily="49" charset="-122"/>
              </a:rPr>
              <a:t>LOC(a[3][10])=a(</a:t>
            </a:r>
            <a:r>
              <a:rPr lang="zh-CN" altLang="en-US" sz="2400" dirty="0">
                <a:latin typeface="Tahoma" panose="020B0604030504040204" pitchFamily="34" charset="0"/>
                <a:ea typeface="楷体_GB2312" pitchFamily="49" charset="-122"/>
              </a:rPr>
              <a:t>起始地址</a:t>
            </a:r>
            <a:r>
              <a:rPr lang="en-US" altLang="zh-CN" sz="2400" dirty="0">
                <a:latin typeface="Tahoma" panose="020B0604030504040204" pitchFamily="34" charset="0"/>
                <a:ea typeface="楷体_GB2312" pitchFamily="49" charset="-122"/>
              </a:rPr>
              <a:t>)+((j-1)*m+i)*l</a:t>
            </a:r>
            <a:endParaRPr lang="en-US" altLang="zh-CN" sz="2400" dirty="0">
              <a:latin typeface="Tahoma" panose="020B0604030504040204" pitchFamily="34" charset="0"/>
              <a:ea typeface="楷体_GB2312" pitchFamily="49" charset="-122"/>
            </a:endParaRPr>
          </a:p>
          <a:p>
            <a:pPr algn="just">
              <a:lnSpc>
                <a:spcPct val="90000"/>
              </a:lnSpc>
              <a:spcBef>
                <a:spcPct val="20000"/>
              </a:spcBef>
              <a:buClr>
                <a:schemeClr val="folHlink"/>
              </a:buClr>
              <a:buSzPct val="60000"/>
            </a:pPr>
            <a:r>
              <a:rPr lang="en-US" altLang="zh-CN" sz="2400" dirty="0">
                <a:latin typeface="Tahoma" panose="020B0604030504040204" pitchFamily="34" charset="0"/>
                <a:ea typeface="楷体_GB2312" pitchFamily="49" charset="-122"/>
              </a:rPr>
              <a:t> =a+(9*9+3)*6=a+504</a:t>
            </a:r>
            <a:r>
              <a:rPr lang="zh-CN" altLang="en-US" sz="2400" dirty="0">
                <a:latin typeface="Tahoma" panose="020B0604030504040204" pitchFamily="34" charset="0"/>
                <a:ea typeface="楷体_GB2312" pitchFamily="49" charset="-122"/>
              </a:rPr>
              <a:t>。</a:t>
            </a:r>
            <a:endParaRPr lang="zh-CN" altLang="en-US" sz="2400" dirty="0">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9000"/>
                                  </p:stCondLst>
                                  <p:childTnLst>
                                    <p:set>
                                      <p:cBhvr>
                                        <p:cTn id="6" dur="1" fill="hold">
                                          <p:stCondLst>
                                            <p:cond delay="0"/>
                                          </p:stCondLst>
                                        </p:cTn>
                                        <p:tgtEl>
                                          <p:spTgt spid="186374"/>
                                        </p:tgtEl>
                                        <p:attrNameLst>
                                          <p:attrName>style.visibility</p:attrName>
                                        </p:attrNameLst>
                                      </p:cBhvr>
                                      <p:to>
                                        <p:strVal val="visible"/>
                                      </p:to>
                                    </p:set>
                                    <p:animEffect transition="in" filter="barn(outHorizontal)">
                                      <p:cBhvr>
                                        <p:cTn id="7" dur="500"/>
                                        <p:tgtEl>
                                          <p:spTgt spid="186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6375"/>
                                        </p:tgtEl>
                                        <p:attrNameLst>
                                          <p:attrName>style.visibility</p:attrName>
                                        </p:attrNameLst>
                                      </p:cBhvr>
                                      <p:to>
                                        <p:strVal val="visible"/>
                                      </p:to>
                                    </p:set>
                                    <p:anim calcmode="lin" valueType="num">
                                      <p:cBhvr additive="base">
                                        <p:cTn id="12" dur="500" fill="hold"/>
                                        <p:tgtEl>
                                          <p:spTgt spid="186375"/>
                                        </p:tgtEl>
                                        <p:attrNameLst>
                                          <p:attrName>ppt_x</p:attrName>
                                        </p:attrNameLst>
                                      </p:cBhvr>
                                      <p:tavLst>
                                        <p:tav tm="0">
                                          <p:val>
                                            <p:strVal val="0-#ppt_w/2"/>
                                          </p:val>
                                        </p:tav>
                                        <p:tav tm="100000">
                                          <p:val>
                                            <p:strVal val="#ppt_x"/>
                                          </p:val>
                                        </p:tav>
                                      </p:tavLst>
                                    </p:anim>
                                    <p:anim calcmode="lin" valueType="num">
                                      <p:cBhvr additive="base">
                                        <p:cTn id="13"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animBg="1"/>
      <p:bldP spid="18637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4"/>
          <p:cNvSpPr/>
          <p:nvPr/>
        </p:nvSpPr>
        <p:spPr>
          <a:xfrm>
            <a:off x="457200" y="122238"/>
            <a:ext cx="7543800" cy="1295400"/>
          </a:xfrm>
          <a:prstGeom prst="rect">
            <a:avLst/>
          </a:prstGeom>
          <a:noFill/>
          <a:ln w="9525">
            <a:noFill/>
          </a:ln>
        </p:spPr>
        <p:txBody>
          <a:bodyPr anchor="b" anchorCtr="0"/>
          <a:p>
            <a:r>
              <a:rPr lang="zh-CN" altLang="en-US" sz="3600" b="1" dirty="0">
                <a:solidFill>
                  <a:schemeClr val="tx2"/>
                </a:solidFill>
                <a:latin typeface="Times New Roman" panose="02020603050405020304" pitchFamily="18" charset="0"/>
                <a:ea typeface="楷体_GB2312" pitchFamily="49" charset="-122"/>
              </a:rPr>
              <a:t>特殊矩阵习题</a:t>
            </a:r>
            <a:endParaRPr lang="zh-CN" altLang="en-US" sz="3600" b="1" dirty="0">
              <a:solidFill>
                <a:schemeClr val="tx2"/>
              </a:solidFill>
              <a:latin typeface="Times New Roman" panose="02020603050405020304" pitchFamily="18" charset="0"/>
              <a:ea typeface="楷体_GB2312" pitchFamily="49" charset="-122"/>
            </a:endParaRPr>
          </a:p>
        </p:txBody>
      </p:sp>
      <p:sp>
        <p:nvSpPr>
          <p:cNvPr id="66562" name="Rectangle 5"/>
          <p:cNvSpPr/>
          <p:nvPr/>
        </p:nvSpPr>
        <p:spPr>
          <a:xfrm>
            <a:off x="304800" y="1679575"/>
            <a:ext cx="8305800" cy="2647950"/>
          </a:xfrm>
          <a:prstGeom prst="rect">
            <a:avLst/>
          </a:prstGeom>
          <a:noFill/>
          <a:ln w="9525">
            <a:noFill/>
          </a:ln>
        </p:spPr>
        <p:txBody>
          <a:bodyPr anchor="t" anchorCtr="0">
            <a:spAutoFit/>
          </a:bodyPr>
          <a:p>
            <a:pPr indent="-228600" algn="just" defTabSz="914400">
              <a:tabLst>
                <a:tab pos="228600" algn="l"/>
              </a:tabLst>
            </a:pPr>
            <a:r>
              <a:rPr lang="en-US" altLang="zh-CN" sz="2400" b="1" dirty="0">
                <a:latin typeface="Times New Roman" panose="02020603050405020304" pitchFamily="18" charset="0"/>
                <a:ea typeface="楷体_GB2312" pitchFamily="49" charset="-122"/>
              </a:rPr>
              <a:t>   1 </a:t>
            </a:r>
            <a:r>
              <a:rPr lang="zh-CN" altLang="en-US" sz="2400" b="1" dirty="0">
                <a:latin typeface="Times New Roman" panose="02020603050405020304" pitchFamily="18" charset="0"/>
                <a:ea typeface="楷体_GB2312" pitchFamily="49" charset="-122"/>
              </a:rPr>
              <a:t>设</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对角矩阵</a:t>
            </a:r>
            <a:r>
              <a:rPr lang="en-US" altLang="zh-CN" sz="2400" b="1" dirty="0">
                <a:latin typeface="Times New Roman" panose="02020603050405020304" pitchFamily="18" charset="0"/>
                <a:ea typeface="楷体_GB2312" pitchFamily="49" charset="-122"/>
              </a:rPr>
              <a:t>A=(a</a:t>
            </a:r>
            <a:r>
              <a:rPr lang="en-US" altLang="zh-CN" sz="2400" b="1" baseline="-25000" dirty="0">
                <a:latin typeface="Times New Roman" panose="02020603050405020304" pitchFamily="18" charset="0"/>
                <a:ea typeface="楷体_GB2312" pitchFamily="49" charset="-122"/>
              </a:rPr>
              <a:t>i,j</a:t>
            </a:r>
            <a:r>
              <a:rPr lang="en-US" altLang="zh-CN" sz="2400" b="1" dirty="0">
                <a:latin typeface="Times New Roman" panose="02020603050405020304" pitchFamily="18" charset="0"/>
                <a:ea typeface="楷体_GB2312" pitchFamily="49" charset="-122"/>
              </a:rPr>
              <a:t>)</a:t>
            </a:r>
            <a:r>
              <a:rPr lang="en-US" altLang="zh-CN" sz="2400" b="1" baseline="-25000" dirty="0">
                <a:latin typeface="Times New Roman" panose="02020603050405020304" pitchFamily="18" charset="0"/>
                <a:ea typeface="楷体_GB2312" pitchFamily="49" charset="-122"/>
              </a:rPr>
              <a:t>20*20</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从</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开始</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以行主序存放。按特殊矩阵压缩存储的方式将其</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条对角线上的元素存入</a:t>
            </a:r>
            <a:r>
              <a:rPr lang="en-US" altLang="zh-CN" sz="2400" b="1" dirty="0">
                <a:latin typeface="Times New Roman" panose="02020603050405020304" pitchFamily="18" charset="0"/>
                <a:ea typeface="楷体_GB2312" pitchFamily="49" charset="-122"/>
              </a:rPr>
              <a:t>B[-10</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a:t>
            </a:r>
            <a:r>
              <a:rPr lang="zh-CN" altLang="en-US" sz="2400" b="1" dirty="0">
                <a:latin typeface="Times New Roman" panose="02020603050405020304" pitchFamily="18" charset="0"/>
                <a:ea typeface="楷体_GB2312" pitchFamily="49" charset="-122"/>
              </a:rPr>
              <a:t>中，计算元素</a:t>
            </a:r>
            <a:r>
              <a:rPr lang="en-US" altLang="zh-CN" sz="2400" b="1" dirty="0">
                <a:latin typeface="Times New Roman" panose="02020603050405020304" pitchFamily="18" charset="0"/>
                <a:ea typeface="楷体_GB2312" pitchFamily="49" charset="-122"/>
              </a:rPr>
              <a:t>A[15][15]</a:t>
            </a:r>
            <a:r>
              <a:rPr lang="zh-CN" altLang="en-US" sz="2400" b="1" dirty="0">
                <a:latin typeface="Times New Roman" panose="02020603050405020304" pitchFamily="18" charset="0"/>
                <a:ea typeface="楷体_GB2312" pitchFamily="49" charset="-122"/>
              </a:rPr>
              <a:t>的存储位置。</a:t>
            </a: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2 </a:t>
            </a:r>
            <a:r>
              <a:rPr lang="zh-CN" altLang="en-US" sz="2400" b="1" dirty="0">
                <a:latin typeface="Times New Roman" panose="02020603050405020304" pitchFamily="18" charset="0"/>
                <a:ea typeface="楷体_GB2312" pitchFamily="49" charset="-122"/>
              </a:rPr>
              <a:t>将一个</a:t>
            </a:r>
            <a:r>
              <a:rPr lang="en-US" altLang="zh-CN" sz="2400" b="1" dirty="0">
                <a:latin typeface="Times New Roman" panose="02020603050405020304" pitchFamily="18" charset="0"/>
                <a:ea typeface="楷体_GB2312" pitchFamily="49" charset="-122"/>
              </a:rPr>
              <a:t>A[1…100][1…100]</a:t>
            </a:r>
            <a:r>
              <a:rPr lang="zh-CN" altLang="en-US" sz="2400" b="1" dirty="0">
                <a:latin typeface="Times New Roman" panose="02020603050405020304" pitchFamily="18" charset="0"/>
                <a:ea typeface="楷体_GB2312" pitchFamily="49" charset="-122"/>
              </a:rPr>
              <a:t>的三对角矩阵按行优先存于一维数组</a:t>
            </a:r>
            <a:r>
              <a:rPr lang="en-US" altLang="zh-CN" sz="2400" b="1" dirty="0">
                <a:latin typeface="Times New Roman" panose="02020603050405020304" pitchFamily="18" charset="0"/>
                <a:ea typeface="楷体_GB2312" pitchFamily="49" charset="-122"/>
              </a:rPr>
              <a:t>B[1…298]</a:t>
            </a:r>
            <a:r>
              <a:rPr lang="zh-CN" altLang="en-US" sz="2400" b="1" dirty="0">
                <a:latin typeface="Times New Roman" panose="02020603050405020304" pitchFamily="18" charset="0"/>
                <a:ea typeface="楷体_GB2312" pitchFamily="49" charset="-122"/>
              </a:rPr>
              <a:t>中，</a:t>
            </a:r>
            <a:r>
              <a:rPr lang="en-US" altLang="zh-CN" sz="2400" b="1" dirty="0">
                <a:latin typeface="Times New Roman" panose="02020603050405020304" pitchFamily="18" charset="0"/>
                <a:ea typeface="楷体_GB2312" pitchFamily="49" charset="-122"/>
              </a:rPr>
              <a:t>A[66][65]</a:t>
            </a:r>
            <a:r>
              <a:rPr lang="zh-CN" altLang="en-US" sz="2400" b="1" dirty="0">
                <a:latin typeface="Times New Roman" panose="02020603050405020304" pitchFamily="18" charset="0"/>
                <a:ea typeface="楷体_GB2312" pitchFamily="49" charset="-122"/>
              </a:rPr>
              <a:t>在</a:t>
            </a: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中的位置为</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indent="-228600" algn="just" defTabSz="914400">
              <a:tabLst>
                <a:tab pos="228600" algn="l"/>
              </a:tabLst>
            </a:pPr>
            <a:endParaRPr lang="en-US" altLang="zh-CN" sz="2400" b="1" dirty="0">
              <a:latin typeface="Times New Roman" panose="02020603050405020304" pitchFamily="18" charset="0"/>
              <a:ea typeface="宋体" panose="02010600030101010101" pitchFamily="2" charset="-122"/>
            </a:endParaRPr>
          </a:p>
        </p:txBody>
      </p:sp>
      <p:sp>
        <p:nvSpPr>
          <p:cNvPr id="184326" name="Text Box 6"/>
          <p:cNvSpPr txBox="1"/>
          <p:nvPr/>
        </p:nvSpPr>
        <p:spPr>
          <a:xfrm>
            <a:off x="228600" y="4146550"/>
            <a:ext cx="8534400" cy="1187450"/>
          </a:xfrm>
          <a:prstGeom prst="rect">
            <a:avLst/>
          </a:prstGeom>
          <a:noFill/>
          <a:ln w="9525">
            <a:noFill/>
          </a:ln>
        </p:spPr>
        <p:txBody>
          <a:bodyPr anchor="t" anchorCtr="0">
            <a:spAutoFit/>
          </a:bodyPr>
          <a:p>
            <a:pPr>
              <a:spcBef>
                <a:spcPct val="50000"/>
              </a:spcBef>
            </a:pPr>
            <a:r>
              <a:rPr lang="zh-CN" altLang="en-US" sz="2400" b="1" dirty="0">
                <a:latin typeface="Times New Roman" panose="02020603050405020304" pitchFamily="18" charset="0"/>
                <a:ea typeface="宋体" panose="02010600030101010101" pitchFamily="2" charset="-122"/>
              </a:rPr>
              <a:t>解</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对角阵</a:t>
            </a:r>
            <a:r>
              <a:rPr lang="en-US" altLang="zh-CN" sz="2400" b="1" dirty="0">
                <a:latin typeface="Times New Roman" panose="02020603050405020304" pitchFamily="18" charset="0"/>
                <a:ea typeface="楷体_GB2312" pitchFamily="49" charset="-122"/>
              </a:rPr>
              <a:t>A=(a</a:t>
            </a:r>
            <a:r>
              <a:rPr lang="en-US" altLang="zh-CN" sz="2400" b="1" baseline="-25000" dirty="0">
                <a:latin typeface="Times New Roman" panose="02020603050405020304" pitchFamily="18" charset="0"/>
                <a:ea typeface="楷体_GB2312" pitchFamily="49" charset="-122"/>
              </a:rPr>
              <a:t>ij</a:t>
            </a:r>
            <a:r>
              <a:rPr lang="en-US" altLang="zh-CN" sz="2400" b="1" dirty="0">
                <a:latin typeface="Times New Roman" panose="02020603050405020304" pitchFamily="18" charset="0"/>
                <a:ea typeface="楷体_GB2312" pitchFamily="49" charset="-122"/>
              </a:rPr>
              <a:t>)</a:t>
            </a:r>
            <a:r>
              <a:rPr lang="en-US" altLang="zh-CN" sz="2400" b="1" baseline="-25000" dirty="0">
                <a:latin typeface="Times New Roman" panose="02020603050405020304" pitchFamily="18" charset="0"/>
                <a:ea typeface="楷体_GB2312" pitchFamily="49" charset="-122"/>
              </a:rPr>
              <a:t>20*20</a:t>
            </a:r>
            <a:r>
              <a:rPr lang="zh-CN" altLang="en-US" sz="2400" b="1" dirty="0">
                <a:latin typeface="Times New Roman" panose="02020603050405020304" pitchFamily="18" charset="0"/>
                <a:ea typeface="楷体_GB2312" pitchFamily="49" charset="-122"/>
              </a:rPr>
              <a:t>第一行和第</a:t>
            </a:r>
            <a:r>
              <a:rPr lang="en-US" altLang="zh-CN" sz="2400" b="1" dirty="0">
                <a:latin typeface="Times New Roman" panose="02020603050405020304" pitchFamily="18" charset="0"/>
                <a:ea typeface="楷体_GB2312" pitchFamily="49" charset="-122"/>
              </a:rPr>
              <a:t>20</a:t>
            </a:r>
            <a:r>
              <a:rPr lang="zh-CN" altLang="en-US" sz="2400" b="1" dirty="0">
                <a:latin typeface="Times New Roman" panose="02020603050405020304" pitchFamily="18" charset="0"/>
                <a:ea typeface="楷体_GB2312" pitchFamily="49" charset="-122"/>
              </a:rPr>
              <a:t>行分别有</a:t>
            </a:r>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个元素，第二行和第</a:t>
            </a:r>
            <a:r>
              <a:rPr lang="en-US" altLang="zh-CN" sz="2400" b="1" dirty="0">
                <a:latin typeface="Times New Roman" panose="02020603050405020304" pitchFamily="18" charset="0"/>
                <a:ea typeface="楷体_GB2312" pitchFamily="49" charset="-122"/>
              </a:rPr>
              <a:t>19</a:t>
            </a:r>
            <a:r>
              <a:rPr lang="zh-CN" altLang="en-US" sz="2400" b="1" dirty="0">
                <a:latin typeface="Times New Roman" panose="02020603050405020304" pitchFamily="18" charset="0"/>
                <a:ea typeface="楷体_GB2312" pitchFamily="49" charset="-122"/>
              </a:rPr>
              <a:t>行有</a:t>
            </a:r>
            <a:r>
              <a:rPr lang="en-US" altLang="zh-CN" sz="2400" b="1" dirty="0">
                <a:latin typeface="Times New Roman" panose="02020603050405020304" pitchFamily="18" charset="0"/>
                <a:ea typeface="楷体_GB2312" pitchFamily="49" charset="-122"/>
              </a:rPr>
              <a:t>4</a:t>
            </a:r>
            <a:r>
              <a:rPr lang="zh-CN" altLang="en-US" sz="2400" b="1" dirty="0">
                <a:latin typeface="Times New Roman" panose="02020603050405020304" pitchFamily="18" charset="0"/>
                <a:ea typeface="楷体_GB2312" pitchFamily="49" charset="-122"/>
              </a:rPr>
              <a:t>个元素，其余各行分别有</a:t>
            </a:r>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个元素，</a:t>
            </a:r>
            <a:r>
              <a:rPr lang="en-US" altLang="zh-CN" sz="2400" b="1" dirty="0">
                <a:latin typeface="Times New Roman" panose="02020603050405020304" pitchFamily="18" charset="0"/>
                <a:ea typeface="楷体_GB2312" pitchFamily="49" charset="-122"/>
              </a:rPr>
              <a:t>A[15][15]</a:t>
            </a:r>
            <a:r>
              <a:rPr lang="zh-CN" altLang="en-US" sz="2400" b="1" dirty="0">
                <a:latin typeface="Times New Roman" panose="02020603050405020304" pitchFamily="18" charset="0"/>
                <a:ea typeface="楷体_GB2312" pitchFamily="49" charset="-122"/>
              </a:rPr>
              <a:t>是第</a:t>
            </a:r>
            <a:r>
              <a:rPr lang="en-US" altLang="zh-CN" sz="2400" b="1" dirty="0">
                <a:latin typeface="Times New Roman" panose="02020603050405020304" pitchFamily="18" charset="0"/>
                <a:ea typeface="楷体_GB2312" pitchFamily="49" charset="-122"/>
              </a:rPr>
              <a:t>(3+4+5*12+3)70</a:t>
            </a:r>
            <a:r>
              <a:rPr lang="zh-CN" altLang="en-US" sz="2400" b="1" dirty="0">
                <a:latin typeface="Times New Roman" panose="02020603050405020304" pitchFamily="18" charset="0"/>
                <a:ea typeface="楷体_GB2312" pitchFamily="49" charset="-122"/>
              </a:rPr>
              <a:t>个元素，存储位置</a:t>
            </a:r>
            <a:r>
              <a:rPr lang="en-US" altLang="zh-CN" sz="2400" b="1" dirty="0">
                <a:latin typeface="Times New Roman" panose="02020603050405020304" pitchFamily="18" charset="0"/>
                <a:ea typeface="楷体_GB2312" pitchFamily="49" charset="-122"/>
              </a:rPr>
              <a:t>70-10-1=59</a:t>
            </a:r>
            <a:endParaRPr lang="en-US" altLang="zh-CN" sz="2400" b="1" dirty="0">
              <a:latin typeface="Times New Roman" panose="02020603050405020304" pitchFamily="18" charset="0"/>
              <a:ea typeface="楷体_GB2312" pitchFamily="49" charset="-122"/>
            </a:endParaRPr>
          </a:p>
        </p:txBody>
      </p:sp>
      <p:sp>
        <p:nvSpPr>
          <p:cNvPr id="184327" name="Rectangle 7"/>
          <p:cNvSpPr/>
          <p:nvPr/>
        </p:nvSpPr>
        <p:spPr>
          <a:xfrm>
            <a:off x="228600" y="5867400"/>
            <a:ext cx="7467600" cy="457200"/>
          </a:xfrm>
          <a:prstGeom prst="rect">
            <a:avLst/>
          </a:prstGeom>
          <a:noFill/>
          <a:ln w="9525">
            <a:noFill/>
          </a:ln>
        </p:spPr>
        <p:txBody>
          <a:bodyPr anchor="t" anchorCtr="0">
            <a:spAutoFit/>
          </a:bodyPr>
          <a:p>
            <a:pPr eaLnBrk="0" hangingPunct="0"/>
            <a:r>
              <a:rPr lang="zh-CN" altLang="en-US" sz="2400" b="1" dirty="0">
                <a:latin typeface="Times New Roman" panose="02020603050405020304" pitchFamily="18" charset="0"/>
                <a:ea typeface="楷体_GB2312" pitchFamily="49" charset="-122"/>
              </a:rPr>
              <a:t>解</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LOC(A[66][65])=2*(i-1)+j=2*65+65=195</a:t>
            </a:r>
            <a:endParaRPr lang="en-US" altLang="zh-CN" sz="24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4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4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p:bldP spid="18432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50"/>
          <p:cNvSpPr/>
          <p:nvPr/>
        </p:nvSpPr>
        <p:spPr>
          <a:xfrm>
            <a:off x="107950" y="1538288"/>
            <a:ext cx="8964613" cy="5203825"/>
          </a:xfrm>
          <a:prstGeom prst="rect">
            <a:avLst/>
          </a:prstGeom>
          <a:noFill/>
          <a:ln w="9525">
            <a:noFill/>
          </a:ln>
        </p:spPr>
        <p:txBody>
          <a:bodyPr anchor="t" anchorCtr="0">
            <a:spAutoFit/>
          </a:bodyPr>
          <a:p>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若广义表</a:t>
            </a:r>
            <a:r>
              <a:rPr lang="en-US" altLang="zh-CN" sz="2400" b="1" dirty="0">
                <a:latin typeface="Times New Roman" panose="02020603050405020304" pitchFamily="18" charset="0"/>
                <a:ea typeface="楷体_GB2312" pitchFamily="49" charset="-122"/>
              </a:rPr>
              <a:t>A</a:t>
            </a:r>
            <a:r>
              <a:rPr lang="zh-CN" altLang="en-US" sz="2400" b="1" dirty="0">
                <a:latin typeface="Times New Roman" panose="02020603050405020304" pitchFamily="18" charset="0"/>
                <a:ea typeface="楷体_GB2312" pitchFamily="49" charset="-122"/>
              </a:rPr>
              <a:t>满足</a:t>
            </a:r>
            <a:r>
              <a:rPr lang="en-US" altLang="zh-CN" sz="2400" b="1" dirty="0">
                <a:latin typeface="Times New Roman" panose="02020603050405020304" pitchFamily="18" charset="0"/>
                <a:ea typeface="楷体_GB2312" pitchFamily="49" charset="-122"/>
              </a:rPr>
              <a:t>Head(A)=Tail(A), A</a:t>
            </a:r>
            <a:r>
              <a:rPr lang="zh-CN" altLang="en-US" sz="2400" b="1" dirty="0">
                <a:latin typeface="Times New Roman" panose="02020603050405020304" pitchFamily="18" charset="0"/>
                <a:ea typeface="楷体_GB2312" pitchFamily="49" charset="-122"/>
              </a:rPr>
              <a:t>是 </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2. </a:t>
            </a:r>
            <a:r>
              <a:rPr lang="zh-CN" altLang="en-US" sz="2400" b="1" dirty="0">
                <a:latin typeface="Times New Roman" panose="02020603050405020304" pitchFamily="18" charset="0"/>
                <a:ea typeface="楷体_GB2312" pitchFamily="49" charset="-122"/>
              </a:rPr>
              <a:t>设广义表</a:t>
            </a:r>
            <a:r>
              <a:rPr lang="en-US" altLang="zh-CN" sz="2400" b="1" dirty="0">
                <a:latin typeface="Times New Roman" panose="02020603050405020304" pitchFamily="18" charset="0"/>
                <a:ea typeface="楷体_GB2312" pitchFamily="49" charset="-122"/>
              </a:rPr>
              <a:t>L=(( ),( ))</a:t>
            </a:r>
            <a:r>
              <a:rPr lang="zh-CN" altLang="en-US" sz="2400" b="1" dirty="0">
                <a:latin typeface="Times New Roman" panose="02020603050405020304" pitchFamily="18" charset="0"/>
                <a:ea typeface="楷体_GB2312" pitchFamily="49" charset="-122"/>
              </a:rPr>
              <a:t>，则</a:t>
            </a:r>
            <a:r>
              <a:rPr lang="en-US" altLang="zh-CN" sz="2400" b="1" dirty="0">
                <a:latin typeface="Times New Roman" panose="02020603050405020304" pitchFamily="18" charset="0"/>
                <a:ea typeface="楷体_GB2312" pitchFamily="49" charset="-122"/>
              </a:rPr>
              <a:t>Head(L)=</a:t>
            </a:r>
            <a:r>
              <a:rPr lang="en-US" altLang="zh-CN" sz="2400" b="1" u="sng" dirty="0">
                <a:latin typeface="Times New Roman" panose="02020603050405020304" pitchFamily="18" charset="0"/>
                <a:ea typeface="楷体_GB2312" pitchFamily="49" charset="-122"/>
              </a:rPr>
              <a:t>  </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Tail(L)=</a:t>
            </a:r>
            <a:r>
              <a:rPr lang="en-US" altLang="zh-CN"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L</a:t>
            </a:r>
            <a:r>
              <a:rPr lang="zh-CN" altLang="en-US" sz="2400" b="1" dirty="0">
                <a:latin typeface="Times New Roman" panose="02020603050405020304" pitchFamily="18" charset="0"/>
                <a:ea typeface="楷体_GB2312" pitchFamily="49" charset="-122"/>
              </a:rPr>
              <a:t>的长度是</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，深度是</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endParaRPr lang="zh-CN" altLang="en-US"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3.</a:t>
            </a:r>
            <a:r>
              <a:rPr lang="zh-CN" altLang="en-US" sz="2400" b="1" dirty="0">
                <a:latin typeface="Times New Roman" panose="02020603050405020304" pitchFamily="18" charset="0"/>
                <a:ea typeface="楷体_GB2312" pitchFamily="49" charset="-122"/>
              </a:rPr>
              <a:t>若一个广义表的表头为空表，则此广义表为空表</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正确</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错误</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4.</a:t>
            </a:r>
            <a:r>
              <a:rPr lang="zh-CN" altLang="en-US" sz="2400" b="1" dirty="0">
                <a:latin typeface="Times New Roman" panose="02020603050405020304" pitchFamily="18" charset="0"/>
                <a:ea typeface="楷体_GB2312" pitchFamily="49" charset="-122"/>
              </a:rPr>
              <a:t>已知</a:t>
            </a:r>
            <a:r>
              <a:rPr lang="en-US" altLang="zh-CN" sz="2400" b="1" dirty="0">
                <a:latin typeface="Times New Roman" panose="02020603050405020304" pitchFamily="18" charset="0"/>
                <a:ea typeface="楷体_GB2312" pitchFamily="49" charset="-122"/>
              </a:rPr>
              <a:t>Head(Tail([Head(S),Head(Tail(Tail(S)))]))=[a],</a:t>
            </a:r>
            <a:r>
              <a:rPr lang="zh-CN" altLang="en-US" sz="2400" b="1" dirty="0">
                <a:latin typeface="Times New Roman" panose="02020603050405020304" pitchFamily="18" charset="0"/>
                <a:ea typeface="楷体_GB2312" pitchFamily="49" charset="-122"/>
              </a:rPr>
              <a:t>广义表</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满足上式则</a:t>
            </a:r>
            <a:r>
              <a:rPr lang="en-US" altLang="zh-CN" sz="2400" b="1" dirty="0">
                <a:latin typeface="Times New Roman" panose="02020603050405020304" pitchFamily="18" charset="0"/>
                <a:ea typeface="楷体_GB2312" pitchFamily="49" charset="-122"/>
              </a:rPr>
              <a:t>S</a:t>
            </a:r>
            <a:r>
              <a:rPr lang="zh-CN" altLang="en-US" sz="2400" b="1" dirty="0">
                <a:latin typeface="Times New Roman" panose="02020603050405020304" pitchFamily="18" charset="0"/>
                <a:ea typeface="楷体_GB2312" pitchFamily="49" charset="-122"/>
              </a:rPr>
              <a:t>为</a:t>
            </a:r>
            <a:r>
              <a:rPr lang="zh-CN" altLang="en-US" sz="2400" b="1" u="sng"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方括号表示广义表，圆括号表示函数</a:t>
            </a: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A [[a,b],b,a]  B [[b,a],[a],[b]]  C [b,[a],[a,b]]    D [[b],[b,a][a]] </a:t>
            </a:r>
            <a:endParaRPr lang="en-US" altLang="zh-CN" sz="2400" b="1" dirty="0">
              <a:latin typeface="Times New Roman" panose="02020603050405020304" pitchFamily="18" charset="0"/>
              <a:ea typeface="楷体_GB2312" pitchFamily="49" charset="-122"/>
            </a:endParaRPr>
          </a:p>
          <a:p>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5.</a:t>
            </a:r>
            <a:r>
              <a:rPr lang="zh-CN" altLang="en-US" sz="2400" b="1" dirty="0">
                <a:latin typeface="Times New Roman" panose="02020603050405020304" pitchFamily="18" charset="0"/>
                <a:ea typeface="楷体_GB2312" pitchFamily="49" charset="-122"/>
              </a:rPr>
              <a:t>广义表Ｌ</a:t>
            </a:r>
            <a:r>
              <a:rPr lang="en-US" altLang="zh-CN" sz="2400" b="1" dirty="0">
                <a:latin typeface="Times New Roman" panose="02020603050405020304" pitchFamily="18" charset="0"/>
                <a:ea typeface="楷体_GB2312" pitchFamily="49" charset="-122"/>
              </a:rPr>
              <a:t>=((x,y,z),a,(u,t,w))</a:t>
            </a:r>
            <a:r>
              <a:rPr lang="zh-CN" altLang="en-US" sz="2400" b="1" dirty="0">
                <a:latin typeface="Times New Roman" panose="02020603050405020304" pitchFamily="18" charset="0"/>
                <a:ea typeface="楷体_GB2312" pitchFamily="49" charset="-122"/>
              </a:rPr>
              <a:t>，从Ｌ中取出原子</a:t>
            </a:r>
            <a:r>
              <a:rPr lang="en-US" altLang="zh-CN" sz="2400" b="1" dirty="0">
                <a:latin typeface="Times New Roman" panose="02020603050405020304" pitchFamily="18" charset="0"/>
                <a:ea typeface="楷体_GB2312" pitchFamily="49" charset="-122"/>
              </a:rPr>
              <a:t>t</a:t>
            </a:r>
            <a:r>
              <a:rPr lang="zh-CN" altLang="en-US" sz="2400" b="1" dirty="0">
                <a:latin typeface="Times New Roman" panose="02020603050405020304" pitchFamily="18" charset="0"/>
                <a:ea typeface="楷体_GB2312" pitchFamily="49" charset="-122"/>
              </a:rPr>
              <a:t>的运算是</a:t>
            </a:r>
            <a:r>
              <a:rPr lang="zh-CN" altLang="en-US" sz="2400" b="1" u="sng"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A Head(Tail(Tail(L)))  </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B Tail(Head(Head(Tail(L))))</a:t>
            </a:r>
            <a:endParaRPr lang="en-US" altLang="zh-CN" sz="2400" b="1" dirty="0">
              <a:latin typeface="Times New Roman" panose="02020603050405020304" pitchFamily="18" charset="0"/>
              <a:ea typeface="楷体_GB2312" pitchFamily="49" charset="-122"/>
            </a:endParaRPr>
          </a:p>
          <a:p>
            <a:r>
              <a:rPr lang="en-US" altLang="zh-CN" sz="2400" b="1" dirty="0">
                <a:latin typeface="Times New Roman" panose="02020603050405020304" pitchFamily="18" charset="0"/>
                <a:ea typeface="楷体_GB2312" pitchFamily="49" charset="-122"/>
              </a:rPr>
              <a:t>   C Head(Tail(Head(Tail(L)))) </a:t>
            </a: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DHead(Tail(Head(Tail(Tail(L)))))</a:t>
            </a:r>
            <a:endParaRPr lang="en-US" altLang="zh-CN" sz="2400" b="1" dirty="0">
              <a:latin typeface="Times New Roman" panose="02020603050405020304" pitchFamily="18" charset="0"/>
              <a:ea typeface="楷体_GB2312" pitchFamily="49" charset="-122"/>
            </a:endParaRPr>
          </a:p>
        </p:txBody>
      </p:sp>
      <p:sp>
        <p:nvSpPr>
          <p:cNvPr id="67586" name="Rectangle 96"/>
          <p:cNvSpPr>
            <a:spLocks noGrp="1"/>
          </p:cNvSpPr>
          <p:nvPr>
            <p:ph type="title"/>
          </p:nvPr>
        </p:nvSpPr>
        <p:spPr>
          <a:ln/>
        </p:spPr>
        <p:txBody>
          <a:bodyPr vert="horz" wrap="square" lIns="91440" tIns="45720" rIns="91440" bIns="45720" anchor="b" anchorCtr="0"/>
          <a:p>
            <a:pPr eaLnBrk="1" hangingPunct="1"/>
            <a:r>
              <a:rPr lang="zh-CN" altLang="en-US" dirty="0">
                <a:ea typeface="楷体_GB2312" pitchFamily="49" charset="-122"/>
              </a:rPr>
              <a:t>广义表习题</a:t>
            </a:r>
            <a:endParaRPr lang="zh-CN" altLang="en-US" dirty="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460375" y="765175"/>
            <a:ext cx="7772400" cy="762000"/>
          </a:xfrm>
          <a:ln/>
        </p:spPr>
        <p:txBody>
          <a:bodyPr vert="horz" wrap="square" lIns="91440" tIns="45720" rIns="91440" bIns="45720" anchor="b" anchorCtr="0"/>
          <a:p>
            <a:pPr eaLnBrk="1" hangingPunct="1"/>
            <a:r>
              <a:rPr lang="en-US" altLang="zh-CN" dirty="0"/>
              <a:t>5.1 </a:t>
            </a:r>
            <a:r>
              <a:rPr lang="zh-CN" altLang="en-US" dirty="0">
                <a:ea typeface="楷体_GB2312" pitchFamily="49" charset="-122"/>
              </a:rPr>
              <a:t>数组的定义</a:t>
            </a:r>
            <a:endParaRPr lang="zh-CN" altLang="en-US" dirty="0">
              <a:ea typeface="楷体_GB2312" pitchFamily="49" charset="-122"/>
            </a:endParaRPr>
          </a:p>
        </p:txBody>
      </p:sp>
      <p:sp>
        <p:nvSpPr>
          <p:cNvPr id="11266" name="Rectangle 46"/>
          <p:cNvSpPr>
            <a:spLocks noGrp="1"/>
          </p:cNvSpPr>
          <p:nvPr>
            <p:ph idx="1"/>
          </p:nvPr>
        </p:nvSpPr>
        <p:spPr>
          <a:xfrm>
            <a:off x="323850" y="1754188"/>
            <a:ext cx="8686800" cy="4411662"/>
          </a:xfrm>
          <a:ln/>
        </p:spPr>
        <p:txBody>
          <a:bodyPr vert="horz" wrap="square" lIns="91440" tIns="45720" rIns="91440" bIns="45720" anchor="t" anchorCtr="0"/>
          <a:p>
            <a:pPr eaLnBrk="1" hangingPunct="1">
              <a:lnSpc>
                <a:spcPct val="80000"/>
              </a:lnSpc>
              <a:buClr>
                <a:schemeClr val="hlink"/>
              </a:buClr>
              <a:buSzPct val="110000"/>
              <a:buNone/>
            </a:pPr>
            <a:r>
              <a:rPr lang="en-US" altLang="zh-CN" sz="2400" b="1" dirty="0">
                <a:solidFill>
                  <a:srgbClr val="00CC00"/>
                </a:solidFill>
                <a:latin typeface="Times New Roman" panose="02020603050405020304" pitchFamily="18" charset="0"/>
                <a:ea typeface="楷体_GB2312" pitchFamily="49" charset="-122"/>
              </a:rPr>
              <a:t>ADT  </a:t>
            </a:r>
            <a:r>
              <a:rPr lang="en-US" altLang="zh-CN" sz="2400" b="1" dirty="0">
                <a:solidFill>
                  <a:schemeClr val="tx2"/>
                </a:solidFill>
                <a:latin typeface="Times New Roman" panose="02020603050405020304" pitchFamily="18" charset="0"/>
                <a:ea typeface="楷体_GB2312" pitchFamily="49" charset="-122"/>
              </a:rPr>
              <a:t>Array</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a:t>
            </a:r>
            <a:r>
              <a:rPr lang="zh-CN" altLang="en-US" sz="2400" b="1" dirty="0">
                <a:solidFill>
                  <a:srgbClr val="00CC00"/>
                </a:solidFill>
                <a:latin typeface="Times New Roman" panose="02020603050405020304" pitchFamily="18" charset="0"/>
                <a:ea typeface="楷体_GB2312" pitchFamily="49" charset="-122"/>
              </a:rPr>
              <a:t>数据对象</a:t>
            </a:r>
            <a:r>
              <a:rPr lang="en-US" altLang="zh-CN" sz="2400" b="1" dirty="0">
                <a:latin typeface="Times New Roman" panose="02020603050405020304" pitchFamily="18" charset="0"/>
                <a:ea typeface="楷体_GB2312" pitchFamily="49" charset="-122"/>
              </a:rPr>
              <a:t>:j</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=0,…,b</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 – 1,  i = 1,2,…,n,  // b</a:t>
            </a:r>
            <a:r>
              <a:rPr lang="en-US" altLang="zh-CN" sz="2400" b="1" baseline="-25000"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是数组第</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维上的长度</a:t>
            </a:r>
            <a:endParaRPr lang="zh-CN" altLang="en-US"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D={             |            ∈ElemSet }</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a:t>
            </a:r>
            <a:r>
              <a:rPr lang="zh-CN" altLang="en-US" sz="2400" b="1" dirty="0">
                <a:solidFill>
                  <a:srgbClr val="00CC00"/>
                </a:solidFill>
                <a:latin typeface="Times New Roman" panose="02020603050405020304" pitchFamily="18" charset="0"/>
                <a:ea typeface="楷体_GB2312" pitchFamily="49" charset="-122"/>
              </a:rPr>
              <a:t>数据关系</a:t>
            </a:r>
            <a:r>
              <a:rPr lang="en-US" altLang="zh-CN" sz="2400" b="1" dirty="0">
                <a:latin typeface="Times New Roman" panose="02020603050405020304" pitchFamily="18" charset="0"/>
                <a:ea typeface="楷体_GB2312" pitchFamily="49" charset="-122"/>
              </a:rPr>
              <a:t>:R = {R1,R2,…,Rn}</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Ri={                                     |0≤j</a:t>
            </a:r>
            <a:r>
              <a:rPr lang="en-US" altLang="zh-CN" sz="2400" b="1" baseline="-25000" dirty="0">
                <a:latin typeface="Times New Roman" panose="02020603050405020304" pitchFamily="18" charset="0"/>
                <a:ea typeface="楷体_GB2312" pitchFamily="49" charset="-122"/>
              </a:rPr>
              <a:t>k</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k</a:t>
            </a:r>
            <a:r>
              <a:rPr lang="en-US" altLang="zh-CN" sz="2400" b="1" dirty="0">
                <a:latin typeface="Times New Roman" panose="02020603050405020304" pitchFamily="18" charset="0"/>
                <a:ea typeface="楷体_GB2312" pitchFamily="49" charset="-122"/>
              </a:rPr>
              <a:t>–1, 1≤k≤n,k!=i</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0≤j</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≤b</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–2, </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∈D, i=2,3,…,n}</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a:t>
            </a:r>
            <a:r>
              <a:rPr lang="zh-CN" altLang="en-US" sz="2400" b="1" dirty="0">
                <a:solidFill>
                  <a:srgbClr val="00CC00"/>
                </a:solidFill>
                <a:latin typeface="Times New Roman" panose="02020603050405020304" pitchFamily="18" charset="0"/>
                <a:ea typeface="楷体_GB2312" pitchFamily="49" charset="-122"/>
              </a:rPr>
              <a:t>基本操作</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InitArray(&amp;A,n,bound1,…,boundn)</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DestroyArray(&amp;A)</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Value(A,&amp;e,index1,…,indexn)</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latin typeface="Times New Roman" panose="02020603050405020304" pitchFamily="18" charset="0"/>
                <a:ea typeface="楷体_GB2312" pitchFamily="49" charset="-122"/>
              </a:rPr>
              <a:t>	Assign(&amp;A,e,index1,…,indexn)	       </a:t>
            </a:r>
            <a:endParaRPr lang="en-US" altLang="zh-CN" sz="2400" b="1" dirty="0">
              <a:latin typeface="Times New Roman" panose="02020603050405020304" pitchFamily="18" charset="0"/>
              <a:ea typeface="楷体_GB2312" pitchFamily="49" charset="-122"/>
            </a:endParaRPr>
          </a:p>
          <a:p>
            <a:pPr eaLnBrk="1" hangingPunct="1">
              <a:lnSpc>
                <a:spcPct val="80000"/>
              </a:lnSpc>
              <a:buClr>
                <a:schemeClr val="hlink"/>
              </a:buClr>
              <a:buSzPct val="110000"/>
              <a:buNone/>
            </a:pPr>
            <a:r>
              <a:rPr lang="en-US" altLang="zh-CN" sz="2400" b="1" dirty="0">
                <a:solidFill>
                  <a:srgbClr val="00CC00"/>
                </a:solidFill>
                <a:latin typeface="Times New Roman" panose="02020603050405020304" pitchFamily="18" charset="0"/>
                <a:ea typeface="楷体_GB2312" pitchFamily="49" charset="-122"/>
              </a:rPr>
              <a:t>}ADT </a:t>
            </a:r>
            <a:r>
              <a:rPr lang="en-US" altLang="zh-CN" sz="2400" b="1" dirty="0">
                <a:solidFill>
                  <a:schemeClr val="tx2"/>
                </a:solidFill>
                <a:latin typeface="Times New Roman" panose="02020603050405020304" pitchFamily="18" charset="0"/>
                <a:ea typeface="楷体_GB2312" pitchFamily="49" charset="-122"/>
              </a:rPr>
              <a:t>Array</a:t>
            </a: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p:txBody>
      </p:sp>
      <p:graphicFrame>
        <p:nvGraphicFramePr>
          <p:cNvPr id="11267" name="Object 47"/>
          <p:cNvGraphicFramePr>
            <a:graphicFrameLocks noChangeAspect="1"/>
          </p:cNvGraphicFramePr>
          <p:nvPr/>
        </p:nvGraphicFramePr>
        <p:xfrm>
          <a:off x="2509838" y="2393950"/>
          <a:ext cx="1095375" cy="503238"/>
        </p:xfrm>
        <a:graphic>
          <a:graphicData uri="http://schemas.openxmlformats.org/presentationml/2006/ole">
            <mc:AlternateContent xmlns:mc="http://schemas.openxmlformats.org/markup-compatibility/2006">
              <mc:Choice xmlns:v="urn:schemas-microsoft-com:vml" Requires="v">
                <p:oleObj spid="_x0000_s3078" name="" r:id="rId1" imgW="419100" imgH="241300" progId="Equation.3">
                  <p:embed/>
                </p:oleObj>
              </mc:Choice>
              <mc:Fallback>
                <p:oleObj name="" r:id="rId1" imgW="419100" imgH="241300" progId="Equation.3">
                  <p:embed/>
                  <p:pic>
                    <p:nvPicPr>
                      <p:cNvPr id="0" name="图片 3077"/>
                      <p:cNvPicPr/>
                      <p:nvPr/>
                    </p:nvPicPr>
                    <p:blipFill>
                      <a:blip r:embed="rId2"/>
                      <a:stretch>
                        <a:fillRect/>
                      </a:stretch>
                    </p:blipFill>
                    <p:spPr>
                      <a:xfrm>
                        <a:off x="2509838" y="2393950"/>
                        <a:ext cx="1095375" cy="503238"/>
                      </a:xfrm>
                      <a:prstGeom prst="rect">
                        <a:avLst/>
                      </a:prstGeom>
                      <a:noFill/>
                      <a:ln w="38100">
                        <a:noFill/>
                        <a:miter/>
                      </a:ln>
                    </p:spPr>
                  </p:pic>
                </p:oleObj>
              </mc:Fallback>
            </mc:AlternateContent>
          </a:graphicData>
        </a:graphic>
      </p:graphicFrame>
      <p:graphicFrame>
        <p:nvGraphicFramePr>
          <p:cNvPr id="11268" name="Object 48"/>
          <p:cNvGraphicFramePr>
            <a:graphicFrameLocks noChangeAspect="1"/>
          </p:cNvGraphicFramePr>
          <p:nvPr/>
        </p:nvGraphicFramePr>
        <p:xfrm>
          <a:off x="3624263" y="2400300"/>
          <a:ext cx="1044575" cy="503238"/>
        </p:xfrm>
        <a:graphic>
          <a:graphicData uri="http://schemas.openxmlformats.org/presentationml/2006/ole">
            <mc:AlternateContent xmlns:mc="http://schemas.openxmlformats.org/markup-compatibility/2006">
              <mc:Choice xmlns:v="urn:schemas-microsoft-com:vml" Requires="v">
                <p:oleObj spid="_x0000_s3076" name="" r:id="rId3" imgW="419100" imgH="241300" progId="Equation.3">
                  <p:embed/>
                </p:oleObj>
              </mc:Choice>
              <mc:Fallback>
                <p:oleObj name="" r:id="rId3" imgW="419100" imgH="241300" progId="Equation.3">
                  <p:embed/>
                  <p:pic>
                    <p:nvPicPr>
                      <p:cNvPr id="0" name="图片 3075"/>
                      <p:cNvPicPr/>
                      <p:nvPr/>
                    </p:nvPicPr>
                    <p:blipFill>
                      <a:blip r:embed="rId4"/>
                      <a:stretch>
                        <a:fillRect/>
                      </a:stretch>
                    </p:blipFill>
                    <p:spPr>
                      <a:xfrm>
                        <a:off x="3624263" y="2400300"/>
                        <a:ext cx="1044575" cy="503238"/>
                      </a:xfrm>
                      <a:prstGeom prst="rect">
                        <a:avLst/>
                      </a:prstGeom>
                      <a:noFill/>
                      <a:ln w="38100">
                        <a:noFill/>
                        <a:miter/>
                      </a:ln>
                    </p:spPr>
                  </p:pic>
                </p:oleObj>
              </mc:Fallback>
            </mc:AlternateContent>
          </a:graphicData>
        </a:graphic>
      </p:graphicFrame>
      <p:graphicFrame>
        <p:nvGraphicFramePr>
          <p:cNvPr id="11269" name="Object 50"/>
          <p:cNvGraphicFramePr>
            <a:graphicFrameLocks noChangeAspect="1"/>
          </p:cNvGraphicFramePr>
          <p:nvPr/>
        </p:nvGraphicFramePr>
        <p:xfrm>
          <a:off x="2638425" y="3113088"/>
          <a:ext cx="2879725" cy="527050"/>
        </p:xfrm>
        <a:graphic>
          <a:graphicData uri="http://schemas.openxmlformats.org/presentationml/2006/ole">
            <mc:AlternateContent xmlns:mc="http://schemas.openxmlformats.org/markup-compatibility/2006">
              <mc:Choice xmlns:v="urn:schemas-microsoft-com:vml" Requires="v">
                <p:oleObj spid="_x0000_s3079" name="" r:id="rId5" imgW="1168400" imgH="241300" progId="Equation.3">
                  <p:embed/>
                </p:oleObj>
              </mc:Choice>
              <mc:Fallback>
                <p:oleObj name="" r:id="rId5" imgW="1168400" imgH="241300" progId="Equation.3">
                  <p:embed/>
                  <p:pic>
                    <p:nvPicPr>
                      <p:cNvPr id="0" name="图片 3078"/>
                      <p:cNvPicPr/>
                      <p:nvPr/>
                    </p:nvPicPr>
                    <p:blipFill>
                      <a:blip r:embed="rId6"/>
                      <a:stretch>
                        <a:fillRect/>
                      </a:stretch>
                    </p:blipFill>
                    <p:spPr>
                      <a:xfrm>
                        <a:off x="2638425" y="3113088"/>
                        <a:ext cx="2879725" cy="527050"/>
                      </a:xfrm>
                      <a:prstGeom prst="rect">
                        <a:avLst/>
                      </a:prstGeom>
                      <a:noFill/>
                      <a:ln w="38100">
                        <a:noFill/>
                        <a:miter/>
                      </a:ln>
                    </p:spPr>
                  </p:pic>
                </p:oleObj>
              </mc:Fallback>
            </mc:AlternateContent>
          </a:graphicData>
        </a:graphic>
      </p:graphicFrame>
      <p:graphicFrame>
        <p:nvGraphicFramePr>
          <p:cNvPr id="11270" name="Object 51"/>
          <p:cNvGraphicFramePr>
            <a:graphicFrameLocks noChangeAspect="1"/>
          </p:cNvGraphicFramePr>
          <p:nvPr/>
        </p:nvGraphicFramePr>
        <p:xfrm>
          <a:off x="2051050" y="3789363"/>
          <a:ext cx="2736850" cy="528637"/>
        </p:xfrm>
        <a:graphic>
          <a:graphicData uri="http://schemas.openxmlformats.org/presentationml/2006/ole">
            <mc:AlternateContent xmlns:mc="http://schemas.openxmlformats.org/markup-compatibility/2006">
              <mc:Choice xmlns:v="urn:schemas-microsoft-com:vml" Requires="v">
                <p:oleObj spid="_x0000_s3077" name="" r:id="rId7" imgW="1040765" imgH="241300" progId="Equation.3">
                  <p:embed/>
                </p:oleObj>
              </mc:Choice>
              <mc:Fallback>
                <p:oleObj name="" r:id="rId7" imgW="1040765" imgH="241300" progId="Equation.3">
                  <p:embed/>
                  <p:pic>
                    <p:nvPicPr>
                      <p:cNvPr id="0" name="图片 3076"/>
                      <p:cNvPicPr/>
                      <p:nvPr/>
                    </p:nvPicPr>
                    <p:blipFill>
                      <a:blip r:embed="rId8"/>
                      <a:stretch>
                        <a:fillRect/>
                      </a:stretch>
                    </p:blipFill>
                    <p:spPr>
                      <a:xfrm>
                        <a:off x="2051050" y="3789363"/>
                        <a:ext cx="2736850" cy="528637"/>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b" anchorCtr="0"/>
          <a:p>
            <a:pPr eaLnBrk="1" hangingPunct="1"/>
            <a:r>
              <a:rPr lang="zh-CN" altLang="en-US" dirty="0">
                <a:latin typeface="楷体_GB2312" pitchFamily="49" charset="-122"/>
                <a:ea typeface="楷体_GB2312" pitchFamily="49" charset="-122"/>
              </a:rPr>
              <a:t>广义表习题</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续</a:t>
            </a:r>
            <a:r>
              <a:rPr lang="en-US" altLang="zh-CN"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sp>
        <p:nvSpPr>
          <p:cNvPr id="68610" name="Rectangle 3"/>
          <p:cNvSpPr>
            <a:spLocks noGrp="1"/>
          </p:cNvSpPr>
          <p:nvPr>
            <p:ph idx="1"/>
          </p:nvPr>
        </p:nvSpPr>
        <p:spPr>
          <a:ln/>
        </p:spPr>
        <p:txBody>
          <a:bodyPr vert="horz" wrap="square" lIns="91440" tIns="45720" rIns="91440" bIns="45720" anchor="t" anchorCtr="0"/>
          <a:p>
            <a:pPr eaLnBrk="1" hangingPunct="1">
              <a:lnSpc>
                <a:spcPct val="90000"/>
              </a:lnSpc>
              <a:buNone/>
            </a:pPr>
            <a:r>
              <a:rPr lang="en-US" altLang="zh-CN" sz="2600" b="1" dirty="0">
                <a:latin typeface="Times New Roman" panose="02020603050405020304" pitchFamily="18" charset="0"/>
                <a:ea typeface="楷体_GB2312" pitchFamily="49" charset="-122"/>
              </a:rPr>
              <a:t>6.</a:t>
            </a:r>
            <a:r>
              <a:rPr lang="zh-CN" altLang="en-US" sz="2600" b="1" dirty="0">
                <a:latin typeface="Times New Roman" panose="02020603050405020304" pitchFamily="18" charset="0"/>
                <a:ea typeface="楷体_GB2312" pitchFamily="49" charset="-122"/>
              </a:rPr>
              <a:t>画出</a:t>
            </a:r>
            <a:r>
              <a:rPr lang="en-US" altLang="zh-CN" sz="2600" b="1" dirty="0">
                <a:latin typeface="Times New Roman" panose="02020603050405020304" pitchFamily="18" charset="0"/>
                <a:ea typeface="楷体_GB2312" pitchFamily="49" charset="-122"/>
              </a:rPr>
              <a:t>L=(a,((),b),(((e))))</a:t>
            </a:r>
            <a:r>
              <a:rPr lang="zh-CN" altLang="en-US" sz="2600" b="1" dirty="0">
                <a:latin typeface="Times New Roman" panose="02020603050405020304" pitchFamily="18" charset="0"/>
                <a:ea typeface="楷体_GB2312" pitchFamily="49" charset="-122"/>
              </a:rPr>
              <a:t>的存储结构图，利用取表头和表尾的操作分离原子</a:t>
            </a:r>
            <a:r>
              <a:rPr lang="en-US" altLang="zh-CN" sz="2600" b="1" dirty="0">
                <a:latin typeface="Times New Roman" panose="02020603050405020304" pitchFamily="18" charset="0"/>
                <a:ea typeface="楷体_GB2312" pitchFamily="49" charset="-122"/>
              </a:rPr>
              <a:t>e</a:t>
            </a:r>
            <a:r>
              <a:rPr lang="zh-CN" altLang="en-US" sz="2600" b="1" dirty="0">
                <a:latin typeface="Times New Roman" panose="02020603050405020304" pitchFamily="18" charset="0"/>
                <a:ea typeface="楷体_GB2312" pitchFamily="49" charset="-122"/>
              </a:rPr>
              <a:t>。</a:t>
            </a: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zh-CN" altLang="en-US" sz="2600" b="1" dirty="0">
              <a:latin typeface="Times New Roman" panose="02020603050405020304" pitchFamily="18" charset="0"/>
              <a:ea typeface="楷体_GB2312" pitchFamily="49" charset="-122"/>
            </a:endParaRPr>
          </a:p>
          <a:p>
            <a:pPr eaLnBrk="1" hangingPunct="1">
              <a:lnSpc>
                <a:spcPct val="90000"/>
              </a:lnSpc>
              <a:buNone/>
            </a:pPr>
            <a:r>
              <a:rPr lang="en-US" altLang="zh-CN" sz="2600" b="1" dirty="0">
                <a:latin typeface="Times New Roman" panose="02020603050405020304" pitchFamily="18" charset="0"/>
                <a:ea typeface="楷体_GB2312" pitchFamily="49" charset="-122"/>
              </a:rPr>
              <a:t>7.</a:t>
            </a:r>
            <a:r>
              <a:rPr lang="zh-CN" altLang="en-US" sz="2600" b="1" dirty="0">
                <a:latin typeface="Times New Roman" panose="02020603050405020304" pitchFamily="18" charset="0"/>
                <a:ea typeface="楷体_GB2312" pitchFamily="49" charset="-122"/>
              </a:rPr>
              <a:t>画出广义表</a:t>
            </a:r>
            <a:r>
              <a:rPr lang="en-US" altLang="zh-CN" sz="2600" b="1" dirty="0">
                <a:latin typeface="Times New Roman" panose="02020603050405020304" pitchFamily="18" charset="0"/>
                <a:ea typeface="楷体_GB2312" pitchFamily="49" charset="-122"/>
              </a:rPr>
              <a:t>(</a:t>
            </a:r>
            <a:r>
              <a:rPr lang="en-US" altLang="zh-CN" sz="2600" b="1" dirty="0">
                <a:solidFill>
                  <a:srgbClr val="4220EA"/>
                </a:solidFill>
                <a:latin typeface="Times New Roman" panose="02020603050405020304" pitchFamily="18" charset="0"/>
                <a:ea typeface="楷体_GB2312" pitchFamily="49" charset="-122"/>
              </a:rPr>
              <a:t>((a),b)</a:t>
            </a:r>
            <a:r>
              <a:rPr lang="en-US" altLang="zh-CN" sz="2600" b="1" dirty="0">
                <a:latin typeface="Times New Roman" panose="02020603050405020304" pitchFamily="18" charset="0"/>
                <a:ea typeface="楷体_GB2312" pitchFamily="49" charset="-122"/>
              </a:rPr>
              <a:t>,</a:t>
            </a:r>
            <a:r>
              <a:rPr lang="en-US" altLang="zh-CN" sz="2600" b="1" dirty="0">
                <a:solidFill>
                  <a:srgbClr val="FF3300"/>
                </a:solidFill>
                <a:latin typeface="Times New Roman" panose="02020603050405020304" pitchFamily="18" charset="0"/>
                <a:ea typeface="楷体_GB2312" pitchFamily="49" charset="-122"/>
              </a:rPr>
              <a:t>(( ),(d))</a:t>
            </a:r>
            <a:r>
              <a:rPr lang="en-US" altLang="zh-CN" sz="2600" b="1" dirty="0">
                <a:latin typeface="Times New Roman" panose="02020603050405020304" pitchFamily="18" charset="0"/>
                <a:ea typeface="楷体_GB2312" pitchFamily="49" charset="-122"/>
              </a:rPr>
              <a:t>)</a:t>
            </a:r>
            <a:r>
              <a:rPr lang="zh-CN" altLang="en-US" sz="2600" b="1" dirty="0">
                <a:latin typeface="Times New Roman" panose="02020603050405020304" pitchFamily="18" charset="0"/>
                <a:ea typeface="楷体_GB2312" pitchFamily="49" charset="-122"/>
              </a:rPr>
              <a:t>的存储结构</a:t>
            </a:r>
            <a:endParaRPr lang="zh-CN" altLang="en-US" sz="2600" b="1" dirty="0">
              <a:latin typeface="Times New Roman" panose="02020603050405020304" pitchFamily="18" charset="0"/>
              <a:ea typeface="楷体_GB2312" pitchFamily="49" charset="-122"/>
            </a:endParaRPr>
          </a:p>
          <a:p>
            <a:pPr eaLnBrk="1" hangingPunct="1">
              <a:lnSpc>
                <a:spcPct val="90000"/>
              </a:lnSpc>
            </a:pPr>
            <a:endParaRPr lang="en-US" altLang="zh-CN" sz="2600" dirty="0">
              <a:latin typeface="Times New Roman" panose="02020603050405020304" pitchFamily="18" charset="0"/>
              <a:ea typeface="楷体_GB2312" pitchFamily="49" charset="-122"/>
            </a:endParaRPr>
          </a:p>
        </p:txBody>
      </p:sp>
      <p:grpSp>
        <p:nvGrpSpPr>
          <p:cNvPr id="188420" name="Group 4"/>
          <p:cNvGrpSpPr/>
          <p:nvPr/>
        </p:nvGrpSpPr>
        <p:grpSpPr>
          <a:xfrm>
            <a:off x="4491038" y="2968625"/>
            <a:ext cx="4348162" cy="2905125"/>
            <a:chOff x="864" y="1152"/>
            <a:chExt cx="2739" cy="1830"/>
          </a:xfrm>
        </p:grpSpPr>
        <p:grpSp>
          <p:nvGrpSpPr>
            <p:cNvPr id="68612" name="Group 5"/>
            <p:cNvGrpSpPr/>
            <p:nvPr/>
          </p:nvGrpSpPr>
          <p:grpSpPr>
            <a:xfrm>
              <a:off x="864" y="1152"/>
              <a:ext cx="720" cy="384"/>
              <a:chOff x="864" y="1152"/>
              <a:chExt cx="720" cy="384"/>
            </a:xfrm>
          </p:grpSpPr>
          <p:sp>
            <p:nvSpPr>
              <p:cNvPr id="68613" name="Text Box 6"/>
              <p:cNvSpPr txBox="1"/>
              <p:nvPr/>
            </p:nvSpPr>
            <p:spPr>
              <a:xfrm>
                <a:off x="864"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14" name="Text Box 7"/>
              <p:cNvSpPr txBox="1"/>
              <p:nvPr/>
            </p:nvSpPr>
            <p:spPr>
              <a:xfrm>
                <a:off x="1056"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15" name="Text Box 8"/>
              <p:cNvSpPr txBox="1"/>
              <p:nvPr/>
            </p:nvSpPr>
            <p:spPr>
              <a:xfrm>
                <a:off x="1248"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16" name="Line 9"/>
              <p:cNvSpPr/>
              <p:nvPr/>
            </p:nvSpPr>
            <p:spPr>
              <a:xfrm>
                <a:off x="1152" y="1296"/>
                <a:ext cx="0" cy="240"/>
              </a:xfrm>
              <a:prstGeom prst="line">
                <a:avLst/>
              </a:prstGeom>
              <a:ln w="9525" cap="flat" cmpd="sng">
                <a:solidFill>
                  <a:schemeClr val="tx1"/>
                </a:solidFill>
                <a:prstDash val="solid"/>
                <a:miter/>
                <a:headEnd type="none" w="med" len="med"/>
                <a:tailEnd type="triangle" w="med" len="med"/>
              </a:ln>
            </p:spPr>
          </p:sp>
          <p:sp>
            <p:nvSpPr>
              <p:cNvPr id="68617" name="Line 10"/>
              <p:cNvSpPr/>
              <p:nvPr/>
            </p:nvSpPr>
            <p:spPr>
              <a:xfrm>
                <a:off x="1344" y="1296"/>
                <a:ext cx="240" cy="0"/>
              </a:xfrm>
              <a:prstGeom prst="line">
                <a:avLst/>
              </a:prstGeom>
              <a:ln w="9525" cap="flat" cmpd="sng">
                <a:solidFill>
                  <a:schemeClr val="tx1"/>
                </a:solidFill>
                <a:prstDash val="solid"/>
                <a:miter/>
                <a:headEnd type="none" w="med" len="med"/>
                <a:tailEnd type="triangle" w="med" len="med"/>
              </a:ln>
            </p:spPr>
          </p:sp>
        </p:grpSp>
        <p:grpSp>
          <p:nvGrpSpPr>
            <p:cNvPr id="68618" name="Group 11"/>
            <p:cNvGrpSpPr/>
            <p:nvPr/>
          </p:nvGrpSpPr>
          <p:grpSpPr>
            <a:xfrm>
              <a:off x="912" y="1536"/>
              <a:ext cx="444" cy="294"/>
              <a:chOff x="912" y="1536"/>
              <a:chExt cx="444" cy="294"/>
            </a:xfrm>
          </p:grpSpPr>
          <p:sp>
            <p:nvSpPr>
              <p:cNvPr id="68619" name="Text Box 1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620" name="Text Box 1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sp>
          <p:nvSpPr>
            <p:cNvPr id="68621" name="Text Box 14"/>
            <p:cNvSpPr txBox="1"/>
            <p:nvPr/>
          </p:nvSpPr>
          <p:spPr>
            <a:xfrm>
              <a:off x="1584"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22" name="Text Box 15"/>
            <p:cNvSpPr txBox="1"/>
            <p:nvPr/>
          </p:nvSpPr>
          <p:spPr>
            <a:xfrm>
              <a:off x="1776"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23" name="Text Box 16"/>
            <p:cNvSpPr txBox="1"/>
            <p:nvPr/>
          </p:nvSpPr>
          <p:spPr>
            <a:xfrm>
              <a:off x="1968" y="115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24" name="Line 17"/>
            <p:cNvSpPr/>
            <p:nvPr/>
          </p:nvSpPr>
          <p:spPr>
            <a:xfrm>
              <a:off x="1872" y="1296"/>
              <a:ext cx="0" cy="240"/>
            </a:xfrm>
            <a:prstGeom prst="line">
              <a:avLst/>
            </a:prstGeom>
            <a:ln w="9525" cap="flat" cmpd="sng">
              <a:solidFill>
                <a:schemeClr val="tx1"/>
              </a:solidFill>
              <a:prstDash val="solid"/>
              <a:miter/>
              <a:headEnd type="none" w="med" len="med"/>
              <a:tailEnd type="triangle" w="med" len="med"/>
            </a:ln>
          </p:spPr>
        </p:sp>
        <p:sp>
          <p:nvSpPr>
            <p:cNvPr id="68625" name="Line 18"/>
            <p:cNvSpPr/>
            <p:nvPr/>
          </p:nvSpPr>
          <p:spPr>
            <a:xfrm>
              <a:off x="2064" y="1296"/>
              <a:ext cx="960" cy="0"/>
            </a:xfrm>
            <a:prstGeom prst="line">
              <a:avLst/>
            </a:prstGeom>
            <a:ln w="9525" cap="flat" cmpd="sng">
              <a:solidFill>
                <a:schemeClr val="tx1"/>
              </a:solidFill>
              <a:prstDash val="solid"/>
              <a:miter/>
              <a:headEnd type="none" w="med" len="med"/>
              <a:tailEnd type="triangle" w="med" len="med"/>
            </a:ln>
          </p:spPr>
        </p:sp>
        <p:sp>
          <p:nvSpPr>
            <p:cNvPr id="68626" name="Text Box 19"/>
            <p:cNvSpPr txBox="1"/>
            <p:nvPr/>
          </p:nvSpPr>
          <p:spPr>
            <a:xfrm>
              <a:off x="158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27" name="Text Box 20"/>
            <p:cNvSpPr txBox="1"/>
            <p:nvPr/>
          </p:nvSpPr>
          <p:spPr>
            <a:xfrm>
              <a:off x="177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28" name="Text Box 21"/>
            <p:cNvSpPr txBox="1"/>
            <p:nvPr/>
          </p:nvSpPr>
          <p:spPr>
            <a:xfrm>
              <a:off x="196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29" name="Line 22"/>
            <p:cNvSpPr/>
            <p:nvPr/>
          </p:nvSpPr>
          <p:spPr>
            <a:xfrm>
              <a:off x="2064" y="1680"/>
              <a:ext cx="240" cy="0"/>
            </a:xfrm>
            <a:prstGeom prst="line">
              <a:avLst/>
            </a:prstGeom>
            <a:ln w="9525" cap="flat" cmpd="sng">
              <a:solidFill>
                <a:schemeClr val="tx1"/>
              </a:solidFill>
              <a:prstDash val="solid"/>
              <a:miter/>
              <a:headEnd type="none" w="med" len="med"/>
              <a:tailEnd type="triangle" w="med" len="med"/>
            </a:ln>
          </p:spPr>
        </p:sp>
        <p:sp>
          <p:nvSpPr>
            <p:cNvPr id="68630" name="Text Box 23"/>
            <p:cNvSpPr txBox="1"/>
            <p:nvPr/>
          </p:nvSpPr>
          <p:spPr>
            <a:xfrm>
              <a:off x="3027"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31" name="Text Box 24"/>
            <p:cNvSpPr txBox="1"/>
            <p:nvPr/>
          </p:nvSpPr>
          <p:spPr>
            <a:xfrm>
              <a:off x="3219"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32" name="Text Box 25"/>
            <p:cNvSpPr txBox="1"/>
            <p:nvPr/>
          </p:nvSpPr>
          <p:spPr>
            <a:xfrm>
              <a:off x="3411" y="116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33" name="Line 26"/>
            <p:cNvSpPr/>
            <p:nvPr/>
          </p:nvSpPr>
          <p:spPr>
            <a:xfrm>
              <a:off x="3315" y="1308"/>
              <a:ext cx="0" cy="240"/>
            </a:xfrm>
            <a:prstGeom prst="line">
              <a:avLst/>
            </a:prstGeom>
            <a:ln w="9525" cap="flat" cmpd="sng">
              <a:solidFill>
                <a:schemeClr val="tx1"/>
              </a:solidFill>
              <a:prstDash val="solid"/>
              <a:miter/>
              <a:headEnd type="none" w="med" len="med"/>
              <a:tailEnd type="triangle" w="med" len="med"/>
            </a:ln>
          </p:spPr>
        </p:sp>
        <p:sp>
          <p:nvSpPr>
            <p:cNvPr id="68634" name="Text Box 27"/>
            <p:cNvSpPr txBox="1"/>
            <p:nvPr/>
          </p:nvSpPr>
          <p:spPr>
            <a:xfrm>
              <a:off x="302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35" name="Text Box 28"/>
            <p:cNvSpPr txBox="1"/>
            <p:nvPr/>
          </p:nvSpPr>
          <p:spPr>
            <a:xfrm>
              <a:off x="321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36" name="Text Box 29"/>
            <p:cNvSpPr txBox="1"/>
            <p:nvPr/>
          </p:nvSpPr>
          <p:spPr>
            <a:xfrm>
              <a:off x="340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37" name="Line 30"/>
            <p:cNvSpPr/>
            <p:nvPr/>
          </p:nvSpPr>
          <p:spPr>
            <a:xfrm>
              <a:off x="3312" y="1680"/>
              <a:ext cx="0" cy="240"/>
            </a:xfrm>
            <a:prstGeom prst="line">
              <a:avLst/>
            </a:prstGeom>
            <a:ln w="9525" cap="flat" cmpd="sng">
              <a:solidFill>
                <a:schemeClr val="tx1"/>
              </a:solidFill>
              <a:prstDash val="solid"/>
              <a:miter/>
              <a:headEnd type="none" w="med" len="med"/>
              <a:tailEnd type="triangle" w="med" len="med"/>
            </a:ln>
          </p:spPr>
        </p:sp>
        <p:sp>
          <p:nvSpPr>
            <p:cNvPr id="68638" name="Text Box 31"/>
            <p:cNvSpPr txBox="1"/>
            <p:nvPr/>
          </p:nvSpPr>
          <p:spPr>
            <a:xfrm>
              <a:off x="3024"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39" name="Text Box 32"/>
            <p:cNvSpPr txBox="1"/>
            <p:nvPr/>
          </p:nvSpPr>
          <p:spPr>
            <a:xfrm>
              <a:off x="3216"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40" name="Text Box 33"/>
            <p:cNvSpPr txBox="1"/>
            <p:nvPr/>
          </p:nvSpPr>
          <p:spPr>
            <a:xfrm>
              <a:off x="3408" y="192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41" name="Line 34"/>
            <p:cNvSpPr/>
            <p:nvPr/>
          </p:nvSpPr>
          <p:spPr>
            <a:xfrm>
              <a:off x="3312" y="2064"/>
              <a:ext cx="0" cy="240"/>
            </a:xfrm>
            <a:prstGeom prst="line">
              <a:avLst/>
            </a:prstGeom>
            <a:ln w="9525" cap="flat" cmpd="sng">
              <a:solidFill>
                <a:schemeClr val="tx1"/>
              </a:solidFill>
              <a:prstDash val="solid"/>
              <a:miter/>
              <a:headEnd type="none" w="med" len="med"/>
              <a:tailEnd type="triangle" w="med" len="med"/>
            </a:ln>
          </p:spPr>
        </p:sp>
        <p:sp>
          <p:nvSpPr>
            <p:cNvPr id="68642" name="Text Box 35"/>
            <p:cNvSpPr txBox="1"/>
            <p:nvPr/>
          </p:nvSpPr>
          <p:spPr>
            <a:xfrm>
              <a:off x="3024"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43" name="Text Box 36"/>
            <p:cNvSpPr txBox="1"/>
            <p:nvPr/>
          </p:nvSpPr>
          <p:spPr>
            <a:xfrm>
              <a:off x="3216"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44" name="Text Box 37"/>
            <p:cNvSpPr txBox="1"/>
            <p:nvPr/>
          </p:nvSpPr>
          <p:spPr>
            <a:xfrm>
              <a:off x="3408" y="2304"/>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45" name="Line 38"/>
            <p:cNvSpPr/>
            <p:nvPr/>
          </p:nvSpPr>
          <p:spPr>
            <a:xfrm>
              <a:off x="3312" y="2448"/>
              <a:ext cx="0" cy="240"/>
            </a:xfrm>
            <a:prstGeom prst="line">
              <a:avLst/>
            </a:prstGeom>
            <a:ln w="9525" cap="flat" cmpd="sng">
              <a:solidFill>
                <a:schemeClr val="tx1"/>
              </a:solidFill>
              <a:prstDash val="solid"/>
              <a:miter/>
              <a:headEnd type="none" w="med" len="med"/>
              <a:tailEnd type="triangle" w="med" len="med"/>
            </a:ln>
          </p:spPr>
        </p:sp>
        <p:sp>
          <p:nvSpPr>
            <p:cNvPr id="68646" name="Text Box 39"/>
            <p:cNvSpPr txBox="1"/>
            <p:nvPr/>
          </p:nvSpPr>
          <p:spPr>
            <a:xfrm>
              <a:off x="230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47" name="Text Box 40"/>
            <p:cNvSpPr txBox="1"/>
            <p:nvPr/>
          </p:nvSpPr>
          <p:spPr>
            <a:xfrm>
              <a:off x="2496"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48" name="Text Box 41"/>
            <p:cNvSpPr txBox="1"/>
            <p:nvPr/>
          </p:nvSpPr>
          <p:spPr>
            <a:xfrm>
              <a:off x="2688"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49" name="Line 42"/>
            <p:cNvSpPr/>
            <p:nvPr/>
          </p:nvSpPr>
          <p:spPr>
            <a:xfrm>
              <a:off x="2592" y="1680"/>
              <a:ext cx="0" cy="240"/>
            </a:xfrm>
            <a:prstGeom prst="line">
              <a:avLst/>
            </a:prstGeom>
            <a:ln w="9525" cap="flat" cmpd="sng">
              <a:solidFill>
                <a:schemeClr val="tx1"/>
              </a:solidFill>
              <a:prstDash val="solid"/>
              <a:miter/>
              <a:headEnd type="none" w="med" len="med"/>
              <a:tailEnd type="triangle" w="med" len="med"/>
            </a:ln>
          </p:spPr>
        </p:sp>
        <p:grpSp>
          <p:nvGrpSpPr>
            <p:cNvPr id="68650" name="Group 43"/>
            <p:cNvGrpSpPr/>
            <p:nvPr/>
          </p:nvGrpSpPr>
          <p:grpSpPr>
            <a:xfrm>
              <a:off x="2343" y="1920"/>
              <a:ext cx="444" cy="294"/>
              <a:chOff x="912" y="1536"/>
              <a:chExt cx="444" cy="294"/>
            </a:xfrm>
          </p:grpSpPr>
          <p:sp>
            <p:nvSpPr>
              <p:cNvPr id="68651" name="Text Box 44"/>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652" name="Text Box 45"/>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b</a:t>
                </a:r>
                <a:endParaRPr lang="en-US" altLang="zh-CN" sz="2400" b="1" dirty="0">
                  <a:latin typeface="Times New Roman" panose="02020603050405020304" pitchFamily="18" charset="0"/>
                  <a:ea typeface="宋体" panose="02010600030101010101" pitchFamily="2" charset="-122"/>
                </a:endParaRPr>
              </a:p>
            </p:txBody>
          </p:sp>
        </p:grpSp>
        <p:grpSp>
          <p:nvGrpSpPr>
            <p:cNvPr id="68653" name="Group 46"/>
            <p:cNvGrpSpPr/>
            <p:nvPr/>
          </p:nvGrpSpPr>
          <p:grpSpPr>
            <a:xfrm>
              <a:off x="3072" y="2688"/>
              <a:ext cx="444" cy="294"/>
              <a:chOff x="912" y="1536"/>
              <a:chExt cx="444" cy="294"/>
            </a:xfrm>
          </p:grpSpPr>
          <p:sp>
            <p:nvSpPr>
              <p:cNvPr id="68654" name="Text Box 47"/>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655" name="Text Box 48"/>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e</a:t>
                </a:r>
                <a:endParaRPr lang="en-US" altLang="zh-CN" sz="2400" b="1" dirty="0">
                  <a:latin typeface="Times New Roman" panose="02020603050405020304" pitchFamily="18" charset="0"/>
                  <a:ea typeface="宋体" panose="02010600030101010101" pitchFamily="2" charset="-122"/>
                </a:endParaRPr>
              </a:p>
            </p:txBody>
          </p:sp>
        </p:grpSp>
      </p:grpSp>
      <p:sp>
        <p:nvSpPr>
          <p:cNvPr id="188465" name="Text Box 49"/>
          <p:cNvSpPr txBox="1"/>
          <p:nvPr/>
        </p:nvSpPr>
        <p:spPr>
          <a:xfrm>
            <a:off x="2514600" y="2565400"/>
            <a:ext cx="6172200" cy="457200"/>
          </a:xfrm>
          <a:prstGeom prst="rect">
            <a:avLst/>
          </a:prstGeom>
          <a:noFill/>
          <a:ln w="9525">
            <a:noFill/>
          </a:ln>
        </p:spPr>
        <p:txBody>
          <a:bodyPr anchor="t" anchorCtr="0">
            <a:spAutoFit/>
          </a:bodyPr>
          <a:p>
            <a:pPr>
              <a:spcBef>
                <a:spcPct val="50000"/>
              </a:spcBef>
            </a:pPr>
            <a:r>
              <a:rPr lang="en-US" altLang="zh-CN" sz="2400" b="1" dirty="0">
                <a:solidFill>
                  <a:srgbClr val="FF3300"/>
                </a:solidFill>
                <a:latin typeface="Times New Roman" panose="02020603050405020304" pitchFamily="18" charset="0"/>
                <a:ea typeface="宋体" panose="02010600030101010101" pitchFamily="2" charset="-122"/>
              </a:rPr>
              <a:t>Head(Head(Head(Head(Tail(Tail(A)))))))=e</a:t>
            </a:r>
            <a:endParaRPr lang="en-US" altLang="zh-CN" sz="2400" b="1" dirty="0">
              <a:solidFill>
                <a:srgbClr val="FF3300"/>
              </a:solidFill>
              <a:latin typeface="Times New Roman" panose="02020603050405020304" pitchFamily="18" charset="0"/>
              <a:ea typeface="宋体" panose="02010600030101010101" pitchFamily="2" charset="-122"/>
            </a:endParaRPr>
          </a:p>
        </p:txBody>
      </p:sp>
      <p:grpSp>
        <p:nvGrpSpPr>
          <p:cNvPr id="188466" name="Group 50"/>
          <p:cNvGrpSpPr/>
          <p:nvPr/>
        </p:nvGrpSpPr>
        <p:grpSpPr>
          <a:xfrm>
            <a:off x="457200" y="3098800"/>
            <a:ext cx="4343400" cy="2295525"/>
            <a:chOff x="1296" y="1392"/>
            <a:chExt cx="2736" cy="1446"/>
          </a:xfrm>
        </p:grpSpPr>
        <p:sp>
          <p:nvSpPr>
            <p:cNvPr id="68658" name="Text Box 51"/>
            <p:cNvSpPr txBox="1"/>
            <p:nvPr/>
          </p:nvSpPr>
          <p:spPr>
            <a:xfrm>
              <a:off x="1296"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59" name="Text Box 52"/>
            <p:cNvSpPr txBox="1"/>
            <p:nvPr/>
          </p:nvSpPr>
          <p:spPr>
            <a:xfrm>
              <a:off x="1488"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60" name="Text Box 53"/>
            <p:cNvSpPr txBox="1"/>
            <p:nvPr/>
          </p:nvSpPr>
          <p:spPr>
            <a:xfrm>
              <a:off x="1680" y="1392"/>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61" name="Line 54"/>
            <p:cNvSpPr/>
            <p:nvPr/>
          </p:nvSpPr>
          <p:spPr>
            <a:xfrm>
              <a:off x="1584" y="1536"/>
              <a:ext cx="0" cy="240"/>
            </a:xfrm>
            <a:prstGeom prst="line">
              <a:avLst/>
            </a:prstGeom>
            <a:ln w="9525" cap="flat" cmpd="sng">
              <a:solidFill>
                <a:schemeClr val="tx1"/>
              </a:solidFill>
              <a:prstDash val="solid"/>
              <a:miter/>
              <a:headEnd type="none" w="med" len="med"/>
              <a:tailEnd type="triangle" w="med" len="med"/>
            </a:ln>
          </p:spPr>
        </p:sp>
        <p:sp>
          <p:nvSpPr>
            <p:cNvPr id="68662" name="Line 55"/>
            <p:cNvSpPr/>
            <p:nvPr/>
          </p:nvSpPr>
          <p:spPr>
            <a:xfrm>
              <a:off x="1776" y="1536"/>
              <a:ext cx="960" cy="0"/>
            </a:xfrm>
            <a:prstGeom prst="line">
              <a:avLst/>
            </a:prstGeom>
            <a:ln w="9525" cap="flat" cmpd="sng">
              <a:solidFill>
                <a:schemeClr val="tx1"/>
              </a:solidFill>
              <a:prstDash val="solid"/>
              <a:miter/>
              <a:headEnd type="none" w="med" len="med"/>
              <a:tailEnd type="triangle" w="med" len="med"/>
            </a:ln>
          </p:spPr>
        </p:sp>
        <p:grpSp>
          <p:nvGrpSpPr>
            <p:cNvPr id="68663" name="Group 56"/>
            <p:cNvGrpSpPr/>
            <p:nvPr/>
          </p:nvGrpSpPr>
          <p:grpSpPr>
            <a:xfrm>
              <a:off x="1344" y="2532"/>
              <a:ext cx="444" cy="294"/>
              <a:chOff x="912" y="1536"/>
              <a:chExt cx="444" cy="294"/>
            </a:xfrm>
          </p:grpSpPr>
          <p:sp>
            <p:nvSpPr>
              <p:cNvPr id="68664" name="Text Box 57"/>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665" name="Text Box 58"/>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endParaRPr lang="en-US" altLang="zh-CN" sz="2400" b="1" dirty="0">
                  <a:latin typeface="Times New Roman" panose="02020603050405020304" pitchFamily="18" charset="0"/>
                  <a:ea typeface="宋体" panose="02010600030101010101" pitchFamily="2" charset="-122"/>
                </a:endParaRPr>
              </a:p>
            </p:txBody>
          </p:sp>
        </p:grpSp>
        <p:sp>
          <p:nvSpPr>
            <p:cNvPr id="68666" name="Text Box 59"/>
            <p:cNvSpPr txBox="1"/>
            <p:nvPr/>
          </p:nvSpPr>
          <p:spPr>
            <a:xfrm>
              <a:off x="2736"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67" name="Text Box 60"/>
            <p:cNvSpPr txBox="1"/>
            <p:nvPr/>
          </p:nvSpPr>
          <p:spPr>
            <a:xfrm>
              <a:off x="2928"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68" name="Text Box 61"/>
            <p:cNvSpPr txBox="1"/>
            <p:nvPr/>
          </p:nvSpPr>
          <p:spPr>
            <a:xfrm>
              <a:off x="3120" y="141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69" name="Line 62"/>
            <p:cNvSpPr/>
            <p:nvPr/>
          </p:nvSpPr>
          <p:spPr>
            <a:xfrm>
              <a:off x="3744" y="2304"/>
              <a:ext cx="0" cy="240"/>
            </a:xfrm>
            <a:prstGeom prst="line">
              <a:avLst/>
            </a:prstGeom>
            <a:ln w="9525" cap="flat" cmpd="sng">
              <a:solidFill>
                <a:schemeClr val="tx1"/>
              </a:solidFill>
              <a:prstDash val="solid"/>
              <a:miter/>
              <a:headEnd type="none" w="med" len="med"/>
              <a:tailEnd type="triangle" w="med" len="med"/>
            </a:ln>
          </p:spPr>
        </p:sp>
        <p:sp>
          <p:nvSpPr>
            <p:cNvPr id="68670" name="Text Box 63"/>
            <p:cNvSpPr txBox="1"/>
            <p:nvPr/>
          </p:nvSpPr>
          <p:spPr>
            <a:xfrm>
              <a:off x="345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71" name="Text Box 64"/>
            <p:cNvSpPr txBox="1"/>
            <p:nvPr/>
          </p:nvSpPr>
          <p:spPr>
            <a:xfrm>
              <a:off x="364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72" name="Text Box 65"/>
            <p:cNvSpPr txBox="1"/>
            <p:nvPr/>
          </p:nvSpPr>
          <p:spPr>
            <a:xfrm>
              <a:off x="384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73" name="Line 66"/>
            <p:cNvSpPr/>
            <p:nvPr/>
          </p:nvSpPr>
          <p:spPr>
            <a:xfrm>
              <a:off x="3216" y="2304"/>
              <a:ext cx="240" cy="1"/>
            </a:xfrm>
            <a:prstGeom prst="line">
              <a:avLst/>
            </a:prstGeom>
            <a:ln w="9525" cap="flat" cmpd="sng">
              <a:solidFill>
                <a:schemeClr val="tx1"/>
              </a:solidFill>
              <a:prstDash val="solid"/>
              <a:miter/>
              <a:headEnd type="none" w="med" len="med"/>
              <a:tailEnd type="triangle" w="med" len="med"/>
            </a:ln>
          </p:spPr>
        </p:sp>
        <p:sp>
          <p:nvSpPr>
            <p:cNvPr id="68674" name="Text Box 67"/>
            <p:cNvSpPr txBox="1"/>
            <p:nvPr/>
          </p:nvSpPr>
          <p:spPr>
            <a:xfrm>
              <a:off x="201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75" name="Text Box 68"/>
            <p:cNvSpPr txBox="1"/>
            <p:nvPr/>
          </p:nvSpPr>
          <p:spPr>
            <a:xfrm>
              <a:off x="220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76" name="Text Box 69"/>
            <p:cNvSpPr txBox="1"/>
            <p:nvPr/>
          </p:nvSpPr>
          <p:spPr>
            <a:xfrm>
              <a:off x="240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77" name="Line 70"/>
            <p:cNvSpPr/>
            <p:nvPr/>
          </p:nvSpPr>
          <p:spPr>
            <a:xfrm>
              <a:off x="2304" y="1920"/>
              <a:ext cx="0" cy="240"/>
            </a:xfrm>
            <a:prstGeom prst="line">
              <a:avLst/>
            </a:prstGeom>
            <a:ln w="9525" cap="flat" cmpd="sng">
              <a:solidFill>
                <a:schemeClr val="tx1"/>
              </a:solidFill>
              <a:prstDash val="solid"/>
              <a:miter/>
              <a:headEnd type="none" w="med" len="med"/>
              <a:tailEnd type="triangle" w="med" len="med"/>
            </a:ln>
          </p:spPr>
        </p:sp>
        <p:grpSp>
          <p:nvGrpSpPr>
            <p:cNvPr id="68678" name="Group 71"/>
            <p:cNvGrpSpPr/>
            <p:nvPr/>
          </p:nvGrpSpPr>
          <p:grpSpPr>
            <a:xfrm>
              <a:off x="2055" y="2160"/>
              <a:ext cx="444" cy="294"/>
              <a:chOff x="912" y="1536"/>
              <a:chExt cx="444" cy="294"/>
            </a:xfrm>
          </p:grpSpPr>
          <p:sp>
            <p:nvSpPr>
              <p:cNvPr id="68679" name="Text Box 7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680" name="Text Box 7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b</a:t>
                </a:r>
                <a:endParaRPr lang="en-US" altLang="zh-CN" sz="2400" b="1" dirty="0">
                  <a:latin typeface="Times New Roman" panose="02020603050405020304" pitchFamily="18" charset="0"/>
                  <a:ea typeface="宋体" panose="02010600030101010101" pitchFamily="2" charset="-122"/>
                </a:endParaRPr>
              </a:p>
            </p:txBody>
          </p:sp>
        </p:grpSp>
        <p:sp>
          <p:nvSpPr>
            <p:cNvPr id="68681" name="Text Box 74"/>
            <p:cNvSpPr txBox="1"/>
            <p:nvPr/>
          </p:nvSpPr>
          <p:spPr>
            <a:xfrm>
              <a:off x="129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82" name="Text Box 75"/>
            <p:cNvSpPr txBox="1"/>
            <p:nvPr/>
          </p:nvSpPr>
          <p:spPr>
            <a:xfrm>
              <a:off x="148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83" name="Text Box 76"/>
            <p:cNvSpPr txBox="1"/>
            <p:nvPr/>
          </p:nvSpPr>
          <p:spPr>
            <a:xfrm>
              <a:off x="168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84" name="Line 77"/>
            <p:cNvSpPr/>
            <p:nvPr/>
          </p:nvSpPr>
          <p:spPr>
            <a:xfrm>
              <a:off x="1584" y="1920"/>
              <a:ext cx="0" cy="240"/>
            </a:xfrm>
            <a:prstGeom prst="line">
              <a:avLst/>
            </a:prstGeom>
            <a:ln w="9525" cap="flat" cmpd="sng">
              <a:solidFill>
                <a:schemeClr val="tx1"/>
              </a:solidFill>
              <a:prstDash val="solid"/>
              <a:miter/>
              <a:headEnd type="none" w="med" len="med"/>
              <a:tailEnd type="triangle" w="med" len="med"/>
            </a:ln>
          </p:spPr>
        </p:sp>
        <p:sp>
          <p:nvSpPr>
            <p:cNvPr id="68685" name="Text Box 78"/>
            <p:cNvSpPr txBox="1"/>
            <p:nvPr/>
          </p:nvSpPr>
          <p:spPr>
            <a:xfrm>
              <a:off x="129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86" name="Text Box 79"/>
            <p:cNvSpPr txBox="1"/>
            <p:nvPr/>
          </p:nvSpPr>
          <p:spPr>
            <a:xfrm>
              <a:off x="148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87" name="Text Box 80"/>
            <p:cNvSpPr txBox="1"/>
            <p:nvPr/>
          </p:nvSpPr>
          <p:spPr>
            <a:xfrm>
              <a:off x="168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88" name="Line 81"/>
            <p:cNvSpPr/>
            <p:nvPr/>
          </p:nvSpPr>
          <p:spPr>
            <a:xfrm>
              <a:off x="1584" y="2304"/>
              <a:ext cx="0" cy="240"/>
            </a:xfrm>
            <a:prstGeom prst="line">
              <a:avLst/>
            </a:prstGeom>
            <a:ln w="9525" cap="flat" cmpd="sng">
              <a:solidFill>
                <a:schemeClr val="tx1"/>
              </a:solidFill>
              <a:prstDash val="solid"/>
              <a:miter/>
              <a:headEnd type="none" w="med" len="med"/>
              <a:tailEnd type="triangle" w="med" len="med"/>
            </a:ln>
          </p:spPr>
        </p:sp>
        <p:sp>
          <p:nvSpPr>
            <p:cNvPr id="68689" name="Line 82"/>
            <p:cNvSpPr/>
            <p:nvPr/>
          </p:nvSpPr>
          <p:spPr>
            <a:xfrm>
              <a:off x="1776" y="1920"/>
              <a:ext cx="240" cy="0"/>
            </a:xfrm>
            <a:prstGeom prst="line">
              <a:avLst/>
            </a:prstGeom>
            <a:ln w="9525" cap="flat" cmpd="sng">
              <a:solidFill>
                <a:schemeClr val="tx1"/>
              </a:solidFill>
              <a:prstDash val="solid"/>
              <a:miter/>
              <a:headEnd type="none" w="med" len="med"/>
              <a:tailEnd type="triangle" w="med" len="med"/>
            </a:ln>
          </p:spPr>
        </p:sp>
        <p:sp>
          <p:nvSpPr>
            <p:cNvPr id="68690" name="Line 83"/>
            <p:cNvSpPr/>
            <p:nvPr/>
          </p:nvSpPr>
          <p:spPr>
            <a:xfrm>
              <a:off x="3024" y="1536"/>
              <a:ext cx="0" cy="240"/>
            </a:xfrm>
            <a:prstGeom prst="line">
              <a:avLst/>
            </a:prstGeom>
            <a:ln w="9525" cap="flat" cmpd="sng">
              <a:solidFill>
                <a:schemeClr val="tx1"/>
              </a:solidFill>
              <a:prstDash val="solid"/>
              <a:miter/>
              <a:headEnd type="none" w="med" len="med"/>
              <a:tailEnd type="triangle" w="med" len="med"/>
            </a:ln>
          </p:spPr>
        </p:sp>
        <p:sp>
          <p:nvSpPr>
            <p:cNvPr id="68691" name="Text Box 84"/>
            <p:cNvSpPr txBox="1"/>
            <p:nvPr/>
          </p:nvSpPr>
          <p:spPr>
            <a:xfrm>
              <a:off x="2736"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92" name="Text Box 85"/>
            <p:cNvSpPr txBox="1"/>
            <p:nvPr/>
          </p:nvSpPr>
          <p:spPr>
            <a:xfrm>
              <a:off x="2928"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sp>
          <p:nvSpPr>
            <p:cNvPr id="68693" name="Text Box 86"/>
            <p:cNvSpPr txBox="1"/>
            <p:nvPr/>
          </p:nvSpPr>
          <p:spPr>
            <a:xfrm>
              <a:off x="3120" y="177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94" name="Line 87"/>
            <p:cNvSpPr/>
            <p:nvPr/>
          </p:nvSpPr>
          <p:spPr>
            <a:xfrm>
              <a:off x="3024" y="1920"/>
              <a:ext cx="0" cy="240"/>
            </a:xfrm>
            <a:prstGeom prst="line">
              <a:avLst/>
            </a:prstGeom>
            <a:ln w="9525" cap="flat" cmpd="sng">
              <a:solidFill>
                <a:schemeClr val="tx1"/>
              </a:solidFill>
              <a:prstDash val="solid"/>
              <a:miter/>
              <a:headEnd type="none" w="med" len="med"/>
              <a:tailEnd type="triangle" w="med" len="med"/>
            </a:ln>
          </p:spPr>
        </p:sp>
        <p:sp>
          <p:nvSpPr>
            <p:cNvPr id="68695" name="Text Box 88"/>
            <p:cNvSpPr txBox="1"/>
            <p:nvPr/>
          </p:nvSpPr>
          <p:spPr>
            <a:xfrm>
              <a:off x="2736"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68696" name="Text Box 89"/>
            <p:cNvSpPr txBox="1"/>
            <p:nvPr/>
          </p:nvSpPr>
          <p:spPr>
            <a:xfrm>
              <a:off x="2928"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68697" name="Text Box 90"/>
            <p:cNvSpPr txBox="1"/>
            <p:nvPr/>
          </p:nvSpPr>
          <p:spPr>
            <a:xfrm>
              <a:off x="3120" y="2160"/>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endParaRPr lang="zh-CN" altLang="zh-CN" sz="2400" b="1" dirty="0">
                <a:latin typeface="Times New Roman" panose="02020603050405020304" pitchFamily="18" charset="0"/>
                <a:ea typeface="宋体" panose="02010600030101010101" pitchFamily="2" charset="-122"/>
              </a:endParaRPr>
            </a:p>
          </p:txBody>
        </p:sp>
        <p:grpSp>
          <p:nvGrpSpPr>
            <p:cNvPr id="68698" name="Group 91"/>
            <p:cNvGrpSpPr/>
            <p:nvPr/>
          </p:nvGrpSpPr>
          <p:grpSpPr>
            <a:xfrm>
              <a:off x="3504" y="2544"/>
              <a:ext cx="444" cy="294"/>
              <a:chOff x="912" y="1536"/>
              <a:chExt cx="444" cy="294"/>
            </a:xfrm>
          </p:grpSpPr>
          <p:sp>
            <p:nvSpPr>
              <p:cNvPr id="68699" name="Text Box 92"/>
              <p:cNvSpPr txBox="1"/>
              <p:nvPr/>
            </p:nvSpPr>
            <p:spPr>
              <a:xfrm>
                <a:off x="912" y="1536"/>
                <a:ext cx="249"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68700" name="Text Box 93"/>
              <p:cNvSpPr txBox="1"/>
              <p:nvPr/>
            </p:nvSpPr>
            <p:spPr>
              <a:xfrm>
                <a:off x="1164" y="1536"/>
                <a:ext cx="192" cy="294"/>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d</a:t>
                </a:r>
                <a:endParaRPr lang="en-US" altLang="zh-CN" sz="2400" b="1" dirty="0">
                  <a:latin typeface="Times New Roman" panose="02020603050405020304" pitchFamily="18"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8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8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8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69634" name="Rectangle 4"/>
          <p:cNvSpPr/>
          <p:nvPr/>
        </p:nvSpPr>
        <p:spPr>
          <a:xfrm>
            <a:off x="3176588" y="3860800"/>
            <a:ext cx="3124200" cy="1801813"/>
          </a:xfrm>
          <a:prstGeom prst="rect">
            <a:avLst/>
          </a:prstGeom>
          <a:noFill/>
          <a:ln w="9525">
            <a:noFill/>
          </a:ln>
        </p:spPr>
        <p:txBody>
          <a:bodyPr anchor="t" anchorCtr="0">
            <a:spAutoFit/>
          </a:bodyPr>
          <a:p>
            <a:pPr>
              <a:spcBef>
                <a:spcPct val="50000"/>
              </a:spcBef>
              <a:buClr>
                <a:schemeClr val="accent2"/>
              </a:buClr>
              <a:buSzPct val="80000"/>
            </a:pPr>
            <a:r>
              <a:rPr lang="en-US" altLang="zh-CN" sz="2800" dirty="0">
                <a:latin typeface="宋体" panose="02010600030101010101" pitchFamily="2" charset="-122"/>
                <a:ea typeface="宋体" panose="02010600030101010101" pitchFamily="2" charset="-122"/>
              </a:rPr>
              <a:t>4   </a:t>
            </a:r>
            <a:r>
              <a:rPr lang="en-US" altLang="zh-CN" sz="2800" dirty="0">
                <a:solidFill>
                  <a:srgbClr val="FF3300"/>
                </a:solidFill>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   5</a:t>
            </a:r>
            <a:endParaRPr lang="en-US" altLang="zh-CN" sz="2800" dirty="0">
              <a:latin typeface="宋体" panose="02010600030101010101" pitchFamily="2" charset="-122"/>
              <a:ea typeface="宋体" panose="02010600030101010101" pitchFamily="2" charset="-122"/>
            </a:endParaRPr>
          </a:p>
          <a:p>
            <a:pPr>
              <a:spcBef>
                <a:spcPct val="50000"/>
              </a:spcBef>
              <a:buClr>
                <a:schemeClr val="accent2"/>
              </a:buClr>
              <a:buSzPct val="80000"/>
            </a:pPr>
            <a:r>
              <a:rPr lang="en-US" altLang="zh-CN" sz="2800" dirty="0">
                <a:latin typeface="宋体" panose="02010600030101010101" pitchFamily="2" charset="-122"/>
                <a:ea typeface="宋体" panose="02010600030101010101" pitchFamily="2" charset="-122"/>
              </a:rPr>
              <a:t>2   2   3</a:t>
            </a:r>
            <a:endParaRPr lang="en-US" altLang="zh-CN" sz="2800" dirty="0">
              <a:latin typeface="宋体" panose="02010600030101010101" pitchFamily="2" charset="-122"/>
              <a:ea typeface="宋体" panose="02010600030101010101" pitchFamily="2" charset="-122"/>
            </a:endParaRPr>
          </a:p>
          <a:p>
            <a:pPr>
              <a:spcBef>
                <a:spcPct val="50000"/>
              </a:spcBef>
              <a:buClr>
                <a:schemeClr val="accent2"/>
              </a:buClr>
              <a:buSzPct val="80000"/>
            </a:pPr>
            <a:r>
              <a:rPr lang="en-US" altLang="zh-CN" sz="2800" dirty="0">
                <a:latin typeface="宋体" panose="02010600030101010101" pitchFamily="2" charset="-122"/>
                <a:ea typeface="宋体" panose="02010600030101010101" pitchFamily="2" charset="-122"/>
              </a:rPr>
              <a:t>1   1   2</a:t>
            </a:r>
            <a:endParaRPr lang="en-US" altLang="zh-CN" sz="2800" dirty="0">
              <a:latin typeface="宋体" panose="02010600030101010101" pitchFamily="2" charset="-122"/>
              <a:ea typeface="宋体" panose="02010600030101010101" pitchFamily="2" charset="-122"/>
            </a:endParaRPr>
          </a:p>
        </p:txBody>
      </p:sp>
      <p:sp>
        <p:nvSpPr>
          <p:cNvPr id="69635" name="AutoShape 5"/>
          <p:cNvSpPr/>
          <p:nvPr/>
        </p:nvSpPr>
        <p:spPr>
          <a:xfrm>
            <a:off x="5033963" y="4038600"/>
            <a:ext cx="71437" cy="1439863"/>
          </a:xfrm>
          <a:prstGeom prst="rightBracket">
            <a:avLst>
              <a:gd name="adj" fmla="val 167870"/>
            </a:avLst>
          </a:prstGeom>
          <a:no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9636" name="AutoShape 6"/>
          <p:cNvSpPr/>
          <p:nvPr/>
        </p:nvSpPr>
        <p:spPr>
          <a:xfrm>
            <a:off x="2987675" y="4076700"/>
            <a:ext cx="71438" cy="1439863"/>
          </a:xfrm>
          <a:prstGeom prst="leftBracket">
            <a:avLst>
              <a:gd name="adj" fmla="val 167868"/>
            </a:avLst>
          </a:prstGeom>
          <a:noFill/>
          <a:ln w="9525" cap="flat" cmpd="sng">
            <a:solidFill>
              <a:srgbClr val="0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9637" name="Text Box 7"/>
          <p:cNvSpPr txBox="1"/>
          <p:nvPr/>
        </p:nvSpPr>
        <p:spPr>
          <a:xfrm>
            <a:off x="250825" y="1773238"/>
            <a:ext cx="8497888" cy="1552575"/>
          </a:xfrm>
          <a:prstGeom prst="rect">
            <a:avLst/>
          </a:prstGeom>
          <a:noFill/>
          <a:ln w="9525">
            <a:noFill/>
          </a:ln>
        </p:spPr>
        <p:txBody>
          <a:bodyPr anchor="t" anchorCtr="0">
            <a:spAutoFit/>
          </a:bodyPr>
          <a:p>
            <a:pPr>
              <a:spcBef>
                <a:spcPct val="50000"/>
              </a:spcBef>
            </a:pPr>
            <a:r>
              <a:rPr lang="zh-CN" altLang="en-US" sz="2400" b="1" dirty="0">
                <a:latin typeface="Times New Roman" panose="02020603050405020304" pitchFamily="18" charset="0"/>
                <a:ea typeface="楷体_GB2312" pitchFamily="49" charset="-122"/>
              </a:rPr>
              <a:t>５</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１９　若矩阵Ａ</a:t>
            </a:r>
            <a:r>
              <a:rPr lang="en-US" altLang="zh-CN" sz="2400" b="1" baseline="-25000" dirty="0">
                <a:latin typeface="Times New Roman" panose="02020603050405020304" pitchFamily="18" charset="0"/>
                <a:ea typeface="楷体_GB2312" pitchFamily="49" charset="-122"/>
              </a:rPr>
              <a:t>m*n</a:t>
            </a:r>
            <a:r>
              <a:rPr lang="zh-CN" altLang="en-US" sz="2400" b="1" dirty="0">
                <a:latin typeface="Times New Roman" panose="02020603050405020304" pitchFamily="18" charset="0"/>
                <a:ea typeface="楷体_GB2312" pitchFamily="49" charset="-122"/>
              </a:rPr>
              <a:t>中的某个元素</a:t>
            </a:r>
            <a:r>
              <a:rPr lang="en-US" altLang="zh-CN" sz="2400" b="1" dirty="0">
                <a:latin typeface="Times New Roman" panose="02020603050405020304" pitchFamily="18" charset="0"/>
                <a:ea typeface="楷体_GB2312" pitchFamily="49" charset="-122"/>
              </a:rPr>
              <a:t>a</a:t>
            </a:r>
            <a:r>
              <a:rPr lang="en-US" altLang="zh-CN" sz="2400" b="1" baseline="-25000" dirty="0">
                <a:latin typeface="Times New Roman" panose="02020603050405020304" pitchFamily="18" charset="0"/>
                <a:ea typeface="楷体_GB2312" pitchFamily="49" charset="-122"/>
              </a:rPr>
              <a:t>ij</a:t>
            </a:r>
            <a:r>
              <a:rPr lang="zh-CN" altLang="en-US" sz="2400" b="1" dirty="0">
                <a:latin typeface="Times New Roman" panose="02020603050405020304" pitchFamily="18" charset="0"/>
                <a:ea typeface="楷体_GB2312" pitchFamily="49" charset="-122"/>
              </a:rPr>
              <a:t>是第</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行中的最小值，同时又是第</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列中的最大值，则称此元素为该矩阵中的一个马鞍点，假设以二维数组存储矩阵，试编写求出矩阵中所有的马鞍点的算法，并分析你的算法在最坏情况下的时间复杂度。</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p:nvPr/>
        </p:nvSpPr>
        <p:spPr>
          <a:xfrm>
            <a:off x="152400" y="908050"/>
            <a:ext cx="8534400" cy="5962650"/>
          </a:xfrm>
          <a:prstGeom prst="rect">
            <a:avLst/>
          </a:prstGeom>
          <a:noFill/>
          <a:ln w="9525">
            <a:noFill/>
          </a:ln>
        </p:spPr>
        <p:txBody>
          <a:bodyPr anchor="t" anchorCtr="0">
            <a:spAutoFit/>
          </a:bodyPr>
          <a:p>
            <a:pPr>
              <a:spcBef>
                <a:spcPct val="50000"/>
              </a:spcBef>
            </a:pPr>
            <a:r>
              <a:rPr lang="en-US" altLang="zh-CN" sz="2200" b="1" dirty="0">
                <a:latin typeface="Times New Roman" panose="02020603050405020304" pitchFamily="18" charset="0"/>
                <a:ea typeface="宋体" panose="02010600030101010101" pitchFamily="2" charset="-122"/>
              </a:rPr>
              <a:t>void Get_Saddle1(int A[m][n]) </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int i,j;    int min[m],max[n];</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for(i=0;i&lt;m;i++)</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         min[i]=A[i][0];</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for(j=1;j&lt;n;j++)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{if(A[i][j]&lt;min[i])    min[i]=A[i][j]; </a:t>
            </a:r>
            <a:r>
              <a:rPr lang="en-US" altLang="zh-CN" sz="2200" b="1" dirty="0">
                <a:solidFill>
                  <a:srgbClr val="4220EA"/>
                </a:solidFill>
                <a:latin typeface="Times New Roman" panose="02020603050405020304" pitchFamily="18" charset="0"/>
                <a:ea typeface="宋体" panose="02010600030101010101" pitchFamily="2" charset="-122"/>
              </a:rPr>
              <a:t>//</a:t>
            </a:r>
            <a:r>
              <a:rPr lang="zh-CN" altLang="en-US" sz="2200" b="1" dirty="0">
                <a:solidFill>
                  <a:srgbClr val="4220EA"/>
                </a:solidFill>
                <a:latin typeface="Times New Roman" panose="02020603050405020304" pitchFamily="18" charset="0"/>
                <a:ea typeface="宋体" panose="02010600030101010101" pitchFamily="2" charset="-122"/>
              </a:rPr>
              <a:t>找每行最小值</a:t>
            </a: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for(j=0;j&lt;n;j++)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         max[j]=A[0][j];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for(i=1;i&lt;m;i++)</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{if(A[i][j]&gt;max[j])     max[j]=A[i][j] </a:t>
            </a:r>
            <a:r>
              <a:rPr lang="en-US" altLang="zh-CN" sz="2200" b="1" dirty="0">
                <a:solidFill>
                  <a:srgbClr val="4220EA"/>
                </a:solidFill>
                <a:latin typeface="Times New Roman" panose="02020603050405020304" pitchFamily="18" charset="0"/>
                <a:ea typeface="宋体" panose="02010600030101010101" pitchFamily="2" charset="-122"/>
              </a:rPr>
              <a:t>//</a:t>
            </a:r>
            <a:r>
              <a:rPr lang="zh-CN" altLang="en-US" sz="2200" b="1" dirty="0">
                <a:solidFill>
                  <a:srgbClr val="4220EA"/>
                </a:solidFill>
                <a:latin typeface="Times New Roman" panose="02020603050405020304" pitchFamily="18" charset="0"/>
                <a:ea typeface="宋体" panose="02010600030101010101" pitchFamily="2" charset="-122"/>
              </a:rPr>
              <a:t>找每列最大值</a:t>
            </a:r>
            <a:r>
              <a:rPr lang="zh-CN" altLang="en-US" sz="2200" b="1" dirty="0">
                <a:latin typeface="Times New Roman" panose="02020603050405020304" pitchFamily="18" charset="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    </a:t>
            </a:r>
            <a:endParaRPr lang="en-US" altLang="zh-CN" sz="2200" b="1" dirty="0">
              <a:latin typeface="Times New Roman" panose="02020603050405020304" pitchFamily="18" charset="0"/>
              <a:ea typeface="宋体" panose="02010600030101010101" pitchFamily="2" charset="-122"/>
            </a:endParaRPr>
          </a:p>
        </p:txBody>
      </p:sp>
      <p:grpSp>
        <p:nvGrpSpPr>
          <p:cNvPr id="70658" name="Group 6"/>
          <p:cNvGrpSpPr/>
          <p:nvPr/>
        </p:nvGrpSpPr>
        <p:grpSpPr>
          <a:xfrm>
            <a:off x="6948488" y="1844675"/>
            <a:ext cx="1295400" cy="1552575"/>
            <a:chOff x="3888" y="432"/>
            <a:chExt cx="816" cy="978"/>
          </a:xfrm>
        </p:grpSpPr>
        <p:sp>
          <p:nvSpPr>
            <p:cNvPr id="70659" name="Text Box 3"/>
            <p:cNvSpPr txBox="1"/>
            <p:nvPr/>
          </p:nvSpPr>
          <p:spPr>
            <a:xfrm>
              <a:off x="3936" y="432"/>
              <a:ext cx="768" cy="978"/>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2 3 8 1</a:t>
              </a:r>
              <a:endParaRPr lang="en-US" altLang="zh-CN"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ea typeface="宋体" panose="02010600030101010101" pitchFamily="2" charset="-122"/>
                </a:rPr>
                <a:t>3 4 2 -1</a:t>
              </a:r>
              <a:endParaRPr lang="en-US" altLang="zh-CN"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ea typeface="宋体" panose="02010600030101010101" pitchFamily="2" charset="-122"/>
                </a:rPr>
                <a:t>4 5 6 7</a:t>
              </a:r>
              <a:endParaRPr lang="en-US" altLang="zh-CN" sz="2400" dirty="0">
                <a:latin typeface="Times New Roman" panose="02020603050405020304" pitchFamily="18" charset="0"/>
                <a:ea typeface="宋体" panose="02010600030101010101" pitchFamily="2" charset="-122"/>
              </a:endParaRPr>
            </a:p>
          </p:txBody>
        </p:sp>
        <p:sp>
          <p:nvSpPr>
            <p:cNvPr id="70660" name="AutoShape 4"/>
            <p:cNvSpPr/>
            <p:nvPr/>
          </p:nvSpPr>
          <p:spPr>
            <a:xfrm>
              <a:off x="3888" y="528"/>
              <a:ext cx="48" cy="768"/>
            </a:xfrm>
            <a:prstGeom prst="leftBracket">
              <a:avLst>
                <a:gd name="adj" fmla="val 133333"/>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0661" name="AutoShape 5"/>
            <p:cNvSpPr/>
            <p:nvPr/>
          </p:nvSpPr>
          <p:spPr>
            <a:xfrm rot="10800000">
              <a:off x="4608" y="540"/>
              <a:ext cx="48" cy="768"/>
            </a:xfrm>
            <a:prstGeom prst="leftBracket">
              <a:avLst>
                <a:gd name="adj" fmla="val 133333"/>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70662" name="Rectangle 7"/>
          <p:cNvSpPr>
            <a:spLocks noGrp="1"/>
          </p:cNvSpPr>
          <p:nvPr>
            <p:ph type="title"/>
          </p:nvPr>
        </p:nvSpPr>
        <p:spPr>
          <a:xfrm>
            <a:off x="457200" y="228600"/>
            <a:ext cx="7543800" cy="808038"/>
          </a:xfrm>
          <a:ln/>
        </p:spPr>
        <p:txBody>
          <a:bodyPr vert="horz" wrap="square" lIns="91440" tIns="45720" rIns="91440" bIns="45720" anchor="b" anchorCtr="0"/>
          <a:p>
            <a:pPr eaLnBrk="1" hangingPunct="1"/>
            <a:r>
              <a:rPr lang="zh-CN" altLang="en-US" sz="3600" dirty="0">
                <a:ea typeface="楷体_GB2312" pitchFamily="49" charset="-122"/>
              </a:rPr>
              <a:t>求矩阵马鞍点</a:t>
            </a:r>
            <a:r>
              <a:rPr lang="en-US" altLang="zh-CN" sz="3600" b="0" dirty="0">
                <a:ea typeface="楷体_GB2312" pitchFamily="49" charset="-122"/>
              </a:rPr>
              <a:t>(519)</a:t>
            </a:r>
            <a:endParaRPr lang="en-US" altLang="zh-CN" sz="3600" dirty="0">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p:nvPr/>
        </p:nvSpPr>
        <p:spPr>
          <a:xfrm>
            <a:off x="250825" y="1660525"/>
            <a:ext cx="8588375" cy="465613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    for(i=0;i&lt;m;i++)</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          for(j=0;j&lt;n;j++)</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      if(max[j]==min[i]) </a:t>
            </a:r>
            <a:r>
              <a:rPr lang="en-US" altLang="zh-CN" sz="2400" b="1" dirty="0">
                <a:solidFill>
                  <a:srgbClr val="4220EA"/>
                </a:solidFill>
                <a:latin typeface="Times New Roman" panose="02020603050405020304" pitchFamily="18" charset="0"/>
                <a:ea typeface="宋体" panose="02010600030101010101" pitchFamily="2" charset="-122"/>
              </a:rPr>
              <a:t>//</a:t>
            </a:r>
            <a:r>
              <a:rPr lang="zh-CN" altLang="en-US" sz="2400" b="1" dirty="0">
                <a:solidFill>
                  <a:srgbClr val="4220EA"/>
                </a:solidFill>
                <a:latin typeface="Times New Roman" panose="02020603050405020304" pitchFamily="18" charset="0"/>
                <a:ea typeface="宋体" panose="02010600030101010101" pitchFamily="2" charset="-122"/>
              </a:rPr>
              <a:t>判断第</a:t>
            </a:r>
            <a:r>
              <a:rPr lang="en-US" altLang="zh-CN" sz="2400" b="1" dirty="0">
                <a:solidFill>
                  <a:srgbClr val="4220EA"/>
                </a:solidFill>
                <a:latin typeface="Times New Roman" panose="02020603050405020304" pitchFamily="18" charset="0"/>
                <a:ea typeface="宋体" panose="02010600030101010101" pitchFamily="2" charset="-122"/>
              </a:rPr>
              <a:t>i</a:t>
            </a:r>
            <a:r>
              <a:rPr lang="zh-CN" altLang="en-US" sz="2400" b="1" dirty="0">
                <a:solidFill>
                  <a:srgbClr val="4220EA"/>
                </a:solidFill>
                <a:latin typeface="Times New Roman" panose="02020603050405020304" pitchFamily="18" charset="0"/>
                <a:ea typeface="宋体" panose="02010600030101010101" pitchFamily="2" charset="-122"/>
              </a:rPr>
              <a:t>行和第</a:t>
            </a:r>
            <a:r>
              <a:rPr lang="en-US" altLang="zh-CN" sz="2400" b="1" dirty="0">
                <a:solidFill>
                  <a:srgbClr val="4220EA"/>
                </a:solidFill>
                <a:latin typeface="Times New Roman" panose="02020603050405020304" pitchFamily="18" charset="0"/>
                <a:ea typeface="宋体" panose="02010600030101010101" pitchFamily="2" charset="-122"/>
              </a:rPr>
              <a:t>j</a:t>
            </a:r>
            <a:r>
              <a:rPr lang="zh-CN" altLang="en-US" sz="2400" b="1" dirty="0">
                <a:solidFill>
                  <a:srgbClr val="4220EA"/>
                </a:solidFill>
                <a:latin typeface="Times New Roman" panose="02020603050405020304" pitchFamily="18" charset="0"/>
                <a:ea typeface="宋体" panose="02010600030101010101" pitchFamily="2" charset="-122"/>
              </a:rPr>
              <a:t>列的值是否相等</a:t>
            </a:r>
            <a:endParaRPr lang="zh-CN" altLang="en-US" sz="2400" b="1" dirty="0">
              <a:solidFill>
                <a:srgbClr val="4220EA"/>
              </a:solidFill>
              <a:latin typeface="Times New Roman" panose="02020603050405020304" pitchFamily="18" charset="0"/>
              <a:ea typeface="宋体" panose="02010600030101010101" pitchFamily="2" charset="-122"/>
            </a:endParaRPr>
          </a:p>
          <a:p>
            <a:pPr>
              <a:spcBef>
                <a:spcPct val="50000"/>
              </a:spcBef>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printf("The Saddleis A[%d][%d]=%d,",i,j,A[i][j]);   </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}//for</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}//for</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}//Get_Saddle1</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zh-CN" altLang="en-US" sz="2400" b="1" dirty="0">
                <a:latin typeface="Times New Roman" panose="02020603050405020304" pitchFamily="18" charset="0"/>
                <a:ea typeface="宋体" panose="02010600030101010101" pitchFamily="2" charset="-122"/>
              </a:rPr>
              <a:t>时间复杂度是</a:t>
            </a:r>
            <a:r>
              <a:rPr lang="en-US" altLang="zh-CN" sz="2400" b="1" dirty="0">
                <a:latin typeface="Times New Roman" panose="02020603050405020304" pitchFamily="18" charset="0"/>
                <a:ea typeface="宋体" panose="02010600030101010101" pitchFamily="2" charset="-122"/>
              </a:rPr>
              <a:t>O(m*(n-1)+n*(m-1)+m*n)=O(m*n)</a:t>
            </a:r>
            <a:endParaRPr lang="en-US" altLang="zh-CN" sz="2400" b="1" dirty="0">
              <a:latin typeface="Times New Roman" panose="02020603050405020304" pitchFamily="18" charset="0"/>
              <a:ea typeface="宋体" panose="02010600030101010101" pitchFamily="2" charset="-122"/>
            </a:endParaRPr>
          </a:p>
        </p:txBody>
      </p:sp>
      <p:sp>
        <p:nvSpPr>
          <p:cNvPr id="71682" name="Rectangle 3"/>
          <p:cNvSpPr/>
          <p:nvPr/>
        </p:nvSpPr>
        <p:spPr>
          <a:xfrm>
            <a:off x="457200" y="228600"/>
            <a:ext cx="7543800" cy="808038"/>
          </a:xfrm>
          <a:prstGeom prst="rect">
            <a:avLst/>
          </a:prstGeom>
          <a:noFill/>
          <a:ln w="9525">
            <a:noFill/>
          </a:ln>
        </p:spPr>
        <p:txBody>
          <a:bodyPr anchor="b" anchorCtr="0"/>
          <a:p>
            <a:r>
              <a:rPr lang="zh-CN" altLang="en-US" sz="3600" b="1" dirty="0">
                <a:solidFill>
                  <a:schemeClr val="tx2"/>
                </a:solidFill>
                <a:latin typeface="Arial" panose="020B0604020202020204" pitchFamily="34" charset="0"/>
                <a:ea typeface="楷体_GB2312" pitchFamily="49" charset="-122"/>
              </a:rPr>
              <a:t>求矩阵马鞍点</a:t>
            </a:r>
            <a:r>
              <a:rPr lang="en-US" altLang="zh-CN" sz="3600" dirty="0">
                <a:solidFill>
                  <a:schemeClr val="tx2"/>
                </a:solidFill>
                <a:latin typeface="Arial" panose="020B0604020202020204" pitchFamily="34" charset="0"/>
                <a:ea typeface="楷体_GB2312" pitchFamily="49" charset="-122"/>
              </a:rPr>
              <a:t>(519</a:t>
            </a:r>
            <a:r>
              <a:rPr lang="zh-CN" altLang="en-US" sz="3600" b="1" dirty="0">
                <a:solidFill>
                  <a:schemeClr val="tx2"/>
                </a:solidFill>
                <a:latin typeface="Arial" panose="020B0604020202020204" pitchFamily="34" charset="0"/>
                <a:ea typeface="楷体_GB2312" pitchFamily="49" charset="-122"/>
              </a:rPr>
              <a:t>续</a:t>
            </a:r>
            <a:r>
              <a:rPr lang="en-US" altLang="zh-CN" sz="3600" dirty="0">
                <a:solidFill>
                  <a:schemeClr val="tx2"/>
                </a:solidFill>
                <a:latin typeface="Arial" panose="020B0604020202020204" pitchFamily="34" charset="0"/>
                <a:ea typeface="楷体_GB2312" pitchFamily="49" charset="-122"/>
              </a:rPr>
              <a:t>)</a:t>
            </a:r>
            <a:endParaRPr lang="en-US" altLang="zh-CN" sz="3600" dirty="0">
              <a:solidFill>
                <a:schemeClr val="tx2"/>
              </a:solidFill>
              <a:latin typeface="Arial" panose="020B0604020202020204" pitchFamily="34" charset="0"/>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p:nvPr/>
        </p:nvSpPr>
        <p:spPr>
          <a:xfrm>
            <a:off x="107950" y="1052513"/>
            <a:ext cx="8686800" cy="5883275"/>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void Get_Saddle(int A[m][n])</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for(i=0;i&lt;m;i++)</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for(min=A[i][0],j=0;j&lt;n;j++)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if(A[i][j]&lt;min) min=A[i][j]; </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求一行中的最小值</a:t>
            </a:r>
            <a:endParaRPr lang="zh-CN" altLang="en-US" sz="2000" b="1" dirty="0">
              <a:solidFill>
                <a:srgbClr val="4220EA"/>
              </a:solidFill>
              <a:latin typeface="Times New Roman" panose="02020603050405020304" pitchFamily="18" charset="0"/>
              <a:ea typeface="宋体" panose="02010600030101010101" pitchFamily="2" charset="-122"/>
            </a:endParaRPr>
          </a:p>
          <a:p>
            <a:pPr>
              <a:spcBef>
                <a:spcPct val="50000"/>
              </a:spcBef>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for(j=0;j&lt;n;j++)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if(A[i][j]==min) </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判断这个</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些</a:t>
            </a:r>
            <a:r>
              <a:rPr lang="en-US" altLang="zh-CN" sz="2000" b="1" dirty="0">
                <a:solidFill>
                  <a:srgbClr val="4220EA"/>
                </a:solidFill>
                <a:latin typeface="Times New Roman" panose="02020603050405020304" pitchFamily="18" charset="0"/>
                <a:ea typeface="宋体" panose="02010600030101010101" pitchFamily="2" charset="-122"/>
              </a:rPr>
              <a:t>)</a:t>
            </a:r>
            <a:r>
              <a:rPr lang="zh-CN" altLang="en-US" sz="2000" b="1" dirty="0">
                <a:solidFill>
                  <a:srgbClr val="4220EA"/>
                </a:solidFill>
                <a:latin typeface="Times New Roman" panose="02020603050405020304" pitchFamily="18" charset="0"/>
                <a:ea typeface="宋体" panose="02010600030101010101" pitchFamily="2" charset="-122"/>
              </a:rPr>
              <a:t>最小值是否鞍点</a:t>
            </a:r>
            <a:endParaRPr lang="zh-CN" altLang="en-US" sz="2000" b="1" dirty="0">
              <a:solidFill>
                <a:srgbClr val="4220EA"/>
              </a:solidFill>
              <a:latin typeface="Times New Roman" panose="02020603050405020304" pitchFamily="18" charset="0"/>
              <a:ea typeface="宋体" panose="02010600030101010101" pitchFamily="2" charset="-122"/>
            </a:endParaRPr>
          </a:p>
          <a:p>
            <a:pPr>
              <a:spcBef>
                <a:spcPct val="50000"/>
              </a:spcBef>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for(flag=1,k=0;k&lt;m;k++)</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if(min&lt;A[k][j])   flag=0;</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if(flag)printf("Found a saddle A[%d][%d]=%d",i,j,A[i][j]);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}//for</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}//for   </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}//Get_Saddle</a:t>
            </a:r>
            <a:r>
              <a:rPr lang="zh-CN" altLang="en-US" sz="2000" b="1" dirty="0">
                <a:latin typeface="Times New Roman" panose="02020603050405020304" pitchFamily="18" charset="0"/>
                <a:ea typeface="宋体" panose="02010600030101010101" pitchFamily="2" charset="-122"/>
              </a:rPr>
              <a:t>时间复杂度是</a:t>
            </a:r>
            <a:r>
              <a:rPr lang="en-US" altLang="zh-CN" sz="2000" b="1" dirty="0">
                <a:latin typeface="Times New Roman" panose="02020603050405020304" pitchFamily="18" charset="0"/>
                <a:ea typeface="宋体" panose="02010600030101010101" pitchFamily="2" charset="-122"/>
              </a:rPr>
              <a:t>O(m</a:t>
            </a:r>
            <a:r>
              <a:rPr lang="en-US" altLang="zh-CN" sz="2000" b="1" baseline="30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*n</a:t>
            </a:r>
            <a:r>
              <a:rPr lang="en-US" altLang="zh-CN" sz="2000" b="1" baseline="30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72706" name="Rectangle 3"/>
          <p:cNvSpPr/>
          <p:nvPr/>
        </p:nvSpPr>
        <p:spPr>
          <a:xfrm>
            <a:off x="457200" y="228600"/>
            <a:ext cx="7543800" cy="808038"/>
          </a:xfrm>
          <a:prstGeom prst="rect">
            <a:avLst/>
          </a:prstGeom>
          <a:noFill/>
          <a:ln w="9525">
            <a:noFill/>
          </a:ln>
        </p:spPr>
        <p:txBody>
          <a:bodyPr anchor="b" anchorCtr="0"/>
          <a:p>
            <a:r>
              <a:rPr lang="zh-CN" altLang="en-US" sz="3600" b="1" dirty="0">
                <a:solidFill>
                  <a:schemeClr val="tx2"/>
                </a:solidFill>
                <a:latin typeface="Arial" panose="020B0604020202020204" pitchFamily="34" charset="0"/>
                <a:ea typeface="楷体_GB2312" pitchFamily="49" charset="-122"/>
              </a:rPr>
              <a:t>求矩阵马鞍点</a:t>
            </a:r>
            <a:r>
              <a:rPr lang="en-US" altLang="zh-CN" sz="3600" dirty="0">
                <a:solidFill>
                  <a:schemeClr val="tx2"/>
                </a:solidFill>
                <a:latin typeface="Arial" panose="020B0604020202020204" pitchFamily="34" charset="0"/>
                <a:ea typeface="楷体_GB2312" pitchFamily="49" charset="-122"/>
              </a:rPr>
              <a:t>(519)</a:t>
            </a:r>
            <a:r>
              <a:rPr lang="en-US" altLang="zh-CN" sz="3600" b="1" dirty="0">
                <a:solidFill>
                  <a:schemeClr val="tx2"/>
                </a:solidFill>
                <a:latin typeface="Arial" panose="020B0604020202020204" pitchFamily="34" charset="0"/>
                <a:ea typeface="楷体_GB2312" pitchFamily="49" charset="-122"/>
              </a:rPr>
              <a:t> </a:t>
            </a:r>
            <a:r>
              <a:rPr lang="zh-CN" altLang="en-US" sz="3600" b="1" dirty="0">
                <a:solidFill>
                  <a:schemeClr val="tx2"/>
                </a:solidFill>
                <a:latin typeface="Arial" panose="020B0604020202020204" pitchFamily="34" charset="0"/>
                <a:ea typeface="楷体_GB2312" pitchFamily="49" charset="-122"/>
              </a:rPr>
              <a:t>（方法二）</a:t>
            </a:r>
            <a:endParaRPr lang="zh-CN" altLang="en-US" sz="3600" b="1" dirty="0">
              <a:solidFill>
                <a:schemeClr val="tx2"/>
              </a:solidFill>
              <a:latin typeface="Arial" panose="020B0604020202020204" pitchFamily="34" charset="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p:nvPr/>
        </p:nvSpPr>
        <p:spPr>
          <a:xfrm>
            <a:off x="368300" y="2482850"/>
            <a:ext cx="3340100" cy="4284663"/>
          </a:xfrm>
          <a:prstGeom prst="rect">
            <a:avLst/>
          </a:prstGeom>
          <a:noFill/>
          <a:ln w="9525">
            <a:noFill/>
          </a:ln>
        </p:spPr>
        <p:txBody>
          <a:bodyPr anchor="t" anchorCtr="0">
            <a:spAutoFit/>
          </a:bodyPr>
          <a:p>
            <a:pPr>
              <a:spcBef>
                <a:spcPct val="50000"/>
              </a:spcBef>
            </a:pPr>
            <a:r>
              <a:rPr lang="en-US" altLang="zh-CN" sz="2200" b="1" dirty="0">
                <a:latin typeface="Times New Roman" panose="02020603050405020304" pitchFamily="18" charset="0"/>
                <a:ea typeface="宋体" panose="02010600030101010101" pitchFamily="2" charset="-122"/>
              </a:rPr>
              <a:t>typedef struct</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int i,j;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int e;</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}Triple;</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typedef union</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Triple data[MAXSIZE+1];</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int mu,nu,tu;</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}TSMatrix;</a:t>
            </a:r>
            <a:endParaRPr lang="en-US" altLang="zh-CN" sz="2200" b="1" dirty="0">
              <a:latin typeface="Times New Roman" panose="02020603050405020304" pitchFamily="18" charset="0"/>
              <a:ea typeface="宋体" panose="02010600030101010101" pitchFamily="2" charset="-122"/>
            </a:endParaRPr>
          </a:p>
        </p:txBody>
      </p:sp>
      <p:sp>
        <p:nvSpPr>
          <p:cNvPr id="73730" name="Rectangle 3"/>
          <p:cNvSpPr/>
          <p:nvPr/>
        </p:nvSpPr>
        <p:spPr>
          <a:xfrm>
            <a:off x="4427538" y="2565400"/>
            <a:ext cx="4572000" cy="3949700"/>
          </a:xfrm>
          <a:prstGeom prst="rect">
            <a:avLst/>
          </a:prstGeom>
          <a:noFill/>
          <a:ln w="9525">
            <a:noFill/>
          </a:ln>
        </p:spPr>
        <p:txBody>
          <a:bodyPr anchor="t" anchorCtr="0">
            <a:spAutoFit/>
          </a:bodyPr>
          <a:p>
            <a:pPr>
              <a:spcBef>
                <a:spcPct val="50000"/>
              </a:spcBef>
            </a:pPr>
            <a:r>
              <a:rPr lang="en-US" altLang="zh-CN" sz="2200" b="1" dirty="0">
                <a:latin typeface="Times New Roman" panose="02020603050405020304" pitchFamily="18" charset="0"/>
                <a:ea typeface="宋体" panose="02010600030101010101" pitchFamily="2" charset="-122"/>
              </a:rPr>
              <a:t>void input(int X[m][n])</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int i,j;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printf("input A:\n");</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for(i=0;i&lt;m;i++)</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  for(j=0;j&lt;n;j++)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scanf("%d",&amp;X[i][j]);</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	}</a:t>
            </a:r>
            <a:endParaRPr lang="en-US" altLang="zh-CN" sz="2200" b="1" dirty="0">
              <a:latin typeface="Times New Roman" panose="02020603050405020304" pitchFamily="18" charset="0"/>
              <a:ea typeface="宋体" panose="02010600030101010101" pitchFamily="2" charset="-122"/>
            </a:endParaRPr>
          </a:p>
          <a:p>
            <a:pPr>
              <a:spcBef>
                <a:spcPct val="50000"/>
              </a:spcBef>
            </a:pPr>
            <a:r>
              <a:rPr lang="en-US" altLang="zh-CN" sz="2200" b="1" dirty="0">
                <a:latin typeface="Times New Roman" panose="02020603050405020304" pitchFamily="18" charset="0"/>
                <a:ea typeface="宋体" panose="02010600030101010101" pitchFamily="2" charset="-122"/>
              </a:rPr>
              <a:t>}</a:t>
            </a:r>
            <a:endParaRPr lang="en-US" altLang="zh-CN" sz="2200" b="1" dirty="0">
              <a:latin typeface="Times New Roman" panose="02020603050405020304" pitchFamily="18" charset="0"/>
              <a:ea typeface="宋体" panose="02010600030101010101" pitchFamily="2" charset="-122"/>
            </a:endParaRPr>
          </a:p>
        </p:txBody>
      </p:sp>
      <p:sp>
        <p:nvSpPr>
          <p:cNvPr id="73731" name="Rectangle 4"/>
          <p:cNvSpPr>
            <a:spLocks noGrp="1"/>
          </p:cNvSpPr>
          <p:nvPr>
            <p:ph type="title"/>
          </p:nvPr>
        </p:nvSpPr>
        <p:spPr>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三元组表表示的矩阵相加（</a:t>
            </a:r>
            <a:r>
              <a:rPr lang="en-US" altLang="zh-CN" sz="3600" dirty="0">
                <a:latin typeface="楷体_GB2312" pitchFamily="49" charset="-122"/>
                <a:ea typeface="楷体_GB2312" pitchFamily="49" charset="-122"/>
              </a:rPr>
              <a:t>521</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
        <p:nvSpPr>
          <p:cNvPr id="73732" name="Text Box 6"/>
          <p:cNvSpPr txBox="1"/>
          <p:nvPr/>
        </p:nvSpPr>
        <p:spPr>
          <a:xfrm>
            <a:off x="250825" y="1628775"/>
            <a:ext cx="8569325" cy="822325"/>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楷体_GB2312" pitchFamily="49" charset="-122"/>
              </a:rPr>
              <a:t>5.21 </a:t>
            </a:r>
            <a:r>
              <a:rPr lang="zh-CN" altLang="en-US" sz="2400" b="1" dirty="0">
                <a:latin typeface="Times New Roman" panose="02020603050405020304" pitchFamily="18" charset="0"/>
                <a:ea typeface="楷体_GB2312" pitchFamily="49" charset="-122"/>
              </a:rPr>
              <a:t>假设稀疏矩阵Ａ和Ｂ均以三元组顺序表作为存储结构，试写出矩阵相加的算法，另设三元组表Ｃ存放结果矩阵。</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p:nvPr/>
        </p:nvSpPr>
        <p:spPr>
          <a:xfrm>
            <a:off x="0" y="1431925"/>
            <a:ext cx="9144000" cy="5386388"/>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void CreateTSMatrix(int X[m][n],TSMatrix &amp;T)</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T.mu=m;T.nu=n;	int i,j,k=1;</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for(i=0;i&lt;m;i++)</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for(j=0;j&lt;n;j++)</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if(X[i][j]!=0)</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            T.data[k].i=i+1; T.data[k].j=j+1;</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T.data[k].e=X[i][j];	k++;</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	</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T.tu=k-1;</a:t>
            </a:r>
            <a:endParaRPr lang="en-US" altLang="zh-CN" sz="2400" b="1" dirty="0">
              <a:latin typeface="Times New Roman" panose="02020603050405020304" pitchFamily="18" charset="0"/>
              <a:ea typeface="宋体" panose="02010600030101010101" pitchFamily="2" charset="-122"/>
            </a:endParaRPr>
          </a:p>
          <a:p>
            <a:pPr>
              <a:spcBef>
                <a:spcPct val="50000"/>
              </a:spcBef>
            </a:pPr>
            <a:r>
              <a:rPr lang="en-US"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
        <p:nvSpPr>
          <p:cNvPr id="78851" name="Text Box 3"/>
          <p:cNvSpPr txBox="1"/>
          <p:nvPr/>
        </p:nvSpPr>
        <p:spPr>
          <a:xfrm>
            <a:off x="304800" y="4784725"/>
            <a:ext cx="8659813" cy="2073275"/>
          </a:xfrm>
          <a:prstGeom prst="rect">
            <a:avLst/>
          </a:prstGeom>
          <a:solidFill>
            <a:srgbClr val="FFFF99"/>
          </a:solidFill>
          <a:ln w="9525">
            <a:noFill/>
          </a:ln>
        </p:spPr>
        <p:txBody>
          <a:bodyPr anchor="t" anchorCtr="0">
            <a:spAutoFit/>
          </a:bodyPr>
          <a:p>
            <a:pPr>
              <a:spcBef>
                <a:spcPct val="50000"/>
              </a:spcBef>
            </a:pPr>
            <a:r>
              <a:rPr lang="zh-CN" altLang="en-US" sz="2000" b="1" dirty="0">
                <a:latin typeface="Times New Roman" panose="02020603050405020304" pitchFamily="18" charset="0"/>
                <a:ea typeface="楷体_GB2312" pitchFamily="49" charset="-122"/>
              </a:rPr>
              <a:t>思路：</a:t>
            </a:r>
            <a:r>
              <a:rPr lang="en-US" altLang="zh-CN" sz="2000" b="1" dirty="0">
                <a:latin typeface="Times New Roman" panose="02020603050405020304" pitchFamily="18" charset="0"/>
                <a:ea typeface="楷体_GB2312" pitchFamily="49" charset="-122"/>
              </a:rPr>
              <a:t>A</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B</a:t>
            </a:r>
            <a:r>
              <a:rPr lang="zh-CN" altLang="en-US" sz="2000" b="1" dirty="0">
                <a:latin typeface="Times New Roman" panose="02020603050405020304" pitchFamily="18" charset="0"/>
                <a:ea typeface="楷体_GB2312" pitchFamily="49" charset="-122"/>
              </a:rPr>
              <a:t>两矩阵维数相同，对于每一行元素，有以下三种情况：</a:t>
            </a:r>
            <a:endParaRPr lang="zh-CN" altLang="en-US" sz="2000" b="1" dirty="0">
              <a:latin typeface="Times New Roman" panose="02020603050405020304" pitchFamily="18" charset="0"/>
              <a:ea typeface="楷体_GB2312" pitchFamily="49" charset="-122"/>
            </a:endParaRPr>
          </a:p>
          <a:p>
            <a:pPr>
              <a:spcBef>
                <a:spcPct val="50000"/>
              </a:spcBef>
            </a:pPr>
            <a:r>
              <a:rPr lang="en-US" altLang="zh-CN" sz="2000" b="1" dirty="0">
                <a:latin typeface="Times New Roman" panose="02020603050405020304" pitchFamily="18" charset="0"/>
                <a:ea typeface="楷体_GB2312" pitchFamily="49" charset="-122"/>
              </a:rPr>
              <a:t>1</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宋体" panose="02010600030101010101" pitchFamily="2" charset="-122"/>
              </a:rPr>
              <a:t>A.data[pa].j&lt;B.data[pb].j</a:t>
            </a:r>
            <a:r>
              <a:rPr lang="zh-CN" altLang="en-US" sz="2000" b="1" dirty="0">
                <a:latin typeface="Times New Roman" panose="02020603050405020304" pitchFamily="18" charset="0"/>
                <a:ea typeface="楷体_GB2312" pitchFamily="49" charset="-122"/>
              </a:rPr>
              <a:t>说明该行</a:t>
            </a:r>
            <a:r>
              <a:rPr lang="en-US" altLang="zh-CN" sz="2000" b="1" dirty="0">
                <a:latin typeface="Times New Roman" panose="02020603050405020304" pitchFamily="18" charset="0"/>
                <a:ea typeface="楷体_GB2312" pitchFamily="49" charset="-122"/>
              </a:rPr>
              <a:t>A</a:t>
            </a:r>
            <a:r>
              <a:rPr lang="zh-CN" altLang="en-US" sz="2000" b="1" dirty="0">
                <a:latin typeface="Times New Roman" panose="02020603050405020304" pitchFamily="18" charset="0"/>
                <a:ea typeface="楷体_GB2312" pitchFamily="49" charset="-122"/>
              </a:rPr>
              <a:t>的非</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元素出现在</a:t>
            </a:r>
            <a:r>
              <a:rPr lang="en-US" altLang="zh-CN" sz="2000" b="1" dirty="0">
                <a:latin typeface="Times New Roman" panose="02020603050405020304" pitchFamily="18" charset="0"/>
                <a:ea typeface="楷体_GB2312" pitchFamily="49" charset="-122"/>
              </a:rPr>
              <a:t>B</a:t>
            </a:r>
            <a:r>
              <a:rPr lang="zh-CN" altLang="en-US" sz="2000" b="1" dirty="0">
                <a:latin typeface="Times New Roman" panose="02020603050405020304" pitchFamily="18" charset="0"/>
                <a:ea typeface="楷体_GB2312" pitchFamily="49" charset="-122"/>
              </a:rPr>
              <a:t>的非</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元素前，</a:t>
            </a:r>
            <a:endParaRPr lang="zh-CN" altLang="en-US" sz="2000" b="1" dirty="0">
              <a:latin typeface="Times New Roman" panose="02020603050405020304" pitchFamily="18" charset="0"/>
              <a:ea typeface="楷体_GB2312" pitchFamily="49" charset="-122"/>
            </a:endParaRPr>
          </a:p>
          <a:p>
            <a:pPr>
              <a:spcBef>
                <a:spcPct val="50000"/>
              </a:spcBef>
            </a:pP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A.data[pa].j=B.data[pb].j</a:t>
            </a:r>
            <a:r>
              <a:rPr lang="zh-CN" altLang="en-US" sz="2000" b="1" dirty="0">
                <a:latin typeface="Times New Roman" panose="02020603050405020304" pitchFamily="18" charset="0"/>
                <a:ea typeface="楷体_GB2312" pitchFamily="49" charset="-122"/>
              </a:rPr>
              <a:t>存在对应位置都是非零元素，若相加和不为</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，则为和三元组表中对应位置的一个非零元素，为</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则忽略。</a:t>
            </a:r>
            <a:endParaRPr lang="zh-CN" altLang="en-US"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楷体_GB2312" pitchFamily="49" charset="-122"/>
              </a:rPr>
              <a:t>3</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宋体" panose="02010600030101010101" pitchFamily="2" charset="-122"/>
              </a:rPr>
              <a:t>A.data[pa].j&gt;B.data[pb].j</a:t>
            </a:r>
            <a:r>
              <a:rPr lang="zh-CN" altLang="en-US" sz="2000" b="1" dirty="0">
                <a:latin typeface="Times New Roman" panose="02020603050405020304" pitchFamily="18" charset="0"/>
                <a:ea typeface="楷体_GB2312" pitchFamily="49" charset="-122"/>
              </a:rPr>
              <a:t>说明该行</a:t>
            </a:r>
            <a:r>
              <a:rPr lang="en-US" altLang="zh-CN" sz="2000" b="1" dirty="0">
                <a:latin typeface="Times New Roman" panose="02020603050405020304" pitchFamily="18" charset="0"/>
                <a:ea typeface="楷体_GB2312" pitchFamily="49" charset="-122"/>
              </a:rPr>
              <a:t>B</a:t>
            </a:r>
            <a:r>
              <a:rPr lang="zh-CN" altLang="en-US" sz="2000" b="1" dirty="0">
                <a:latin typeface="Times New Roman" panose="02020603050405020304" pitchFamily="18" charset="0"/>
                <a:ea typeface="楷体_GB2312" pitchFamily="49" charset="-122"/>
              </a:rPr>
              <a:t>的第一个非</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元素出现在</a:t>
            </a:r>
            <a:r>
              <a:rPr lang="en-US" altLang="zh-CN" sz="2000" b="1" dirty="0">
                <a:latin typeface="Times New Roman" panose="02020603050405020304" pitchFamily="18" charset="0"/>
                <a:ea typeface="楷体_GB2312" pitchFamily="49" charset="-122"/>
              </a:rPr>
              <a:t>A</a:t>
            </a:r>
            <a:r>
              <a:rPr lang="zh-CN" altLang="en-US" sz="2000" b="1" dirty="0">
                <a:latin typeface="Times New Roman" panose="02020603050405020304" pitchFamily="18" charset="0"/>
                <a:ea typeface="楷体_GB2312" pitchFamily="49" charset="-122"/>
              </a:rPr>
              <a:t>前</a:t>
            </a:r>
            <a:endParaRPr lang="zh-CN" altLang="en-US" sz="2000" b="1" dirty="0">
              <a:latin typeface="Times New Roman" panose="02020603050405020304" pitchFamily="18" charset="0"/>
              <a:ea typeface="楷体_GB2312" pitchFamily="49" charset="-122"/>
            </a:endParaRPr>
          </a:p>
        </p:txBody>
      </p:sp>
      <p:grpSp>
        <p:nvGrpSpPr>
          <p:cNvPr id="78858" name="Group 10"/>
          <p:cNvGrpSpPr/>
          <p:nvPr/>
        </p:nvGrpSpPr>
        <p:grpSpPr>
          <a:xfrm>
            <a:off x="2362200" y="3657600"/>
            <a:ext cx="3429000" cy="1019175"/>
            <a:chOff x="240" y="2007"/>
            <a:chExt cx="2160" cy="642"/>
          </a:xfrm>
        </p:grpSpPr>
        <p:sp>
          <p:nvSpPr>
            <p:cNvPr id="74756" name="Text Box 4"/>
            <p:cNvSpPr txBox="1"/>
            <p:nvPr/>
          </p:nvSpPr>
          <p:spPr>
            <a:xfrm>
              <a:off x="240" y="2016"/>
              <a:ext cx="768" cy="633"/>
            </a:xfrm>
            <a:prstGeom prst="rect">
              <a:avLst/>
            </a:prstGeom>
            <a:solidFill>
              <a:srgbClr val="CCFFCC"/>
            </a:solid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1 0 0 0 </a:t>
              </a:r>
              <a:endParaRPr lang="en-US" altLang="zh-CN"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ea typeface="宋体" panose="02010600030101010101" pitchFamily="2" charset="-122"/>
                </a:rPr>
                <a:t>4 2 0 0</a:t>
              </a:r>
              <a:endParaRPr lang="en-US" altLang="zh-CN" sz="2400" dirty="0">
                <a:latin typeface="Times New Roman" panose="02020603050405020304" pitchFamily="18" charset="0"/>
                <a:ea typeface="宋体" panose="02010600030101010101" pitchFamily="2" charset="-122"/>
              </a:endParaRPr>
            </a:p>
          </p:txBody>
        </p:sp>
        <p:sp>
          <p:nvSpPr>
            <p:cNvPr id="74757" name="Text Box 5"/>
            <p:cNvSpPr txBox="1"/>
            <p:nvPr/>
          </p:nvSpPr>
          <p:spPr>
            <a:xfrm>
              <a:off x="1008" y="2016"/>
              <a:ext cx="960" cy="633"/>
            </a:xfrm>
            <a:prstGeom prst="rect">
              <a:avLst/>
            </a:prstGeom>
            <a:solidFill>
              <a:srgbClr val="CCFFCC"/>
            </a:solid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0 0 0 1 </a:t>
              </a:r>
              <a:endParaRPr lang="en-US" altLang="zh-CN"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ea typeface="宋体" panose="02010600030101010101" pitchFamily="2" charset="-122"/>
                </a:rPr>
                <a:t>-4 2 0 0</a:t>
              </a:r>
              <a:endParaRPr lang="en-US" altLang="zh-CN" sz="2400" dirty="0">
                <a:latin typeface="Times New Roman" panose="02020603050405020304" pitchFamily="18" charset="0"/>
                <a:ea typeface="宋体" panose="02010600030101010101" pitchFamily="2" charset="-122"/>
              </a:endParaRPr>
            </a:p>
          </p:txBody>
        </p:sp>
        <p:sp>
          <p:nvSpPr>
            <p:cNvPr id="74758" name="Text Box 6"/>
            <p:cNvSpPr txBox="1"/>
            <p:nvPr/>
          </p:nvSpPr>
          <p:spPr>
            <a:xfrm>
              <a:off x="1728" y="2007"/>
              <a:ext cx="672" cy="633"/>
            </a:xfrm>
            <a:prstGeom prst="rect">
              <a:avLst/>
            </a:prstGeom>
            <a:solidFill>
              <a:srgbClr val="CCFFCC"/>
            </a:solid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1 0 0 1 </a:t>
              </a:r>
              <a:endParaRPr lang="en-US" altLang="zh-CN" sz="2400" dirty="0">
                <a:latin typeface="Times New Roman" panose="02020603050405020304" pitchFamily="18" charset="0"/>
                <a:ea typeface="宋体" panose="02010600030101010101" pitchFamily="2" charset="-122"/>
              </a:endParaRPr>
            </a:p>
            <a:p>
              <a:pPr>
                <a:spcBef>
                  <a:spcPct val="50000"/>
                </a:spcBef>
              </a:pPr>
              <a:r>
                <a:rPr lang="en-US" altLang="zh-CN" sz="2400" dirty="0">
                  <a:latin typeface="Times New Roman" panose="02020603050405020304" pitchFamily="18" charset="0"/>
                  <a:ea typeface="宋体" panose="02010600030101010101" pitchFamily="2" charset="-122"/>
                </a:rPr>
                <a:t>0 4 0 0</a:t>
              </a:r>
              <a:endParaRPr lang="en-US" altLang="zh-CN" sz="2400" dirty="0">
                <a:latin typeface="Times New Roman" panose="02020603050405020304" pitchFamily="18" charset="0"/>
                <a:ea typeface="宋体" panose="02010600030101010101" pitchFamily="2" charset="-122"/>
              </a:endParaRPr>
            </a:p>
          </p:txBody>
        </p:sp>
        <p:sp>
          <p:nvSpPr>
            <p:cNvPr id="74759" name="Text Box 7"/>
            <p:cNvSpPr txBox="1"/>
            <p:nvPr/>
          </p:nvSpPr>
          <p:spPr>
            <a:xfrm>
              <a:off x="816" y="2208"/>
              <a:ext cx="240" cy="288"/>
            </a:xfrm>
            <a:prstGeom prst="rect">
              <a:avLst/>
            </a:prstGeom>
            <a:solidFill>
              <a:srgbClr val="CCFFCC"/>
            </a:solid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74760" name="Text Box 8"/>
            <p:cNvSpPr txBox="1"/>
            <p:nvPr/>
          </p:nvSpPr>
          <p:spPr>
            <a:xfrm>
              <a:off x="1584" y="2160"/>
              <a:ext cx="240" cy="288"/>
            </a:xfrm>
            <a:prstGeom prst="rect">
              <a:avLst/>
            </a:prstGeom>
            <a:solidFill>
              <a:srgbClr val="CCFFCC"/>
            </a:solid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grpSp>
      <p:sp>
        <p:nvSpPr>
          <p:cNvPr id="74761" name="Rectangle 11"/>
          <p:cNvSpPr/>
          <p:nvPr/>
        </p:nvSpPr>
        <p:spPr>
          <a:xfrm>
            <a:off x="457200" y="122238"/>
            <a:ext cx="7543800" cy="1295400"/>
          </a:xfrm>
          <a:prstGeom prst="rect">
            <a:avLst/>
          </a:prstGeom>
          <a:noFill/>
          <a:ln w="9525">
            <a:noFill/>
          </a:ln>
        </p:spPr>
        <p:txBody>
          <a:bodyPr anchor="b" anchorCtr="0"/>
          <a:p>
            <a:r>
              <a:rPr lang="zh-CN" altLang="en-US" sz="3600" b="1" dirty="0">
                <a:solidFill>
                  <a:schemeClr val="tx2"/>
                </a:solidFill>
                <a:latin typeface="楷体_GB2312" pitchFamily="49" charset="-122"/>
                <a:ea typeface="楷体_GB2312" pitchFamily="49" charset="-122"/>
              </a:rPr>
              <a:t>三元组表表示的矩阵相加（</a:t>
            </a:r>
            <a:r>
              <a:rPr lang="en-US" altLang="zh-CN" sz="3600" b="1" dirty="0">
                <a:solidFill>
                  <a:schemeClr val="tx2"/>
                </a:solidFill>
                <a:latin typeface="楷体_GB2312" pitchFamily="49" charset="-122"/>
                <a:ea typeface="楷体_GB2312" pitchFamily="49" charset="-122"/>
              </a:rPr>
              <a:t>521</a:t>
            </a:r>
            <a:r>
              <a:rPr lang="zh-CN" altLang="en-US" sz="3600" b="1" dirty="0">
                <a:solidFill>
                  <a:schemeClr val="tx2"/>
                </a:solidFill>
                <a:latin typeface="楷体_GB2312" pitchFamily="49" charset="-122"/>
                <a:ea typeface="楷体_GB2312" pitchFamily="49" charset="-122"/>
              </a:rPr>
              <a:t>）</a:t>
            </a:r>
            <a:endParaRPr lang="zh-CN" altLang="en-US" sz="3600" b="1" dirty="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box(in)">
                                      <p:cBhvr>
                                        <p:cTn id="7" dur="500"/>
                                        <p:tgtEl>
                                          <p:spTgt spid="788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8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单击此处添加标题</a:t>
            </a:r>
            <a:endParaRPr lang="zh-CN" altLang="en-US"/>
          </a:p>
        </p:txBody>
      </p:sp>
      <p:sp>
        <p:nvSpPr>
          <p:cNvPr id="6" name="矩形 5"/>
          <p:cNvSpPr/>
          <p:nvPr>
            <p:custDataLst>
              <p:tags r:id="rId2"/>
            </p:custDataLst>
          </p:nvPr>
        </p:nvSpPr>
        <p:spPr>
          <a:xfrm>
            <a:off x="352440" y="1218946"/>
            <a:ext cx="86360" cy="357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352440" y="2064475"/>
            <a:ext cx="8448660" cy="3311690"/>
          </a:xfrm>
          <a:prstGeom prst="rect">
            <a:avLst/>
          </a:prstGeom>
          <a:solidFill>
            <a:schemeClr val="bg2"/>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charset="-122"/>
              <a:ea typeface="微软雅黑" panose="020B0503020204020204" charset="-122"/>
            </a:endParaRPr>
          </a:p>
        </p:txBody>
      </p:sp>
      <p:cxnSp>
        <p:nvCxnSpPr>
          <p:cNvPr id="21" name="直接连接符 20"/>
          <p:cNvCxnSpPr/>
          <p:nvPr>
            <p:custDataLst>
              <p:tags r:id="rId4"/>
            </p:custDataLst>
          </p:nvPr>
        </p:nvCxnSpPr>
        <p:spPr>
          <a:xfrm>
            <a:off x="963930" y="5023485"/>
            <a:ext cx="337820"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5"/>
            </p:custDataLst>
          </p:nvPr>
        </p:nvCxnSpPr>
        <p:spPr>
          <a:xfrm>
            <a:off x="1478280" y="5023485"/>
            <a:ext cx="6703695" cy="0"/>
          </a:xfrm>
          <a:prstGeom prst="line">
            <a:avLst/>
          </a:prstGeom>
          <a:ln w="1270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正文"/>
          <p:cNvSpPr txBox="1"/>
          <p:nvPr>
            <p:custDataLst>
              <p:tags r:id="rId6"/>
            </p:custDataLst>
          </p:nvPr>
        </p:nvSpPr>
        <p:spPr>
          <a:xfrm>
            <a:off x="857258" y="2604227"/>
            <a:ext cx="7439025" cy="2232184"/>
          </a:xfrm>
          <a:prstGeom prst="rect">
            <a:avLst/>
          </a:prstGeom>
          <a:noFill/>
        </p:spPr>
        <p:txBody>
          <a:bodyPr wrap="square" lIns="0" tIns="0" rIns="0" bIns="0" rtlCol="0" anchor="ctr" anchorCtr="0">
            <a:normAutofit fontScale="30000"/>
          </a:bodyPr>
          <a:lstStyle/>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三元组表表示的矩阵相加（521）</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void CreateTSMatrix(int X[m][n],TSMatrix &amp;T)</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	T.mu=m;T.nu=n;	int i,j,k=1;</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for(i=0;i&lt;m;i++)</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for(j=0;j&lt;n;j++)</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if(X[i][j]!=0)</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            T.data[k].i=i+1; T.data[k].j=j+1;</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T.data[k].e=X[i][j];	k++;</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	</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T.tu=k-1;</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				</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1 0 0 1 </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0 4 0 0</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1 0 0 0 </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4 2 0 0</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0 0 0 1 </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-4 2 0 0</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思路：A、B两矩阵维数相同，对于每一行元素，有以下三种情况：</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1、A.data[pa].j&lt;B.data[pb].j说明该行A的非0元素出现在B的非0元素前，</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2、 A.data[pa].j=B.data[pb].j存在对应位置都是非零元素，若相加和不为0，则为和三元组表中对应位置的一个非零元素，为0则忽略。</a:t>
            </a:r>
            <a:endParaRPr lang="zh-CN" altLang="en-US" sz="1350" kern="0" spc="0" dirty="0">
              <a:ln>
                <a:noFill/>
                <a:prstDash val="sysDot"/>
              </a:ln>
              <a:solidFill>
                <a:schemeClr val="tx1">
                  <a:lumMod val="85000"/>
                  <a:lumOff val="15000"/>
                </a:schemeClr>
              </a:solidFill>
              <a:latin typeface="+mn-ea"/>
              <a:ea typeface="+mn-ea"/>
              <a:sym typeface="+mn-ea"/>
            </a:endParaRPr>
          </a:p>
          <a:p>
            <a:pPr indent="0" algn="l" fontAlgn="auto">
              <a:lnSpc>
                <a:spcPct val="140000"/>
              </a:lnSpc>
            </a:pPr>
            <a:r>
              <a:rPr lang="zh-CN" altLang="en-US" sz="1350" kern="0" spc="0" dirty="0">
                <a:ln>
                  <a:noFill/>
                  <a:prstDash val="sysDot"/>
                </a:ln>
                <a:solidFill>
                  <a:schemeClr val="tx1">
                    <a:lumMod val="85000"/>
                    <a:lumOff val="15000"/>
                  </a:schemeClr>
                </a:solidFill>
                <a:latin typeface="+mn-ea"/>
                <a:ea typeface="+mn-ea"/>
                <a:sym typeface="+mn-ea"/>
              </a:rPr>
              <a:t>3、A.data[pa].j&gt;B.data[pb].j说明该行B的第一个非0元素出现在A前</a:t>
            </a:r>
            <a:endParaRPr lang="zh-CN" altLang="en-US" sz="1350" kern="0" spc="0" dirty="0">
              <a:ln>
                <a:noFill/>
                <a:prstDash val="sysDot"/>
              </a:ln>
              <a:solidFill>
                <a:schemeClr val="tx1">
                  <a:lumMod val="85000"/>
                  <a:lumOff val="15000"/>
                </a:schemeClr>
              </a:solidFill>
              <a:latin typeface="+mn-ea"/>
              <a:ea typeface="+mn-ea"/>
              <a:sym typeface="+mn-ea"/>
            </a:endParaRPr>
          </a:p>
        </p:txBody>
      </p:sp>
    </p:spTree>
    <p:custDataLst>
      <p:tags r:id="rId7"/>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p:nvPr/>
        </p:nvSpPr>
        <p:spPr>
          <a:xfrm>
            <a:off x="152400" y="1371600"/>
            <a:ext cx="8839200" cy="5426075"/>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void TSMatrix_Add(TSMatrix A,TSMatrix B,TSMatrix &amp;C)</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C.mu=A.mu;C.nu=A.nu;C.tu=0;pa=1;pb=1;pc=1;</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for(x=1;x&lt;=A.mu;x++) //</a:t>
            </a:r>
            <a:r>
              <a:rPr lang="zh-CN" altLang="en-US" sz="2000" b="1" dirty="0">
                <a:latin typeface="Times New Roman" panose="02020603050405020304" pitchFamily="18" charset="0"/>
                <a:ea typeface="宋体" panose="02010600030101010101" pitchFamily="2" charset="-122"/>
              </a:rPr>
              <a:t>对矩阵的每一行进行加法</a:t>
            </a:r>
            <a:endParaRPr lang="zh-CN" altLang="en-US" sz="2000" b="1" dirty="0">
              <a:latin typeface="Times New Roman" panose="02020603050405020304" pitchFamily="18" charset="0"/>
              <a:ea typeface="宋体" panose="02010600030101010101" pitchFamily="2" charset="-122"/>
            </a:endParaRPr>
          </a:p>
          <a:p>
            <a:pPr>
              <a:spcBef>
                <a:spcPct val="50000"/>
              </a:spcBef>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while(A.data[pa].i&lt;x)  pa++;     while(B.data[pb].i&lt;x)  pb++;</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while(A.data[pa].i==x&amp;&amp;B.data[pb].i==x)//</a:t>
            </a:r>
            <a:r>
              <a:rPr lang="zh-CN" altLang="en-US" sz="2000" b="1" dirty="0">
                <a:latin typeface="Times New Roman" panose="02020603050405020304" pitchFamily="18" charset="0"/>
                <a:ea typeface="宋体" panose="02010600030101010101" pitchFamily="2" charset="-122"/>
              </a:rPr>
              <a:t>行列值都相等</a:t>
            </a:r>
            <a:endParaRPr lang="zh-CN" altLang="en-US" sz="2000" b="1" dirty="0">
              <a:latin typeface="Times New Roman" panose="02020603050405020304" pitchFamily="18" charset="0"/>
              <a:ea typeface="宋体" panose="02010600030101010101" pitchFamily="2" charset="-122"/>
            </a:endParaRPr>
          </a:p>
          <a:p>
            <a:pPr>
              <a:spcBef>
                <a:spcPct val="50000"/>
              </a:spcBef>
            </a:pPr>
            <a:r>
              <a:rPr lang="zh-CN" altLang="en-US"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if(A.data[pa].j==B.data[pb].j)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ce=A.data[pa].e+B.data[pb].e;</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if(ce) //</a:t>
            </a:r>
            <a:r>
              <a:rPr lang="zh-CN" altLang="en-US" sz="2000" b="1" dirty="0">
                <a:latin typeface="Times New Roman" panose="02020603050405020304" pitchFamily="18" charset="0"/>
                <a:ea typeface="宋体" panose="02010600030101010101" pitchFamily="2" charset="-122"/>
              </a:rPr>
              <a:t>和不为</a:t>
            </a: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{C.data[pc].i=x;  C.data[pc].j=A.data[pa].j;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C.data[pc].e=ce;  pa++;pb++;pc++;}//if</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}//if	</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else if(A.data[pa].j&gt;B.data[pb].j) </a:t>
            </a:r>
            <a:endParaRPr lang="en-US" altLang="zh-CN" sz="2000" b="1" dirty="0">
              <a:latin typeface="Times New Roman" panose="02020603050405020304" pitchFamily="18" charset="0"/>
              <a:ea typeface="宋体" panose="02010600030101010101" pitchFamily="2" charset="-122"/>
            </a:endParaRPr>
          </a:p>
        </p:txBody>
      </p:sp>
      <p:sp>
        <p:nvSpPr>
          <p:cNvPr id="75778" name="Rectangle 4"/>
          <p:cNvSpPr/>
          <p:nvPr/>
        </p:nvSpPr>
        <p:spPr>
          <a:xfrm>
            <a:off x="457200" y="122238"/>
            <a:ext cx="7543800" cy="1295400"/>
          </a:xfrm>
          <a:prstGeom prst="rect">
            <a:avLst/>
          </a:prstGeom>
          <a:noFill/>
          <a:ln w="9525">
            <a:noFill/>
          </a:ln>
        </p:spPr>
        <p:txBody>
          <a:bodyPr anchor="b" anchorCtr="0"/>
          <a:p>
            <a:r>
              <a:rPr lang="zh-CN" altLang="en-US" sz="3600" b="1" dirty="0">
                <a:solidFill>
                  <a:schemeClr val="tx2"/>
                </a:solidFill>
                <a:latin typeface="楷体_GB2312" pitchFamily="49" charset="-122"/>
                <a:ea typeface="楷体_GB2312" pitchFamily="49" charset="-122"/>
              </a:rPr>
              <a:t>三元组表表示的矩阵相加（</a:t>
            </a:r>
            <a:r>
              <a:rPr lang="en-US" altLang="zh-CN" sz="3600" b="1" dirty="0">
                <a:solidFill>
                  <a:schemeClr val="tx2"/>
                </a:solidFill>
                <a:latin typeface="楷体_GB2312" pitchFamily="49" charset="-122"/>
                <a:ea typeface="楷体_GB2312" pitchFamily="49" charset="-122"/>
              </a:rPr>
              <a:t>521</a:t>
            </a:r>
            <a:r>
              <a:rPr lang="zh-CN" altLang="en-US" sz="3600" b="1" dirty="0">
                <a:solidFill>
                  <a:schemeClr val="tx2"/>
                </a:solidFill>
                <a:latin typeface="楷体_GB2312" pitchFamily="49" charset="-122"/>
                <a:ea typeface="楷体_GB2312" pitchFamily="49" charset="-122"/>
              </a:rPr>
              <a:t>）</a:t>
            </a:r>
            <a:endParaRPr lang="zh-CN" altLang="en-US" sz="3600" b="1" dirty="0">
              <a:solidFill>
                <a:schemeClr val="tx2"/>
              </a:solidFill>
              <a:latin typeface="楷体_GB2312" pitchFamily="49" charset="-122"/>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p:nvPr/>
        </p:nvSpPr>
        <p:spPr>
          <a:xfrm>
            <a:off x="76200" y="685800"/>
            <a:ext cx="9144000" cy="6188075"/>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		{	C.data[pc].i=x;C.data[pc].j=B.data[pb].j;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C.data[pc].e=B.data[pb].e;pb++;pc++;}</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else</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C.data[pc].i=x;C.data[pc].j=A.data[pa].j;				              C.data[pc].e=A.data[pa].e;pa++;pc++;} }</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while(A.data[pa].i==x) //</a:t>
            </a:r>
            <a:r>
              <a:rPr lang="zh-CN" altLang="en-US" sz="2000" b="1" dirty="0">
                <a:latin typeface="Times New Roman" panose="02020603050405020304" pitchFamily="18" charset="0"/>
                <a:ea typeface="宋体" panose="02010600030101010101" pitchFamily="2" charset="-122"/>
              </a:rPr>
              <a:t>插入</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中剩余的元素</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行</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C.data[pc].i=x;C.data[pc].j=A.data[pa].j;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C.data[pc].e=A.data[pa].e;pa++;pc++; }</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while(B.data[pb].i==x) //</a:t>
            </a:r>
            <a:r>
              <a:rPr lang="zh-CN" altLang="en-US" sz="2000" b="1" dirty="0">
                <a:latin typeface="Times New Roman" panose="02020603050405020304" pitchFamily="18" charset="0"/>
                <a:ea typeface="宋体" panose="02010600030101010101" pitchFamily="2" charset="-122"/>
              </a:rPr>
              <a:t>插入</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中剩余的元素</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行</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	C.data[pc].i=x;C.data[pc].j=B.data[pb].j;</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C.data[pc].e=B.data[pb].e;pb++;pc++; }</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}//for</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C.tu=pc-1;</a:t>
            </a:r>
            <a:endParaRPr lang="en-US" altLang="zh-CN" sz="2000" b="1" dirty="0">
              <a:latin typeface="Times New Roman" panose="02020603050405020304" pitchFamily="18" charset="0"/>
              <a:ea typeface="宋体" panose="02010600030101010101" pitchFamily="2" charset="-122"/>
            </a:endParaRPr>
          </a:p>
          <a:p>
            <a:pPr>
              <a:spcBef>
                <a:spcPct val="50000"/>
              </a:spcBef>
            </a:pPr>
            <a:r>
              <a:rPr lang="en-US" altLang="zh-CN" sz="2000" b="1" dirty="0">
                <a:latin typeface="Times New Roman" panose="02020603050405020304" pitchFamily="18" charset="0"/>
                <a:ea typeface="宋体" panose="02010600030101010101" pitchFamily="2" charset="-122"/>
              </a:rPr>
              <a:t>        }//TSMatrix_Add </a:t>
            </a:r>
            <a:endParaRPr lang="en-US" altLang="zh-CN" sz="2000" b="1" dirty="0">
              <a:latin typeface="Times New Roman" panose="02020603050405020304" pitchFamily="18" charset="0"/>
              <a:ea typeface="宋体" panose="02010600030101010101" pitchFamily="2" charset="-122"/>
            </a:endParaRPr>
          </a:p>
        </p:txBody>
      </p:sp>
      <p:sp>
        <p:nvSpPr>
          <p:cNvPr id="76802" name="Rectangle 3"/>
          <p:cNvSpPr/>
          <p:nvPr/>
        </p:nvSpPr>
        <p:spPr>
          <a:xfrm>
            <a:off x="457200" y="0"/>
            <a:ext cx="7543800" cy="731838"/>
          </a:xfrm>
          <a:prstGeom prst="rect">
            <a:avLst/>
          </a:prstGeom>
          <a:noFill/>
          <a:ln w="9525">
            <a:noFill/>
          </a:ln>
        </p:spPr>
        <p:txBody>
          <a:bodyPr anchor="b" anchorCtr="0"/>
          <a:p>
            <a:r>
              <a:rPr lang="zh-CN" altLang="en-US" sz="3600" b="1" dirty="0">
                <a:solidFill>
                  <a:schemeClr val="tx2"/>
                </a:solidFill>
                <a:latin typeface="楷体_GB2312" pitchFamily="49" charset="-122"/>
                <a:ea typeface="楷体_GB2312" pitchFamily="49" charset="-122"/>
              </a:rPr>
              <a:t>三元组表表示的矩阵相加（</a:t>
            </a:r>
            <a:r>
              <a:rPr lang="en-US" altLang="zh-CN" sz="3600" b="1" dirty="0">
                <a:solidFill>
                  <a:schemeClr val="tx2"/>
                </a:solidFill>
                <a:latin typeface="楷体_GB2312" pitchFamily="49" charset="-122"/>
                <a:ea typeface="楷体_GB2312" pitchFamily="49" charset="-122"/>
              </a:rPr>
              <a:t>521</a:t>
            </a:r>
            <a:r>
              <a:rPr lang="zh-CN" altLang="en-US" sz="3600" b="1" dirty="0">
                <a:solidFill>
                  <a:schemeClr val="tx2"/>
                </a:solidFill>
                <a:latin typeface="楷体_GB2312" pitchFamily="49" charset="-122"/>
                <a:ea typeface="楷体_GB2312" pitchFamily="49" charset="-122"/>
              </a:rPr>
              <a:t>）</a:t>
            </a:r>
            <a:endParaRPr lang="zh-CN" altLang="en-US" sz="3600" b="1" dirty="0">
              <a:solidFill>
                <a:schemeClr val="tx2"/>
              </a:solidFill>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b" anchorCtr="0"/>
          <a:p>
            <a:pPr algn="ctr" eaLnBrk="1" hangingPunct="1"/>
            <a:r>
              <a:rPr lang="en-US" altLang="zh-CN" dirty="0"/>
              <a:t>n</a:t>
            </a:r>
            <a:r>
              <a:rPr lang="zh-CN" altLang="en-US" dirty="0"/>
              <a:t>维数组的特点</a:t>
            </a:r>
            <a:endParaRPr lang="zh-CN" altLang="en-US" dirty="0"/>
          </a:p>
        </p:txBody>
      </p:sp>
      <p:sp>
        <p:nvSpPr>
          <p:cNvPr id="12290" name="Rectangle 3"/>
          <p:cNvSpPr>
            <a:spLocks noGrp="1"/>
          </p:cNvSpPr>
          <p:nvPr>
            <p:ph idx="1"/>
          </p:nvPr>
        </p:nvSpPr>
        <p:spPr>
          <a:xfrm>
            <a:off x="457200" y="1752600"/>
            <a:ext cx="8229600" cy="5105400"/>
          </a:xfrm>
          <a:ln/>
        </p:spPr>
        <p:txBody>
          <a:bodyPr vert="horz" wrap="square" lIns="91440" tIns="45720" rIns="91440" bIns="45720" anchor="t" anchorCtr="0"/>
          <a:p>
            <a:pPr eaLnBrk="1" hangingPunct="1"/>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维数组中含有</a:t>
            </a:r>
            <a:r>
              <a:rPr lang="zh-CN" altLang="en-US" sz="2400" dirty="0">
                <a:latin typeface="楷体_GB2312" pitchFamily="49" charset="-122"/>
                <a:ea typeface="楷体_GB2312" pitchFamily="49" charset="-122"/>
                <a:sym typeface="Symbol" panose="05050102010706020507" pitchFamily="18" charset="2"/>
              </a:rPr>
              <a:t></a:t>
            </a:r>
            <a:r>
              <a:rPr lang="en-US" altLang="zh-CN" sz="2400" dirty="0">
                <a:latin typeface="楷体_GB2312" pitchFamily="49" charset="-122"/>
                <a:ea typeface="楷体_GB2312" pitchFamily="49" charset="-122"/>
                <a:sym typeface="Symbol" panose="05050102010706020507" pitchFamily="18" charset="2"/>
              </a:rPr>
              <a:t>b</a:t>
            </a:r>
            <a:r>
              <a:rPr lang="en-US" altLang="zh-CN" sz="2400" baseline="-25000" dirty="0">
                <a:latin typeface="楷体_GB2312" pitchFamily="49" charset="-122"/>
                <a:ea typeface="楷体_GB2312" pitchFamily="49" charset="-122"/>
                <a:sym typeface="Symbol" panose="05050102010706020507" pitchFamily="18" charset="2"/>
              </a:rPr>
              <a:t>i</a:t>
            </a:r>
            <a:r>
              <a:rPr lang="zh-CN" altLang="en-US" sz="2400" dirty="0">
                <a:latin typeface="楷体_GB2312" pitchFamily="49" charset="-122"/>
                <a:ea typeface="楷体_GB2312" pitchFamily="49" charset="-122"/>
                <a:sym typeface="Symbol" panose="05050102010706020507" pitchFamily="18" charset="2"/>
              </a:rPr>
              <a:t>个数据元素</a:t>
            </a:r>
            <a:r>
              <a:rPr lang="en-US" altLang="zh-CN" sz="2400" dirty="0">
                <a:latin typeface="楷体_GB2312" pitchFamily="49" charset="-122"/>
                <a:ea typeface="楷体_GB2312" pitchFamily="49" charset="-122"/>
                <a:sym typeface="Symbol" panose="05050102010706020507" pitchFamily="18" charset="2"/>
              </a:rPr>
              <a:t>;</a:t>
            </a:r>
            <a:endParaRPr lang="en-US" altLang="zh-CN" sz="2400" dirty="0">
              <a:latin typeface="楷体_GB2312" pitchFamily="49" charset="-122"/>
              <a:ea typeface="楷体_GB2312" pitchFamily="49" charset="-122"/>
              <a:sym typeface="Symbol" panose="05050102010706020507" pitchFamily="18" charset="2"/>
            </a:endParaRPr>
          </a:p>
          <a:p>
            <a:pPr eaLnBrk="1" hangingPunct="1"/>
            <a:r>
              <a:rPr lang="zh-CN" altLang="en-US" sz="2400" dirty="0">
                <a:latin typeface="楷体_GB2312" pitchFamily="49" charset="-122"/>
                <a:ea typeface="楷体_GB2312" pitchFamily="49" charset="-122"/>
              </a:rPr>
              <a:t>每个数据元素都受着</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个关系的约束；</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在每个关系中，元素</a:t>
            </a:r>
            <a:r>
              <a:rPr lang="en-US" altLang="zh-CN" sz="2400" dirty="0">
                <a:latin typeface="楷体_GB2312" pitchFamily="49" charset="-122"/>
                <a:ea typeface="楷体_GB2312" pitchFamily="49" charset="-122"/>
              </a:rPr>
              <a:t>a</a:t>
            </a:r>
            <a:r>
              <a:rPr lang="en-US" altLang="zh-CN" sz="2400" baseline="-25000" dirty="0">
                <a:latin typeface="楷体_GB2312" pitchFamily="49" charset="-122"/>
                <a:ea typeface="楷体_GB2312" pitchFamily="49" charset="-122"/>
              </a:rPr>
              <a:t>j1j2</a:t>
            </a:r>
            <a:r>
              <a:rPr lang="en-US" altLang="zh-CN" sz="2400" baseline="-25000" dirty="0">
                <a:ea typeface="楷体_GB2312" pitchFamily="49" charset="-122"/>
              </a:rPr>
              <a:t>…</a:t>
            </a:r>
            <a:r>
              <a:rPr lang="en-US" altLang="zh-CN" sz="2400" baseline="-25000" dirty="0">
                <a:latin typeface="楷体_GB2312" pitchFamily="49" charset="-122"/>
                <a:ea typeface="楷体_GB2312" pitchFamily="49" charset="-122"/>
              </a:rPr>
              <a:t>jn</a:t>
            </a:r>
            <a:r>
              <a:rPr lang="en-US" altLang="zh-CN" sz="2400" dirty="0">
                <a:latin typeface="楷体_GB2312" pitchFamily="49" charset="-122"/>
                <a:ea typeface="楷体_GB2312" pitchFamily="49" charset="-122"/>
              </a:rPr>
              <a:t>(0&lt;=j</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&lt;=b</a:t>
            </a:r>
            <a:r>
              <a:rPr lang="en-US" altLang="zh-CN" sz="2400" baseline="-25000"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都有一个直接后继</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数据元素都必须属于同一数据类型</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eaLnBrk="1" hangingPunct="1"/>
            <a:r>
              <a:rPr lang="en-US" altLang="zh-CN" sz="2400" dirty="0">
                <a:latin typeface="楷体_GB2312" pitchFamily="49" charset="-122"/>
                <a:ea typeface="楷体_GB2312" pitchFamily="49" charset="-122"/>
              </a:rPr>
              <a:t>n=1</a:t>
            </a:r>
            <a:r>
              <a:rPr lang="zh-CN" altLang="en-US" sz="2400" dirty="0">
                <a:latin typeface="楷体_GB2312" pitchFamily="49" charset="-122"/>
                <a:ea typeface="楷体_GB2312" pitchFamily="49" charset="-122"/>
              </a:rPr>
              <a:t>时，退化为定长的线性表；</a:t>
            </a:r>
            <a:endParaRPr lang="zh-CN" altLang="en-US" sz="2400" dirty="0">
              <a:latin typeface="楷体_GB2312" pitchFamily="49" charset="-122"/>
              <a:ea typeface="楷体_GB2312" pitchFamily="49" charset="-122"/>
            </a:endParaRPr>
          </a:p>
          <a:p>
            <a:pPr eaLnBrk="1" hangingPunct="1"/>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维数组可以看成是线性表的推广。</a:t>
            </a:r>
            <a:endParaRPr lang="zh-CN" altLang="en-US"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数组一旦被定义，则维数已定，对于数组的操作只有存取元素和修改元素。</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一旦建立了数组，数组中的元素个数和元素之间的关系就不再发生变动</a:t>
            </a:r>
            <a:r>
              <a:rPr lang="en-US" altLang="zh-CN"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eaLnBrk="1" hangingPunct="1"/>
            <a:r>
              <a:rPr lang="zh-CN" altLang="en-US" sz="2400" dirty="0">
                <a:latin typeface="楷体_GB2312" pitchFamily="49" charset="-122"/>
                <a:ea typeface="楷体_GB2312" pitchFamily="49" charset="-122"/>
              </a:rPr>
              <a:t>数组是多维的结构，而存储空间是一个一维的结构。（存储时需要一个次序约定）</a:t>
            </a:r>
            <a:endParaRPr lang="zh-CN" altLang="en-US" sz="2400" dirty="0">
              <a:latin typeface="楷体_GB2312" pitchFamily="49" charset="-122"/>
              <a:ea typeface="楷体_GB2312" pitchFamily="49" charset="-122"/>
            </a:endParaRPr>
          </a:p>
        </p:txBody>
      </p:sp>
      <p:sp>
        <p:nvSpPr>
          <p:cNvPr id="12291" name="Text Box 5"/>
          <p:cNvSpPr txBox="1"/>
          <p:nvPr/>
        </p:nvSpPr>
        <p:spPr>
          <a:xfrm>
            <a:off x="2819400" y="2057400"/>
            <a:ext cx="457200" cy="274638"/>
          </a:xfrm>
          <a:prstGeom prst="rect">
            <a:avLst/>
          </a:prstGeom>
          <a:noFill/>
          <a:ln w="9525">
            <a:noFill/>
          </a:ln>
        </p:spPr>
        <p:txBody>
          <a:bodyPr anchor="t" anchorCtr="0">
            <a:spAutoFit/>
          </a:bodyPr>
          <a:p>
            <a:pPr>
              <a:spcBef>
                <a:spcPct val="50000"/>
              </a:spcBef>
            </a:pPr>
            <a:r>
              <a:rPr lang="en-US" altLang="zh-CN" sz="1200" dirty="0">
                <a:latin typeface="Arial" panose="020B0604020202020204" pitchFamily="34" charset="0"/>
                <a:ea typeface="宋体" panose="02010600030101010101" pitchFamily="2" charset="-122"/>
              </a:rPr>
              <a:t>i=1</a:t>
            </a:r>
            <a:endParaRPr lang="en-US" altLang="zh-CN" sz="1200" dirty="0">
              <a:latin typeface="Arial" panose="020B0604020202020204" pitchFamily="34" charset="0"/>
              <a:ea typeface="宋体" panose="02010600030101010101" pitchFamily="2" charset="-122"/>
            </a:endParaRPr>
          </a:p>
        </p:txBody>
      </p:sp>
      <p:sp>
        <p:nvSpPr>
          <p:cNvPr id="12292" name="Text Box 6"/>
          <p:cNvSpPr txBox="1"/>
          <p:nvPr/>
        </p:nvSpPr>
        <p:spPr>
          <a:xfrm>
            <a:off x="2819400" y="1600200"/>
            <a:ext cx="381000" cy="366713"/>
          </a:xfrm>
          <a:prstGeom prst="rect">
            <a:avLst/>
          </a:prstGeom>
          <a:noFill/>
          <a:ln w="9525">
            <a:noFill/>
          </a:ln>
        </p:spPr>
        <p:txBody>
          <a:bodyPr anchor="t" anchorCtr="0">
            <a:spAutoFit/>
          </a:bodyPr>
          <a:p>
            <a:pPr>
              <a:spcBef>
                <a:spcPct val="50000"/>
              </a:spcBef>
            </a:pPr>
            <a:r>
              <a:rPr lang="en-US" altLang="zh-CN" dirty="0">
                <a:latin typeface="Arial" panose="020B0604020202020204" pitchFamily="34" charset="0"/>
                <a:ea typeface="宋体" panose="02010600030101010101" pitchFamily="2" charset="-122"/>
              </a:rPr>
              <a:t>n</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5"/>
          <p:cNvSpPr>
            <a:spLocks noGrp="1"/>
          </p:cNvSpPr>
          <p:nvPr>
            <p:ph type="title"/>
          </p:nvPr>
        </p:nvSpPr>
        <p:spPr>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二元组顺序表（</a:t>
            </a:r>
            <a:r>
              <a:rPr lang="en-US" altLang="zh-CN" sz="3600" dirty="0">
                <a:latin typeface="楷体_GB2312" pitchFamily="49" charset="-122"/>
                <a:ea typeface="楷体_GB2312" pitchFamily="49" charset="-122"/>
              </a:rPr>
              <a:t>523</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
        <p:nvSpPr>
          <p:cNvPr id="77826" name="Rectangle 3"/>
          <p:cNvSpPr>
            <a:spLocks noGrp="1"/>
          </p:cNvSpPr>
          <p:nvPr>
            <p:ph type="body" idx="4294967295"/>
          </p:nvPr>
        </p:nvSpPr>
        <p:spPr>
          <a:xfrm>
            <a:off x="250825" y="3357563"/>
            <a:ext cx="8107363" cy="3402012"/>
          </a:xfrm>
          <a:ln/>
        </p:spPr>
        <p:txBody>
          <a:bodyPr vert="horz" wrap="square" lIns="91440" tIns="45720" rIns="91440" bIns="45720" anchor="t" anchorCtr="0"/>
          <a:p>
            <a:pPr eaLnBrk="1" hangingPunct="1">
              <a:lnSpc>
                <a:spcPct val="80000"/>
              </a:lnSpc>
              <a:buNone/>
            </a:pPr>
            <a:r>
              <a:rPr lang="en-US" altLang="zh-CN" sz="2400" b="1" dirty="0">
                <a:latin typeface="Times New Roman" panose="02020603050405020304" pitchFamily="18" charset="0"/>
              </a:rPr>
              <a:t>typedef struct{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int j;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int e;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DSElem;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typedef struct{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DSElem data[MAXSIZE];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int rpot[MAXROW+1];//</a:t>
            </a:r>
            <a:r>
              <a:rPr lang="zh-CN" altLang="en-US" sz="2400" b="1" dirty="0">
                <a:solidFill>
                  <a:srgbClr val="33CC33"/>
                </a:solidFill>
                <a:latin typeface="Times New Roman" panose="02020603050405020304" pitchFamily="18" charset="0"/>
              </a:rPr>
              <a:t>存储每一行在二元组中的起始位置</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int mu,nu,tu;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DSMatrix; //</a:t>
            </a:r>
            <a:r>
              <a:rPr lang="zh-CN" altLang="en-US" sz="2400" b="1" dirty="0">
                <a:solidFill>
                  <a:srgbClr val="33CC33"/>
                </a:solidFill>
                <a:latin typeface="Times New Roman" panose="02020603050405020304" pitchFamily="18" charset="0"/>
              </a:rPr>
              <a:t>二元组表</a:t>
            </a:r>
            <a:endParaRPr lang="zh-CN" altLang="en-US" sz="2400" b="1" dirty="0">
              <a:solidFill>
                <a:srgbClr val="33CC33"/>
              </a:solidFill>
              <a:latin typeface="Times New Roman" panose="02020603050405020304" pitchFamily="18" charset="0"/>
            </a:endParaRPr>
          </a:p>
        </p:txBody>
      </p:sp>
      <p:sp>
        <p:nvSpPr>
          <p:cNvPr id="77827" name="Text Box 6"/>
          <p:cNvSpPr txBox="1"/>
          <p:nvPr/>
        </p:nvSpPr>
        <p:spPr>
          <a:xfrm>
            <a:off x="179388" y="1484313"/>
            <a:ext cx="8569325" cy="1917700"/>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楷体_GB2312" pitchFamily="49" charset="-122"/>
              </a:rPr>
              <a:t>5.21 </a:t>
            </a:r>
            <a:r>
              <a:rPr lang="zh-CN" altLang="en-US" sz="2400" b="1" dirty="0">
                <a:latin typeface="Times New Roman" panose="02020603050405020304" pitchFamily="18" charset="0"/>
                <a:ea typeface="楷体_GB2312" pitchFamily="49" charset="-122"/>
              </a:rPr>
              <a:t>从三元组顺序表中去掉行下标得到二元组顺序表，另设一个行起始向量，其每个分量是二元组顺序表的一个下标值，指示该行中第一个非零元素在二元组顺序表中的起始位置，编写算法，由矩阵元素的下标值</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，求矩阵元素，试比较这种方法与三元组顺序表的优缺点。</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idx="1"/>
          </p:nvPr>
        </p:nvSpPr>
        <p:spPr>
          <a:xfrm>
            <a:off x="250825" y="601663"/>
            <a:ext cx="7705725" cy="4411662"/>
          </a:xfrm>
          <a:ln/>
        </p:spPr>
        <p:txBody>
          <a:bodyPr vert="horz" wrap="square" lIns="91440" tIns="45720" rIns="91440" bIns="45720" anchor="t" anchorCtr="0"/>
          <a:p>
            <a:pPr eaLnBrk="1" hangingPunct="1">
              <a:lnSpc>
                <a:spcPct val="80000"/>
              </a:lnSpc>
              <a:buNone/>
            </a:pPr>
            <a:r>
              <a:rPr lang="en-US" altLang="zh-CN" sz="2400" b="1" dirty="0">
                <a:latin typeface="Times New Roman" panose="02020603050405020304" pitchFamily="18" charset="0"/>
                <a:ea typeface="楷体_GB2312" pitchFamily="49" charset="-122"/>
              </a:rPr>
              <a:t>void Create_DSMatrix(DSMatrix &amp;T,TSMatrix S)</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T.mu=S.mu;T.nu=S.nu;T.tu=S.tu; q=0;</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int num[MAXROW];//</a:t>
            </a:r>
            <a:r>
              <a:rPr lang="zh-CN" altLang="en-US" sz="2400" b="1" dirty="0">
                <a:latin typeface="Times New Roman" panose="02020603050405020304" pitchFamily="18" charset="0"/>
                <a:ea typeface="楷体_GB2312" pitchFamily="49" charset="-122"/>
              </a:rPr>
              <a:t>存储每行非零元素个数</a:t>
            </a:r>
            <a:endParaRPr lang="zh-CN" altLang="en-US" sz="2400" b="1" dirty="0">
              <a:latin typeface="Times New Roman" panose="02020603050405020304" pitchFamily="18" charset="0"/>
              <a:ea typeface="楷体_GB2312" pitchFamily="49" charset="-122"/>
            </a:endParaRPr>
          </a:p>
          <a:p>
            <a:pPr eaLnBrk="1" hangingPunct="1">
              <a:lnSpc>
                <a:spcPct val="80000"/>
              </a:lnSpc>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for(row=1;row&lt;=T.mu;row++)</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num[row]=0;//</a:t>
            </a:r>
            <a:r>
              <a:rPr lang="zh-CN" altLang="en-US" sz="2400" b="1" dirty="0">
                <a:latin typeface="Times New Roman" panose="02020603050405020304" pitchFamily="18" charset="0"/>
                <a:ea typeface="楷体_GB2312" pitchFamily="49" charset="-122"/>
              </a:rPr>
              <a:t>初始化</a:t>
            </a:r>
            <a:endParaRPr lang="zh-CN" altLang="en-US" sz="2400" b="1" dirty="0">
              <a:latin typeface="Times New Roman" panose="02020603050405020304" pitchFamily="18" charset="0"/>
              <a:ea typeface="楷体_GB2312" pitchFamily="49" charset="-122"/>
            </a:endParaRPr>
          </a:p>
          <a:p>
            <a:pPr eaLnBrk="1" hangingPunct="1">
              <a:lnSpc>
                <a:spcPct val="80000"/>
              </a:lnSpc>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for(t=1;t&lt;=S.mu;t++)</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++num[S.data[t].i];//</a:t>
            </a:r>
            <a:r>
              <a:rPr lang="zh-CN" altLang="en-US" sz="2400" b="1" dirty="0">
                <a:latin typeface="Times New Roman" panose="02020603050405020304" pitchFamily="18" charset="0"/>
                <a:ea typeface="楷体_GB2312" pitchFamily="49" charset="-122"/>
              </a:rPr>
              <a:t>计算每行非零元素个数</a:t>
            </a:r>
            <a:endParaRPr lang="zh-CN" altLang="en-US" sz="2400" b="1" dirty="0">
              <a:latin typeface="Times New Roman" panose="02020603050405020304" pitchFamily="18" charset="0"/>
              <a:ea typeface="楷体_GB2312" pitchFamily="49" charset="-122"/>
            </a:endParaRPr>
          </a:p>
          <a:p>
            <a:pPr eaLnBrk="1" hangingPunct="1">
              <a:lnSpc>
                <a:spcPct val="80000"/>
              </a:lnSpc>
              <a:buNone/>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T.rpot[1]=1;</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for(row=2;row&lt;=S.mu;row++)</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T.rpot[row]=T.rpot[row-1]+num[row-1];</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for(t=1;t&lt;=S.nu;t++)</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T.data[t].j=S.data[t].j;</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T.data[t].e=S.data[t].e;</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	}</a:t>
            </a:r>
            <a:endParaRPr lang="en-US" altLang="zh-CN" sz="2400" b="1" dirty="0">
              <a:latin typeface="Times New Roman" panose="02020603050405020304" pitchFamily="18" charset="0"/>
              <a:ea typeface="楷体_GB2312" pitchFamily="49" charset="-122"/>
            </a:endParaRPr>
          </a:p>
          <a:p>
            <a:pPr eaLnBrk="1" hangingPunct="1">
              <a:lnSpc>
                <a:spcPct val="80000"/>
              </a:lnSpc>
              <a:buNone/>
            </a:pPr>
            <a:r>
              <a:rPr lang="en-US" altLang="zh-CN" sz="2400" b="1" dirty="0">
                <a:latin typeface="Times New Roman" panose="02020603050405020304" pitchFamily="18" charset="0"/>
                <a:ea typeface="楷体_GB2312" pitchFamily="49" charset="-122"/>
              </a:rPr>
              <a:t>}</a:t>
            </a:r>
            <a:endParaRPr lang="en-US" altLang="zh-CN" sz="2400" dirty="0">
              <a:latin typeface="Times New Roman" panose="02020603050405020304" pitchFamily="18" charset="0"/>
              <a:ea typeface="楷体_GB2312" pitchFamily="49" charset="-122"/>
            </a:endParaRPr>
          </a:p>
        </p:txBody>
      </p:sp>
      <p:sp>
        <p:nvSpPr>
          <p:cNvPr id="78850" name="Rectangle 5"/>
          <p:cNvSpPr/>
          <p:nvPr/>
        </p:nvSpPr>
        <p:spPr>
          <a:xfrm>
            <a:off x="5076825" y="5805488"/>
            <a:ext cx="2447925" cy="822325"/>
          </a:xfrm>
          <a:prstGeom prst="rect">
            <a:avLst/>
          </a:prstGeom>
          <a:noFill/>
          <a:ln w="9525">
            <a:noFill/>
          </a:ln>
        </p:spPr>
        <p:txBody>
          <a:bodyPr anchor="t" anchorCtr="0">
            <a:spAutoFit/>
          </a:bodyPr>
          <a:p>
            <a:r>
              <a:rPr lang="en-US" altLang="zh-CN" sz="2400" b="1" dirty="0">
                <a:solidFill>
                  <a:srgbClr val="CC3300"/>
                </a:solidFill>
                <a:latin typeface="Times New Roman" panose="02020603050405020304" pitchFamily="18" charset="0"/>
                <a:ea typeface="宋体" panose="02010600030101010101" pitchFamily="2" charset="-122"/>
              </a:rPr>
              <a:t>row=S.data[t].i;</a:t>
            </a:r>
            <a:endParaRPr lang="en-US" altLang="zh-CN" sz="2400" b="1" dirty="0">
              <a:solidFill>
                <a:srgbClr val="CC3300"/>
              </a:solidFill>
              <a:latin typeface="Times New Roman" panose="02020603050405020304" pitchFamily="18" charset="0"/>
              <a:ea typeface="宋体" panose="02010600030101010101" pitchFamily="2" charset="-122"/>
            </a:endParaRPr>
          </a:p>
          <a:p>
            <a:r>
              <a:rPr lang="en-US" altLang="zh-CN" sz="2400" b="1" dirty="0">
                <a:solidFill>
                  <a:srgbClr val="CC3300"/>
                </a:solidFill>
                <a:latin typeface="Times New Roman" panose="02020603050405020304" pitchFamily="18" charset="0"/>
                <a:ea typeface="宋体" panose="02010600030101010101" pitchFamily="2" charset="-122"/>
              </a:rPr>
              <a:t>q=T.rpot[row];</a:t>
            </a:r>
            <a:endParaRPr lang="en-US" altLang="zh-CN" sz="2400" b="1" dirty="0">
              <a:solidFill>
                <a:srgbClr val="CC3300"/>
              </a:solidFill>
              <a:latin typeface="Times New Roman" panose="02020603050405020304" pitchFamily="18" charset="0"/>
              <a:ea typeface="宋体" panose="02010600030101010101" pitchFamily="2" charset="-122"/>
            </a:endParaRPr>
          </a:p>
        </p:txBody>
      </p:sp>
      <p:sp>
        <p:nvSpPr>
          <p:cNvPr id="78851" name="Rectangle 6"/>
          <p:cNvSpPr>
            <a:spLocks noGrp="1"/>
          </p:cNvSpPr>
          <p:nvPr>
            <p:ph type="title"/>
          </p:nvPr>
        </p:nvSpPr>
        <p:spPr>
          <a:xfrm>
            <a:off x="457200" y="-122237"/>
            <a:ext cx="7543800" cy="808037"/>
          </a:xfrm>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二元组顺序表（</a:t>
            </a:r>
            <a:r>
              <a:rPr lang="en-US" altLang="zh-CN" sz="3600" dirty="0">
                <a:latin typeface="楷体_GB2312" pitchFamily="49" charset="-122"/>
                <a:ea typeface="楷体_GB2312" pitchFamily="49" charset="-122"/>
              </a:rPr>
              <a:t>523</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idx="1"/>
          </p:nvPr>
        </p:nvSpPr>
        <p:spPr>
          <a:xfrm>
            <a:off x="371475" y="1676400"/>
            <a:ext cx="7705725" cy="4876800"/>
          </a:xfrm>
          <a:ln/>
        </p:spPr>
        <p:txBody>
          <a:bodyPr vert="horz" wrap="square" lIns="91440" tIns="45720" rIns="91440" bIns="45720" anchor="t" anchorCtr="0"/>
          <a:p>
            <a:pPr eaLnBrk="1" hangingPunct="1">
              <a:lnSpc>
                <a:spcPct val="90000"/>
              </a:lnSpc>
              <a:buNone/>
            </a:pPr>
            <a:r>
              <a:rPr lang="en-US" altLang="zh-CN" sz="2400" b="1" dirty="0">
                <a:latin typeface="Times New Roman" panose="02020603050405020304" pitchFamily="18" charset="0"/>
              </a:rPr>
              <a:t>int DSMatrix_Locate(DSMatrix A,int i,int j,int &amp;e) </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s=A.rpot[i];</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p=A.rpot[i]+A.num[i]-1;</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while(s&lt;=p)</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if(A.data[s].j==j)</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	e=A.data[s].e;</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return e;</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return 0;</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}//DSMatrix_Locate</a:t>
            </a:r>
            <a:endParaRPr lang="en-US" altLang="zh-CN" sz="2400" dirty="0">
              <a:latin typeface="Times New Roman" panose="02020603050405020304" pitchFamily="18" charset="0"/>
            </a:endParaRPr>
          </a:p>
        </p:txBody>
      </p:sp>
      <p:sp>
        <p:nvSpPr>
          <p:cNvPr id="79874" name="Rectangle 5"/>
          <p:cNvSpPr>
            <a:spLocks noGrp="1"/>
          </p:cNvSpPr>
          <p:nvPr>
            <p:ph type="title"/>
          </p:nvPr>
        </p:nvSpPr>
        <p:spPr>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二元组顺序表（</a:t>
            </a:r>
            <a:r>
              <a:rPr lang="en-US" altLang="zh-CN" sz="3600" dirty="0">
                <a:latin typeface="楷体_GB2312" pitchFamily="49" charset="-122"/>
                <a:ea typeface="楷体_GB2312" pitchFamily="49" charset="-122"/>
              </a:rPr>
              <a:t>523</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80898" name="Text Box 4"/>
          <p:cNvSpPr>
            <a:spLocks noGrp="1"/>
          </p:cNvSpPr>
          <p:nvPr>
            <p:ph idx="1"/>
          </p:nvPr>
        </p:nvSpPr>
        <p:spPr>
          <a:ln/>
        </p:spPr>
        <p:txBody>
          <a:bodyPr vert="horz" wrap="square" lIns="91440" tIns="45720" rIns="91440" bIns="45720" anchor="t" anchorCtr="0"/>
          <a:p>
            <a:pPr eaLnBrk="1" hangingPunct="1">
              <a:spcBef>
                <a:spcPct val="50000"/>
              </a:spcBef>
              <a:buClrTx/>
              <a:buSzTx/>
              <a:buNone/>
            </a:pPr>
            <a:r>
              <a:rPr lang="en-US" altLang="zh-CN" sz="2400" b="1" dirty="0">
                <a:latin typeface="楷体_GB2312" pitchFamily="49" charset="-122"/>
                <a:ea typeface="楷体_GB2312" pitchFamily="49" charset="-122"/>
              </a:rPr>
              <a:t>5.25 </a:t>
            </a:r>
            <a:r>
              <a:rPr lang="zh-CN" altLang="en-US" sz="2400" b="1" dirty="0">
                <a:latin typeface="楷体_GB2312" pitchFamily="49" charset="-122"/>
                <a:ea typeface="楷体_GB2312" pitchFamily="49" charset="-122"/>
              </a:rPr>
              <a:t>假设稀疏矩阵Ａ的非零元素　以行序为主的顺序存在一维数组和Ｂ均以三元组顺序表作为存储结构，试写出矩阵相加的算法，另设三元组表Ｃ存放结果矩阵。</a:t>
            </a:r>
            <a:endParaRPr lang="zh-CN" altLang="en-US" sz="2400" b="1" dirty="0">
              <a:latin typeface="楷体_GB2312" pitchFamily="49" charset="-122"/>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idx="1"/>
          </p:nvPr>
        </p:nvSpPr>
        <p:spPr>
          <a:xfrm>
            <a:off x="230188" y="998538"/>
            <a:ext cx="8229600" cy="4411662"/>
          </a:xfrm>
          <a:ln/>
        </p:spPr>
        <p:txBody>
          <a:bodyPr vert="horz" wrap="square" lIns="91440" tIns="45720" rIns="91440" bIns="45720" anchor="t" anchorCtr="0"/>
          <a:p>
            <a:pPr eaLnBrk="1" hangingPunct="1">
              <a:lnSpc>
                <a:spcPct val="80000"/>
              </a:lnSpc>
              <a:buNone/>
            </a:pPr>
            <a:r>
              <a:rPr lang="en-US" altLang="zh-CN" sz="2400" b="1" dirty="0">
                <a:latin typeface="Times New Roman" panose="02020603050405020304" pitchFamily="18" charset="0"/>
              </a:rPr>
              <a:t>void Create(BMMatrix &amp;A)</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A.mu=m;A.nu=n;count=0;</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for(i=0;i&lt;m;i++)</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for(j=0;j&lt;n;j++)</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	scanf("%d",&amp;x);M[i][j]=x;        }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for(i=0;i&lt;A.mu;i++)</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for(j=0;j&lt;A.nu;j++)</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	if(M[i][j]!=0)</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	A.elem[count]=M[i][j];</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count++;</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A.map[i][j]=1;</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else</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A.map[i][j]=0;</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80000"/>
              </a:lnSpc>
              <a:buNone/>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81922" name="Rectangle 4"/>
          <p:cNvSpPr>
            <a:spLocks noGrp="1"/>
          </p:cNvSpPr>
          <p:nvPr>
            <p:ph type="title"/>
          </p:nvPr>
        </p:nvSpPr>
        <p:spPr>
          <a:xfrm>
            <a:off x="457200" y="274638"/>
            <a:ext cx="7543800" cy="639762"/>
          </a:xfrm>
          <a:ln/>
        </p:spPr>
        <p:txBody>
          <a:bodyPr vert="horz" wrap="square" lIns="91440" tIns="45720" rIns="91440" bIns="45720" anchor="b" anchorCtr="0"/>
          <a:p>
            <a:pPr eaLnBrk="1" hangingPunct="1"/>
            <a:r>
              <a:rPr lang="zh-CN" altLang="en-US" sz="3600" dirty="0">
                <a:latin typeface="楷体_GB2312" pitchFamily="49" charset="-122"/>
                <a:ea typeface="楷体_GB2312" pitchFamily="49" charset="-122"/>
              </a:rPr>
              <a:t>位图矩阵（</a:t>
            </a:r>
            <a:r>
              <a:rPr lang="en-US" altLang="zh-CN" sz="3600" dirty="0">
                <a:latin typeface="楷体_GB2312" pitchFamily="49" charset="-122"/>
                <a:ea typeface="楷体_GB2312" pitchFamily="49" charset="-122"/>
              </a:rPr>
              <a:t>525</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p:nvPr/>
        </p:nvSpPr>
        <p:spPr>
          <a:xfrm>
            <a:off x="0" y="223838"/>
            <a:ext cx="9144000" cy="6557962"/>
          </a:xfrm>
          <a:prstGeom prst="rect">
            <a:avLst/>
          </a:prstGeom>
          <a:noFill/>
          <a:ln w="9525">
            <a:noFill/>
          </a:ln>
        </p:spPr>
        <p:txBody>
          <a:bodyPr anchor="t" anchorCtr="0">
            <a:spAutoFit/>
          </a:bodyPr>
          <a:p>
            <a:pPr>
              <a:spcBef>
                <a:spcPct val="50000"/>
              </a:spcBef>
            </a:pPr>
            <a:r>
              <a:rPr lang="en-US" altLang="zh-CN" b="1" dirty="0">
                <a:latin typeface="Times New Roman" panose="02020603050405020304" pitchFamily="18" charset="0"/>
                <a:ea typeface="宋体" panose="02010600030101010101" pitchFamily="2" charset="-122"/>
              </a:rPr>
              <a:t>void BMMatrix_Add(BMMatrix A,BMMatrix B,BMMatrix &amp;C)//5.25</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C.mu=A.mu;C.nu=A.nu;	int pa=0,pb=0,pc=0;</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for(i=0;i&lt;A.mu;i++) //</a:t>
            </a:r>
            <a:r>
              <a:rPr lang="zh-CN" altLang="en-US" b="1" dirty="0">
                <a:latin typeface="Times New Roman" panose="02020603050405020304" pitchFamily="18" charset="0"/>
                <a:ea typeface="宋体" panose="02010600030101010101" pitchFamily="2" charset="-122"/>
              </a:rPr>
              <a:t>每一行的相加</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for(j=0;j&lt;A.nu;j++) //</a:t>
            </a:r>
            <a:r>
              <a:rPr lang="zh-CN" altLang="en-US" b="1" dirty="0">
                <a:latin typeface="Times New Roman" panose="02020603050405020304" pitchFamily="18" charset="0"/>
                <a:ea typeface="宋体" panose="02010600030101010101" pitchFamily="2" charset="-122"/>
              </a:rPr>
              <a:t>每一个元素的相加</a:t>
            </a:r>
            <a:endParaRPr lang="zh-CN" altLang="en-US" b="1" dirty="0">
              <a:latin typeface="Times New Roman" panose="02020603050405020304" pitchFamily="18" charset="0"/>
              <a:ea typeface="宋体" panose="02010600030101010101" pitchFamily="2" charset="-122"/>
            </a:endParaRPr>
          </a:p>
          <a:p>
            <a:pPr>
              <a:spcBef>
                <a:spcPct val="50000"/>
              </a:spcBef>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if(A.map[i][j]&amp;&amp;B.map[i][j]&amp;&amp;(A.elem[pa]+B.elem[pb]))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	C.elem[pc]=A.elem[pa]+B.elem[pb]; C.map[i][j]=1; pa++;pb++; pc++;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else    if(A.map[i][j]&amp;&amp;B.map[i][j]&amp;&amp;(!(A.elem[pa]+B.elem[pb])))</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	C.map[i][j]=0;	pa++;pb++;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else if(A.map[i][j]&amp;&amp;!B.map[i][j])</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	C.elem[pc]=A.elem[pa];	C.map[i][j]=1;pa++;pc++;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else if(!A.map[i][j]&amp;&amp;B.map[i][j])</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	C.elem[pc]=B.elem[pb];	C.map[i][j]=1;	pb++;pc++;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else if(!A.map[i][j]&amp;&amp;!B.map[i][j])</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	C.map[i][j]=0;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a:spcBef>
                <a:spcPct val="50000"/>
              </a:spcBef>
            </a:pPr>
            <a:r>
              <a:rPr lang="en-US" altLang="zh-CN" b="1" dirty="0">
                <a:latin typeface="Times New Roman" panose="02020603050405020304" pitchFamily="18" charset="0"/>
                <a:ea typeface="宋体" panose="02010600030101010101" pitchFamily="2" charset="-122"/>
              </a:rPr>
              <a:t>}//BMMatrix_Add </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idx="1"/>
          </p:nvPr>
        </p:nvSpPr>
        <p:spPr>
          <a:xfrm>
            <a:off x="152400" y="762000"/>
            <a:ext cx="8077200" cy="609600"/>
          </a:xfrm>
          <a:ln/>
        </p:spPr>
        <p:txBody>
          <a:bodyPr vert="horz" wrap="square" lIns="91440" tIns="45720" rIns="91440" bIns="45720" anchor="t" anchorCtr="0"/>
          <a:p>
            <a:pPr eaLnBrk="1" hangingPunct="1">
              <a:buNone/>
            </a:pPr>
            <a:r>
              <a:rPr lang="zh-CN" altLang="en-US" b="1" dirty="0">
                <a:solidFill>
                  <a:schemeClr val="tx2"/>
                </a:solidFill>
                <a:latin typeface="楷体_GB2312" pitchFamily="49" charset="-122"/>
                <a:ea typeface="楷体_GB2312" pitchFamily="49" charset="-122"/>
              </a:rPr>
              <a:t>一维数组程序举例</a:t>
            </a:r>
            <a:r>
              <a:rPr lang="en-US" altLang="zh-CN" b="1" dirty="0">
                <a:solidFill>
                  <a:schemeClr val="tx2"/>
                </a:solidFill>
                <a:latin typeface="楷体_GB2312" pitchFamily="49" charset="-122"/>
                <a:ea typeface="楷体_GB2312" pitchFamily="49" charset="-122"/>
              </a:rPr>
              <a:t>-</a:t>
            </a:r>
            <a:r>
              <a:rPr lang="zh-CN" altLang="en-US" b="1" dirty="0">
                <a:solidFill>
                  <a:schemeClr val="tx2"/>
                </a:solidFill>
                <a:latin typeface="楷体_GB2312" pitchFamily="49" charset="-122"/>
                <a:ea typeface="楷体_GB2312" pitchFamily="49" charset="-122"/>
              </a:rPr>
              <a:t>用数组处理</a:t>
            </a:r>
            <a:r>
              <a:rPr lang="en-US" altLang="zh-CN" b="1" dirty="0">
                <a:solidFill>
                  <a:schemeClr val="tx2"/>
                </a:solidFill>
                <a:latin typeface="楷体_GB2312" pitchFamily="49" charset="-122"/>
                <a:ea typeface="楷体_GB2312" pitchFamily="49" charset="-122"/>
              </a:rPr>
              <a:t>Fibonacci</a:t>
            </a:r>
            <a:r>
              <a:rPr lang="zh-CN" altLang="en-US" b="1" dirty="0">
                <a:solidFill>
                  <a:schemeClr val="tx2"/>
                </a:solidFill>
                <a:latin typeface="楷体_GB2312" pitchFamily="49" charset="-122"/>
                <a:ea typeface="楷体_GB2312" pitchFamily="49" charset="-122"/>
              </a:rPr>
              <a:t>数列 </a:t>
            </a:r>
            <a:endParaRPr lang="zh-CN" altLang="en-US" b="1" dirty="0">
              <a:solidFill>
                <a:schemeClr val="tx2"/>
              </a:solidFill>
              <a:latin typeface="楷体_GB2312" pitchFamily="49" charset="-122"/>
              <a:ea typeface="楷体_GB2312" pitchFamily="49" charset="-122"/>
            </a:endParaRPr>
          </a:p>
        </p:txBody>
      </p:sp>
      <p:sp>
        <p:nvSpPr>
          <p:cNvPr id="176131" name="Rectangle 3"/>
          <p:cNvSpPr/>
          <p:nvPr/>
        </p:nvSpPr>
        <p:spPr>
          <a:xfrm>
            <a:off x="304800" y="3429000"/>
            <a:ext cx="5105400" cy="3140075"/>
          </a:xfrm>
          <a:prstGeom prst="rect">
            <a:avLst/>
          </a:prstGeom>
          <a:noFill/>
          <a:ln w="9525">
            <a:noFill/>
          </a:ln>
        </p:spPr>
        <p:txBody>
          <a:bodyPr anchor="t" anchorCtr="0">
            <a:spAutoFit/>
          </a:bodyPr>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void main(  )</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  int i;   int f[20]={1,1};</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   for(i=2;i&lt;20;i++)      f[i]=f[i-2]+f[i-1];</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   for(i=0;i&lt;20;i++)</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  {  if(i%5==0) printf("\n");</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      printf("%12d",f[i]);  }  </a:t>
            </a:r>
            <a:endParaRPr lang="en-US" altLang="zh-CN" sz="2000" b="1" dirty="0">
              <a:latin typeface="Times New Roman" panose="02020603050405020304" pitchFamily="18" charset="0"/>
              <a:ea typeface="宋体" panose="02010600030101010101" pitchFamily="2" charset="-122"/>
            </a:endParaRPr>
          </a:p>
          <a:p>
            <a:pPr lvl="1" indent="0" eaLnBrk="1" hangingPunct="1">
              <a:spcBef>
                <a:spcPct val="50000"/>
              </a:spcBef>
              <a:buClr>
                <a:schemeClr val="tx1"/>
              </a:buClr>
              <a:buSzPct val="60000"/>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176132" name="Rectangle 4"/>
          <p:cNvSpPr/>
          <p:nvPr/>
        </p:nvSpPr>
        <p:spPr>
          <a:xfrm>
            <a:off x="609600" y="1614488"/>
            <a:ext cx="3200400" cy="1433512"/>
          </a:xfrm>
          <a:prstGeom prst="rect">
            <a:avLst/>
          </a:prstGeom>
          <a:noFill/>
          <a:ln w="9525">
            <a:noFill/>
          </a:ln>
        </p:spPr>
        <p:txBody>
          <a:bodyPr anchor="t" anchorCtr="0">
            <a:spAutoFit/>
          </a:bodyPr>
          <a:p>
            <a:pPr>
              <a:spcBef>
                <a:spcPct val="50000"/>
              </a:spcBef>
              <a:buClr>
                <a:schemeClr val="hlink"/>
              </a:buClr>
              <a:buSzPct val="110000"/>
            </a:pPr>
            <a:r>
              <a:rPr lang="en-US" altLang="zh-CN" sz="2800" b="1" dirty="0">
                <a:latin typeface="Tahoma" panose="020B0604030504040204" pitchFamily="34"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F1=1	(n=1)</a:t>
            </a:r>
            <a:endParaRPr lang="en-US" altLang="zh-CN" sz="2000" b="1" dirty="0">
              <a:latin typeface="Times New Roman" panose="02020603050405020304" pitchFamily="18" charset="0"/>
              <a:ea typeface="宋体" panose="02010600030101010101" pitchFamily="2" charset="-122"/>
            </a:endParaRPr>
          </a:p>
          <a:p>
            <a:pPr>
              <a:spcBef>
                <a:spcPct val="50000"/>
              </a:spcBef>
              <a:buClr>
                <a:schemeClr val="hlink"/>
              </a:buClr>
              <a:buSzPct val="110000"/>
            </a:pPr>
            <a:r>
              <a:rPr lang="en-US" altLang="zh-CN" sz="2000" b="1" dirty="0">
                <a:latin typeface="Times New Roman" panose="02020603050405020304" pitchFamily="18" charset="0"/>
                <a:ea typeface="宋体" panose="02010600030101010101" pitchFamily="2" charset="-122"/>
              </a:rPr>
              <a:t>  F2=1	(n=2)</a:t>
            </a:r>
            <a:endParaRPr lang="en-US" altLang="zh-CN" sz="2000" b="1" dirty="0">
              <a:latin typeface="Times New Roman" panose="02020603050405020304" pitchFamily="18" charset="0"/>
              <a:ea typeface="宋体" panose="02010600030101010101" pitchFamily="2" charset="-122"/>
            </a:endParaRPr>
          </a:p>
          <a:p>
            <a:pPr>
              <a:spcBef>
                <a:spcPct val="50000"/>
              </a:spcBef>
              <a:buClr>
                <a:schemeClr val="hlink"/>
              </a:buClr>
              <a:buSzPct val="110000"/>
            </a:pPr>
            <a:r>
              <a:rPr lang="en-US" altLang="zh-CN" sz="2000" b="1" dirty="0">
                <a:latin typeface="Times New Roman" panose="02020603050405020304" pitchFamily="18" charset="0"/>
                <a:ea typeface="宋体" panose="02010600030101010101" pitchFamily="2" charset="-122"/>
              </a:rPr>
              <a:t>  Fn = Fn-1 + Fn-2   (n≧3)</a:t>
            </a:r>
            <a:endParaRPr lang="en-US" altLang="zh-CN" sz="2000" b="1" dirty="0">
              <a:latin typeface="Times New Roman" panose="02020603050405020304" pitchFamily="18" charset="0"/>
              <a:ea typeface="宋体" panose="02010600030101010101" pitchFamily="2" charset="-122"/>
            </a:endParaRPr>
          </a:p>
        </p:txBody>
      </p:sp>
      <p:sp>
        <p:nvSpPr>
          <p:cNvPr id="176133" name="Rectangle 5"/>
          <p:cNvSpPr/>
          <p:nvPr/>
        </p:nvSpPr>
        <p:spPr>
          <a:xfrm>
            <a:off x="5181600" y="1508125"/>
            <a:ext cx="3657600" cy="5273675"/>
          </a:xfrm>
          <a:prstGeom prst="rect">
            <a:avLst/>
          </a:prstGeom>
          <a:noFill/>
          <a:ln w="9525">
            <a:noFill/>
          </a:ln>
        </p:spPr>
        <p:txBody>
          <a:bodyPr anchor="t" anchorCtr="0">
            <a:spAutoFit/>
          </a:bodyPr>
          <a:p>
            <a:pPr eaLnBrk="0" hangingPunct="0">
              <a:spcBef>
                <a:spcPct val="50000"/>
              </a:spcBef>
            </a:pPr>
            <a:r>
              <a:rPr lang="en-US" altLang="zh-CN" sz="2000" b="1" dirty="0">
                <a:latin typeface="Times New Roman" panose="02020603050405020304" pitchFamily="18" charset="0"/>
                <a:ea typeface="宋体" panose="02010600030101010101" pitchFamily="2" charset="-122"/>
              </a:rPr>
              <a:t>main(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long int f1,f2;</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int 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f1=1; f2=1;</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for(i=1;i&lt;=20;i++)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   printf("%12ld %12ld ",f1,f2);</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if(i%2==0) printf("\n");</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f1=f1+f2;</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f2=f2+f1;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6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6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6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p:bldP spid="176132" grpId="0"/>
      <p:bldP spid="17613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idx="1"/>
          </p:nvPr>
        </p:nvSpPr>
        <p:spPr>
          <a:xfrm>
            <a:off x="609600" y="685800"/>
            <a:ext cx="7772400" cy="609600"/>
          </a:xfrm>
          <a:ln/>
        </p:spPr>
        <p:txBody>
          <a:bodyPr vert="horz" wrap="square" lIns="91440" tIns="45720" rIns="91440" bIns="45720" anchor="t" anchorCtr="0"/>
          <a:p>
            <a:pPr eaLnBrk="1" hangingPunct="1">
              <a:buNone/>
            </a:pPr>
            <a:r>
              <a:rPr lang="zh-CN" altLang="en-US" b="1" dirty="0">
                <a:solidFill>
                  <a:schemeClr val="tx2"/>
                </a:solidFill>
                <a:latin typeface="楷体_GB2312" pitchFamily="49" charset="-122"/>
                <a:ea typeface="楷体_GB2312" pitchFamily="49" charset="-122"/>
              </a:rPr>
              <a:t>排序</a:t>
            </a:r>
            <a:r>
              <a:rPr lang="en-US" altLang="zh-CN" b="1" dirty="0">
                <a:solidFill>
                  <a:schemeClr val="tx2"/>
                </a:solidFill>
                <a:latin typeface="楷体_GB2312" pitchFamily="49" charset="-122"/>
                <a:ea typeface="楷体_GB2312" pitchFamily="49" charset="-122"/>
              </a:rPr>
              <a:t>--</a:t>
            </a:r>
            <a:r>
              <a:rPr lang="zh-CN" altLang="en-US" b="1" u="sng" dirty="0">
                <a:solidFill>
                  <a:schemeClr val="tx2"/>
                </a:solidFill>
                <a:latin typeface="楷体_GB2312" pitchFamily="49" charset="-122"/>
                <a:ea typeface="楷体_GB2312" pitchFamily="49" charset="-122"/>
              </a:rPr>
              <a:t>比较法</a:t>
            </a:r>
            <a:r>
              <a:rPr lang="zh-CN" altLang="en-US" dirty="0"/>
              <a:t> </a:t>
            </a:r>
            <a:endParaRPr lang="zh-CN" altLang="en-US" dirty="0"/>
          </a:p>
          <a:p>
            <a:pPr eaLnBrk="1" hangingPunct="1"/>
            <a:endParaRPr lang="en-US" altLang="zh-CN" dirty="0"/>
          </a:p>
        </p:txBody>
      </p:sp>
      <p:sp>
        <p:nvSpPr>
          <p:cNvPr id="177155" name="Rectangle 3"/>
          <p:cNvSpPr/>
          <p:nvPr/>
        </p:nvSpPr>
        <p:spPr>
          <a:xfrm>
            <a:off x="990600" y="3962400"/>
            <a:ext cx="7772400" cy="26670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buFont typeface="Wingdings" panose="05000000000000000000" pitchFamily="2" charset="2"/>
              <a:buChar char="q"/>
            </a:pPr>
            <a:r>
              <a:rPr lang="zh-CN" altLang="en-US" sz="2400" dirty="0">
                <a:latin typeface="Times New Roman" panose="02020603050405020304" pitchFamily="18" charset="0"/>
                <a:ea typeface="宋体" panose="02010600030101010101" pitchFamily="2" charset="-122"/>
              </a:rPr>
              <a:t>在</a:t>
            </a:r>
            <a:r>
              <a:rPr lang="en-US" altLang="zh-CN" sz="2400" dirty="0">
                <a:latin typeface="Times New Roman" panose="02020603050405020304" pitchFamily="18" charset="0"/>
                <a:ea typeface="宋体" panose="02010600030101010101" pitchFamily="2" charset="-122"/>
              </a:rPr>
              <a:t>i</a:t>
            </a:r>
            <a:r>
              <a:rPr lang="zh-CN" altLang="en-US" sz="2400" dirty="0">
                <a:latin typeface="Times New Roman" panose="02020603050405020304" pitchFamily="18" charset="0"/>
                <a:ea typeface="宋体" panose="02010600030101010101" pitchFamily="2" charset="-122"/>
              </a:rPr>
              <a:t>次循环时，</a:t>
            </a:r>
            <a:r>
              <a:rPr lang="en-US" altLang="zh-CN" sz="2400" dirty="0">
                <a:latin typeface="Times New Roman" panose="02020603050405020304" pitchFamily="18" charset="0"/>
                <a:ea typeface="宋体" panose="02010600030101010101" pitchFamily="2" charset="-122"/>
              </a:rPr>
              <a:t>i=&gt;p</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a[i]=&gt;q</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eaLnBrk="0" hangingPunct="0">
              <a:buFont typeface="Wingdings" panose="05000000000000000000" pitchFamily="2" charset="2"/>
              <a:buChar char="q"/>
            </a:pPr>
            <a:r>
              <a:rPr lang="zh-CN" altLang="en-US" sz="2400" dirty="0">
                <a:latin typeface="Times New Roman" panose="02020603050405020304" pitchFamily="18" charset="0"/>
                <a:ea typeface="宋体" panose="02010600030101010101" pitchFamily="2" charset="-122"/>
              </a:rPr>
              <a:t>然后从</a:t>
            </a:r>
            <a:r>
              <a:rPr lang="en-US" altLang="zh-CN" sz="2400" dirty="0">
                <a:latin typeface="Times New Roman" panose="02020603050405020304" pitchFamily="18" charset="0"/>
                <a:ea typeface="宋体" panose="02010600030101010101" pitchFamily="2" charset="-122"/>
              </a:rPr>
              <a:t>a[i+1]</a:t>
            </a:r>
            <a:r>
              <a:rPr lang="zh-CN" altLang="en-US" sz="2400" dirty="0">
                <a:latin typeface="Times New Roman" panose="02020603050405020304" pitchFamily="18" charset="0"/>
                <a:ea typeface="宋体" panose="02010600030101010101" pitchFamily="2" charset="-122"/>
              </a:rPr>
              <a:t>到</a:t>
            </a:r>
            <a:r>
              <a:rPr lang="en-US" altLang="zh-CN" sz="2400" dirty="0">
                <a:latin typeface="Times New Roman" panose="02020603050405020304" pitchFamily="18" charset="0"/>
                <a:ea typeface="宋体" panose="02010600030101010101" pitchFamily="2" charset="-122"/>
              </a:rPr>
              <a:t>a[9]</a:t>
            </a:r>
            <a:r>
              <a:rPr lang="zh-CN" altLang="en-US" sz="2400" dirty="0">
                <a:latin typeface="Times New Roman" panose="02020603050405020304" pitchFamily="18" charset="0"/>
                <a:ea typeface="宋体" panose="02010600030101010101" pitchFamily="2" charset="-122"/>
              </a:rPr>
              <a:t>逐个与</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作比较，有比</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大者则将其下标</a:t>
            </a:r>
            <a:r>
              <a:rPr lang="en-US" altLang="zh-CN" sz="2400" dirty="0">
                <a:latin typeface="Times New Roman" panose="02020603050405020304" pitchFamily="18" charset="0"/>
                <a:ea typeface="宋体" panose="02010600030101010101" pitchFamily="2" charset="-122"/>
              </a:rPr>
              <a:t>=&gt;p</a:t>
            </a:r>
            <a:r>
              <a:rPr lang="zh-CN" altLang="en-US" sz="2400" dirty="0">
                <a:latin typeface="Times New Roman" panose="02020603050405020304" pitchFamily="18" charset="0"/>
                <a:ea typeface="宋体" panose="02010600030101010101" pitchFamily="2" charset="-122"/>
              </a:rPr>
              <a:t>，值</a:t>
            </a:r>
            <a:r>
              <a:rPr lang="en-US" altLang="zh-CN" sz="2400" dirty="0">
                <a:latin typeface="Times New Roman" panose="02020603050405020304" pitchFamily="18" charset="0"/>
                <a:ea typeface="宋体" panose="02010600030101010101" pitchFamily="2" charset="-122"/>
              </a:rPr>
              <a:t>=&gt;q</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gn="just" eaLnBrk="0" hangingPunct="0">
              <a:buFont typeface="Wingdings" panose="05000000000000000000" pitchFamily="2" charset="2"/>
              <a:buChar char="q"/>
            </a:pPr>
            <a:r>
              <a:rPr lang="zh-CN" altLang="en-US" sz="2400" dirty="0">
                <a:latin typeface="Times New Roman" panose="02020603050405020304" pitchFamily="18" charset="0"/>
                <a:ea typeface="宋体" panose="02010600030101010101" pitchFamily="2" charset="-122"/>
              </a:rPr>
              <a:t>一次循环结束，</a:t>
            </a:r>
            <a:r>
              <a:rPr lang="en-US" altLang="zh-CN" sz="2400" dirty="0">
                <a:latin typeface="Times New Roman" panose="02020603050405020304" pitchFamily="18" charset="0"/>
                <a:ea typeface="宋体" panose="02010600030101010101" pitchFamily="2" charset="-122"/>
              </a:rPr>
              <a:t>p</a:t>
            </a:r>
            <a:r>
              <a:rPr lang="zh-CN" altLang="en-US" sz="2400" dirty="0">
                <a:latin typeface="Times New Roman" panose="02020603050405020304" pitchFamily="18" charset="0"/>
                <a:ea typeface="宋体" panose="02010600030101010101" pitchFamily="2" charset="-122"/>
              </a:rPr>
              <a:t>为最大元素的下标，</a:t>
            </a:r>
            <a:r>
              <a:rPr lang="en-US" altLang="zh-CN" sz="2400" dirty="0">
                <a:latin typeface="Times New Roman" panose="02020603050405020304" pitchFamily="18" charset="0"/>
                <a:ea typeface="宋体" panose="02010600030101010101" pitchFamily="2" charset="-122"/>
              </a:rPr>
              <a:t>q</a:t>
            </a:r>
            <a:r>
              <a:rPr lang="zh-CN" altLang="en-US" sz="2400" dirty="0">
                <a:latin typeface="Times New Roman" panose="02020603050405020304" pitchFamily="18" charset="0"/>
                <a:ea typeface="宋体" panose="02010600030101010101" pitchFamily="2" charset="-122"/>
              </a:rPr>
              <a:t>为该元素值。</a:t>
            </a:r>
            <a:endParaRPr lang="zh-CN" altLang="en-US" sz="2400" dirty="0">
              <a:latin typeface="Times New Roman" panose="02020603050405020304" pitchFamily="18" charset="0"/>
              <a:ea typeface="宋体" panose="02010600030101010101" pitchFamily="2" charset="-122"/>
            </a:endParaRPr>
          </a:p>
          <a:p>
            <a:pPr algn="just" eaLnBrk="0" hangingPunct="0">
              <a:buFont typeface="Wingdings" panose="05000000000000000000" pitchFamily="2" charset="2"/>
              <a:buChar char="q"/>
            </a:pPr>
            <a:r>
              <a:rPr lang="zh-CN" altLang="en-US" sz="2400" dirty="0">
                <a:latin typeface="Times New Roman" panose="02020603050405020304" pitchFamily="18" charset="0"/>
                <a:ea typeface="宋体" panose="02010600030101010101" pitchFamily="2" charset="-122"/>
              </a:rPr>
              <a:t>若此时</a:t>
            </a:r>
            <a:r>
              <a:rPr lang="en-US" altLang="zh-CN" sz="2400" dirty="0">
                <a:latin typeface="Times New Roman" panose="02020603050405020304" pitchFamily="18" charset="0"/>
                <a:ea typeface="宋体" panose="02010600030101010101" pitchFamily="2" charset="-122"/>
              </a:rPr>
              <a:t>i≠p</a:t>
            </a:r>
            <a:r>
              <a:rPr lang="zh-CN" altLang="en-US" sz="2400" dirty="0">
                <a:latin typeface="Times New Roman" panose="02020603050405020304" pitchFamily="18" charset="0"/>
                <a:ea typeface="宋体" panose="02010600030101010101" pitchFamily="2" charset="-122"/>
              </a:rPr>
              <a:t>，则交换</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和</a:t>
            </a:r>
            <a:r>
              <a:rPr lang="en-US" altLang="zh-CN" sz="2400" dirty="0">
                <a:latin typeface="Times New Roman" panose="02020603050405020304" pitchFamily="18" charset="0"/>
                <a:ea typeface="宋体" panose="02010600030101010101" pitchFamily="2" charset="-122"/>
              </a:rPr>
              <a:t>a[p]</a:t>
            </a:r>
            <a:r>
              <a:rPr lang="zh-CN" altLang="en-US" sz="2400" dirty="0">
                <a:latin typeface="Times New Roman" panose="02020603050405020304" pitchFamily="18" charset="0"/>
                <a:ea typeface="宋体" panose="02010600030101010101" pitchFamily="2" charset="-122"/>
              </a:rPr>
              <a:t>之值。此时</a:t>
            </a:r>
            <a:r>
              <a:rPr lang="en-US" altLang="zh-CN" sz="2400" dirty="0">
                <a:latin typeface="Times New Roman" panose="02020603050405020304" pitchFamily="18" charset="0"/>
                <a:ea typeface="宋体" panose="02010600030101010101" pitchFamily="2" charset="-122"/>
              </a:rPr>
              <a:t>a[i]</a:t>
            </a:r>
            <a:r>
              <a:rPr lang="zh-CN" altLang="en-US" sz="2400" dirty="0">
                <a:latin typeface="Times New Roman" panose="02020603050405020304" pitchFamily="18" charset="0"/>
                <a:ea typeface="宋体" panose="02010600030101010101" pitchFamily="2" charset="-122"/>
              </a:rPr>
              <a:t>为已排序完毕的元素。</a:t>
            </a:r>
            <a:endParaRPr lang="zh-CN" altLang="en-US" sz="2400" dirty="0">
              <a:latin typeface="Times New Roman" panose="02020603050405020304" pitchFamily="18" charset="0"/>
              <a:ea typeface="宋体" panose="02010600030101010101" pitchFamily="2" charset="-122"/>
            </a:endParaRPr>
          </a:p>
          <a:p>
            <a:pPr algn="just" eaLnBrk="0" hangingPunct="0">
              <a:buFont typeface="Wingdings" panose="05000000000000000000" pitchFamily="2" charset="2"/>
              <a:buChar char="q"/>
            </a:pPr>
            <a:r>
              <a:rPr lang="zh-CN" altLang="en-US" sz="2400" dirty="0">
                <a:latin typeface="Times New Roman" panose="02020603050405020304" pitchFamily="18" charset="0"/>
                <a:ea typeface="宋体" panose="02010600030101010101" pitchFamily="2" charset="-122"/>
              </a:rPr>
              <a:t>下一次循环对</a:t>
            </a:r>
            <a:r>
              <a:rPr lang="en-US" altLang="zh-CN" sz="2400" dirty="0">
                <a:latin typeface="Times New Roman" panose="02020603050405020304" pitchFamily="18" charset="0"/>
                <a:ea typeface="宋体" panose="02010600030101010101" pitchFamily="2" charset="-122"/>
              </a:rPr>
              <a:t>i+1</a:t>
            </a:r>
            <a:r>
              <a:rPr lang="zh-CN" altLang="en-US" sz="2400" dirty="0">
                <a:latin typeface="Times New Roman" panose="02020603050405020304" pitchFamily="18" charset="0"/>
                <a:ea typeface="宋体" panose="02010600030101010101" pitchFamily="2" charset="-122"/>
              </a:rPr>
              <a:t>以后各个元素排序。</a:t>
            </a:r>
            <a:endParaRPr lang="zh-CN" altLang="en-US" sz="2400" dirty="0">
              <a:latin typeface="Times New Roman" panose="02020603050405020304" pitchFamily="18" charset="0"/>
              <a:ea typeface="宋体" panose="02010600030101010101" pitchFamily="2" charset="-122"/>
            </a:endParaRPr>
          </a:p>
        </p:txBody>
      </p:sp>
      <p:sp>
        <p:nvSpPr>
          <p:cNvPr id="84995" name="Rectangle 4"/>
          <p:cNvSpPr/>
          <p:nvPr/>
        </p:nvSpPr>
        <p:spPr>
          <a:xfrm>
            <a:off x="3429000" y="1371600"/>
            <a:ext cx="3536950" cy="457200"/>
          </a:xfrm>
          <a:prstGeom prst="rect">
            <a:avLst/>
          </a:prstGeom>
          <a:noFill/>
          <a:ln w="9525">
            <a:noFill/>
          </a:ln>
        </p:spPr>
        <p:txBody>
          <a:bodyPr wrap="none" anchor="t" anchorCtr="0">
            <a:spAutoFit/>
          </a:bodyPr>
          <a:p>
            <a:pPr eaLnBrk="0" hangingPunct="0"/>
            <a:r>
              <a:rPr lang="en-US" altLang="zh-CN" sz="2400" b="1" dirty="0">
                <a:latin typeface="Times New Roman" panose="02020603050405020304" pitchFamily="18" charset="0"/>
                <a:ea typeface="宋体" panose="02010600030101010101" pitchFamily="2" charset="-122"/>
              </a:rPr>
              <a:t>1  10  2  8  9  3  4  5  25  13</a:t>
            </a:r>
            <a:endParaRPr lang="en-US" altLang="zh-CN" sz="2400" b="1" dirty="0">
              <a:latin typeface="Times New Roman" panose="02020603050405020304" pitchFamily="18" charset="0"/>
              <a:ea typeface="宋体" panose="02010600030101010101" pitchFamily="2" charset="-122"/>
            </a:endParaRPr>
          </a:p>
        </p:txBody>
      </p:sp>
      <p:grpSp>
        <p:nvGrpSpPr>
          <p:cNvPr id="177157" name="Group 5"/>
          <p:cNvGrpSpPr/>
          <p:nvPr/>
        </p:nvGrpSpPr>
        <p:grpSpPr>
          <a:xfrm>
            <a:off x="1905000" y="1828800"/>
            <a:ext cx="4527550" cy="609600"/>
            <a:chOff x="1200" y="1152"/>
            <a:chExt cx="2852" cy="384"/>
          </a:xfrm>
        </p:grpSpPr>
        <p:grpSp>
          <p:nvGrpSpPr>
            <p:cNvPr id="84997" name="Group 6"/>
            <p:cNvGrpSpPr/>
            <p:nvPr/>
          </p:nvGrpSpPr>
          <p:grpSpPr>
            <a:xfrm>
              <a:off x="2256" y="1152"/>
              <a:ext cx="1728" cy="96"/>
              <a:chOff x="2256" y="1152"/>
              <a:chExt cx="1728" cy="96"/>
            </a:xfrm>
          </p:grpSpPr>
          <p:sp>
            <p:nvSpPr>
              <p:cNvPr id="84998" name="Arc 7"/>
              <p:cNvSpPr/>
              <p:nvPr/>
            </p:nvSpPr>
            <p:spPr>
              <a:xfrm flipV="1">
                <a:off x="3120" y="1152"/>
                <a:ext cx="864" cy="96"/>
              </a:xfrm>
              <a:custGeom>
                <a:avLst/>
                <a:gdLst/>
                <a:ahLst/>
                <a:cxnLst>
                  <a:cxn ang="0">
                    <a:pos x="0" y="0"/>
                  </a:cxn>
                  <a:cxn ang="0">
                    <a:pos x="864" y="96"/>
                  </a:cxn>
                  <a:cxn ang="0">
                    <a:pos x="0" y="0"/>
                  </a:cxn>
                  <a:cxn ang="0">
                    <a:pos x="864" y="96"/>
                  </a:cxn>
                  <a:cxn ang="0">
                    <a:pos x="0" y="96"/>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84999" name="Arc 8"/>
              <p:cNvSpPr/>
              <p:nvPr/>
            </p:nvSpPr>
            <p:spPr>
              <a:xfrm flipH="1" flipV="1">
                <a:off x="2256" y="1152"/>
                <a:ext cx="864" cy="96"/>
              </a:xfrm>
              <a:custGeom>
                <a:avLst/>
                <a:gdLst/>
                <a:ahLst/>
                <a:cxnLst>
                  <a:cxn ang="0">
                    <a:pos x="0" y="0"/>
                  </a:cxn>
                  <a:cxn ang="0">
                    <a:pos x="864" y="96"/>
                  </a:cxn>
                  <a:cxn ang="0">
                    <a:pos x="0" y="0"/>
                  </a:cxn>
                  <a:cxn ang="0">
                    <a:pos x="864" y="96"/>
                  </a:cxn>
                  <a:cxn ang="0">
                    <a:pos x="0" y="96"/>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rgbClr val="000000"/>
                </a:solidFill>
                <a:prstDash val="solid"/>
                <a:round/>
                <a:headEnd type="none" w="med" len="med"/>
                <a:tailEnd type="triangle" w="med" len="med"/>
              </a:ln>
            </p:spPr>
            <p:txBody>
              <a:bodyPr/>
              <a:p>
                <a:endParaRPr lang="zh-CN" altLang="en-US"/>
              </a:p>
            </p:txBody>
          </p:sp>
        </p:grpSp>
        <p:sp>
          <p:nvSpPr>
            <p:cNvPr id="85000" name="Rectangle 9"/>
            <p:cNvSpPr/>
            <p:nvPr/>
          </p:nvSpPr>
          <p:spPr>
            <a:xfrm>
              <a:off x="1200" y="1248"/>
              <a:ext cx="518" cy="250"/>
            </a:xfrm>
            <a:prstGeom prst="rect">
              <a:avLst/>
            </a:prstGeom>
            <a:no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次</a:t>
              </a:r>
              <a:endParaRPr lang="zh-CN" altLang="en-US" sz="2000" b="1" dirty="0">
                <a:latin typeface="Times New Roman" panose="02020603050405020304" pitchFamily="18" charset="0"/>
                <a:ea typeface="宋体" panose="02010600030101010101" pitchFamily="2" charset="-122"/>
              </a:endParaRPr>
            </a:p>
          </p:txBody>
        </p:sp>
        <p:sp>
          <p:nvSpPr>
            <p:cNvPr id="85001" name="Rectangle 10"/>
            <p:cNvSpPr/>
            <p:nvPr/>
          </p:nvSpPr>
          <p:spPr>
            <a:xfrm>
              <a:off x="2160" y="1248"/>
              <a:ext cx="1892" cy="288"/>
            </a:xfrm>
            <a:prstGeom prst="rect">
              <a:avLst/>
            </a:prstGeom>
            <a:noFill/>
            <a:ln w="9525">
              <a:noFill/>
            </a:ln>
          </p:spPr>
          <p:txBody>
            <a:bodyPr wrap="none" anchor="t" anchorCtr="0">
              <a:spAutoFit/>
            </a:bodyPr>
            <a:p>
              <a:pPr eaLnBrk="0" hangingPunct="0"/>
              <a:r>
                <a:rPr lang="en-US" altLang="zh-CN" sz="2400" b="1" dirty="0">
                  <a:latin typeface="Times New Roman" panose="02020603050405020304" pitchFamily="18" charset="0"/>
                  <a:ea typeface="宋体" panose="02010600030101010101" pitchFamily="2" charset="-122"/>
                </a:rPr>
                <a:t>25                               1</a:t>
              </a:r>
              <a:endParaRPr lang="en-US" altLang="zh-CN" sz="2400" b="1" dirty="0">
                <a:latin typeface="Times New Roman" panose="02020603050405020304" pitchFamily="18" charset="0"/>
                <a:ea typeface="宋体" panose="02010600030101010101" pitchFamily="2" charset="-122"/>
              </a:endParaRPr>
            </a:p>
          </p:txBody>
        </p:sp>
      </p:grpSp>
      <p:grpSp>
        <p:nvGrpSpPr>
          <p:cNvPr id="177163" name="Group 11"/>
          <p:cNvGrpSpPr/>
          <p:nvPr/>
        </p:nvGrpSpPr>
        <p:grpSpPr>
          <a:xfrm>
            <a:off x="1905000" y="2438400"/>
            <a:ext cx="5137150" cy="609600"/>
            <a:chOff x="1200" y="1536"/>
            <a:chExt cx="3236" cy="384"/>
          </a:xfrm>
        </p:grpSpPr>
        <p:grpSp>
          <p:nvGrpSpPr>
            <p:cNvPr id="85003" name="Group 12"/>
            <p:cNvGrpSpPr/>
            <p:nvPr/>
          </p:nvGrpSpPr>
          <p:grpSpPr>
            <a:xfrm>
              <a:off x="2544" y="1536"/>
              <a:ext cx="1728" cy="96"/>
              <a:chOff x="2256" y="1152"/>
              <a:chExt cx="1728" cy="96"/>
            </a:xfrm>
          </p:grpSpPr>
          <p:sp>
            <p:nvSpPr>
              <p:cNvPr id="85004" name="Arc 13"/>
              <p:cNvSpPr/>
              <p:nvPr/>
            </p:nvSpPr>
            <p:spPr>
              <a:xfrm flipV="1">
                <a:off x="3120" y="1152"/>
                <a:ext cx="864" cy="96"/>
              </a:xfrm>
              <a:custGeom>
                <a:avLst/>
                <a:gdLst/>
                <a:ahLst/>
                <a:cxnLst>
                  <a:cxn ang="0">
                    <a:pos x="0" y="0"/>
                  </a:cxn>
                  <a:cxn ang="0">
                    <a:pos x="864" y="96"/>
                  </a:cxn>
                  <a:cxn ang="0">
                    <a:pos x="0" y="0"/>
                  </a:cxn>
                  <a:cxn ang="0">
                    <a:pos x="864" y="96"/>
                  </a:cxn>
                  <a:cxn ang="0">
                    <a:pos x="0" y="96"/>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85005" name="Arc 14"/>
              <p:cNvSpPr/>
              <p:nvPr/>
            </p:nvSpPr>
            <p:spPr>
              <a:xfrm flipH="1" flipV="1">
                <a:off x="2256" y="1152"/>
                <a:ext cx="864" cy="96"/>
              </a:xfrm>
              <a:custGeom>
                <a:avLst/>
                <a:gdLst/>
                <a:ahLst/>
                <a:cxnLst>
                  <a:cxn ang="0">
                    <a:pos x="0" y="0"/>
                  </a:cxn>
                  <a:cxn ang="0">
                    <a:pos x="864" y="96"/>
                  </a:cxn>
                  <a:cxn ang="0">
                    <a:pos x="0" y="0"/>
                  </a:cxn>
                  <a:cxn ang="0">
                    <a:pos x="864" y="96"/>
                  </a:cxn>
                  <a:cxn ang="0">
                    <a:pos x="0" y="96"/>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9525" cap="flat" cmpd="sng">
                <a:solidFill>
                  <a:srgbClr val="000000"/>
                </a:solidFill>
                <a:prstDash val="solid"/>
                <a:round/>
                <a:headEnd type="none" w="med" len="med"/>
                <a:tailEnd type="triangle" w="med" len="med"/>
              </a:ln>
            </p:spPr>
            <p:txBody>
              <a:bodyPr/>
              <a:p>
                <a:endParaRPr lang="zh-CN" altLang="en-US"/>
              </a:p>
            </p:txBody>
          </p:sp>
        </p:grpSp>
        <p:sp>
          <p:nvSpPr>
            <p:cNvPr id="85006" name="Rectangle 15"/>
            <p:cNvSpPr/>
            <p:nvPr/>
          </p:nvSpPr>
          <p:spPr>
            <a:xfrm>
              <a:off x="1200" y="1632"/>
              <a:ext cx="518" cy="250"/>
            </a:xfrm>
            <a:prstGeom prst="rect">
              <a:avLst/>
            </a:prstGeom>
            <a:noFill/>
            <a:ln w="9525">
              <a:noFill/>
            </a:ln>
          </p:spPr>
          <p:txBody>
            <a:bodyPr wrap="none" anchor="t" anchorCtr="0">
              <a:spAutoFit/>
            </a:bodyPr>
            <a:p>
              <a:pPr eaLnBrk="0" hangingPunct="0"/>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次</a:t>
              </a:r>
              <a:endParaRPr lang="zh-CN" altLang="en-US" sz="2000" b="1" dirty="0">
                <a:latin typeface="Times New Roman" panose="02020603050405020304" pitchFamily="18" charset="0"/>
                <a:ea typeface="宋体" panose="02010600030101010101" pitchFamily="2" charset="-122"/>
              </a:endParaRPr>
            </a:p>
          </p:txBody>
        </p:sp>
        <p:sp>
          <p:nvSpPr>
            <p:cNvPr id="85007" name="Rectangle 16"/>
            <p:cNvSpPr/>
            <p:nvPr/>
          </p:nvSpPr>
          <p:spPr>
            <a:xfrm>
              <a:off x="2160" y="1632"/>
              <a:ext cx="2276" cy="288"/>
            </a:xfrm>
            <a:prstGeom prst="rect">
              <a:avLst/>
            </a:prstGeom>
            <a:noFill/>
            <a:ln w="9525">
              <a:noFill/>
            </a:ln>
          </p:spPr>
          <p:txBody>
            <a:bodyPr wrap="none" anchor="t" anchorCtr="0">
              <a:spAutoFit/>
            </a:bodyPr>
            <a:p>
              <a:pPr eaLnBrk="0" hangingPunct="0"/>
              <a:r>
                <a:rPr lang="en-US" altLang="zh-CN" sz="2400" b="1" dirty="0">
                  <a:latin typeface="Times New Roman" panose="02020603050405020304" pitchFamily="18" charset="0"/>
                  <a:ea typeface="宋体" panose="02010600030101010101" pitchFamily="2" charset="-122"/>
                </a:rPr>
                <a:t>25 13                                10</a:t>
              </a:r>
              <a:endParaRPr lang="en-US" altLang="zh-CN" sz="24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7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p:nvPr/>
        </p:nvSpPr>
        <p:spPr>
          <a:xfrm>
            <a:off x="838200" y="609600"/>
            <a:ext cx="4572000" cy="5883275"/>
          </a:xfrm>
          <a:prstGeom prst="rect">
            <a:avLst/>
          </a:prstGeom>
          <a:noFill/>
          <a:ln w="9525">
            <a:noFill/>
          </a:ln>
        </p:spPr>
        <p:txBody>
          <a:bodyPr anchor="t" anchorCtr="0">
            <a:spAutoFit/>
          </a:bodyPr>
          <a:p>
            <a:pPr eaLnBrk="0" hangingPunct="0">
              <a:spcBef>
                <a:spcPct val="50000"/>
              </a:spcBef>
            </a:pPr>
            <a:r>
              <a:rPr lang="en-US" altLang="zh-CN" sz="2000" b="1" dirty="0">
                <a:latin typeface="Times New Roman" panose="02020603050405020304" pitchFamily="18" charset="0"/>
                <a:ea typeface="宋体" panose="02010600030101010101" pitchFamily="2" charset="-122"/>
              </a:rPr>
              <a:t>main()</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int i,j,p,q,s,a[10];</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printf("\n input 10 numbers:\n");</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for(i=0;i&lt;10;i++)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scanf("%d",&amp;a[i]);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for(i=0;i&lt;10;i++){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p=i;q=a[i];</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for(j=i+1;j&lt;10;j++)</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if(q&lt;a[j]) { p=j;q=a[j];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if(i!=p) {s=a[i];  a[i]=a[p];  a[p]=s;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      printf("%d",a[i]);  }  </a:t>
            </a:r>
            <a:endParaRPr lang="en-US" altLang="zh-CN" sz="2000" b="1" dirty="0">
              <a:latin typeface="Times New Roman" panose="02020603050405020304" pitchFamily="18" charset="0"/>
              <a:ea typeface="宋体" panose="02010600030101010101" pitchFamily="2" charset="-122"/>
            </a:endParaRPr>
          </a:p>
          <a:p>
            <a:pPr eaLnBrk="0" hangingPunct="0">
              <a:spcBef>
                <a:spcPct val="50000"/>
              </a:spcBef>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87042" name="Rectangle 3"/>
          <p:cNvSpPr/>
          <p:nvPr/>
        </p:nvSpPr>
        <p:spPr>
          <a:xfrm>
            <a:off x="5791200" y="5410200"/>
            <a:ext cx="2514600" cy="10668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eaLnBrk="0" hangingPunct="0"/>
            <a:r>
              <a:rPr lang="en-US" altLang="zh-CN" sz="2000" dirty="0">
                <a:latin typeface="Times New Roman" panose="02020603050405020304" pitchFamily="18" charset="0"/>
                <a:ea typeface="宋体" panose="02010600030101010101" pitchFamily="2" charset="-122"/>
              </a:rPr>
              <a:t>input 10 numbers:</a:t>
            </a:r>
            <a:endParaRPr lang="en-US" altLang="zh-CN" sz="2000" dirty="0">
              <a:latin typeface="Times New Roman" panose="02020603050405020304" pitchFamily="18" charset="0"/>
              <a:ea typeface="宋体" panose="02010600030101010101" pitchFamily="2" charset="-122"/>
            </a:endParaRPr>
          </a:p>
          <a:p>
            <a:pPr algn="just" eaLnBrk="0" hangingPunct="0"/>
            <a:r>
              <a:rPr lang="en-US" altLang="zh-CN" sz="2000" dirty="0">
                <a:latin typeface="Times New Roman" panose="02020603050405020304" pitchFamily="18" charset="0"/>
                <a:ea typeface="宋体" panose="02010600030101010101" pitchFamily="2" charset="-122"/>
              </a:rPr>
              <a:t>1 10 2 8 9 3 4 5 25 13</a:t>
            </a:r>
            <a:endParaRPr lang="en-US" altLang="zh-CN" sz="2000" dirty="0">
              <a:latin typeface="Times New Roman" panose="02020603050405020304" pitchFamily="18" charset="0"/>
              <a:ea typeface="宋体" panose="02010600030101010101" pitchFamily="2" charset="-122"/>
            </a:endParaRPr>
          </a:p>
          <a:p>
            <a:pPr algn="just" eaLnBrk="0" hangingPunct="0"/>
            <a:r>
              <a:rPr lang="en-US" altLang="zh-CN" sz="2000" dirty="0">
                <a:latin typeface="Times New Roman" panose="02020603050405020304" pitchFamily="18" charset="0"/>
                <a:ea typeface="宋体" panose="02010600030101010101" pitchFamily="2" charset="-122"/>
              </a:rPr>
              <a:t>25 13 10 9 8 5 4 3 2 1</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ln/>
        </p:spPr>
        <p:txBody>
          <a:bodyPr vert="horz" wrap="square" lIns="91440" tIns="45720" rIns="91440" bIns="45720" anchor="b" anchorCtr="0"/>
          <a:p>
            <a:pPr algn="ctr" eaLnBrk="1" hangingPunct="1"/>
            <a:r>
              <a:rPr lang="zh-CN" altLang="en-US" dirty="0"/>
              <a:t>郑州大学研究生试题选</a:t>
            </a:r>
            <a:endParaRPr lang="zh-CN" altLang="en-US" dirty="0"/>
          </a:p>
        </p:txBody>
      </p:sp>
      <p:sp>
        <p:nvSpPr>
          <p:cNvPr id="88066"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000" dirty="0">
                <a:latin typeface="宋体" panose="02010600030101010101" pitchFamily="2" charset="-122"/>
              </a:rPr>
              <a:t>写出广义表的头尾链表的存储表示定义。假设广义表</a:t>
            </a:r>
            <a:r>
              <a:rPr lang="en-US" altLang="zh-CN" sz="2000" dirty="0">
                <a:latin typeface="Times New Roman" panose="02020603050405020304" pitchFamily="18" charset="0"/>
              </a:rPr>
              <a:t>A=(a,(b,c))</a:t>
            </a:r>
            <a:r>
              <a:rPr lang="zh-CN" altLang="en-US" sz="2000" dirty="0">
                <a:latin typeface="宋体" panose="02010600030101010101" pitchFamily="2" charset="-122"/>
              </a:rPr>
              <a:t>，画出其头尾链表的存储结构表示图。</a:t>
            </a:r>
            <a:r>
              <a:rPr lang="zh-CN" altLang="en-US" sz="2000" dirty="0"/>
              <a:t> </a:t>
            </a:r>
            <a:endParaRPr lang="zh-CN" altLang="en-US" sz="2000" dirty="0"/>
          </a:p>
          <a:p>
            <a:pPr eaLnBrk="1" hangingPunct="1">
              <a:lnSpc>
                <a:spcPct val="90000"/>
              </a:lnSpc>
            </a:pPr>
            <a:r>
              <a:rPr lang="zh-CN" altLang="en-US" sz="2000" dirty="0">
                <a:latin typeface="宋体" panose="02010600030101010101" pitchFamily="2" charset="-122"/>
              </a:rPr>
              <a:t>递归广义表</a:t>
            </a:r>
            <a:r>
              <a:rPr lang="en-US" altLang="zh-CN" sz="2000" dirty="0">
                <a:latin typeface="Times New Roman" panose="02020603050405020304" pitchFamily="18" charset="0"/>
              </a:rPr>
              <a:t>E=( a, E )=(a, (a, (a, …)))</a:t>
            </a:r>
            <a:r>
              <a:rPr lang="zh-CN" altLang="en-US" sz="2000" dirty="0">
                <a:latin typeface="宋体" panose="02010600030101010101" pitchFamily="2" charset="-122"/>
              </a:rPr>
              <a:t>是一个无限的列表，表的长度为无穷。</a:t>
            </a:r>
            <a:r>
              <a:rPr lang="zh-CN" altLang="en-US" sz="2000" dirty="0"/>
              <a:t> （对／错）</a:t>
            </a:r>
            <a:endParaRPr lang="zh-CN" altLang="en-US" sz="2000" dirty="0"/>
          </a:p>
          <a:p>
            <a:pPr eaLnBrk="1" hangingPunct="1">
              <a:lnSpc>
                <a:spcPct val="90000"/>
              </a:lnSpc>
            </a:pPr>
            <a:r>
              <a:rPr lang="zh-CN" altLang="en-US" sz="2000" dirty="0">
                <a:latin typeface="宋体" panose="02010600030101010101" pitchFamily="2" charset="-122"/>
              </a:rPr>
              <a:t>设有上三角矩阵（</a:t>
            </a:r>
            <a:r>
              <a:rPr lang="en-US" altLang="zh-CN" sz="2000" dirty="0">
                <a:latin typeface="Times New Roman" panose="02020603050405020304" pitchFamily="18" charset="0"/>
              </a:rPr>
              <a:t>a </a:t>
            </a:r>
            <a:r>
              <a:rPr lang="en-US" altLang="zh-CN" sz="2000" baseline="-30000" dirty="0">
                <a:latin typeface="Times New Roman" panose="02020603050405020304" pitchFamily="18" charset="0"/>
              </a:rPr>
              <a:t>i j</a:t>
            </a:r>
            <a:r>
              <a:rPr lang="zh-CN" altLang="en-US" sz="2000" dirty="0">
                <a:latin typeface="宋体" panose="02010600030101010101" pitchFamily="2" charset="-122"/>
              </a:rPr>
              <a:t>）</a:t>
            </a:r>
            <a:r>
              <a:rPr lang="en-US" altLang="zh-CN" sz="2000" baseline="-30000" dirty="0">
                <a:latin typeface="Times New Roman" panose="02020603050405020304" pitchFamily="18" charset="0"/>
              </a:rPr>
              <a:t>n</a:t>
            </a:r>
            <a:r>
              <a:rPr lang="en-US" altLang="zh-CN" sz="2000" baseline="-30000" dirty="0">
                <a:latin typeface="宋体" panose="02010600030101010101" pitchFamily="2" charset="-122"/>
              </a:rPr>
              <a:t>×</a:t>
            </a:r>
            <a:r>
              <a:rPr lang="en-US" altLang="zh-CN" sz="2000" baseline="-30000" dirty="0">
                <a:latin typeface="Times New Roman" panose="02020603050405020304" pitchFamily="18" charset="0"/>
              </a:rPr>
              <a:t>n </a:t>
            </a:r>
            <a:r>
              <a:rPr lang="zh-CN" altLang="en-US" sz="2000" dirty="0">
                <a:latin typeface="宋体" panose="02010600030101010101" pitchFamily="2" charset="-122"/>
              </a:rPr>
              <a:t>（</a:t>
            </a:r>
            <a:r>
              <a:rPr lang="en-US" altLang="zh-CN" sz="2000" dirty="0">
                <a:latin typeface="Times New Roman" panose="02020603050405020304" pitchFamily="18" charset="0"/>
              </a:rPr>
              <a:t>i,j</a:t>
            </a:r>
            <a:r>
              <a:rPr lang="zh-CN" altLang="en-US" sz="2000" dirty="0">
                <a:latin typeface="宋体" panose="02010600030101010101" pitchFamily="2" charset="-122"/>
              </a:rPr>
              <a:t>的下标都是从</a:t>
            </a:r>
            <a:r>
              <a:rPr lang="en-US" altLang="zh-CN" sz="2000" dirty="0">
                <a:latin typeface="Times New Roman" panose="02020603050405020304" pitchFamily="18" charset="0"/>
              </a:rPr>
              <a:t>1</a:t>
            </a:r>
            <a:r>
              <a:rPr lang="zh-CN" altLang="en-US" sz="2000" dirty="0">
                <a:latin typeface="宋体" panose="02010600030101010101" pitchFamily="2" charset="-122"/>
              </a:rPr>
              <a:t>到</a:t>
            </a:r>
            <a:r>
              <a:rPr lang="en-US" altLang="zh-CN" sz="2000" dirty="0">
                <a:latin typeface="Times New Roman" panose="02020603050405020304" pitchFamily="18" charset="0"/>
              </a:rPr>
              <a:t>n</a:t>
            </a:r>
            <a:r>
              <a:rPr lang="zh-CN" altLang="en-US" sz="2000" dirty="0">
                <a:latin typeface="宋体" panose="02010600030101010101" pitchFamily="2" charset="-122"/>
              </a:rPr>
              <a:t>），将其上三角元素逐行存于</a:t>
            </a:r>
            <a:r>
              <a:rPr lang="en-US" altLang="zh-CN" sz="2000" dirty="0">
                <a:latin typeface="Times New Roman" panose="02020603050405020304" pitchFamily="18" charset="0"/>
              </a:rPr>
              <a:t>B[m]</a:t>
            </a:r>
            <a:r>
              <a:rPr lang="zh-CN" altLang="en-US" sz="2000" dirty="0">
                <a:latin typeface="宋体" panose="02010600030101010101" pitchFamily="2" charset="-122"/>
              </a:rPr>
              <a:t>中（</a:t>
            </a:r>
            <a:r>
              <a:rPr lang="en-US" altLang="zh-CN" sz="2000" dirty="0">
                <a:latin typeface="Times New Roman" panose="02020603050405020304" pitchFamily="18" charset="0"/>
              </a:rPr>
              <a:t>m</a:t>
            </a:r>
            <a:r>
              <a:rPr lang="zh-CN" altLang="en-US" sz="2000" dirty="0">
                <a:latin typeface="宋体" panose="02010600030101010101" pitchFamily="2" charset="-122"/>
              </a:rPr>
              <a:t>充分大，下标从</a:t>
            </a:r>
            <a:r>
              <a:rPr lang="en-US" altLang="zh-CN" sz="2000" dirty="0">
                <a:latin typeface="Times New Roman" panose="02020603050405020304" pitchFamily="18" charset="0"/>
              </a:rPr>
              <a:t>1</a:t>
            </a:r>
            <a:r>
              <a:rPr lang="zh-CN" altLang="en-US" sz="2000" dirty="0">
                <a:latin typeface="宋体" panose="02010600030101010101" pitchFamily="2" charset="-122"/>
              </a:rPr>
              <a:t>开始），使得</a:t>
            </a:r>
            <a:r>
              <a:rPr lang="en-US" altLang="zh-CN" sz="2000" dirty="0">
                <a:latin typeface="Times New Roman" panose="02020603050405020304" pitchFamily="18" charset="0"/>
              </a:rPr>
              <a:t>B[k]= a </a:t>
            </a:r>
            <a:r>
              <a:rPr lang="en-US" altLang="zh-CN" sz="2000" baseline="-30000" dirty="0">
                <a:latin typeface="Times New Roman" panose="02020603050405020304" pitchFamily="18" charset="0"/>
              </a:rPr>
              <a:t>i j</a:t>
            </a:r>
            <a:r>
              <a:rPr lang="en-US" altLang="zh-CN" sz="2000" dirty="0">
                <a:latin typeface="Times New Roman" panose="02020603050405020304" pitchFamily="18" charset="0"/>
              </a:rPr>
              <a:t> </a:t>
            </a:r>
            <a:r>
              <a:rPr lang="zh-CN" altLang="en-US" sz="2000" dirty="0">
                <a:latin typeface="宋体" panose="02010600030101010101" pitchFamily="2" charset="-122"/>
              </a:rPr>
              <a:t>且</a:t>
            </a:r>
            <a:r>
              <a:rPr lang="en-US" altLang="zh-CN" sz="2000" dirty="0">
                <a:latin typeface="Times New Roman" panose="02020603050405020304" pitchFamily="18" charset="0"/>
              </a:rPr>
              <a:t>k=f</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i )+f </a:t>
            </a:r>
            <a:r>
              <a:rPr lang="en-US" altLang="zh-CN" sz="2000" baseline="-30000" dirty="0">
                <a:latin typeface="Times New Roman" panose="02020603050405020304" pitchFamily="18" charset="0"/>
              </a:rPr>
              <a:t>2 </a:t>
            </a:r>
            <a:r>
              <a:rPr lang="en-US" altLang="zh-CN" sz="2000" dirty="0">
                <a:latin typeface="Times New Roman" panose="02020603050405020304" pitchFamily="18" charset="0"/>
              </a:rPr>
              <a:t>( j )+c </a:t>
            </a:r>
            <a:r>
              <a:rPr lang="zh-CN" altLang="en-US" sz="2000" dirty="0">
                <a:latin typeface="宋体" panose="02010600030101010101" pitchFamily="2" charset="-122"/>
              </a:rPr>
              <a:t>，试推导出函数</a:t>
            </a:r>
            <a:r>
              <a:rPr lang="en-US" altLang="zh-CN" sz="2000" dirty="0">
                <a:latin typeface="Times New Roman" panose="02020603050405020304" pitchFamily="18" charset="0"/>
              </a:rPr>
              <a:t>f</a:t>
            </a:r>
            <a:r>
              <a:rPr lang="en-US" altLang="zh-CN" sz="2000" baseline="-30000" dirty="0">
                <a:latin typeface="Times New Roman" panose="02020603050405020304" pitchFamily="18" charset="0"/>
              </a:rPr>
              <a:t>1</a:t>
            </a:r>
            <a:r>
              <a:rPr lang="zh-CN" altLang="en-US" sz="2000" dirty="0">
                <a:latin typeface="宋体" panose="02010600030101010101" pitchFamily="2" charset="-122"/>
              </a:rPr>
              <a:t>和</a:t>
            </a:r>
            <a:r>
              <a:rPr lang="en-US" altLang="zh-CN" sz="2000" dirty="0">
                <a:latin typeface="Times New Roman" panose="02020603050405020304" pitchFamily="18" charset="0"/>
              </a:rPr>
              <a:t>f</a:t>
            </a:r>
            <a:r>
              <a:rPr lang="en-US" altLang="zh-CN" sz="2000" baseline="-30000" dirty="0">
                <a:latin typeface="Times New Roman" panose="02020603050405020304" pitchFamily="18" charset="0"/>
              </a:rPr>
              <a:t>2 </a:t>
            </a:r>
            <a:r>
              <a:rPr lang="zh-CN" altLang="en-US" sz="2000" dirty="0">
                <a:latin typeface="宋体" panose="02010600030101010101" pitchFamily="2" charset="-122"/>
              </a:rPr>
              <a:t>和常数</a:t>
            </a:r>
            <a:r>
              <a:rPr lang="en-US" altLang="zh-CN" sz="2000" dirty="0">
                <a:latin typeface="Times New Roman" panose="02020603050405020304" pitchFamily="18" charset="0"/>
              </a:rPr>
              <a:t>c</a:t>
            </a:r>
            <a:r>
              <a:rPr lang="zh-CN" altLang="en-US" sz="2000" dirty="0">
                <a:latin typeface="宋体" panose="02010600030101010101" pitchFamily="2" charset="-122"/>
              </a:rPr>
              <a:t>（要求</a:t>
            </a:r>
            <a:r>
              <a:rPr lang="en-US" altLang="zh-CN" sz="2000" dirty="0">
                <a:latin typeface="Times New Roman" panose="02020603050405020304" pitchFamily="18" charset="0"/>
              </a:rPr>
              <a:t>f</a:t>
            </a:r>
            <a:r>
              <a:rPr lang="en-US" altLang="zh-CN" sz="2000" baseline="-30000" dirty="0">
                <a:latin typeface="Times New Roman" panose="02020603050405020304" pitchFamily="18" charset="0"/>
              </a:rPr>
              <a:t>1</a:t>
            </a:r>
            <a:r>
              <a:rPr lang="zh-CN" altLang="en-US" sz="2000" dirty="0">
                <a:latin typeface="宋体" panose="02010600030101010101" pitchFamily="2" charset="-122"/>
              </a:rPr>
              <a:t>和</a:t>
            </a:r>
            <a:r>
              <a:rPr lang="en-US" altLang="zh-CN" sz="2000" dirty="0">
                <a:latin typeface="Times New Roman" panose="02020603050405020304" pitchFamily="18" charset="0"/>
              </a:rPr>
              <a:t>f</a:t>
            </a:r>
            <a:r>
              <a:rPr lang="en-US" altLang="zh-CN" sz="2000" baseline="-30000" dirty="0">
                <a:latin typeface="Times New Roman" panose="02020603050405020304" pitchFamily="18" charset="0"/>
              </a:rPr>
              <a:t>2</a:t>
            </a:r>
            <a:r>
              <a:rPr lang="zh-CN" altLang="en-US" sz="2000" dirty="0">
                <a:latin typeface="宋体" panose="02010600030101010101" pitchFamily="2" charset="-122"/>
              </a:rPr>
              <a:t>中不含常数）。</a:t>
            </a:r>
            <a:r>
              <a:rPr lang="zh-CN" altLang="en-US" sz="2000" dirty="0"/>
              <a:t> </a:t>
            </a:r>
            <a:endParaRPr lang="zh-CN" altLang="en-US" sz="2000" dirty="0"/>
          </a:p>
          <a:p>
            <a:pPr eaLnBrk="1" hangingPunct="1">
              <a:lnSpc>
                <a:spcPct val="90000"/>
              </a:lnSpc>
              <a:buNone/>
            </a:pPr>
            <a:r>
              <a:rPr lang="zh-CN" altLang="en-US" sz="2000" dirty="0"/>
              <a:t>             </a:t>
            </a:r>
            <a:r>
              <a:rPr lang="en-US" altLang="zh-CN" sz="2000" dirty="0">
                <a:latin typeface="Times New Roman" panose="02020603050405020304" pitchFamily="18" charset="0"/>
              </a:rPr>
              <a:t>f</a:t>
            </a:r>
            <a:r>
              <a:rPr lang="en-US" altLang="zh-CN" sz="2000" baseline="-30000" dirty="0">
                <a:latin typeface="Times New Roman" panose="02020603050405020304" pitchFamily="18" charset="0"/>
              </a:rPr>
              <a:t>1 </a:t>
            </a:r>
            <a:r>
              <a:rPr lang="en-US" altLang="zh-CN" sz="2000" dirty="0">
                <a:latin typeface="Times New Roman" panose="02020603050405020304" pitchFamily="18" charset="0"/>
              </a:rPr>
              <a:t>( i )=(n+1/2)i-1/2*i</a:t>
            </a:r>
            <a:r>
              <a:rPr lang="en-US" altLang="zh-CN" sz="2000" baseline="30000" dirty="0">
                <a:latin typeface="Times New Roman" panose="02020603050405020304" pitchFamily="18" charset="0"/>
              </a:rPr>
              <a:t>2</a:t>
            </a:r>
            <a:endParaRPr lang="en-US" altLang="zh-CN" sz="2000" dirty="0">
              <a:latin typeface="Times New Roman" panose="02020603050405020304" pitchFamily="18" charset="0"/>
            </a:endParaRPr>
          </a:p>
          <a:p>
            <a:pPr algn="just" eaLnBrk="1" hangingPunct="1">
              <a:lnSpc>
                <a:spcPct val="90000"/>
              </a:lnSpc>
              <a:buNone/>
            </a:pPr>
            <a:r>
              <a:rPr lang="en-US" altLang="zh-CN" sz="2000" dirty="0">
                <a:latin typeface="Times New Roman" panose="02020603050405020304" pitchFamily="18" charset="0"/>
              </a:rPr>
              <a:t> f </a:t>
            </a:r>
            <a:r>
              <a:rPr lang="en-US" altLang="zh-CN" sz="2000" baseline="-30000" dirty="0">
                <a:latin typeface="Times New Roman" panose="02020603050405020304" pitchFamily="18" charset="0"/>
              </a:rPr>
              <a:t>2 </a:t>
            </a:r>
            <a:r>
              <a:rPr lang="en-US" altLang="zh-CN" sz="2000" dirty="0">
                <a:latin typeface="Times New Roman" panose="02020603050405020304" pitchFamily="18" charset="0"/>
              </a:rPr>
              <a:t>( j )=j</a:t>
            </a:r>
            <a:endParaRPr lang="en-US" altLang="zh-CN" sz="2000" dirty="0">
              <a:latin typeface="Times New Roman" panose="02020603050405020304" pitchFamily="18" charset="0"/>
            </a:endParaRPr>
          </a:p>
          <a:p>
            <a:pPr eaLnBrk="1" hangingPunct="1">
              <a:lnSpc>
                <a:spcPct val="90000"/>
              </a:lnSpc>
              <a:buNone/>
            </a:pPr>
            <a:r>
              <a:rPr lang="en-US" altLang="zh-CN" sz="2000" dirty="0">
                <a:latin typeface="Times New Roman" panose="02020603050405020304" pitchFamily="18" charset="0"/>
              </a:rPr>
              <a:t>             C= -(n+1)</a:t>
            </a:r>
            <a:r>
              <a:rPr lang="en-US" altLang="zh-CN" sz="2000" dirty="0"/>
              <a:t> </a:t>
            </a:r>
            <a:endParaRPr lang="en-US" altLang="zh-CN" sz="2000" dirty="0"/>
          </a:p>
          <a:p>
            <a:pPr eaLnBrk="1" hangingPunct="1">
              <a:lnSpc>
                <a:spcPct val="90000"/>
              </a:lnSpc>
            </a:pPr>
            <a:r>
              <a:rPr lang="zh-CN" altLang="en-US" sz="2000" dirty="0">
                <a:latin typeface="宋体" panose="02010600030101010101" pitchFamily="2" charset="-122"/>
              </a:rPr>
              <a:t>广义表</a:t>
            </a:r>
            <a:r>
              <a:rPr lang="en-US" altLang="zh-CN" sz="2000" dirty="0">
                <a:latin typeface="Times New Roman" panose="02020603050405020304" pitchFamily="18" charset="0"/>
              </a:rPr>
              <a:t>E=( a,</a:t>
            </a:r>
            <a:r>
              <a:rPr lang="zh-CN" altLang="en-US" sz="2000" dirty="0">
                <a:latin typeface="宋体" panose="02010600030101010101" pitchFamily="2" charset="-122"/>
              </a:rPr>
              <a:t>（</a:t>
            </a:r>
            <a:r>
              <a:rPr lang="en-US" altLang="zh-CN" sz="2000" dirty="0">
                <a:latin typeface="Times New Roman" panose="02020603050405020304" pitchFamily="18" charset="0"/>
              </a:rPr>
              <a:t>b, c</a:t>
            </a:r>
            <a:r>
              <a:rPr lang="zh-CN" altLang="en-US" sz="2000" dirty="0">
                <a:latin typeface="宋体" panose="02010600030101010101" pitchFamily="2" charset="-122"/>
              </a:rPr>
              <a:t>）</a:t>
            </a:r>
            <a:r>
              <a:rPr lang="en-US" altLang="zh-CN" sz="2000" dirty="0">
                <a:latin typeface="Times New Roman" panose="02020603050405020304" pitchFamily="18" charset="0"/>
              </a:rPr>
              <a:t>, d )</a:t>
            </a:r>
            <a:r>
              <a:rPr lang="zh-CN" altLang="en-US" sz="2000" dirty="0">
                <a:latin typeface="宋体" panose="02010600030101010101" pitchFamily="2" charset="-122"/>
              </a:rPr>
              <a:t>，运算</a:t>
            </a:r>
            <a:r>
              <a:rPr lang="en-US" altLang="zh-CN" sz="2000" dirty="0">
                <a:latin typeface="Times New Roman" panose="02020603050405020304" pitchFamily="18" charset="0"/>
              </a:rPr>
              <a:t>head(tail(E))</a:t>
            </a:r>
            <a:r>
              <a:rPr lang="zh-CN" altLang="en-US" sz="2000" dirty="0">
                <a:latin typeface="宋体" panose="02010600030101010101" pitchFamily="2" charset="-122"/>
              </a:rPr>
              <a:t>的结果不是</a:t>
            </a:r>
            <a:r>
              <a:rPr lang="en-US" altLang="zh-CN" sz="2000" dirty="0">
                <a:latin typeface="Times New Roman" panose="02020603050405020304" pitchFamily="18" charset="0"/>
              </a:rPr>
              <a:t>b</a:t>
            </a:r>
            <a:r>
              <a:rPr lang="zh-CN" altLang="en-US" sz="2000" dirty="0">
                <a:latin typeface="宋体" panose="02010600030101010101" pitchFamily="2" charset="-122"/>
              </a:rPr>
              <a:t>。</a:t>
            </a:r>
            <a:r>
              <a:rPr lang="zh-CN" altLang="en-US" sz="2000" dirty="0"/>
              <a:t> （对／错）</a:t>
            </a:r>
            <a:endParaRPr lang="zh-CN" altLang="en-US" sz="2000" dirty="0"/>
          </a:p>
          <a:p>
            <a:pPr eaLnBrk="1" hangingPunct="1">
              <a:lnSpc>
                <a:spcPct val="90000"/>
              </a:lnSpc>
            </a:pPr>
            <a:r>
              <a:rPr lang="zh-CN" altLang="en-US" sz="2000" dirty="0">
                <a:latin typeface="宋体" panose="02010600030101010101" pitchFamily="2" charset="-122"/>
              </a:rPr>
              <a:t>设有三对角矩阵</a:t>
            </a:r>
            <a:r>
              <a:rPr lang="en-US" altLang="zh-CN" sz="2000" dirty="0">
                <a:latin typeface="Times New Roman" panose="02020603050405020304" pitchFamily="18" charset="0"/>
              </a:rPr>
              <a:t>A</a:t>
            </a:r>
            <a:r>
              <a:rPr lang="zh-CN" altLang="en-US" sz="2000" dirty="0">
                <a:latin typeface="宋体" panose="02010600030101010101" pitchFamily="2" charset="-122"/>
              </a:rPr>
              <a:t>＝（</a:t>
            </a:r>
            <a:r>
              <a:rPr lang="en-US" altLang="zh-CN" sz="2000" dirty="0">
                <a:latin typeface="Times New Roman" panose="02020603050405020304" pitchFamily="18" charset="0"/>
              </a:rPr>
              <a:t>a </a:t>
            </a:r>
            <a:r>
              <a:rPr lang="en-US" altLang="zh-CN" sz="2000" baseline="-30000" dirty="0">
                <a:latin typeface="Times New Roman" panose="02020603050405020304" pitchFamily="18" charset="0"/>
              </a:rPr>
              <a:t>i j</a:t>
            </a:r>
            <a:r>
              <a:rPr lang="zh-CN" altLang="en-US" sz="2000" dirty="0">
                <a:latin typeface="宋体" panose="02010600030101010101" pitchFamily="2" charset="-122"/>
              </a:rPr>
              <a:t>）</a:t>
            </a:r>
            <a:r>
              <a:rPr lang="en-US" altLang="zh-CN" sz="2000" baseline="-30000" dirty="0">
                <a:latin typeface="Times New Roman" panose="02020603050405020304" pitchFamily="18" charset="0"/>
              </a:rPr>
              <a:t>n</a:t>
            </a:r>
            <a:r>
              <a:rPr lang="en-US" altLang="zh-CN" sz="2000" baseline="-30000" dirty="0">
                <a:latin typeface="宋体" panose="02010600030101010101" pitchFamily="2" charset="-122"/>
              </a:rPr>
              <a:t>×</a:t>
            </a:r>
            <a:r>
              <a:rPr lang="en-US" altLang="zh-CN" sz="2000" baseline="-30000" dirty="0">
                <a:latin typeface="Times New Roman" panose="02020603050405020304" pitchFamily="18" charset="0"/>
              </a:rPr>
              <a:t>n </a:t>
            </a:r>
            <a:r>
              <a:rPr lang="zh-CN" altLang="en-US" sz="2000" dirty="0">
                <a:latin typeface="宋体" panose="02010600030101010101" pitchFamily="2" charset="-122"/>
              </a:rPr>
              <a:t>（</a:t>
            </a:r>
            <a:r>
              <a:rPr lang="en-US" altLang="zh-CN" sz="2000" dirty="0">
                <a:latin typeface="Times New Roman" panose="02020603050405020304" pitchFamily="18" charset="0"/>
              </a:rPr>
              <a:t>i,j</a:t>
            </a:r>
            <a:r>
              <a:rPr lang="zh-CN" altLang="en-US" sz="2000" dirty="0">
                <a:latin typeface="宋体" panose="02010600030101010101" pitchFamily="2" charset="-122"/>
              </a:rPr>
              <a:t>的下标都是从</a:t>
            </a:r>
            <a:r>
              <a:rPr lang="en-US" altLang="zh-CN" sz="2000" dirty="0">
                <a:latin typeface="Times New Roman" panose="02020603050405020304" pitchFamily="18" charset="0"/>
              </a:rPr>
              <a:t>1</a:t>
            </a:r>
            <a:r>
              <a:rPr lang="zh-CN" altLang="en-US" sz="2000" dirty="0">
                <a:latin typeface="宋体" panose="02010600030101010101" pitchFamily="2" charset="-122"/>
              </a:rPr>
              <a:t>到</a:t>
            </a:r>
            <a:r>
              <a:rPr lang="en-US" altLang="zh-CN" sz="2000" dirty="0">
                <a:latin typeface="Times New Roman" panose="02020603050405020304" pitchFamily="18" charset="0"/>
              </a:rPr>
              <a:t>n</a:t>
            </a:r>
            <a:r>
              <a:rPr lang="zh-CN" altLang="en-US" sz="2000" dirty="0">
                <a:latin typeface="宋体" panose="02010600030101010101" pitchFamily="2" charset="-122"/>
              </a:rPr>
              <a:t>）将三条对角线元素存于</a:t>
            </a:r>
            <a:r>
              <a:rPr lang="en-US" altLang="zh-CN" sz="2000" dirty="0">
                <a:latin typeface="Times New Roman" panose="02020603050405020304" pitchFamily="18" charset="0"/>
              </a:rPr>
              <a:t>B[3n</a:t>
            </a:r>
            <a:r>
              <a:rPr lang="zh-CN" altLang="en-US" sz="2000" dirty="0">
                <a:latin typeface="宋体" panose="02010600030101010101" pitchFamily="2" charset="-122"/>
              </a:rPr>
              <a:t>－</a:t>
            </a:r>
            <a:r>
              <a:rPr lang="en-US" altLang="zh-CN" sz="2000" dirty="0">
                <a:latin typeface="Times New Roman" panose="02020603050405020304" pitchFamily="18" charset="0"/>
              </a:rPr>
              <a:t>2]</a:t>
            </a:r>
            <a:r>
              <a:rPr lang="zh-CN" altLang="en-US" sz="2000" dirty="0">
                <a:latin typeface="宋体" panose="02010600030101010101" pitchFamily="2" charset="-122"/>
              </a:rPr>
              <a:t>中</a:t>
            </a:r>
            <a:r>
              <a:rPr lang="en-US" altLang="zh-CN" sz="2000" dirty="0">
                <a:latin typeface="Times New Roman" panose="02020603050405020304" pitchFamily="18" charset="0"/>
              </a:rPr>
              <a:t>,</a:t>
            </a:r>
            <a:r>
              <a:rPr lang="zh-CN" altLang="en-US" sz="2000" dirty="0">
                <a:latin typeface="宋体" panose="02010600030101010101" pitchFamily="2" charset="-122"/>
              </a:rPr>
              <a:t>使得</a:t>
            </a:r>
            <a:r>
              <a:rPr lang="en-US" altLang="zh-CN" sz="2000" dirty="0">
                <a:latin typeface="Times New Roman" panose="02020603050405020304" pitchFamily="18" charset="0"/>
              </a:rPr>
              <a:t>B[k]= a</a:t>
            </a:r>
            <a:r>
              <a:rPr lang="en-US" altLang="zh-CN" sz="2000" baseline="-30000" dirty="0">
                <a:latin typeface="Times New Roman" panose="02020603050405020304" pitchFamily="18" charset="0"/>
              </a:rPr>
              <a:t>ij</a:t>
            </a:r>
            <a:r>
              <a:rPr lang="zh-CN" altLang="en-US" sz="2000" dirty="0">
                <a:latin typeface="宋体" panose="02010600030101010101" pitchFamily="2" charset="-122"/>
              </a:rPr>
              <a:t>，试推导出</a:t>
            </a:r>
            <a:r>
              <a:rPr lang="en-US" altLang="zh-CN" sz="2000" dirty="0">
                <a:latin typeface="Times New Roman" panose="02020603050405020304" pitchFamily="18" charset="0"/>
              </a:rPr>
              <a:t>(i,j)</a:t>
            </a:r>
            <a:r>
              <a:rPr lang="zh-CN" altLang="en-US" sz="2000" dirty="0">
                <a:latin typeface="宋体" panose="02010600030101010101" pitchFamily="2" charset="-122"/>
              </a:rPr>
              <a:t>到</a:t>
            </a:r>
            <a:r>
              <a:rPr lang="en-US" altLang="zh-CN" sz="2000" dirty="0">
                <a:latin typeface="Times New Roman" panose="02020603050405020304" pitchFamily="18" charset="0"/>
              </a:rPr>
              <a:t>k</a:t>
            </a:r>
            <a:r>
              <a:rPr lang="zh-CN" altLang="en-US" sz="2000" dirty="0">
                <a:latin typeface="宋体" panose="02010600030101010101" pitchFamily="2" charset="-122"/>
              </a:rPr>
              <a:t>的变换公式。</a:t>
            </a:r>
            <a:r>
              <a:rPr lang="zh-CN" altLang="en-US" sz="2000" dirty="0"/>
              <a:t> </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425450" y="138113"/>
            <a:ext cx="7543800" cy="1295400"/>
          </a:xfrm>
          <a:ln/>
        </p:spPr>
        <p:txBody>
          <a:bodyPr vert="horz" wrap="square" lIns="91440" tIns="45720" rIns="91440" bIns="45720" anchor="b" anchorCtr="0"/>
          <a:p>
            <a:pPr algn="ctr" eaLnBrk="1" hangingPunct="1"/>
            <a:r>
              <a:rPr lang="en-US" altLang="zh-CN" sz="4000" dirty="0">
                <a:ea typeface="楷体_GB2312" pitchFamily="49" charset="-122"/>
              </a:rPr>
              <a:t>5.2</a:t>
            </a:r>
            <a:r>
              <a:rPr lang="en-US" altLang="zh-CN" sz="4000" dirty="0">
                <a:latin typeface="楷体_GB2312" pitchFamily="49" charset="-122"/>
                <a:ea typeface="楷体_GB2312" pitchFamily="49" charset="-122"/>
              </a:rPr>
              <a:t> </a:t>
            </a:r>
            <a:r>
              <a:rPr lang="zh-CN" altLang="en-US" sz="4000" dirty="0">
                <a:latin typeface="楷体_GB2312" pitchFamily="49" charset="-122"/>
                <a:ea typeface="楷体_GB2312" pitchFamily="49" charset="-122"/>
              </a:rPr>
              <a:t>数组的顺序表示</a:t>
            </a:r>
            <a:endParaRPr lang="zh-CN" altLang="en-US" sz="4000" dirty="0">
              <a:latin typeface="楷体_GB2312" pitchFamily="49" charset="-122"/>
              <a:ea typeface="楷体_GB2312" pitchFamily="49" charset="-122"/>
            </a:endParaRPr>
          </a:p>
        </p:txBody>
      </p:sp>
      <p:sp>
        <p:nvSpPr>
          <p:cNvPr id="13314" name="Rectangle 3"/>
          <p:cNvSpPr>
            <a:spLocks noGrp="1"/>
          </p:cNvSpPr>
          <p:nvPr>
            <p:ph idx="1"/>
          </p:nvPr>
        </p:nvSpPr>
        <p:spPr>
          <a:ln/>
        </p:spPr>
        <p:txBody>
          <a:bodyPr vert="horz" wrap="square" lIns="91440" tIns="45720" rIns="91440" bIns="45720" anchor="t" anchorCtr="0"/>
          <a:p>
            <a:pPr eaLnBrk="1" hangingPunct="1">
              <a:spcBef>
                <a:spcPct val="50000"/>
              </a:spcBef>
              <a:buClr>
                <a:schemeClr val="accent2"/>
              </a:buClr>
              <a:buSzPct val="80000"/>
            </a:pPr>
            <a:r>
              <a:rPr lang="zh-CN" altLang="en-US" sz="2400" b="1" dirty="0">
                <a:latin typeface="Times New Roman" panose="02020603050405020304" pitchFamily="18" charset="0"/>
                <a:ea typeface="楷体_GB2312" pitchFamily="49" charset="-122"/>
              </a:rPr>
              <a:t>特点：用一组地址连续的存储单元按照某种规则存放数组中的数据元素。</a:t>
            </a:r>
            <a:endParaRPr lang="zh-CN" altLang="en-US" sz="2400" b="1" dirty="0">
              <a:latin typeface="Times New Roman" panose="02020603050405020304" pitchFamily="18" charset="0"/>
              <a:ea typeface="楷体_GB2312" pitchFamily="49" charset="-122"/>
            </a:endParaRPr>
          </a:p>
          <a:p>
            <a:pPr eaLnBrk="1" hangingPunct="1">
              <a:spcBef>
                <a:spcPct val="50000"/>
              </a:spcBef>
              <a:buClr>
                <a:schemeClr val="accent2"/>
              </a:buClr>
              <a:buSzPct val="80000"/>
            </a:pPr>
            <a:r>
              <a:rPr lang="zh-CN" altLang="en-US" sz="2400" b="1" dirty="0">
                <a:latin typeface="Times New Roman" panose="02020603050405020304" pitchFamily="18" charset="0"/>
                <a:ea typeface="楷体_GB2312" pitchFamily="49" charset="-122"/>
              </a:rPr>
              <a:t>存储方式的两种约定（顺序存储方式）：</a:t>
            </a:r>
            <a:endParaRPr lang="zh-CN" altLang="en-US" sz="2400" b="1" dirty="0">
              <a:latin typeface="Times New Roman" panose="02020603050405020304" pitchFamily="18" charset="0"/>
              <a:ea typeface="楷体_GB2312" pitchFamily="49" charset="-122"/>
            </a:endParaRPr>
          </a:p>
          <a:p>
            <a:pPr lvl="1" indent="-347345" eaLnBrk="1" hangingPunct="1">
              <a:spcBef>
                <a:spcPct val="50000"/>
              </a:spcBef>
              <a:buSzPct val="80000"/>
            </a:pPr>
            <a:r>
              <a:rPr lang="zh-CN" altLang="en-US" sz="2400" b="1" dirty="0">
                <a:latin typeface="Times New Roman" panose="02020603050405020304" pitchFamily="18" charset="0"/>
                <a:ea typeface="楷体_GB2312" pitchFamily="49" charset="-122"/>
              </a:rPr>
              <a:t>以行序为主（低下标优先）</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将数组元素按行排列，第</a:t>
            </a:r>
            <a:r>
              <a:rPr lang="en-US" altLang="zh-CN" sz="2400" b="1" dirty="0">
                <a:latin typeface="Times New Roman" panose="02020603050405020304" pitchFamily="18" charset="0"/>
                <a:ea typeface="楷体_GB2312" pitchFamily="49" charset="-122"/>
              </a:rPr>
              <a:t>i+1</a:t>
            </a:r>
            <a:r>
              <a:rPr lang="zh-CN" altLang="en-US" sz="2400" b="1" dirty="0">
                <a:latin typeface="Times New Roman" panose="02020603050405020304" pitchFamily="18" charset="0"/>
                <a:ea typeface="楷体_GB2312" pitchFamily="49" charset="-122"/>
              </a:rPr>
              <a:t>个行向量紧接在第</a:t>
            </a:r>
            <a:r>
              <a:rPr lang="en-US" altLang="zh-CN" sz="2400" b="1" dirty="0">
                <a:latin typeface="Times New Roman" panose="02020603050405020304" pitchFamily="18" charset="0"/>
                <a:ea typeface="楷体_GB2312" pitchFamily="49" charset="-122"/>
              </a:rPr>
              <a:t>i</a:t>
            </a:r>
            <a:r>
              <a:rPr lang="zh-CN" altLang="en-US" sz="2400" b="1" dirty="0">
                <a:latin typeface="Times New Roman" panose="02020603050405020304" pitchFamily="18" charset="0"/>
                <a:ea typeface="楷体_GB2312" pitchFamily="49" charset="-122"/>
              </a:rPr>
              <a:t>个行向量后。如：</a:t>
            </a:r>
            <a:r>
              <a:rPr lang="en-US" altLang="zh-CN" sz="2400" b="1" dirty="0">
                <a:latin typeface="Times New Roman" panose="02020603050405020304" pitchFamily="18" charset="0"/>
                <a:ea typeface="楷体_GB2312" pitchFamily="49" charset="-122"/>
              </a:rPr>
              <a:t>PASCAL</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C</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lvl="1" indent="-347345" eaLnBrk="1" hangingPunct="1">
              <a:spcBef>
                <a:spcPct val="50000"/>
              </a:spcBef>
              <a:buSzPct val="80000"/>
            </a:pPr>
            <a:r>
              <a:rPr lang="zh-CN" altLang="en-US" sz="2400" b="1" dirty="0">
                <a:latin typeface="Times New Roman" panose="02020603050405020304" pitchFamily="18" charset="0"/>
                <a:ea typeface="楷体_GB2312" pitchFamily="49" charset="-122"/>
              </a:rPr>
              <a:t>以列序为主（高下标优先）</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将数组元素按列排列，第</a:t>
            </a:r>
            <a:r>
              <a:rPr lang="en-US" altLang="zh-CN" sz="2400" b="1" dirty="0">
                <a:latin typeface="Times New Roman" panose="02020603050405020304" pitchFamily="18" charset="0"/>
                <a:ea typeface="楷体_GB2312" pitchFamily="49" charset="-122"/>
              </a:rPr>
              <a:t>j+1</a:t>
            </a:r>
            <a:r>
              <a:rPr lang="zh-CN" altLang="en-US" sz="2400" b="1" dirty="0">
                <a:latin typeface="Times New Roman" panose="02020603050405020304" pitchFamily="18" charset="0"/>
                <a:ea typeface="楷体_GB2312" pitchFamily="49" charset="-122"/>
              </a:rPr>
              <a:t>个列向量紧接在第</a:t>
            </a:r>
            <a:r>
              <a:rPr lang="en-US" altLang="zh-CN" sz="2400" b="1" dirty="0">
                <a:latin typeface="Times New Roman" panose="02020603050405020304" pitchFamily="18" charset="0"/>
                <a:ea typeface="楷体_GB2312" pitchFamily="49" charset="-122"/>
              </a:rPr>
              <a:t>j</a:t>
            </a:r>
            <a:r>
              <a:rPr lang="zh-CN" altLang="en-US" sz="2400" b="1" dirty="0">
                <a:latin typeface="Times New Roman" panose="02020603050405020304" pitchFamily="18" charset="0"/>
                <a:ea typeface="楷体_GB2312" pitchFamily="49" charset="-122"/>
              </a:rPr>
              <a:t>个列向量后。如：</a:t>
            </a:r>
            <a:r>
              <a:rPr lang="en-US" altLang="zh-CN" sz="2400" b="1" dirty="0">
                <a:latin typeface="Times New Roman" panose="02020603050405020304" pitchFamily="18" charset="0"/>
                <a:ea typeface="楷体_GB2312" pitchFamily="49" charset="-122"/>
              </a:rPr>
              <a:t>FORTRAN</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lvl="1" indent="-347345" eaLnBrk="1" hangingPunct="1">
              <a:spcBef>
                <a:spcPct val="50000"/>
              </a:spcBef>
              <a:buSzPct val="80000"/>
            </a:pPr>
            <a:r>
              <a:rPr lang="zh-CN" altLang="en-US" sz="2400" b="1" dirty="0">
                <a:latin typeface="Times New Roman" panose="02020603050405020304" pitchFamily="18" charset="0"/>
                <a:ea typeface="楷体_GB2312" pitchFamily="49" charset="-122"/>
              </a:rPr>
              <a:t>例：</a:t>
            </a:r>
            <a:r>
              <a:rPr lang="en-US" altLang="zh-CN" sz="2400" b="1" dirty="0">
                <a:latin typeface="Times New Roman" panose="02020603050405020304" pitchFamily="18" charset="0"/>
                <a:ea typeface="楷体_GB2312" pitchFamily="49" charset="-122"/>
              </a:rPr>
              <a:t>A[2][3][2]</a:t>
            </a:r>
            <a:r>
              <a:rPr lang="zh-CN" altLang="en-US" sz="2400" b="1" dirty="0">
                <a:latin typeface="Times New Roman" panose="02020603050405020304" pitchFamily="18" charset="0"/>
                <a:ea typeface="楷体_GB2312" pitchFamily="49" charset="-122"/>
              </a:rPr>
              <a:t>以行序为主存储，写出其元素存放的先后顺序。</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3"/>
          <p:cNvSpPr>
            <a:spLocks noGrp="1"/>
          </p:cNvSpPr>
          <p:nvPr>
            <p:ph idx="1"/>
          </p:nvPr>
        </p:nvSpPr>
        <p:spPr>
          <a:xfrm>
            <a:off x="457200" y="1719263"/>
            <a:ext cx="8458200" cy="5138737"/>
          </a:xfrm>
          <a:ln/>
        </p:spPr>
        <p:txBody>
          <a:bodyPr vert="horz" wrap="square" lIns="91440" tIns="45720" rIns="91440" bIns="45720" anchor="t" anchorCtr="0"/>
          <a:p>
            <a:pPr algn="just" eaLnBrk="1" hangingPunct="1">
              <a:lnSpc>
                <a:spcPct val="80000"/>
              </a:lnSpc>
            </a:pPr>
            <a:r>
              <a:rPr lang="zh-CN" altLang="en-US" sz="1800" b="1" dirty="0">
                <a:latin typeface="楷体_GB2312" pitchFamily="49" charset="-122"/>
                <a:ea typeface="楷体_GB2312" pitchFamily="49" charset="-122"/>
              </a:rPr>
              <a:t>稀疏矩阵通常使用三元组顺序表存储，试写出三元组顺序表的存储表示的形式化定义。假设非零元个数的最大值</a:t>
            </a:r>
            <a:r>
              <a:rPr lang="en-US" altLang="zh-CN" sz="1800" b="1" dirty="0">
                <a:latin typeface="楷体_GB2312" pitchFamily="49" charset="-122"/>
                <a:ea typeface="楷体_GB2312" pitchFamily="49" charset="-122"/>
              </a:rPr>
              <a:t>MAXSIZE</a:t>
            </a:r>
            <a:r>
              <a:rPr lang="zh-CN" altLang="en-US" sz="1800" b="1" dirty="0">
                <a:latin typeface="楷体_GB2312" pitchFamily="49" charset="-122"/>
                <a:ea typeface="楷体_GB2312" pitchFamily="49" charset="-122"/>
              </a:rPr>
              <a:t>为</a:t>
            </a:r>
            <a:r>
              <a:rPr lang="en-US" altLang="zh-CN" sz="1800" b="1" dirty="0">
                <a:latin typeface="楷体_GB2312" pitchFamily="49" charset="-122"/>
                <a:ea typeface="楷体_GB2312" pitchFamily="49" charset="-122"/>
              </a:rPr>
              <a:t>10000.</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#define MAXSIZE 10000</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typedef struct { int i, j; Ellemtype e; } triple;</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typedef strcut {Triple data [MAXSIZE+1];</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int mu,nu,tu</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 Tsmatrixe;</a:t>
            </a:r>
            <a:endParaRPr lang="en-US" altLang="zh-CN" sz="1800" b="1" dirty="0">
              <a:latin typeface="楷体_GB2312" pitchFamily="49" charset="-122"/>
              <a:ea typeface="楷体_GB2312" pitchFamily="49" charset="-122"/>
            </a:endParaRPr>
          </a:p>
          <a:p>
            <a:pPr algn="just" eaLnBrk="1" hangingPunct="1">
              <a:lnSpc>
                <a:spcPct val="80000"/>
              </a:lnSpc>
            </a:pPr>
            <a:r>
              <a:rPr lang="zh-CN" altLang="en-US" sz="1800" b="1" dirty="0">
                <a:latin typeface="楷体_GB2312" pitchFamily="49" charset="-122"/>
                <a:ea typeface="楷体_GB2312" pitchFamily="49" charset="-122"/>
              </a:rPr>
              <a:t>常用的广义表存储结构有两种，试写出其中一种广义表存储结构的形式化定义。</a:t>
            </a:r>
            <a:endParaRPr lang="zh-CN" altLang="en-US" sz="1800" b="1" dirty="0">
              <a:latin typeface="楷体_GB2312" pitchFamily="49" charset="-122"/>
              <a:ea typeface="楷体_GB2312" pitchFamily="49" charset="-122"/>
            </a:endParaRPr>
          </a:p>
          <a:p>
            <a:pPr algn="just" eaLnBrk="1" hangingPunct="1">
              <a:lnSpc>
                <a:spcPct val="80000"/>
              </a:lnSpc>
              <a:buNone/>
            </a:pPr>
            <a:r>
              <a:rPr lang="zh-CN" altLang="en-US" sz="1800" b="1" dirty="0">
                <a:latin typeface="楷体_GB2312" pitchFamily="49" charset="-122"/>
                <a:ea typeface="楷体_GB2312" pitchFamily="49" charset="-122"/>
              </a:rPr>
              <a:t>    </a:t>
            </a:r>
            <a:r>
              <a:rPr lang="en-US" altLang="zh-CN" sz="1800" b="1" dirty="0">
                <a:latin typeface="楷体_GB2312" pitchFamily="49" charset="-122"/>
                <a:ea typeface="楷体_GB2312" pitchFamily="49" charset="-122"/>
              </a:rPr>
              <a:t>Typedef enum{Atom, List} elemtag;</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Typedef struct Glnode </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 ElemTag tag;</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Union{ AtomType atom; struct {struct GLnode  hp, tp;} Ptr; }</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 *Glist;</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或</a:t>
            </a:r>
            <a:r>
              <a:rPr lang="en-US" altLang="zh-CN" sz="1800" b="1" dirty="0">
                <a:latin typeface="楷体_GB2312" pitchFamily="49" charset="-122"/>
                <a:ea typeface="楷体_GB2312" pitchFamily="49" charset="-122"/>
              </a:rPr>
              <a:t>: Typedef enum{Atom, List} elemtag;</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Typedef struct GLnode { ElemTag tag;</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Union{ AtomType atom; struct GLnode  *hp;} </a:t>
            </a:r>
            <a:endParaRPr lang="en-US" altLang="zh-CN" sz="1800" b="1" dirty="0">
              <a:latin typeface="楷体_GB2312" pitchFamily="49" charset="-122"/>
              <a:ea typeface="楷体_GB2312" pitchFamily="49" charset="-122"/>
            </a:endParaRPr>
          </a:p>
          <a:p>
            <a:pPr algn="just" eaLnBrk="1" hangingPunct="1">
              <a:lnSpc>
                <a:spcPct val="80000"/>
              </a:lnSpc>
              <a:buNone/>
            </a:pPr>
            <a:r>
              <a:rPr lang="en-US" altLang="zh-CN" sz="1800" b="1" dirty="0">
                <a:latin typeface="楷体_GB2312" pitchFamily="49" charset="-122"/>
                <a:ea typeface="楷体_GB2312" pitchFamily="49" charset="-122"/>
              </a:rPr>
              <a:t>                        Struct Glnode *tp;</a:t>
            </a:r>
            <a:endParaRPr lang="en-US" altLang="zh-CN" sz="1800" b="1" dirty="0">
              <a:latin typeface="楷体_GB2312" pitchFamily="49" charset="-122"/>
              <a:ea typeface="楷体_GB2312" pitchFamily="49" charset="-122"/>
            </a:endParaRPr>
          </a:p>
          <a:p>
            <a:pPr eaLnBrk="1" hangingPunct="1">
              <a:lnSpc>
                <a:spcPct val="80000"/>
              </a:lnSpc>
              <a:buNone/>
            </a:pPr>
            <a:r>
              <a:rPr lang="en-US" altLang="zh-CN" sz="1800" b="1" dirty="0">
                <a:latin typeface="楷体_GB2312" pitchFamily="49" charset="-122"/>
                <a:ea typeface="楷体_GB2312" pitchFamily="49" charset="-122"/>
              </a:rPr>
              <a:t>                         } *Glist; </a:t>
            </a:r>
            <a:endParaRPr lang="en-US" altLang="zh-CN" sz="1800" b="1" dirty="0">
              <a:latin typeface="楷体_GB2312" pitchFamily="49" charset="-122"/>
              <a:ea typeface="楷体_GB2312" pitchFamily="49" charset="-122"/>
            </a:endParaRPr>
          </a:p>
        </p:txBody>
      </p:sp>
      <p:sp>
        <p:nvSpPr>
          <p:cNvPr id="89090" name="Rectangle 4"/>
          <p:cNvSpPr>
            <a:spLocks noGrp="1"/>
          </p:cNvSpPr>
          <p:nvPr>
            <p:ph type="title"/>
          </p:nvPr>
        </p:nvSpPr>
        <p:spPr>
          <a:ln/>
        </p:spPr>
        <p:txBody>
          <a:bodyPr vert="horz" wrap="square" lIns="91440" tIns="45720" rIns="91440" bIns="45720" anchor="b" anchorCtr="0"/>
          <a:p>
            <a:pPr algn="ctr" eaLnBrk="1" hangingPunct="1"/>
            <a:r>
              <a:rPr lang="zh-CN" altLang="en-US" dirty="0"/>
              <a:t>郑州大学研究生试题选</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3"/>
          <p:cNvSpPr>
            <a:spLocks noGrp="1"/>
          </p:cNvSpPr>
          <p:nvPr>
            <p:ph idx="1"/>
          </p:nvPr>
        </p:nvSpPr>
        <p:spPr>
          <a:xfrm>
            <a:off x="457200" y="981075"/>
            <a:ext cx="8229600" cy="5495925"/>
          </a:xfrm>
          <a:ln/>
        </p:spPr>
        <p:txBody>
          <a:bodyPr vert="horz" wrap="square" lIns="91440" tIns="45720" rIns="91440" bIns="45720" anchor="t" anchorCtr="0"/>
          <a:p>
            <a:pPr eaLnBrk="1" hangingPunct="1">
              <a:lnSpc>
                <a:spcPct val="80000"/>
              </a:lnSpc>
              <a:buNone/>
            </a:pPr>
            <a:r>
              <a:rPr lang="zh-CN" altLang="en-US" sz="2000" dirty="0">
                <a:latin typeface="隶书" panose="02010509060101010101" pitchFamily="49" charset="-122"/>
                <a:ea typeface="隶书" panose="02010509060101010101" pitchFamily="49" charset="-122"/>
              </a:rPr>
              <a:t>设计一个算法将数组</a:t>
            </a:r>
            <a:r>
              <a:rPr lang="en-US" altLang="zh-CN" sz="2000" dirty="0">
                <a:latin typeface="隶书" panose="02010509060101010101" pitchFamily="49" charset="-122"/>
                <a:ea typeface="隶书" panose="02010509060101010101" pitchFamily="49" charset="-122"/>
              </a:rPr>
              <a:t>A[0</a:t>
            </a:r>
            <a:r>
              <a:rPr lang="zh-CN" altLang="en-US" sz="2000" dirty="0">
                <a:latin typeface="隶书" panose="02010509060101010101" pitchFamily="49" charset="-122"/>
                <a:ea typeface="隶书" panose="02010509060101010101" pitchFamily="49" charset="-122"/>
              </a:rPr>
              <a:t>，</a:t>
            </a:r>
            <a:r>
              <a:rPr lang="en-US" altLang="zh-CN" sz="2000" dirty="0">
                <a:latin typeface="隶书" panose="02010509060101010101" pitchFamily="49" charset="-122"/>
                <a:ea typeface="隶书" panose="02010509060101010101" pitchFamily="49" charset="-122"/>
              </a:rPr>
              <a:t>n-1] </a:t>
            </a:r>
            <a:r>
              <a:rPr lang="zh-CN" altLang="en-US" sz="2000" dirty="0">
                <a:latin typeface="隶书" panose="02010509060101010101" pitchFamily="49" charset="-122"/>
                <a:ea typeface="隶书" panose="02010509060101010101" pitchFamily="49" charset="-122"/>
              </a:rPr>
              <a:t>中的元素循环右移</a:t>
            </a:r>
            <a:r>
              <a:rPr lang="en-US" altLang="zh-CN" sz="2000" dirty="0">
                <a:latin typeface="隶书" panose="02010509060101010101" pitchFamily="49" charset="-122"/>
                <a:ea typeface="隶书" panose="02010509060101010101" pitchFamily="49" charset="-122"/>
              </a:rPr>
              <a:t>k </a:t>
            </a:r>
            <a:r>
              <a:rPr lang="zh-CN" altLang="en-US" sz="2000" dirty="0">
                <a:latin typeface="隶书" panose="02010509060101010101" pitchFamily="49" charset="-122"/>
                <a:ea typeface="隶书" panose="02010509060101010101" pitchFamily="49" charset="-122"/>
              </a:rPr>
              <a:t>位，并要求只用一个数组元素大小的附加存储空间，元素移动或交换次数为</a:t>
            </a:r>
            <a:r>
              <a:rPr lang="en-US" altLang="zh-CN" sz="2000" dirty="0">
                <a:latin typeface="隶书" panose="02010509060101010101" pitchFamily="49" charset="-122"/>
                <a:ea typeface="隶书" panose="02010509060101010101" pitchFamily="49" charset="-122"/>
              </a:rPr>
              <a:t>O</a:t>
            </a:r>
            <a:r>
              <a:rPr lang="zh-CN" altLang="en-US" sz="2000" dirty="0">
                <a:latin typeface="宋体" panose="02010600030101010101" pitchFamily="2" charset="-122"/>
              </a:rPr>
              <a:t>（</a:t>
            </a:r>
            <a:r>
              <a:rPr lang="en-US" altLang="zh-CN" sz="2000" dirty="0">
                <a:latin typeface="Times New Roman" panose="02020603050405020304" pitchFamily="18" charset="0"/>
              </a:rPr>
              <a:t>n</a:t>
            </a:r>
            <a:r>
              <a:rPr lang="zh-CN" altLang="en-US" sz="2000" dirty="0">
                <a:latin typeface="宋体" panose="02010600030101010101" pitchFamily="2" charset="-122"/>
              </a:rPr>
              <a:t>）。</a:t>
            </a:r>
            <a:r>
              <a:rPr lang="zh-CN" altLang="en-US" sz="800" dirty="0"/>
              <a:t> </a:t>
            </a:r>
            <a:endParaRPr lang="zh-CN" altLang="en-US" sz="800" dirty="0"/>
          </a:p>
          <a:p>
            <a:pPr eaLnBrk="1" hangingPunct="1">
              <a:lnSpc>
                <a:spcPct val="80000"/>
              </a:lnSpc>
              <a:buNone/>
            </a:pPr>
            <a:endParaRPr lang="zh-CN" altLang="en-US" sz="1400" dirty="0"/>
          </a:p>
          <a:p>
            <a:pPr eaLnBrk="1" hangingPunct="1">
              <a:lnSpc>
                <a:spcPct val="80000"/>
              </a:lnSpc>
              <a:buNone/>
            </a:pPr>
            <a:r>
              <a:rPr lang="en-US" altLang="zh-CN" sz="1400" dirty="0"/>
              <a:t>void reverse(int a[],int left,int right) //</a:t>
            </a:r>
            <a:r>
              <a:rPr lang="zh-CN" altLang="en-US" sz="1400" dirty="0"/>
              <a:t>将数组内</a:t>
            </a:r>
            <a:r>
              <a:rPr lang="en-US" altLang="zh-CN" sz="1400" dirty="0"/>
              <a:t>a[left]</a:t>
            </a:r>
            <a:r>
              <a:rPr lang="zh-CN" altLang="en-US" sz="1400" dirty="0"/>
              <a:t>到</a:t>
            </a:r>
            <a:r>
              <a:rPr lang="en-US" altLang="zh-CN" sz="1400" dirty="0"/>
              <a:t>a[roght]</a:t>
            </a:r>
            <a:r>
              <a:rPr lang="zh-CN" altLang="en-US" sz="1400" dirty="0"/>
              <a:t>的元素逆置</a:t>
            </a:r>
            <a:endParaRPr lang="zh-CN" altLang="en-US" sz="1400" dirty="0"/>
          </a:p>
          <a:p>
            <a:pPr eaLnBrk="1" hangingPunct="1">
              <a:lnSpc>
                <a:spcPct val="80000"/>
              </a:lnSpc>
              <a:buNone/>
            </a:pPr>
            <a:r>
              <a:rPr lang="en-US" altLang="zh-CN" sz="1400" dirty="0"/>
              <a:t>{</a:t>
            </a:r>
            <a:br>
              <a:rPr lang="en-US" altLang="zh-CN" sz="1400" dirty="0"/>
            </a:br>
            <a:r>
              <a:rPr lang="en-US" altLang="zh-CN" sz="1400" dirty="0"/>
              <a:t>    int t;</a:t>
            </a:r>
            <a:br>
              <a:rPr lang="en-US" altLang="zh-CN" sz="1400" dirty="0"/>
            </a:br>
            <a:r>
              <a:rPr lang="en-US" altLang="zh-CN" sz="1400" dirty="0"/>
              <a:t>    </a:t>
            </a:r>
            <a:br>
              <a:rPr lang="en-US" altLang="zh-CN" sz="1400" dirty="0"/>
            </a:br>
            <a:r>
              <a:rPr lang="en-US" altLang="zh-CN" sz="1400" dirty="0"/>
              <a:t>    for (;left &lt; right;left++,right--)</a:t>
            </a:r>
            <a:br>
              <a:rPr lang="en-US" altLang="zh-CN" sz="1400" dirty="0"/>
            </a:br>
            <a:r>
              <a:rPr lang="en-US" altLang="zh-CN" sz="1400" dirty="0"/>
              <a:t>    {</a:t>
            </a:r>
            <a:br>
              <a:rPr lang="en-US" altLang="zh-CN" sz="1400" dirty="0"/>
            </a:br>
            <a:r>
              <a:rPr lang="en-US" altLang="zh-CN" sz="1400" dirty="0"/>
              <a:t>        t = a[left];</a:t>
            </a:r>
            <a:br>
              <a:rPr lang="en-US" altLang="zh-CN" sz="1400" dirty="0"/>
            </a:br>
            <a:r>
              <a:rPr lang="en-US" altLang="zh-CN" sz="1400" dirty="0"/>
              <a:t>        a[left] = a[right];</a:t>
            </a:r>
            <a:br>
              <a:rPr lang="en-US" altLang="zh-CN" sz="1400" dirty="0"/>
            </a:br>
            <a:r>
              <a:rPr lang="en-US" altLang="zh-CN" sz="1400" dirty="0"/>
              <a:t>        a[right] = t;</a:t>
            </a:r>
            <a:br>
              <a:rPr lang="en-US" altLang="zh-CN" sz="1400" dirty="0"/>
            </a:br>
            <a:r>
              <a:rPr lang="en-US" altLang="zh-CN" sz="1400" dirty="0"/>
              <a:t>    }</a:t>
            </a:r>
            <a:br>
              <a:rPr lang="en-US" altLang="zh-CN" sz="1400" dirty="0"/>
            </a:br>
            <a:r>
              <a:rPr lang="en-US" altLang="zh-CN" sz="1400" dirty="0"/>
              <a:t>}</a:t>
            </a:r>
            <a:br>
              <a:rPr lang="en-US" altLang="zh-CN" sz="1400" dirty="0"/>
            </a:br>
            <a:br>
              <a:rPr lang="en-US" altLang="zh-CN" sz="1400" dirty="0"/>
            </a:br>
            <a:r>
              <a:rPr lang="en-US" altLang="zh-CN" sz="1400" dirty="0"/>
              <a:t>void rightshift_2(int a[],int n,int k)//</a:t>
            </a:r>
            <a:r>
              <a:rPr lang="zh-CN" altLang="en-US" sz="1400" dirty="0"/>
              <a:t>实现循环右移</a:t>
            </a:r>
            <a:endParaRPr lang="zh-CN" altLang="en-US" sz="1400" dirty="0"/>
          </a:p>
          <a:p>
            <a:pPr eaLnBrk="1" hangingPunct="1">
              <a:lnSpc>
                <a:spcPct val="80000"/>
              </a:lnSpc>
              <a:buNone/>
            </a:pPr>
            <a:r>
              <a:rPr lang="en-US" altLang="zh-CN" sz="1400" dirty="0"/>
              <a:t>{</a:t>
            </a:r>
            <a:br>
              <a:rPr lang="en-US" altLang="zh-CN" sz="1400" dirty="0"/>
            </a:br>
            <a:r>
              <a:rPr lang="en-US" altLang="zh-CN" sz="1400" dirty="0"/>
              <a:t>    k = k % n;</a:t>
            </a:r>
            <a:br>
              <a:rPr lang="en-US" altLang="zh-CN" sz="1400" dirty="0"/>
            </a:br>
            <a:r>
              <a:rPr lang="en-US" altLang="zh-CN" sz="1400" dirty="0"/>
              <a:t>    reverse(a,0,n - k - 1);</a:t>
            </a:r>
            <a:br>
              <a:rPr lang="en-US" altLang="zh-CN" sz="1400" dirty="0"/>
            </a:br>
            <a:r>
              <a:rPr lang="en-US" altLang="zh-CN" sz="1400" dirty="0"/>
              <a:t>    reverse(a,n - k,n - 1);</a:t>
            </a:r>
            <a:br>
              <a:rPr lang="en-US" altLang="zh-CN" sz="1400" dirty="0"/>
            </a:br>
            <a:r>
              <a:rPr lang="en-US" altLang="zh-CN" sz="1400" dirty="0"/>
              <a:t>    reverse(a,0,n - 1);</a:t>
            </a:r>
            <a:br>
              <a:rPr lang="en-US" altLang="zh-CN" sz="1400" dirty="0"/>
            </a:br>
            <a:r>
              <a:rPr lang="en-US" altLang="zh-CN" sz="1400" dirty="0"/>
              <a:t>}</a:t>
            </a:r>
            <a:endParaRPr lang="en-US" altLang="zh-CN" sz="1400" dirty="0"/>
          </a:p>
          <a:p>
            <a:pPr eaLnBrk="1" hangingPunct="1">
              <a:lnSpc>
                <a:spcPct val="80000"/>
              </a:lnSpc>
              <a:buNone/>
            </a:pPr>
            <a:r>
              <a:rPr lang="zh-CN" altLang="en-US" sz="1400" dirty="0"/>
              <a:t>例如：</a:t>
            </a:r>
            <a:endParaRPr lang="zh-CN" altLang="en-US" sz="1400" dirty="0"/>
          </a:p>
          <a:p>
            <a:pPr eaLnBrk="1" hangingPunct="1">
              <a:lnSpc>
                <a:spcPct val="80000"/>
              </a:lnSpc>
              <a:buNone/>
            </a:pPr>
            <a:r>
              <a:rPr lang="en-US" altLang="zh-CN" sz="1400" dirty="0"/>
              <a:t>abcde123</a:t>
            </a:r>
            <a:r>
              <a:rPr lang="zh-CN" altLang="en-US" sz="1400" dirty="0"/>
              <a:t>循环右移</a:t>
            </a:r>
            <a:r>
              <a:rPr lang="en-US" altLang="zh-CN" sz="1400" dirty="0"/>
              <a:t>3</a:t>
            </a:r>
            <a:r>
              <a:rPr lang="zh-CN" altLang="en-US" sz="1400" dirty="0"/>
              <a:t>为</a:t>
            </a:r>
            <a:endParaRPr lang="zh-CN" altLang="en-US" sz="1400" dirty="0"/>
          </a:p>
          <a:p>
            <a:pPr eaLnBrk="1" hangingPunct="1">
              <a:lnSpc>
                <a:spcPct val="80000"/>
              </a:lnSpc>
              <a:buNone/>
            </a:pPr>
            <a:r>
              <a:rPr lang="zh-CN" altLang="en-US" sz="1400" dirty="0"/>
              <a:t>步骤</a:t>
            </a:r>
            <a:r>
              <a:rPr lang="en-US" altLang="zh-CN" sz="1400" dirty="0"/>
              <a:t>1</a:t>
            </a:r>
            <a:r>
              <a:rPr lang="zh-CN" altLang="en-US" sz="1400" dirty="0"/>
              <a:t>：将</a:t>
            </a:r>
            <a:r>
              <a:rPr lang="en-US" altLang="zh-CN" sz="1400" dirty="0"/>
              <a:t>a[0]~a[4]</a:t>
            </a:r>
            <a:r>
              <a:rPr lang="zh-CN" altLang="en-US" sz="1400" dirty="0"/>
              <a:t>逆置，得到</a:t>
            </a:r>
            <a:r>
              <a:rPr lang="en-US" altLang="zh-CN" sz="1400" dirty="0"/>
              <a:t>edcba123</a:t>
            </a:r>
            <a:endParaRPr lang="en-US" altLang="zh-CN" sz="1400" dirty="0"/>
          </a:p>
          <a:p>
            <a:pPr eaLnBrk="1" hangingPunct="1">
              <a:lnSpc>
                <a:spcPct val="80000"/>
              </a:lnSpc>
              <a:buNone/>
            </a:pPr>
            <a:r>
              <a:rPr lang="zh-CN" altLang="en-US" sz="1400" dirty="0"/>
              <a:t>步骤</a:t>
            </a:r>
            <a:r>
              <a:rPr lang="en-US" altLang="zh-CN" sz="1400" dirty="0"/>
              <a:t>2</a:t>
            </a:r>
            <a:r>
              <a:rPr lang="zh-CN" altLang="en-US" sz="1400" dirty="0"/>
              <a:t>：将</a:t>
            </a:r>
            <a:r>
              <a:rPr lang="en-US" altLang="zh-CN" sz="1400" dirty="0"/>
              <a:t>a[5]~a[7]</a:t>
            </a:r>
            <a:r>
              <a:rPr lang="zh-CN" altLang="en-US" sz="1400" dirty="0"/>
              <a:t>逆置，得到</a:t>
            </a:r>
            <a:r>
              <a:rPr lang="en-US" altLang="zh-CN" sz="1400" dirty="0"/>
              <a:t>edcba321</a:t>
            </a:r>
            <a:endParaRPr lang="en-US" altLang="zh-CN" sz="1400" dirty="0"/>
          </a:p>
          <a:p>
            <a:pPr eaLnBrk="1" hangingPunct="1">
              <a:lnSpc>
                <a:spcPct val="80000"/>
              </a:lnSpc>
              <a:buNone/>
            </a:pPr>
            <a:r>
              <a:rPr lang="zh-CN" altLang="en-US" sz="1400" dirty="0"/>
              <a:t>步骤</a:t>
            </a:r>
            <a:r>
              <a:rPr lang="en-US" altLang="zh-CN" sz="1400" dirty="0"/>
              <a:t>3</a:t>
            </a:r>
            <a:r>
              <a:rPr lang="zh-CN" altLang="en-US" sz="1400" dirty="0"/>
              <a:t>：将</a:t>
            </a:r>
            <a:r>
              <a:rPr lang="en-US" altLang="zh-CN" sz="1400" dirty="0"/>
              <a:t>a[0]~a[7]</a:t>
            </a:r>
            <a:r>
              <a:rPr lang="zh-CN" altLang="en-US" sz="1400" dirty="0"/>
              <a:t>逆置，得到</a:t>
            </a:r>
            <a:r>
              <a:rPr lang="en-US" altLang="zh-CN" sz="1400" dirty="0"/>
              <a:t>123abcde</a:t>
            </a:r>
            <a:endParaRPr lang="en-US" altLang="zh-CN" sz="800" dirty="0"/>
          </a:p>
          <a:p>
            <a:pPr eaLnBrk="1" hangingPunct="1">
              <a:lnSpc>
                <a:spcPct val="80000"/>
              </a:lnSpc>
            </a:pPr>
            <a:endParaRPr lang="en-US" altLang="zh-CN" sz="800" dirty="0"/>
          </a:p>
        </p:txBody>
      </p:sp>
      <p:sp>
        <p:nvSpPr>
          <p:cNvPr id="90114" name="Rectangle 4"/>
          <p:cNvSpPr>
            <a:spLocks noGrp="1"/>
          </p:cNvSpPr>
          <p:nvPr>
            <p:ph type="title"/>
          </p:nvPr>
        </p:nvSpPr>
        <p:spPr>
          <a:xfrm>
            <a:off x="395288" y="115888"/>
            <a:ext cx="7543800" cy="725487"/>
          </a:xfrm>
          <a:ln/>
        </p:spPr>
        <p:txBody>
          <a:bodyPr vert="horz" wrap="square" lIns="91440" tIns="45720" rIns="91440" bIns="45720" anchor="b" anchorCtr="0"/>
          <a:p>
            <a:pPr algn="ctr" eaLnBrk="1" hangingPunct="1"/>
            <a:r>
              <a:rPr lang="zh-CN" altLang="en-US" dirty="0"/>
              <a:t>郑州大学研究生试题选</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3"/>
          <p:cNvSpPr>
            <a:spLocks noGrp="1"/>
          </p:cNvSpPr>
          <p:nvPr>
            <p:ph idx="1"/>
          </p:nvPr>
        </p:nvSpPr>
        <p:spPr>
          <a:ln/>
        </p:spPr>
        <p:txBody>
          <a:bodyPr vert="horz" wrap="square" lIns="91440" tIns="45720" rIns="91440" bIns="45720" anchor="t" anchorCtr="0"/>
          <a:p>
            <a:pPr eaLnBrk="1" hangingPunct="1"/>
            <a:r>
              <a:rPr lang="zh-CN" altLang="en-US" sz="2000" b="1" dirty="0">
                <a:latin typeface="楷体_GB2312" pitchFamily="49" charset="-122"/>
                <a:ea typeface="楷体_GB2312" pitchFamily="49" charset="-122"/>
              </a:rPr>
              <a:t>数组</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中每个元素占</a:t>
            </a:r>
            <a:r>
              <a:rPr lang="en-US" altLang="zh-CN" sz="2000" b="1" dirty="0">
                <a:latin typeface="楷体_GB2312" pitchFamily="49" charset="-122"/>
                <a:ea typeface="楷体_GB2312" pitchFamily="49" charset="-122"/>
              </a:rPr>
              <a:t>3</a:t>
            </a:r>
            <a:r>
              <a:rPr lang="zh-CN" altLang="en-US" sz="2000" b="1" dirty="0">
                <a:latin typeface="楷体_GB2312" pitchFamily="49" charset="-122"/>
                <a:ea typeface="楷体_GB2312" pitchFamily="49" charset="-122"/>
              </a:rPr>
              <a:t>个字节，行下标从</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到</a:t>
            </a:r>
            <a:r>
              <a:rPr lang="en-US" altLang="zh-CN" sz="2000" b="1" dirty="0">
                <a:latin typeface="楷体_GB2312" pitchFamily="49" charset="-122"/>
                <a:ea typeface="楷体_GB2312" pitchFamily="49" charset="-122"/>
              </a:rPr>
              <a:t>8</a:t>
            </a:r>
            <a:r>
              <a:rPr lang="zh-CN" altLang="en-US" sz="2000" b="1" dirty="0">
                <a:latin typeface="楷体_GB2312" pitchFamily="49" charset="-122"/>
                <a:ea typeface="楷体_GB2312" pitchFamily="49" charset="-122"/>
              </a:rPr>
              <a:t>，列下标从</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到</a:t>
            </a:r>
            <a:r>
              <a:rPr lang="en-US" altLang="zh-CN" sz="2000" b="1" dirty="0">
                <a:latin typeface="楷体_GB2312" pitchFamily="49" charset="-122"/>
                <a:ea typeface="楷体_GB2312" pitchFamily="49" charset="-122"/>
              </a:rPr>
              <a:t>10</a:t>
            </a:r>
            <a:r>
              <a:rPr lang="zh-CN" altLang="en-US" sz="2000" b="1" dirty="0">
                <a:latin typeface="楷体_GB2312" pitchFamily="49" charset="-122"/>
                <a:ea typeface="楷体_GB2312" pitchFamily="49" charset="-122"/>
              </a:rPr>
              <a:t>，数组的首地址为</a:t>
            </a:r>
            <a:r>
              <a:rPr lang="en-US" altLang="zh-CN" sz="2000" b="1" dirty="0">
                <a:latin typeface="楷体_GB2312" pitchFamily="49" charset="-122"/>
                <a:ea typeface="楷体_GB2312" pitchFamily="49" charset="-122"/>
              </a:rPr>
              <a:t>100</a:t>
            </a:r>
            <a:r>
              <a:rPr lang="zh-CN" altLang="en-US" sz="2000" b="1" dirty="0">
                <a:latin typeface="楷体_GB2312" pitchFamily="49" charset="-122"/>
                <a:ea typeface="楷体_GB2312" pitchFamily="49" charset="-122"/>
              </a:rPr>
              <a:t>，则</a:t>
            </a:r>
            <a:r>
              <a:rPr lang="en-US" altLang="zh-CN" sz="2000" b="1" dirty="0">
                <a:latin typeface="楷体_GB2312" pitchFamily="49" charset="-122"/>
                <a:ea typeface="楷体_GB2312" pitchFamily="49" charset="-122"/>
              </a:rPr>
              <a:t>A[8][5]</a:t>
            </a:r>
            <a:r>
              <a:rPr lang="zh-CN" altLang="en-US" sz="2000" b="1" dirty="0">
                <a:latin typeface="楷体_GB2312" pitchFamily="49" charset="-122"/>
                <a:ea typeface="楷体_GB2312" pitchFamily="49" charset="-122"/>
              </a:rPr>
              <a:t>的起始地址为</a:t>
            </a:r>
            <a:r>
              <a:rPr lang="en-US" altLang="zh-CN" sz="2000" b="1" dirty="0">
                <a:latin typeface="楷体_GB2312" pitchFamily="49" charset="-122"/>
                <a:ea typeface="楷体_GB2312" pitchFamily="49" charset="-122"/>
              </a:rPr>
              <a:t>______________</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a:p>
            <a:pPr eaLnBrk="1" hangingPunct="1"/>
            <a:r>
              <a:rPr lang="zh-CN" altLang="en-US" sz="2000" b="1" dirty="0">
                <a:latin typeface="楷体_GB2312" pitchFamily="49" charset="-122"/>
                <a:ea typeface="楷体_GB2312" pitchFamily="49" charset="-122"/>
              </a:rPr>
              <a:t>用高级语言写出稀疏矩阵的三元组顺序表存储结构的定义（假设非零元个数最多为</a:t>
            </a:r>
            <a:r>
              <a:rPr lang="en-US" altLang="zh-CN" sz="2000" b="1" dirty="0">
                <a:latin typeface="楷体_GB2312" pitchFamily="49" charset="-122"/>
                <a:ea typeface="楷体_GB2312" pitchFamily="49" charset="-122"/>
              </a:rPr>
              <a:t>MAXSIZE</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a:p>
            <a:pPr eaLnBrk="1" hangingPunct="1"/>
            <a:r>
              <a:rPr lang="zh-CN" altLang="en-US" sz="2000" b="1" dirty="0">
                <a:latin typeface="楷体_GB2312" pitchFamily="49" charset="-122"/>
                <a:ea typeface="楷体_GB2312" pitchFamily="49" charset="-122"/>
              </a:rPr>
              <a:t>稀疏矩阵的压缩存储的方法有</a:t>
            </a:r>
            <a:r>
              <a:rPr lang="en-US" altLang="zh-CN" sz="2000" b="1" dirty="0">
                <a:latin typeface="楷体_GB2312" pitchFamily="49" charset="-122"/>
                <a:ea typeface="楷体_GB2312" pitchFamily="49" charset="-122"/>
              </a:rPr>
              <a:t>___________________________</a:t>
            </a:r>
            <a:r>
              <a:rPr lang="zh-CN" altLang="en-US" sz="2000" b="1" dirty="0">
                <a:latin typeface="楷体_GB2312" pitchFamily="49" charset="-122"/>
                <a:ea typeface="楷体_GB2312" pitchFamily="49" charset="-122"/>
              </a:rPr>
              <a:t>三种。</a:t>
            </a:r>
            <a:endParaRPr lang="zh-CN" altLang="en-US" sz="2000" b="1" dirty="0">
              <a:latin typeface="楷体_GB2312" pitchFamily="49" charset="-122"/>
              <a:ea typeface="楷体_GB2312" pitchFamily="49" charset="-122"/>
            </a:endParaRPr>
          </a:p>
          <a:p>
            <a:pPr eaLnBrk="1" hangingPunct="1"/>
            <a:r>
              <a:rPr lang="zh-CN" altLang="en-US" sz="2000" b="1" dirty="0">
                <a:latin typeface="楷体_GB2312" pitchFamily="49" charset="-122"/>
                <a:ea typeface="楷体_GB2312" pitchFamily="49" charset="-122"/>
              </a:rPr>
              <a:t> 设广义表的表结点的结构、原子结点的结构分别为：</a:t>
            </a:r>
            <a:endParaRPr lang="zh-CN" altLang="en-US" sz="2000" b="1" dirty="0">
              <a:latin typeface="楷体_GB2312" pitchFamily="49" charset="-122"/>
              <a:ea typeface="楷体_GB2312" pitchFamily="49" charset="-122"/>
            </a:endParaRPr>
          </a:p>
          <a:p>
            <a:pPr algn="just" eaLnBrk="1" hangingPunct="1">
              <a:buNone/>
            </a:pPr>
            <a:endParaRPr lang="zh-CN" altLang="en-US" sz="2000" b="1" dirty="0">
              <a:latin typeface="楷体_GB2312" pitchFamily="49" charset="-122"/>
              <a:ea typeface="楷体_GB2312" pitchFamily="49" charset="-122"/>
            </a:endParaRPr>
          </a:p>
          <a:p>
            <a:pPr eaLnBrk="1" hangingPunct="1">
              <a:buNone/>
            </a:pPr>
            <a:endParaRPr lang="zh-CN" altLang="en-US" sz="2000" b="1" dirty="0">
              <a:latin typeface="楷体_GB2312" pitchFamily="49" charset="-122"/>
              <a:ea typeface="楷体_GB2312" pitchFamily="49" charset="-122"/>
            </a:endParaRPr>
          </a:p>
          <a:p>
            <a:pPr eaLnBrk="1" hangingPunct="1">
              <a:buNone/>
            </a:pPr>
            <a:r>
              <a:rPr lang="zh-CN" altLang="en-US" sz="2000" b="1" dirty="0">
                <a:latin typeface="楷体_GB2312" pitchFamily="49" charset="-122"/>
                <a:ea typeface="楷体_GB2312" pitchFamily="49" charset="-122"/>
              </a:rPr>
              <a:t>   试画出广义表</a:t>
            </a:r>
            <a:r>
              <a:rPr lang="en-US" altLang="zh-CN" sz="2000" b="1" dirty="0">
                <a:latin typeface="楷体_GB2312" pitchFamily="49" charset="-122"/>
                <a:ea typeface="楷体_GB2312" pitchFamily="49" charset="-122"/>
              </a:rPr>
              <a:t>E=( (a),(b,(c,d)),( ))</a:t>
            </a:r>
            <a:r>
              <a:rPr lang="zh-CN" altLang="en-US" sz="2000" b="1" dirty="0">
                <a:latin typeface="楷体_GB2312" pitchFamily="49" charset="-122"/>
                <a:ea typeface="楷体_GB2312" pitchFamily="49" charset="-122"/>
              </a:rPr>
              <a:t>的存储结构。 </a:t>
            </a:r>
            <a:endParaRPr lang="zh-CN" altLang="en-US" sz="2000" b="1" dirty="0">
              <a:latin typeface="楷体_GB2312" pitchFamily="49" charset="-122"/>
              <a:ea typeface="楷体_GB2312" pitchFamily="49" charset="-122"/>
            </a:endParaRPr>
          </a:p>
          <a:p>
            <a:pPr eaLnBrk="1" hangingPunct="1"/>
            <a:endParaRPr lang="en-US" altLang="zh-CN" sz="2000" b="1" dirty="0">
              <a:latin typeface="楷体_GB2312" pitchFamily="49" charset="-122"/>
              <a:ea typeface="楷体_GB2312" pitchFamily="49" charset="-122"/>
            </a:endParaRPr>
          </a:p>
        </p:txBody>
      </p:sp>
      <p:sp>
        <p:nvSpPr>
          <p:cNvPr id="91138" name="Rectangle 4"/>
          <p:cNvSpPr>
            <a:spLocks noGrp="1"/>
          </p:cNvSpPr>
          <p:nvPr>
            <p:ph type="title"/>
          </p:nvPr>
        </p:nvSpPr>
        <p:spPr>
          <a:ln/>
        </p:spPr>
        <p:txBody>
          <a:bodyPr vert="horz" wrap="square" lIns="91440" tIns="45720" rIns="91440" bIns="45720" anchor="b" anchorCtr="0"/>
          <a:p>
            <a:pPr algn="ctr" eaLnBrk="1" hangingPunct="1"/>
            <a:r>
              <a:rPr lang="zh-CN" altLang="en-US" dirty="0"/>
              <a:t>郑州大学研究生试题选</a:t>
            </a:r>
            <a:endParaRPr lang="zh-CN" altLang="en-US" dirty="0"/>
          </a:p>
        </p:txBody>
      </p:sp>
      <p:graphicFrame>
        <p:nvGraphicFramePr>
          <p:cNvPr id="91139" name="Object 5"/>
          <p:cNvGraphicFramePr>
            <a:graphicFrameLocks noChangeAspect="1"/>
          </p:cNvGraphicFramePr>
          <p:nvPr/>
        </p:nvGraphicFramePr>
        <p:xfrm>
          <a:off x="1331913" y="3860800"/>
          <a:ext cx="6553200" cy="647700"/>
        </p:xfrm>
        <a:graphic>
          <a:graphicData uri="http://schemas.openxmlformats.org/presentationml/2006/ole">
            <mc:AlternateContent xmlns:mc="http://schemas.openxmlformats.org/markup-compatibility/2006">
              <mc:Choice xmlns:v="urn:schemas-microsoft-com:vml" Requires="v">
                <p:oleObj spid="_x0000_s3082" name="" r:id="rId1" imgW="4733925" imgH="352425" progId="Paint.Picture">
                  <p:embed/>
                </p:oleObj>
              </mc:Choice>
              <mc:Fallback>
                <p:oleObj name="" r:id="rId1" imgW="4733925" imgH="352425" progId="Paint.Picture">
                  <p:embed/>
                  <p:pic>
                    <p:nvPicPr>
                      <p:cNvPr id="0" name="图片 3081"/>
                      <p:cNvPicPr/>
                      <p:nvPr/>
                    </p:nvPicPr>
                    <p:blipFill>
                      <a:blip r:embed="rId2"/>
                      <a:stretch>
                        <a:fillRect/>
                      </a:stretch>
                    </p:blipFill>
                    <p:spPr>
                      <a:xfrm>
                        <a:off x="1331913" y="3860800"/>
                        <a:ext cx="6553200" cy="647700"/>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ln/>
        </p:spPr>
        <p:txBody>
          <a:bodyPr vert="horz" wrap="square" lIns="91440" tIns="45720" rIns="91440" bIns="45720" anchor="b" anchorCtr="0"/>
          <a:p>
            <a:pPr algn="ctr" eaLnBrk="1" hangingPunct="1"/>
            <a:r>
              <a:rPr lang="zh-CN" altLang="en-US" dirty="0"/>
              <a:t>郑州大学研究生试题选</a:t>
            </a:r>
            <a:r>
              <a:rPr lang="en-US" altLang="zh-CN" dirty="0"/>
              <a:t>2008</a:t>
            </a:r>
            <a:endParaRPr lang="en-US" altLang="zh-CN" dirty="0"/>
          </a:p>
        </p:txBody>
      </p:sp>
      <p:sp>
        <p:nvSpPr>
          <p:cNvPr id="92162" name="Rectangle 3"/>
          <p:cNvSpPr>
            <a:spLocks noGrp="1"/>
          </p:cNvSpPr>
          <p:nvPr>
            <p:ph idx="1"/>
          </p:nvPr>
        </p:nvSpPr>
        <p:spPr>
          <a:xfrm>
            <a:off x="228600" y="1752600"/>
            <a:ext cx="8686800" cy="4876800"/>
          </a:xfrm>
          <a:ln/>
        </p:spPr>
        <p:txBody>
          <a:bodyPr vert="horz" wrap="square" lIns="91440" tIns="45720" rIns="91440" bIns="45720" anchor="t" anchorCtr="0"/>
          <a:p>
            <a:pPr algn="just" eaLnBrk="1" hangingPunct="1"/>
            <a:r>
              <a:rPr lang="zh-CN" altLang="en-US" sz="2000" b="1" dirty="0">
                <a:latin typeface="Times New Roman" panose="02020603050405020304" pitchFamily="18" charset="0"/>
                <a:ea typeface="楷体_GB2312" pitchFamily="49" charset="-122"/>
              </a:rPr>
              <a:t>广义表</a:t>
            </a:r>
            <a:r>
              <a:rPr lang="en-US" altLang="zh-CN" sz="2000" b="1" dirty="0">
                <a:latin typeface="Times New Roman" panose="02020603050405020304" pitchFamily="18" charset="0"/>
                <a:ea typeface="楷体_GB2312" pitchFamily="49" charset="-122"/>
              </a:rPr>
              <a:t>L= ( (a, b, c, d ) )</a:t>
            </a:r>
            <a:r>
              <a:rPr lang="zh-CN" altLang="en-US" sz="2000" b="1" dirty="0">
                <a:latin typeface="Times New Roman" panose="02020603050405020304" pitchFamily="18" charset="0"/>
                <a:ea typeface="楷体_GB2312" pitchFamily="49" charset="-122"/>
              </a:rPr>
              <a:t>，则</a:t>
            </a:r>
            <a:r>
              <a:rPr lang="en-US" altLang="zh-CN" sz="2000" b="1" dirty="0">
                <a:latin typeface="Times New Roman" panose="02020603050405020304" pitchFamily="18" charset="0"/>
                <a:ea typeface="楷体_GB2312" pitchFamily="49" charset="-122"/>
              </a:rPr>
              <a:t>GetHead ( L ) </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GetTail ( L )</a:t>
            </a:r>
            <a:r>
              <a:rPr lang="zh-CN" altLang="en-US" sz="2000" b="1" dirty="0">
                <a:latin typeface="Times New Roman" panose="02020603050405020304" pitchFamily="18" charset="0"/>
                <a:ea typeface="楷体_GB2312" pitchFamily="49" charset="-122"/>
              </a:rPr>
              <a:t>的值分别为＿＿＿＿＿＿．</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   ( a )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b, c, d )         B.    a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b, c, d )  </a:t>
            </a:r>
            <a:endParaRPr lang="en-US" altLang="zh-CN" sz="2000" b="1" dirty="0">
              <a:latin typeface="Times New Roman" panose="02020603050405020304" pitchFamily="18" charset="0"/>
              <a:ea typeface="楷体_GB2312" pitchFamily="49" charset="-122"/>
            </a:endParaRPr>
          </a:p>
          <a:p>
            <a:pPr algn="just" eaLnBrk="1" hangingPunct="1">
              <a:buNone/>
            </a:pPr>
            <a:r>
              <a:rPr lang="en-US" altLang="zh-CN" sz="2000" b="1" dirty="0">
                <a:latin typeface="Times New Roman" panose="02020603050405020304" pitchFamily="18" charset="0"/>
                <a:ea typeface="楷体_GB2312" pitchFamily="49" charset="-122"/>
              </a:rPr>
              <a:t>          C.</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 b, c, d ) )         </a:t>
            </a:r>
            <a:r>
              <a:rPr lang="en-US" altLang="zh-CN" sz="2000" b="1" dirty="0">
                <a:solidFill>
                  <a:srgbClr val="CC3300"/>
                </a:solidFill>
                <a:latin typeface="Times New Roman" panose="02020603050405020304" pitchFamily="18" charset="0"/>
                <a:ea typeface="楷体_GB2312" pitchFamily="49" charset="-122"/>
              </a:rPr>
              <a:t>D.</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a, b, c, d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 ). </a:t>
            </a:r>
            <a:endParaRPr lang="en-US" altLang="zh-CN" sz="2000" b="1" dirty="0">
              <a:latin typeface="Times New Roman" panose="02020603050405020304" pitchFamily="18" charset="0"/>
              <a:ea typeface="楷体_GB2312" pitchFamily="49" charset="-122"/>
            </a:endParaRPr>
          </a:p>
          <a:p>
            <a:pPr algn="just" eaLnBrk="1" hangingPunct="1">
              <a:buNone/>
            </a:pPr>
            <a:endParaRPr lang="en-US" altLang="zh-CN" sz="2000" b="1" dirty="0">
              <a:latin typeface="Times New Roman" panose="02020603050405020304" pitchFamily="18" charset="0"/>
              <a:ea typeface="楷体_GB2312" pitchFamily="49" charset="-122"/>
            </a:endParaRPr>
          </a:p>
          <a:p>
            <a:pPr algn="just" eaLnBrk="1" hangingPunct="1"/>
            <a:r>
              <a:rPr lang="zh-CN" altLang="en-US" sz="2000" b="1" dirty="0">
                <a:latin typeface="Times New Roman" panose="02020603050405020304" pitchFamily="18" charset="0"/>
                <a:ea typeface="楷体_GB2312" pitchFamily="49" charset="-122"/>
              </a:rPr>
              <a:t>特殊矩阵的压缩存储的含义是＿＿＿＿＿．</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A.       </a:t>
            </a:r>
            <a:r>
              <a:rPr lang="zh-CN" altLang="en-US" sz="2000" b="1" dirty="0">
                <a:latin typeface="Times New Roman" panose="02020603050405020304" pitchFamily="18" charset="0"/>
                <a:ea typeface="楷体_GB2312" pitchFamily="49" charset="-122"/>
              </a:rPr>
              <a:t>矩阵中所有值相同的元只分配一个存储单元．　</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B.</a:t>
            </a:r>
            <a:r>
              <a:rPr lang="zh-CN" altLang="en-US" sz="2000" b="1" dirty="0">
                <a:latin typeface="Times New Roman" panose="02020603050405020304" pitchFamily="18" charset="0"/>
                <a:ea typeface="楷体_GB2312" pitchFamily="49" charset="-122"/>
              </a:rPr>
              <a:t>　只存储矩阵中的非零元．</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2000" b="1" dirty="0">
                <a:latin typeface="Times New Roman" panose="02020603050405020304" pitchFamily="18" charset="0"/>
                <a:ea typeface="楷体_GB2312" pitchFamily="49" charset="-122"/>
              </a:rPr>
              <a:t>        </a:t>
            </a:r>
            <a:r>
              <a:rPr lang="en-US" altLang="zh-CN" sz="2000" b="1" dirty="0">
                <a:solidFill>
                  <a:srgbClr val="CC3300"/>
                </a:solidFill>
                <a:latin typeface="Times New Roman" panose="02020603050405020304" pitchFamily="18" charset="0"/>
                <a:ea typeface="楷体_GB2312" pitchFamily="49" charset="-122"/>
              </a:rPr>
              <a:t>C.</a:t>
            </a:r>
            <a:r>
              <a:rPr lang="zh-CN" altLang="en-US" sz="2000" b="1" dirty="0">
                <a:latin typeface="Times New Roman" panose="02020603050405020304" pitchFamily="18" charset="0"/>
                <a:ea typeface="楷体_GB2312" pitchFamily="49" charset="-122"/>
              </a:rPr>
              <a:t>　为多个值相同的元只分配一个存储空间，对零元不分配空间．　</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D.</a:t>
            </a:r>
            <a:r>
              <a:rPr lang="zh-CN" altLang="en-US" sz="2000" b="1" dirty="0">
                <a:latin typeface="Times New Roman" panose="02020603050405020304" pitchFamily="18" charset="0"/>
                <a:ea typeface="楷体_GB2312" pitchFamily="49" charset="-122"/>
              </a:rPr>
              <a:t>　将二维矩阵转换为一维数组，以便于对数据的操作．</a:t>
            </a:r>
            <a:endParaRPr lang="zh-CN" altLang="en-US" sz="2000" b="1" dirty="0">
              <a:latin typeface="Times New Roman" panose="02020603050405020304" pitchFamily="18" charset="0"/>
              <a:ea typeface="楷体_GB2312" pitchFamily="49" charset="-122"/>
            </a:endParaRPr>
          </a:p>
          <a:p>
            <a:pPr algn="just" eaLnBrk="1" hangingPunct="1">
              <a:buNone/>
            </a:pPr>
            <a:r>
              <a:rPr lang="zh-CN" altLang="en-US" sz="1600" b="1" dirty="0">
                <a:latin typeface="Times New Roman" panose="02020603050405020304" pitchFamily="18" charset="0"/>
                <a:ea typeface="楷体_GB2312" pitchFamily="49" charset="-122"/>
              </a:rPr>
              <a:t> </a:t>
            </a:r>
            <a:r>
              <a:rPr lang="zh-CN" altLang="en-US" sz="1600" b="1" dirty="0">
                <a:solidFill>
                  <a:srgbClr val="000000"/>
                </a:solidFill>
                <a:latin typeface="Times New Roman" panose="02020603050405020304" pitchFamily="18" charset="0"/>
                <a:ea typeface="楷体_GB2312" pitchFamily="49" charset="-122"/>
              </a:rPr>
              <a:t> </a:t>
            </a:r>
            <a:endParaRPr lang="zh-CN" altLang="en-US" sz="1600" b="1" dirty="0">
              <a:latin typeface="Times New Roman" panose="02020603050405020304" pitchFamily="18" charset="0"/>
              <a:ea typeface="楷体_GB2312"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ln/>
        </p:spPr>
        <p:txBody>
          <a:bodyPr vert="horz" wrap="square" lIns="91440" tIns="45720" rIns="91440" bIns="45720" anchor="b" anchorCtr="0"/>
          <a:p>
            <a:pPr eaLnBrk="1" hangingPunct="1"/>
            <a:r>
              <a:rPr lang="zh-CN" altLang="en-US" dirty="0"/>
              <a:t>郑州大学研究生试题选</a:t>
            </a:r>
            <a:r>
              <a:rPr lang="en-US" altLang="zh-CN" dirty="0"/>
              <a:t>2008</a:t>
            </a:r>
            <a:endParaRPr lang="en-US" altLang="zh-CN" dirty="0"/>
          </a:p>
        </p:txBody>
      </p:sp>
      <p:sp>
        <p:nvSpPr>
          <p:cNvPr id="93186" name="Rectangle 3"/>
          <p:cNvSpPr>
            <a:spLocks noGrp="1"/>
          </p:cNvSpPr>
          <p:nvPr>
            <p:ph idx="1"/>
          </p:nvPr>
        </p:nvSpPr>
        <p:spPr>
          <a:xfrm>
            <a:off x="228600" y="1412875"/>
            <a:ext cx="5257800" cy="4718050"/>
          </a:xfrm>
          <a:ln/>
        </p:spPr>
        <p:txBody>
          <a:bodyPr vert="horz" wrap="square" lIns="91440" tIns="45720" rIns="91440" bIns="45720" anchor="t" anchorCtr="0"/>
          <a:p>
            <a:pPr algn="just" eaLnBrk="1" hangingPunct="1">
              <a:lnSpc>
                <a:spcPct val="90000"/>
              </a:lnSpc>
              <a:buNone/>
            </a:pPr>
            <a:r>
              <a:rPr lang="en-US" altLang="zh-CN" sz="1600" dirty="0">
                <a:solidFill>
                  <a:srgbClr val="000000"/>
                </a:solidFill>
                <a:latin typeface="宋体" panose="02010600030101010101" pitchFamily="2" charset="-122"/>
              </a:rPr>
              <a:t>      </a:t>
            </a:r>
            <a:r>
              <a:rPr lang="zh-CN" altLang="en-US" sz="1600" b="1" dirty="0">
                <a:solidFill>
                  <a:srgbClr val="000000"/>
                </a:solidFill>
                <a:latin typeface="楷体_GB2312" pitchFamily="49" charset="-122"/>
                <a:ea typeface="楷体_GB2312" pitchFamily="49" charset="-122"/>
              </a:rPr>
              <a:t>已知两个整型</a:t>
            </a:r>
            <a:r>
              <a:rPr lang="en-US" altLang="zh-CN" sz="1600" b="1" dirty="0">
                <a:solidFill>
                  <a:srgbClr val="000000"/>
                </a:solidFill>
                <a:latin typeface="楷体_GB2312" pitchFamily="49" charset="-122"/>
                <a:ea typeface="楷体_GB2312" pitchFamily="49" charset="-122"/>
              </a:rPr>
              <a:t>n</a:t>
            </a:r>
            <a:r>
              <a:rPr lang="zh-CN" altLang="en-US" sz="1600" b="1" dirty="0">
                <a:solidFill>
                  <a:srgbClr val="000000"/>
                </a:solidFill>
                <a:latin typeface="楷体_GB2312" pitchFamily="49" charset="-122"/>
                <a:ea typeface="楷体_GB2312" pitchFamily="49" charset="-122"/>
              </a:rPr>
              <a:t>阶对称矩阵（下标都是</a:t>
            </a:r>
            <a:r>
              <a:rPr lang="en-US" altLang="zh-CN" sz="1600" b="1" dirty="0">
                <a:solidFill>
                  <a:srgbClr val="000000"/>
                </a:solidFill>
                <a:latin typeface="楷体_GB2312" pitchFamily="49" charset="-122"/>
                <a:ea typeface="楷体_GB2312" pitchFamily="49" charset="-122"/>
              </a:rPr>
              <a:t>0</a:t>
            </a:r>
            <a:r>
              <a:rPr lang="zh-CN" altLang="en-US" sz="1600" b="1" dirty="0">
                <a:solidFill>
                  <a:srgbClr val="000000"/>
                </a:solidFill>
                <a:latin typeface="楷体_GB2312" pitchFamily="49" charset="-122"/>
                <a:ea typeface="楷体_GB2312" pitchFamily="49" charset="-122"/>
              </a:rPr>
              <a:t>到</a:t>
            </a:r>
            <a:r>
              <a:rPr lang="en-US" altLang="zh-CN" sz="1600" b="1" dirty="0">
                <a:solidFill>
                  <a:srgbClr val="000000"/>
                </a:solidFill>
                <a:latin typeface="楷体_GB2312" pitchFamily="49" charset="-122"/>
                <a:ea typeface="楷体_GB2312" pitchFamily="49" charset="-122"/>
              </a:rPr>
              <a:t>n-1</a:t>
            </a:r>
            <a:r>
              <a:rPr lang="zh-CN" altLang="en-US" sz="1600" b="1" dirty="0">
                <a:solidFill>
                  <a:srgbClr val="000000"/>
                </a:solidFill>
                <a:latin typeface="楷体_GB2312" pitchFamily="49" charset="-122"/>
                <a:ea typeface="楷体_GB2312" pitchFamily="49" charset="-122"/>
              </a:rPr>
              <a:t>）的元素以行为主的顺序分别存储在一维数组</a:t>
            </a:r>
            <a:r>
              <a:rPr lang="en-US" altLang="zh-CN" sz="1600" b="1" dirty="0">
                <a:solidFill>
                  <a:srgbClr val="000000"/>
                </a:solidFill>
                <a:latin typeface="楷体_GB2312" pitchFamily="49" charset="-122"/>
                <a:ea typeface="楷体_GB2312" pitchFamily="49" charset="-122"/>
              </a:rPr>
              <a:t>A</a:t>
            </a:r>
            <a:r>
              <a:rPr lang="zh-CN" altLang="en-US" sz="1600" b="1" dirty="0">
                <a:solidFill>
                  <a:srgbClr val="000000"/>
                </a:solidFill>
                <a:latin typeface="楷体_GB2312" pitchFamily="49" charset="-122"/>
                <a:ea typeface="楷体_GB2312" pitchFamily="49" charset="-122"/>
              </a:rPr>
              <a:t>、</a:t>
            </a:r>
            <a:r>
              <a:rPr lang="en-US" altLang="zh-CN" sz="1600" b="1" dirty="0">
                <a:solidFill>
                  <a:srgbClr val="000000"/>
                </a:solidFill>
                <a:latin typeface="楷体_GB2312" pitchFamily="49" charset="-122"/>
                <a:ea typeface="楷体_GB2312" pitchFamily="49" charset="-122"/>
              </a:rPr>
              <a:t>B</a:t>
            </a:r>
            <a:r>
              <a:rPr lang="zh-CN" altLang="en-US" sz="1600" b="1" dirty="0">
                <a:solidFill>
                  <a:srgbClr val="000000"/>
                </a:solidFill>
                <a:latin typeface="楷体_GB2312" pitchFamily="49" charset="-122"/>
                <a:ea typeface="楷体_GB2312" pitchFamily="49" charset="-122"/>
              </a:rPr>
              <a:t>中，并在一维数组中只存储相应矩阵的下三角形元素，编写一个计算对称矩阵相乘的算法，并将乘积的结果存储在二维数组</a:t>
            </a:r>
            <a:r>
              <a:rPr lang="en-US" altLang="zh-CN" sz="1600" b="1" dirty="0">
                <a:solidFill>
                  <a:srgbClr val="000000"/>
                </a:solidFill>
                <a:latin typeface="楷体_GB2312" pitchFamily="49" charset="-122"/>
                <a:ea typeface="楷体_GB2312" pitchFamily="49" charset="-122"/>
              </a:rPr>
              <a:t>C</a:t>
            </a:r>
            <a:r>
              <a:rPr lang="zh-CN" altLang="en-US" sz="1600" b="1" dirty="0">
                <a:solidFill>
                  <a:srgbClr val="000000"/>
                </a:solidFill>
                <a:latin typeface="楷体_GB2312" pitchFamily="49" charset="-122"/>
                <a:ea typeface="楷体_GB2312" pitchFamily="49" charset="-122"/>
              </a:rPr>
              <a:t>中。</a:t>
            </a:r>
            <a:r>
              <a:rPr lang="zh-CN" altLang="en-US" sz="1600" b="1" dirty="0">
                <a:latin typeface="楷体_GB2312" pitchFamily="49" charset="-122"/>
                <a:ea typeface="楷体_GB2312" pitchFamily="49" charset="-122"/>
              </a:rPr>
              <a:t> </a:t>
            </a:r>
            <a:endParaRPr lang="zh-CN" altLang="en-US" sz="1600" b="1" dirty="0">
              <a:latin typeface="楷体_GB2312" pitchFamily="49" charset="-122"/>
              <a:ea typeface="楷体_GB2312" pitchFamily="49" charset="-122"/>
            </a:endParaRPr>
          </a:p>
          <a:p>
            <a:pPr algn="just" eaLnBrk="1" hangingPunct="1">
              <a:lnSpc>
                <a:spcPct val="90000"/>
              </a:lnSpc>
              <a:buNone/>
            </a:pPr>
            <a:endParaRPr lang="zh-CN" altLang="en-US" sz="1600" b="1" dirty="0">
              <a:latin typeface="楷体_GB2312" pitchFamily="49" charset="-122"/>
              <a:ea typeface="楷体_GB2312" pitchFamily="49" charset="-122"/>
            </a:endParaRPr>
          </a:p>
          <a:p>
            <a:pPr algn="just" eaLnBrk="1" hangingPunct="1">
              <a:lnSpc>
                <a:spcPct val="90000"/>
              </a:lnSpc>
              <a:buNone/>
            </a:pPr>
            <a:r>
              <a:rPr lang="zh-CN" altLang="en-US" sz="1600" b="1" dirty="0">
                <a:solidFill>
                  <a:srgbClr val="000000"/>
                </a:solidFill>
                <a:latin typeface="楷体_GB2312" pitchFamily="49" charset="-122"/>
                <a:ea typeface="楷体_GB2312" pitchFamily="49" charset="-122"/>
              </a:rPr>
              <a:t>依题意，对称矩阵中第</a:t>
            </a:r>
            <a:r>
              <a:rPr lang="en-US" altLang="zh-CN" sz="1600" b="1" dirty="0">
                <a:solidFill>
                  <a:srgbClr val="000000"/>
                </a:solidFill>
                <a:latin typeface="楷体_GB2312" pitchFamily="49" charset="-122"/>
                <a:ea typeface="楷体_GB2312" pitchFamily="49" charset="-122"/>
              </a:rPr>
              <a:t>i</a:t>
            </a:r>
            <a:r>
              <a:rPr lang="zh-CN" altLang="en-US" sz="1600" b="1" dirty="0">
                <a:solidFill>
                  <a:srgbClr val="000000"/>
                </a:solidFill>
                <a:latin typeface="楷体_GB2312" pitchFamily="49" charset="-122"/>
                <a:ea typeface="楷体_GB2312" pitchFamily="49" charset="-122"/>
              </a:rPr>
              <a:t>行第</a:t>
            </a:r>
            <a:r>
              <a:rPr lang="en-US" altLang="zh-CN" sz="1600" b="1" dirty="0">
                <a:solidFill>
                  <a:srgbClr val="000000"/>
                </a:solidFill>
                <a:latin typeface="楷体_GB2312" pitchFamily="49" charset="-122"/>
                <a:ea typeface="楷体_GB2312" pitchFamily="49" charset="-122"/>
              </a:rPr>
              <a:t>j</a:t>
            </a:r>
            <a:r>
              <a:rPr lang="zh-CN" altLang="en-US" sz="1600" b="1" dirty="0">
                <a:solidFill>
                  <a:srgbClr val="000000"/>
                </a:solidFill>
                <a:latin typeface="楷体_GB2312" pitchFamily="49" charset="-122"/>
                <a:ea typeface="楷体_GB2312" pitchFamily="49" charset="-122"/>
              </a:rPr>
              <a:t>列的元素的数据在一维数组中的位置是：</a:t>
            </a:r>
            <a:endParaRPr lang="zh-CN" altLang="en-US" sz="1600" b="1" dirty="0">
              <a:latin typeface="楷体_GB2312" pitchFamily="49" charset="-122"/>
              <a:ea typeface="楷体_GB2312" pitchFamily="49" charset="-122"/>
            </a:endParaRPr>
          </a:p>
          <a:p>
            <a:pPr algn="just" eaLnBrk="1" hangingPunct="1">
              <a:lnSpc>
                <a:spcPct val="90000"/>
              </a:lnSpc>
              <a:buNone/>
            </a:pPr>
            <a:r>
              <a:rPr lang="zh-CN" altLang="en-US" sz="1600" b="1" dirty="0">
                <a:solidFill>
                  <a:srgbClr val="000000"/>
                </a:solidFill>
                <a:latin typeface="楷体_GB2312" pitchFamily="49" charset="-122"/>
                <a:ea typeface="楷体_GB2312" pitchFamily="49" charset="-122"/>
              </a:rPr>
              <a:t>        </a:t>
            </a:r>
            <a:r>
              <a:rPr lang="en-US" altLang="zh-CN" sz="1600" b="1" dirty="0">
                <a:solidFill>
                  <a:srgbClr val="000000"/>
                </a:solidFill>
                <a:latin typeface="楷体_GB2312" pitchFamily="49" charset="-122"/>
                <a:ea typeface="楷体_GB2312" pitchFamily="49" charset="-122"/>
              </a:rPr>
              <a:t>i*(i-1)/2 + j    (</a:t>
            </a:r>
            <a:r>
              <a:rPr lang="zh-CN" altLang="en-US" sz="1600" b="1" dirty="0">
                <a:solidFill>
                  <a:srgbClr val="000000"/>
                </a:solidFill>
                <a:latin typeface="楷体_GB2312" pitchFamily="49" charset="-122"/>
                <a:ea typeface="楷体_GB2312" pitchFamily="49" charset="-122"/>
              </a:rPr>
              <a:t>当</a:t>
            </a:r>
            <a:r>
              <a:rPr lang="en-US" altLang="zh-CN" sz="1600" b="1" dirty="0">
                <a:solidFill>
                  <a:srgbClr val="000000"/>
                </a:solidFill>
                <a:latin typeface="楷体_GB2312" pitchFamily="49" charset="-122"/>
                <a:ea typeface="楷体_GB2312" pitchFamily="49" charset="-122"/>
              </a:rPr>
              <a:t>i≥j)</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j*(j-1)/2 + i    (</a:t>
            </a:r>
            <a:r>
              <a:rPr lang="zh-CN" altLang="en-US" sz="1600" b="1" dirty="0">
                <a:solidFill>
                  <a:srgbClr val="000000"/>
                </a:solidFill>
                <a:latin typeface="楷体_GB2312" pitchFamily="49" charset="-122"/>
                <a:ea typeface="楷体_GB2312" pitchFamily="49" charset="-122"/>
              </a:rPr>
              <a:t>当</a:t>
            </a:r>
            <a:r>
              <a:rPr lang="en-US" altLang="zh-CN" sz="1600" b="1" dirty="0">
                <a:solidFill>
                  <a:srgbClr val="000000"/>
                </a:solidFill>
                <a:latin typeface="楷体_GB2312" pitchFamily="49" charset="-122"/>
                <a:ea typeface="楷体_GB2312" pitchFamily="49" charset="-122"/>
              </a:rPr>
              <a:t>i&lt;j)</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void mult(A,B,C,n)</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int B[n*(n+1)/2], B[n*(n+1)/2], C[n][n];</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 int  i,j,k, t1,t2,s;</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for (i=0; i&lt;n ; i++)</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for(j=0; j&lt;n; j++)</a:t>
            </a:r>
            <a:endParaRPr lang="en-US" altLang="zh-CN" sz="1600" b="1" dirty="0">
              <a:latin typeface="楷体_GB2312" pitchFamily="49" charset="-122"/>
              <a:ea typeface="楷体_GB2312" pitchFamily="49" charset="-122"/>
            </a:endParaRPr>
          </a:p>
          <a:p>
            <a:pPr algn="just" eaLnBrk="1" hangingPunct="1">
              <a:lnSpc>
                <a:spcPct val="90000"/>
              </a:lnSpc>
              <a:buNone/>
            </a:pPr>
            <a:r>
              <a:rPr lang="en-US" altLang="zh-CN" sz="1600" b="1" dirty="0">
                <a:solidFill>
                  <a:srgbClr val="000000"/>
                </a:solidFill>
                <a:latin typeface="楷体_GB2312" pitchFamily="49" charset="-122"/>
                <a:ea typeface="楷体_GB2312" pitchFamily="49" charset="-122"/>
              </a:rPr>
              <a:t>            {  s=0;</a:t>
            </a:r>
            <a:r>
              <a:rPr lang="en-US" altLang="zh-CN" sz="1400" b="1" dirty="0">
                <a:solidFill>
                  <a:srgbClr val="000000"/>
                </a:solidFill>
                <a:latin typeface="楷体_GB2312" pitchFamily="49" charset="-122"/>
                <a:ea typeface="楷体_GB2312" pitchFamily="49" charset="-122"/>
              </a:rPr>
              <a:t>  </a:t>
            </a:r>
            <a:endParaRPr lang="en-US" altLang="zh-CN" sz="2600" b="1" dirty="0">
              <a:latin typeface="楷体_GB2312" pitchFamily="49" charset="-122"/>
              <a:ea typeface="楷体_GB2312" pitchFamily="49" charset="-122"/>
            </a:endParaRPr>
          </a:p>
        </p:txBody>
      </p:sp>
      <p:sp>
        <p:nvSpPr>
          <p:cNvPr id="93187" name="Text Box 5"/>
          <p:cNvSpPr txBox="1"/>
          <p:nvPr/>
        </p:nvSpPr>
        <p:spPr>
          <a:xfrm>
            <a:off x="5638800" y="2895600"/>
            <a:ext cx="2667000" cy="4040188"/>
          </a:xfrm>
          <a:prstGeom prst="rect">
            <a:avLst/>
          </a:prstGeom>
          <a:noFill/>
          <a:ln w="9525">
            <a:noFill/>
          </a:ln>
        </p:spPr>
        <p:txBody>
          <a:bodyPr anchor="t" anchorCtr="0">
            <a:spAutoFit/>
          </a:bodyPr>
          <a:p>
            <a:pPr algn="just">
              <a:lnSpc>
                <a:spcPct val="90000"/>
              </a:lnSpc>
              <a:spcBef>
                <a:spcPct val="20000"/>
              </a:spcBef>
              <a:buClr>
                <a:schemeClr val="tx2"/>
              </a:buClr>
              <a:buSzPct val="70000"/>
            </a:pPr>
            <a:r>
              <a:rPr lang="en-US" altLang="zh-CN" sz="1400" b="1" dirty="0">
                <a:solidFill>
                  <a:srgbClr val="000000"/>
                </a:solidFill>
                <a:latin typeface="Times New Roman" panose="02020603050405020304" pitchFamily="18" charset="0"/>
                <a:ea typeface="宋体" panose="02010600030101010101" pitchFamily="2" charset="-122"/>
              </a:rPr>
              <a:t>         for</a:t>
            </a:r>
            <a:r>
              <a:rPr lang="en-US" altLang="zh-CN" sz="1600" b="1" dirty="0">
                <a:solidFill>
                  <a:srgbClr val="000000"/>
                </a:solidFill>
                <a:latin typeface="Times New Roman" panose="02020603050405020304" pitchFamily="18" charset="0"/>
                <a:ea typeface="宋体" panose="02010600030101010101" pitchFamily="2" charset="-122"/>
              </a:rPr>
              <a:t>(k=0; k&lt;n; k++)</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                { if(i&gt;=k) </a:t>
            </a:r>
            <a:endParaRPr lang="en-US" altLang="zh-CN" sz="1600" b="1" dirty="0">
              <a:solidFill>
                <a:srgbClr val="000000"/>
              </a:solidFill>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                    t1=i*(i-1)/2+k; </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latin typeface="Times New Roman" panose="02020603050405020304" pitchFamily="18" charset="0"/>
                <a:ea typeface="宋体" panose="02010600030101010101" pitchFamily="2" charset="-122"/>
              </a:rPr>
              <a:t>                   </a:t>
            </a:r>
            <a:r>
              <a:rPr lang="en-US" altLang="zh-CN" sz="1600" b="1" dirty="0">
                <a:solidFill>
                  <a:srgbClr val="000000"/>
                </a:solidFill>
                <a:latin typeface="Times New Roman" panose="02020603050405020304" pitchFamily="18" charset="0"/>
                <a:ea typeface="宋体" panose="02010600030101010101" pitchFamily="2" charset="-122"/>
              </a:rPr>
              <a:t>else t1=k*(k-1)/2+i;</a:t>
            </a:r>
            <a:r>
              <a:rPr lang="en-US" altLang="zh-CN" sz="1600" b="1" dirty="0">
                <a:latin typeface="Times New Roman" panose="02020603050405020304" pitchFamily="18" charset="0"/>
                <a:ea typeface="宋体" panose="02010600030101010101" pitchFamily="2" charset="-122"/>
              </a:rPr>
              <a:t>     </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latin typeface="Times New Roman" panose="02020603050405020304" pitchFamily="18" charset="0"/>
                <a:ea typeface="宋体" panose="02010600030101010101" pitchFamily="2" charset="-122"/>
              </a:rPr>
              <a:t>               </a:t>
            </a:r>
            <a:r>
              <a:rPr lang="en-US" altLang="zh-CN" sz="1600" b="1" dirty="0">
                <a:solidFill>
                  <a:srgbClr val="000000"/>
                </a:solidFill>
                <a:latin typeface="Times New Roman" panose="02020603050405020304" pitchFamily="18" charset="0"/>
                <a:ea typeface="宋体" panose="02010600030101010101" pitchFamily="2" charset="-122"/>
              </a:rPr>
              <a:t>if(k&gt;=j) t2=k*(k-1)/2+j;                     else t2=j*(j-1)/2+k;</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latin typeface="Times New Roman" panose="02020603050405020304" pitchFamily="18" charset="0"/>
                <a:ea typeface="宋体" panose="02010600030101010101" pitchFamily="2" charset="-122"/>
              </a:rPr>
              <a:t>        </a:t>
            </a:r>
            <a:r>
              <a:rPr lang="en-US" altLang="zh-CN" sz="1600" b="1" dirty="0">
                <a:solidFill>
                  <a:srgbClr val="000000"/>
                </a:solidFill>
                <a:latin typeface="Times New Roman" panose="02020603050405020304" pitchFamily="18" charset="0"/>
                <a:ea typeface="宋体" panose="02010600030101010101" pitchFamily="2" charset="-122"/>
              </a:rPr>
              <a:t>s=s+A[t1]*B[t2];</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                 C[i][j]=s;</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               }</a:t>
            </a:r>
            <a:endParaRPr lang="en-US" altLang="zh-CN" sz="1600" b="1" dirty="0">
              <a:latin typeface="Times New Roman" panose="02020603050405020304" pitchFamily="18" charset="0"/>
              <a:ea typeface="宋体" panose="02010600030101010101" pitchFamily="2" charset="-122"/>
            </a:endParaRPr>
          </a:p>
          <a:p>
            <a:pPr algn="just">
              <a:lnSpc>
                <a:spcPct val="90000"/>
              </a:lnSpc>
              <a:spcBef>
                <a:spcPct val="20000"/>
              </a:spcBef>
              <a:buClr>
                <a:schemeClr val="tx2"/>
              </a:buClr>
              <a:buSzPct val="70000"/>
            </a:pPr>
            <a:r>
              <a:rPr lang="en-US" altLang="zh-CN" sz="1600" b="1" dirty="0">
                <a:solidFill>
                  <a:srgbClr val="000000"/>
                </a:solidFill>
                <a:latin typeface="Times New Roman" panose="02020603050405020304" pitchFamily="18" charset="0"/>
                <a:ea typeface="宋体" panose="02010600030101010101" pitchFamily="2" charset="-122"/>
              </a:rPr>
              <a:t>       }</a:t>
            </a:r>
            <a:endParaRPr lang="en-US" altLang="zh-CN" sz="1600" b="1" dirty="0">
              <a:latin typeface="Times New Roman" panose="02020603050405020304" pitchFamily="18" charset="0"/>
              <a:ea typeface="宋体" panose="02010600030101010101" pitchFamily="2" charset="-122"/>
            </a:endParaRPr>
          </a:p>
          <a:p>
            <a:pPr>
              <a:lnSpc>
                <a:spcPct val="90000"/>
              </a:lnSpc>
              <a:spcBef>
                <a:spcPct val="20000"/>
              </a:spcBef>
              <a:buClr>
                <a:schemeClr val="tx2"/>
              </a:buClr>
              <a:buSzPct val="70000"/>
              <a:buFont typeface="Wingdings" panose="05000000000000000000" pitchFamily="2" charset="2"/>
              <a:buChar char="l"/>
            </a:pPr>
            <a:endParaRPr lang="en-US" altLang="zh-CN" sz="1600" b="1" dirty="0">
              <a:latin typeface="Arial" panose="020B0604020202020204" pitchFamily="34" charset="0"/>
              <a:ea typeface="宋体" panose="02010600030101010101" pitchFamily="2" charset="-122"/>
            </a:endParaRPr>
          </a:p>
          <a:p>
            <a:pPr>
              <a:spcBef>
                <a:spcPct val="50000"/>
              </a:spcBef>
            </a:pPr>
            <a:endParaRPr lang="en-US" altLang="zh-CN" sz="1600" dirty="0">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ln/>
        </p:spPr>
        <p:txBody>
          <a:bodyPr vert="horz" wrap="square" lIns="91440" tIns="45720" rIns="91440" bIns="45720" anchor="b" anchorCtr="0"/>
          <a:p>
            <a:pPr eaLnBrk="1" hangingPunct="1"/>
            <a:r>
              <a:rPr lang="zh-CN" altLang="en-US" dirty="0"/>
              <a:t>郑州大学研究生试题选</a:t>
            </a:r>
            <a:r>
              <a:rPr lang="en-US" altLang="zh-CN" dirty="0"/>
              <a:t>2008</a:t>
            </a:r>
            <a:endParaRPr lang="en-US" altLang="zh-CN" dirty="0"/>
          </a:p>
        </p:txBody>
      </p:sp>
      <p:sp>
        <p:nvSpPr>
          <p:cNvPr id="94210" name="Rectangle 3"/>
          <p:cNvSpPr>
            <a:spLocks noGrp="1"/>
          </p:cNvSpPr>
          <p:nvPr>
            <p:ph idx="1"/>
          </p:nvPr>
        </p:nvSpPr>
        <p:spPr>
          <a:ln/>
        </p:spPr>
        <p:txBody>
          <a:bodyPr vert="horz" wrap="square" lIns="91440" tIns="45720" rIns="91440" bIns="45720" anchor="t" anchorCtr="0"/>
          <a:p>
            <a:pPr eaLnBrk="1" hangingPunct="1"/>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427038" y="549275"/>
            <a:ext cx="7543800" cy="868363"/>
          </a:xfrm>
          <a:ln/>
        </p:spPr>
        <p:txBody>
          <a:bodyPr vert="horz" wrap="square" lIns="91440" tIns="45720" rIns="91440" bIns="45720" anchor="b" anchorCtr="0"/>
          <a:p>
            <a:pPr eaLnBrk="1" hangingPunct="1"/>
            <a:r>
              <a:rPr lang="en-US" altLang="zh-CN" sz="4000" dirty="0">
                <a:ea typeface="楷体_GB2312" pitchFamily="49" charset="-122"/>
              </a:rPr>
              <a:t>5.2</a:t>
            </a:r>
            <a:r>
              <a:rPr lang="en-US" altLang="zh-CN" sz="4000" dirty="0">
                <a:latin typeface="楷体_GB2312" pitchFamily="49" charset="-122"/>
                <a:ea typeface="楷体_GB2312" pitchFamily="49" charset="-122"/>
              </a:rPr>
              <a:t> </a:t>
            </a:r>
            <a:r>
              <a:rPr lang="zh-CN" altLang="en-US" sz="4000" dirty="0">
                <a:latin typeface="楷体_GB2312" pitchFamily="49" charset="-122"/>
                <a:ea typeface="楷体_GB2312" pitchFamily="49" charset="-122"/>
              </a:rPr>
              <a:t>数组的顺序表示和实现</a:t>
            </a:r>
            <a:endParaRPr lang="zh-CN" altLang="en-US" sz="4000" dirty="0">
              <a:latin typeface="楷体_GB2312" pitchFamily="49" charset="-122"/>
              <a:ea typeface="楷体_GB2312" pitchFamily="49" charset="-122"/>
            </a:endParaRPr>
          </a:p>
        </p:txBody>
      </p:sp>
      <p:grpSp>
        <p:nvGrpSpPr>
          <p:cNvPr id="14338" name="Group 55"/>
          <p:cNvGrpSpPr/>
          <p:nvPr/>
        </p:nvGrpSpPr>
        <p:grpSpPr>
          <a:xfrm>
            <a:off x="1979613" y="2852738"/>
            <a:ext cx="4681537" cy="2519362"/>
            <a:chOff x="111" y="1056"/>
            <a:chExt cx="2497" cy="1397"/>
          </a:xfrm>
        </p:grpSpPr>
        <p:sp>
          <p:nvSpPr>
            <p:cNvPr id="14339" name="Rectangle 56"/>
            <p:cNvSpPr/>
            <p:nvPr/>
          </p:nvSpPr>
          <p:spPr>
            <a:xfrm>
              <a:off x="701" y="1056"/>
              <a:ext cx="1907" cy="1165"/>
            </a:xfrm>
            <a:prstGeom prst="rect">
              <a:avLst/>
            </a:prstGeom>
            <a:noFill/>
            <a:ln w="9525">
              <a:noFill/>
            </a:ln>
          </p:spPr>
          <p:txBody>
            <a:bodyPr anchor="t" anchorCtr="0">
              <a:spAutoFit/>
            </a:bodyPr>
            <a:p>
              <a:pPr>
                <a:spcBef>
                  <a:spcPct val="50000"/>
                </a:spcBef>
                <a:buClr>
                  <a:schemeClr val="folHlink"/>
                </a:buClr>
                <a:buSzPct val="60000"/>
              </a:pPr>
              <a:r>
                <a:rPr lang="en-US" altLang="zh-CN" sz="2000" b="1" dirty="0">
                  <a:latin typeface="Tahoma" panose="020B0604030504040204" pitchFamily="34" charset="0"/>
                  <a:ea typeface="楷体_GB2312" pitchFamily="49" charset="-122"/>
                </a:rPr>
                <a:t> </a:t>
              </a:r>
              <a:r>
                <a:rPr lang="en-US" altLang="zh-CN" sz="2400" b="1" dirty="0">
                  <a:solidFill>
                    <a:srgbClr val="FF3300"/>
                  </a:solidFill>
                  <a:latin typeface="Tahoma" panose="020B0604030504040204" pitchFamily="34" charset="0"/>
                  <a:ea typeface="楷体_GB2312" pitchFamily="49" charset="-122"/>
                </a:rPr>
                <a:t>a</a:t>
              </a:r>
              <a:r>
                <a:rPr lang="en-US" altLang="zh-CN" sz="2400" b="1" baseline="-25000" dirty="0">
                  <a:solidFill>
                    <a:srgbClr val="FF3300"/>
                  </a:solidFill>
                  <a:latin typeface="Tahoma" panose="020B0604030504040204" pitchFamily="34" charset="0"/>
                  <a:ea typeface="楷体_GB2312" pitchFamily="49" charset="-122"/>
                </a:rPr>
                <a:t>00        </a:t>
              </a:r>
              <a:r>
                <a:rPr lang="en-US" altLang="zh-CN" sz="2400" b="1" dirty="0">
                  <a:solidFill>
                    <a:srgbClr val="FF3300"/>
                  </a:solidFill>
                  <a:latin typeface="Tahoma" panose="020B0604030504040204" pitchFamily="34" charset="0"/>
                  <a:ea typeface="楷体_GB2312" pitchFamily="49" charset="-122"/>
                </a:rPr>
                <a:t>a</a:t>
              </a:r>
              <a:r>
                <a:rPr lang="en-US" altLang="zh-CN" sz="2400" b="1" baseline="-25000" dirty="0">
                  <a:solidFill>
                    <a:srgbClr val="FF3300"/>
                  </a:solidFill>
                  <a:latin typeface="Tahoma" panose="020B0604030504040204" pitchFamily="34" charset="0"/>
                  <a:ea typeface="楷体_GB2312" pitchFamily="49" charset="-122"/>
                </a:rPr>
                <a:t>01</a:t>
              </a:r>
              <a:r>
                <a:rPr lang="en-US" altLang="zh-CN" sz="2400" b="1" dirty="0">
                  <a:solidFill>
                    <a:srgbClr val="FF3300"/>
                  </a:solidFill>
                  <a:latin typeface="Tahoma" panose="020B0604030504040204" pitchFamily="34" charset="0"/>
                  <a:ea typeface="楷体_GB2312" pitchFamily="49" charset="-122"/>
                </a:rPr>
                <a:t>  …   a</a:t>
              </a:r>
              <a:r>
                <a:rPr lang="en-US" altLang="zh-CN" sz="2400" b="1" baseline="-25000" dirty="0">
                  <a:solidFill>
                    <a:srgbClr val="FF3300"/>
                  </a:solidFill>
                  <a:latin typeface="Tahoma" panose="020B0604030504040204" pitchFamily="34" charset="0"/>
                  <a:ea typeface="楷体_GB2312" pitchFamily="49" charset="-122"/>
                </a:rPr>
                <a:t>0,n-1</a:t>
              </a:r>
              <a:endParaRPr lang="en-US" altLang="zh-CN" sz="2400" b="1" baseline="-25000" dirty="0">
                <a:solidFill>
                  <a:srgbClr val="FF3300"/>
                </a:solidFill>
                <a:latin typeface="Tahoma" panose="020B0604030504040204" pitchFamily="34" charset="0"/>
                <a:ea typeface="楷体_GB2312" pitchFamily="49" charset="-122"/>
              </a:endParaRPr>
            </a:p>
            <a:p>
              <a:pPr>
                <a:spcBef>
                  <a:spcPct val="50000"/>
                </a:spcBef>
                <a:buClr>
                  <a:schemeClr val="folHlink"/>
                </a:buClr>
                <a:buSzPct val="60000"/>
              </a:pPr>
              <a:r>
                <a:rPr lang="en-US" altLang="zh-CN" sz="2400" b="1" dirty="0">
                  <a:latin typeface="Tahoma" panose="020B0604030504040204" pitchFamily="34" charset="0"/>
                  <a:ea typeface="楷体_GB2312" pitchFamily="49" charset="-122"/>
                </a:rPr>
                <a:t> </a:t>
              </a:r>
              <a:r>
                <a:rPr lang="en-US" altLang="zh-CN" sz="2400" b="1" dirty="0">
                  <a:solidFill>
                    <a:srgbClr val="33CC33"/>
                  </a:solidFill>
                  <a:latin typeface="Tahoma" panose="020B0604030504040204" pitchFamily="34" charset="0"/>
                  <a:ea typeface="楷体_GB2312" pitchFamily="49" charset="-122"/>
                </a:rPr>
                <a:t>a</a:t>
              </a:r>
              <a:r>
                <a:rPr lang="en-US" altLang="zh-CN" sz="2400" b="1" baseline="-20000" dirty="0">
                  <a:solidFill>
                    <a:srgbClr val="33CC33"/>
                  </a:solidFill>
                  <a:latin typeface="Tahoma" panose="020B0604030504040204" pitchFamily="34" charset="0"/>
                  <a:ea typeface="楷体_GB2312" pitchFamily="49" charset="-122"/>
                </a:rPr>
                <a:t>10</a:t>
              </a:r>
              <a:r>
                <a:rPr lang="en-US" altLang="zh-CN" sz="2400" b="1" dirty="0">
                  <a:solidFill>
                    <a:srgbClr val="33CC33"/>
                  </a:solidFill>
                  <a:latin typeface="Tahoma" panose="020B0604030504040204" pitchFamily="34" charset="0"/>
                  <a:ea typeface="楷体_GB2312" pitchFamily="49" charset="-122"/>
                </a:rPr>
                <a:t>     a</a:t>
              </a:r>
              <a:r>
                <a:rPr lang="en-US" altLang="zh-CN" sz="2400" b="1" baseline="-20000" dirty="0">
                  <a:solidFill>
                    <a:srgbClr val="33CC33"/>
                  </a:solidFill>
                  <a:latin typeface="Tahoma" panose="020B0604030504040204" pitchFamily="34" charset="0"/>
                  <a:ea typeface="楷体_GB2312" pitchFamily="49" charset="-122"/>
                </a:rPr>
                <a:t>11</a:t>
              </a:r>
              <a:r>
                <a:rPr lang="en-US" altLang="zh-CN" sz="2400" b="1" dirty="0">
                  <a:solidFill>
                    <a:srgbClr val="33CC33"/>
                  </a:solidFill>
                  <a:latin typeface="Tahoma" panose="020B0604030504040204" pitchFamily="34" charset="0"/>
                  <a:ea typeface="楷体_GB2312" pitchFamily="49" charset="-122"/>
                </a:rPr>
                <a:t>  …   a</a:t>
              </a:r>
              <a:r>
                <a:rPr lang="en-US" altLang="zh-CN" sz="2400" b="1" baseline="-20000" dirty="0">
                  <a:solidFill>
                    <a:srgbClr val="33CC33"/>
                  </a:solidFill>
                  <a:latin typeface="Tahoma" panose="020B0604030504040204" pitchFamily="34" charset="0"/>
                  <a:ea typeface="楷体_GB2312" pitchFamily="49" charset="-122"/>
                </a:rPr>
                <a:t>1,n-1</a:t>
              </a:r>
              <a:endParaRPr lang="en-US" altLang="zh-CN" sz="2400" b="1" baseline="-20000" dirty="0">
                <a:solidFill>
                  <a:srgbClr val="33CC33"/>
                </a:solidFill>
                <a:latin typeface="Tahoma" panose="020B0604030504040204" pitchFamily="34" charset="0"/>
                <a:ea typeface="楷体_GB2312" pitchFamily="49" charset="-122"/>
              </a:endParaRPr>
            </a:p>
            <a:p>
              <a:pPr>
                <a:spcBef>
                  <a:spcPct val="50000"/>
                </a:spcBef>
                <a:buClr>
                  <a:schemeClr val="folHlink"/>
                </a:buClr>
                <a:buSzPct val="60000"/>
              </a:pPr>
              <a:r>
                <a:rPr lang="en-US" altLang="zh-CN" sz="2400" b="1" dirty="0">
                  <a:latin typeface="Tahoma" panose="020B0604030504040204" pitchFamily="34" charset="0"/>
                  <a:ea typeface="楷体_GB2312" pitchFamily="49" charset="-122"/>
                </a:rPr>
                <a:t>   …    …     …     …</a:t>
              </a:r>
              <a:endParaRPr lang="en-US" altLang="zh-CN" sz="2400" b="1" dirty="0">
                <a:latin typeface="Tahoma" panose="020B0604030504040204" pitchFamily="34" charset="0"/>
                <a:ea typeface="楷体_GB2312" pitchFamily="49" charset="-122"/>
              </a:endParaRPr>
            </a:p>
            <a:p>
              <a:pPr>
                <a:spcBef>
                  <a:spcPct val="50000"/>
                </a:spcBef>
                <a:buClr>
                  <a:schemeClr val="folHlink"/>
                </a:buClr>
                <a:buSzPct val="60000"/>
              </a:pPr>
              <a:r>
                <a:rPr lang="en-US" altLang="zh-CN" sz="2400" b="1" dirty="0">
                  <a:solidFill>
                    <a:srgbClr val="4220EA"/>
                  </a:solidFill>
                  <a:latin typeface="Tahoma" panose="020B0604030504040204" pitchFamily="34" charset="0"/>
                  <a:ea typeface="楷体_GB2312" pitchFamily="49" charset="-122"/>
                </a:rPr>
                <a:t>a</a:t>
              </a:r>
              <a:r>
                <a:rPr lang="en-US" altLang="zh-CN" sz="2400" b="1" baseline="-20000" dirty="0">
                  <a:solidFill>
                    <a:srgbClr val="4220EA"/>
                  </a:solidFill>
                  <a:latin typeface="Tahoma" panose="020B0604030504040204" pitchFamily="34" charset="0"/>
                  <a:ea typeface="楷体_GB2312" pitchFamily="49" charset="-122"/>
                </a:rPr>
                <a:t>m-1,0</a:t>
              </a:r>
              <a:r>
                <a:rPr lang="en-US" altLang="zh-CN" sz="2400" b="1" dirty="0">
                  <a:solidFill>
                    <a:srgbClr val="4220EA"/>
                  </a:solidFill>
                  <a:latin typeface="Tahoma" panose="020B0604030504040204" pitchFamily="34" charset="0"/>
                  <a:ea typeface="楷体_GB2312" pitchFamily="49" charset="-122"/>
                </a:rPr>
                <a:t>  a</a:t>
              </a:r>
              <a:r>
                <a:rPr lang="en-US" altLang="zh-CN" sz="2400" b="1" baseline="-20000" dirty="0">
                  <a:solidFill>
                    <a:srgbClr val="4220EA"/>
                  </a:solidFill>
                  <a:latin typeface="Tahoma" panose="020B0604030504040204" pitchFamily="34" charset="0"/>
                  <a:ea typeface="楷体_GB2312" pitchFamily="49" charset="-122"/>
                </a:rPr>
                <a:t>m-1,1</a:t>
              </a:r>
              <a:r>
                <a:rPr lang="en-US" altLang="zh-CN" sz="2400" b="1" dirty="0">
                  <a:solidFill>
                    <a:srgbClr val="4220EA"/>
                  </a:solidFill>
                  <a:latin typeface="Tahoma" panose="020B0604030504040204" pitchFamily="34" charset="0"/>
                  <a:ea typeface="楷体_GB2312" pitchFamily="49" charset="-122"/>
                </a:rPr>
                <a:t> … a</a:t>
              </a:r>
              <a:r>
                <a:rPr lang="en-US" altLang="zh-CN" sz="2400" b="1" baseline="-20000" dirty="0">
                  <a:solidFill>
                    <a:srgbClr val="4220EA"/>
                  </a:solidFill>
                  <a:latin typeface="Tahoma" panose="020B0604030504040204" pitchFamily="34" charset="0"/>
                  <a:ea typeface="楷体_GB2312" pitchFamily="49" charset="-122"/>
                </a:rPr>
                <a:t>m-1,n-1</a:t>
              </a:r>
              <a:endParaRPr lang="en-US" altLang="zh-CN" sz="2400" b="1" baseline="-20000" dirty="0">
                <a:solidFill>
                  <a:srgbClr val="4220EA"/>
                </a:solidFill>
                <a:latin typeface="Tahoma" panose="020B0604030504040204" pitchFamily="34" charset="0"/>
                <a:ea typeface="楷体_GB2312" pitchFamily="49" charset="-122"/>
              </a:endParaRPr>
            </a:p>
          </p:txBody>
        </p:sp>
        <p:sp>
          <p:nvSpPr>
            <p:cNvPr id="14340" name="AutoShape 57"/>
            <p:cNvSpPr/>
            <p:nvPr/>
          </p:nvSpPr>
          <p:spPr>
            <a:xfrm>
              <a:off x="687" y="1173"/>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1" name="AutoShape 58"/>
            <p:cNvSpPr/>
            <p:nvPr/>
          </p:nvSpPr>
          <p:spPr>
            <a:xfrm rot="10800000">
              <a:off x="2448" y="1173"/>
              <a:ext cx="45" cy="912"/>
            </a:xfrm>
            <a:prstGeom prst="leftBracket">
              <a:avLst>
                <a:gd name="adj" fmla="val 16879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2" name="Text Box 59"/>
            <p:cNvSpPr txBox="1"/>
            <p:nvPr/>
          </p:nvSpPr>
          <p:spPr>
            <a:xfrm>
              <a:off x="111" y="1461"/>
              <a:ext cx="624" cy="253"/>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18" charset="0"/>
                  <a:ea typeface="宋体" panose="02010600030101010101" pitchFamily="2" charset="-122"/>
                </a:rPr>
                <a:t>A</a:t>
              </a:r>
              <a:r>
                <a:rPr lang="en-US" altLang="zh-CN" sz="2400" b="1" baseline="-25000" dirty="0">
                  <a:latin typeface="Times New Roman" panose="02020603050405020304" pitchFamily="18" charset="0"/>
                  <a:ea typeface="宋体" panose="02010600030101010101" pitchFamily="2" charset="-122"/>
                </a:rPr>
                <a:t>m*n</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14343" name="Text Box 60"/>
            <p:cNvSpPr txBox="1"/>
            <p:nvPr/>
          </p:nvSpPr>
          <p:spPr>
            <a:xfrm>
              <a:off x="656" y="2199"/>
              <a:ext cx="1728" cy="254"/>
            </a:xfrm>
            <a:prstGeom prst="rect">
              <a:avLst/>
            </a:prstGeom>
            <a:noFill/>
            <a:ln w="9525">
              <a:noFill/>
            </a:ln>
          </p:spPr>
          <p:txBody>
            <a:bodyPr anchor="t" anchorCtr="0">
              <a:spAutoFit/>
            </a:bodyPr>
            <a:p>
              <a:pPr algn="ctr">
                <a:spcBef>
                  <a:spcPct val="50000"/>
                </a:spcBef>
              </a:pPr>
              <a:r>
                <a:rPr lang="zh-CN" altLang="en-US" sz="2400" b="1" dirty="0">
                  <a:solidFill>
                    <a:srgbClr val="0A0A0E"/>
                  </a:solidFill>
                  <a:latin typeface="Times New Roman" panose="02020603050405020304" pitchFamily="18" charset="0"/>
                  <a:ea typeface="楷体_GB2312" pitchFamily="49" charset="-122"/>
                </a:rPr>
                <a:t>二维数组</a:t>
              </a:r>
              <a:endParaRPr lang="zh-CN" altLang="en-US" sz="2400" b="1" dirty="0">
                <a:solidFill>
                  <a:srgbClr val="0A0A0E"/>
                </a:solidFill>
                <a:latin typeface="Times New Roman" panose="02020603050405020304" pitchFamily="18" charset="0"/>
                <a:ea typeface="楷体_GB2312" pitchFamily="49" charset="-122"/>
              </a:endParaRPr>
            </a:p>
          </p:txBody>
        </p:sp>
      </p:grpSp>
      <p:grpSp>
        <p:nvGrpSpPr>
          <p:cNvPr id="142496" name="Group 160"/>
          <p:cNvGrpSpPr/>
          <p:nvPr/>
        </p:nvGrpSpPr>
        <p:grpSpPr>
          <a:xfrm>
            <a:off x="7011988" y="1516063"/>
            <a:ext cx="1663700" cy="5259387"/>
            <a:chOff x="4286" y="955"/>
            <a:chExt cx="1048" cy="3313"/>
          </a:xfrm>
        </p:grpSpPr>
        <p:grpSp>
          <p:nvGrpSpPr>
            <p:cNvPr id="14345" name="Group 117"/>
            <p:cNvGrpSpPr/>
            <p:nvPr/>
          </p:nvGrpSpPr>
          <p:grpSpPr>
            <a:xfrm>
              <a:off x="4286" y="955"/>
              <a:ext cx="680" cy="3313"/>
              <a:chOff x="4176" y="96"/>
              <a:chExt cx="960" cy="3731"/>
            </a:xfrm>
          </p:grpSpPr>
          <p:sp>
            <p:nvSpPr>
              <p:cNvPr id="14346" name="Rectangle 118"/>
              <p:cNvSpPr/>
              <p:nvPr/>
            </p:nvSpPr>
            <p:spPr>
              <a:xfrm>
                <a:off x="4176" y="3540"/>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m-1,n-1</a:t>
                </a:r>
                <a:endParaRPr lang="en-US" altLang="zh-CN" sz="2400" b="1" baseline="-25000" dirty="0">
                  <a:solidFill>
                    <a:srgbClr val="4220EA"/>
                  </a:solidFill>
                  <a:latin typeface="Arial" panose="020B0604020202020204" pitchFamily="34" charset="0"/>
                  <a:ea typeface="宋体" panose="02010600030101010101" pitchFamily="2" charset="-122"/>
                </a:endParaRPr>
              </a:p>
            </p:txBody>
          </p:sp>
          <p:sp>
            <p:nvSpPr>
              <p:cNvPr id="14347" name="Rectangle 119"/>
              <p:cNvSpPr/>
              <p:nvPr/>
            </p:nvSpPr>
            <p:spPr>
              <a:xfrm>
                <a:off x="4176" y="3253"/>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200" b="1" dirty="0">
                    <a:solidFill>
                      <a:schemeClr val="accent2"/>
                    </a:solidFill>
                    <a:latin typeface="Arial" panose="020B0604020202020204" pitchFamily="34" charset="0"/>
                    <a:ea typeface="宋体" panose="02010600030101010101" pitchFamily="2" charset="-122"/>
                  </a:rPr>
                  <a:t> </a:t>
                </a:r>
                <a:r>
                  <a:rPr lang="en-US" altLang="zh-CN" sz="2200" b="1" dirty="0">
                    <a:solidFill>
                      <a:srgbClr val="4220EA"/>
                    </a:solidFill>
                    <a:latin typeface="Arial" panose="020B0604020202020204" pitchFamily="34" charset="0"/>
                    <a:ea typeface="宋体" panose="02010600030101010101" pitchFamily="2" charset="-122"/>
                  </a:rPr>
                  <a:t>… … </a:t>
                </a:r>
                <a:endParaRPr lang="en-US" altLang="zh-CN" sz="2200" b="1" dirty="0">
                  <a:solidFill>
                    <a:srgbClr val="4220EA"/>
                  </a:solidFill>
                  <a:latin typeface="Arial" panose="020B0604020202020204" pitchFamily="34" charset="0"/>
                  <a:ea typeface="宋体" panose="02010600030101010101" pitchFamily="2" charset="-122"/>
                </a:endParaRPr>
              </a:p>
            </p:txBody>
          </p:sp>
          <p:sp>
            <p:nvSpPr>
              <p:cNvPr id="14348" name="Rectangle 120"/>
              <p:cNvSpPr/>
              <p:nvPr/>
            </p:nvSpPr>
            <p:spPr>
              <a:xfrm>
                <a:off x="4176" y="2966"/>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33CC33"/>
                    </a:solidFill>
                    <a:latin typeface="Arial" panose="020B0604020202020204" pitchFamily="34" charset="0"/>
                    <a:ea typeface="宋体" panose="02010600030101010101" pitchFamily="2" charset="-122"/>
                  </a:rPr>
                  <a:t>a</a:t>
                </a:r>
                <a:r>
                  <a:rPr lang="en-US" altLang="zh-CN" sz="2400" b="1" baseline="-25000" dirty="0">
                    <a:solidFill>
                      <a:srgbClr val="33CC33"/>
                    </a:solidFill>
                    <a:latin typeface="Arial" panose="020B0604020202020204" pitchFamily="34" charset="0"/>
                    <a:ea typeface="宋体" panose="02010600030101010101" pitchFamily="2" charset="-122"/>
                  </a:rPr>
                  <a:t>1,n-1</a:t>
                </a:r>
                <a:endParaRPr lang="en-US" altLang="zh-CN" sz="2400" b="1" baseline="-25000" dirty="0">
                  <a:solidFill>
                    <a:srgbClr val="33CC33"/>
                  </a:solidFill>
                  <a:latin typeface="Arial" panose="020B0604020202020204" pitchFamily="34" charset="0"/>
                  <a:ea typeface="宋体" panose="02010600030101010101" pitchFamily="2" charset="-122"/>
                </a:endParaRPr>
              </a:p>
            </p:txBody>
          </p:sp>
          <p:sp>
            <p:nvSpPr>
              <p:cNvPr id="14349" name="Rectangle 121"/>
              <p:cNvSpPr/>
              <p:nvPr/>
            </p:nvSpPr>
            <p:spPr>
              <a:xfrm>
                <a:off x="4176" y="2679"/>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FF3300"/>
                    </a:solidFill>
                    <a:latin typeface="Arial" panose="020B0604020202020204" pitchFamily="34" charset="0"/>
                    <a:ea typeface="宋体" panose="02010600030101010101" pitchFamily="2" charset="-122"/>
                  </a:rPr>
                  <a:t>a</a:t>
                </a:r>
                <a:r>
                  <a:rPr lang="en-US" altLang="zh-CN" sz="2400" b="1" baseline="-25000" dirty="0">
                    <a:solidFill>
                      <a:srgbClr val="FF3300"/>
                    </a:solidFill>
                    <a:latin typeface="Arial" panose="020B0604020202020204" pitchFamily="34" charset="0"/>
                    <a:ea typeface="宋体" panose="02010600030101010101" pitchFamily="2" charset="-122"/>
                  </a:rPr>
                  <a:t>0,n-1 </a:t>
                </a:r>
                <a:endParaRPr lang="en-US" altLang="zh-CN" sz="2400" b="1" baseline="-25000" dirty="0">
                  <a:solidFill>
                    <a:srgbClr val="FF3300"/>
                  </a:solidFill>
                  <a:latin typeface="Arial" panose="020B0604020202020204" pitchFamily="34" charset="0"/>
                  <a:ea typeface="宋体" panose="02010600030101010101" pitchFamily="2" charset="-122"/>
                </a:endParaRPr>
              </a:p>
            </p:txBody>
          </p:sp>
          <p:sp>
            <p:nvSpPr>
              <p:cNvPr id="14350" name="Rectangle 122"/>
              <p:cNvSpPr/>
              <p:nvPr/>
            </p:nvSpPr>
            <p:spPr>
              <a:xfrm>
                <a:off x="4176" y="2392"/>
                <a:ext cx="960" cy="287"/>
              </a:xfrm>
              <a:prstGeom prst="rect">
                <a:avLst/>
              </a:prstGeom>
              <a:solidFill>
                <a:srgbClr val="FFCC66"/>
              </a:solidFill>
              <a:ln w="9525">
                <a:noFill/>
              </a:ln>
            </p:spPr>
            <p:txBody>
              <a:bodyPr anchor="t" anchorCtr="0"/>
              <a:p>
                <a:pPr algn="ctr">
                  <a:spcBef>
                    <a:spcPct val="50000"/>
                  </a:spcBef>
                  <a:buClr>
                    <a:schemeClr val="tx2"/>
                  </a:buClr>
                  <a:buSzPct val="70000"/>
                </a:pPr>
                <a:r>
                  <a:rPr lang="en-US" altLang="zh-CN" sz="2200" b="1" dirty="0">
                    <a:solidFill>
                      <a:srgbClr val="0A0A0E"/>
                    </a:solidFill>
                    <a:latin typeface="Arial" panose="020B0604020202020204" pitchFamily="34" charset="0"/>
                    <a:ea typeface="宋体" panose="02010600030101010101" pitchFamily="2" charset="-122"/>
                  </a:rPr>
                  <a:t>… …</a:t>
                </a:r>
                <a:endParaRPr lang="en-US" altLang="zh-CN" sz="2200" b="1" dirty="0">
                  <a:solidFill>
                    <a:srgbClr val="0A0A0E"/>
                  </a:solidFill>
                  <a:latin typeface="Arial" panose="020B0604020202020204" pitchFamily="34" charset="0"/>
                  <a:ea typeface="宋体" panose="02010600030101010101" pitchFamily="2" charset="-122"/>
                </a:endParaRPr>
              </a:p>
            </p:txBody>
          </p:sp>
          <p:sp>
            <p:nvSpPr>
              <p:cNvPr id="14351" name="Rectangle 123"/>
              <p:cNvSpPr/>
              <p:nvPr/>
            </p:nvSpPr>
            <p:spPr>
              <a:xfrm>
                <a:off x="4176" y="2105"/>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m-1,1 </a:t>
                </a:r>
                <a:endParaRPr lang="en-US" altLang="zh-CN" sz="2400" b="1" baseline="-25000" dirty="0">
                  <a:solidFill>
                    <a:srgbClr val="4220EA"/>
                  </a:solidFill>
                  <a:latin typeface="Arial" panose="020B0604020202020204" pitchFamily="34" charset="0"/>
                  <a:ea typeface="宋体" panose="02010600030101010101" pitchFamily="2" charset="-122"/>
                </a:endParaRPr>
              </a:p>
            </p:txBody>
          </p:sp>
          <p:sp>
            <p:nvSpPr>
              <p:cNvPr id="14352" name="Rectangle 124"/>
              <p:cNvSpPr/>
              <p:nvPr/>
            </p:nvSpPr>
            <p:spPr>
              <a:xfrm>
                <a:off x="4176" y="1818"/>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008000"/>
                    </a:solidFill>
                    <a:latin typeface="Arial" panose="020B0604020202020204" pitchFamily="34" charset="0"/>
                    <a:ea typeface="宋体" panose="02010600030101010101" pitchFamily="2" charset="-122"/>
                  </a:rPr>
                  <a:t>… …</a:t>
                </a:r>
                <a:r>
                  <a:rPr lang="en-US" altLang="zh-CN" sz="2200" b="1" dirty="0">
                    <a:solidFill>
                      <a:srgbClr val="008000"/>
                    </a:solidFill>
                    <a:latin typeface="Arial" panose="020B0604020202020204" pitchFamily="34" charset="0"/>
                    <a:ea typeface="宋体" panose="02010600030101010101" pitchFamily="2" charset="-122"/>
                  </a:rPr>
                  <a:t> </a:t>
                </a:r>
                <a:endParaRPr lang="en-US" altLang="zh-CN" sz="2200" b="1" dirty="0">
                  <a:solidFill>
                    <a:srgbClr val="008000"/>
                  </a:solidFill>
                  <a:latin typeface="Arial" panose="020B0604020202020204" pitchFamily="34" charset="0"/>
                  <a:ea typeface="宋体" panose="02010600030101010101" pitchFamily="2" charset="-122"/>
                </a:endParaRPr>
              </a:p>
            </p:txBody>
          </p:sp>
          <p:sp>
            <p:nvSpPr>
              <p:cNvPr id="14353" name="Rectangle 125"/>
              <p:cNvSpPr/>
              <p:nvPr/>
            </p:nvSpPr>
            <p:spPr>
              <a:xfrm>
                <a:off x="4176" y="1531"/>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baseline="-25000" dirty="0">
                    <a:solidFill>
                      <a:srgbClr val="008000"/>
                    </a:solidFill>
                    <a:latin typeface="Arial" panose="020B0604020202020204" pitchFamily="34" charset="0"/>
                    <a:ea typeface="宋体" panose="02010600030101010101" pitchFamily="2" charset="-122"/>
                  </a:rPr>
                  <a:t> </a:t>
                </a:r>
                <a:r>
                  <a:rPr lang="en-US" altLang="zh-CN" sz="2400" b="1" dirty="0">
                    <a:solidFill>
                      <a:srgbClr val="008000"/>
                    </a:solidFill>
                    <a:latin typeface="Arial" panose="020B0604020202020204" pitchFamily="34" charset="0"/>
                    <a:ea typeface="宋体" panose="02010600030101010101" pitchFamily="2" charset="-122"/>
                  </a:rPr>
                  <a:t>a</a:t>
                </a:r>
                <a:r>
                  <a:rPr lang="en-US" altLang="zh-CN" sz="2400" b="1" baseline="-25000" dirty="0">
                    <a:solidFill>
                      <a:srgbClr val="008000"/>
                    </a:solidFill>
                    <a:latin typeface="Arial" panose="020B0604020202020204" pitchFamily="34" charset="0"/>
                    <a:ea typeface="宋体" panose="02010600030101010101" pitchFamily="2" charset="-122"/>
                  </a:rPr>
                  <a:t>11</a:t>
                </a:r>
                <a:endParaRPr lang="en-US" altLang="zh-CN" sz="2400" b="1" baseline="-25000" dirty="0">
                  <a:solidFill>
                    <a:srgbClr val="008000"/>
                  </a:solidFill>
                  <a:latin typeface="Arial" panose="020B0604020202020204" pitchFamily="34" charset="0"/>
                  <a:ea typeface="宋体" panose="02010600030101010101" pitchFamily="2" charset="-122"/>
                </a:endParaRPr>
              </a:p>
            </p:txBody>
          </p:sp>
          <p:sp>
            <p:nvSpPr>
              <p:cNvPr id="14354" name="Rectangle 126"/>
              <p:cNvSpPr/>
              <p:nvPr/>
            </p:nvSpPr>
            <p:spPr>
              <a:xfrm>
                <a:off x="4176" y="1244"/>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FF3300"/>
                    </a:solidFill>
                    <a:latin typeface="Arial" panose="020B0604020202020204" pitchFamily="34" charset="0"/>
                    <a:ea typeface="宋体" panose="02010600030101010101" pitchFamily="2" charset="-122"/>
                  </a:rPr>
                  <a:t>a</a:t>
                </a:r>
                <a:r>
                  <a:rPr lang="en-US" altLang="zh-CN" sz="2400" b="1" baseline="-25000" dirty="0">
                    <a:solidFill>
                      <a:srgbClr val="FF3300"/>
                    </a:solidFill>
                    <a:latin typeface="Arial" panose="020B0604020202020204" pitchFamily="34" charset="0"/>
                    <a:ea typeface="宋体" panose="02010600030101010101" pitchFamily="2" charset="-122"/>
                  </a:rPr>
                  <a:t>01</a:t>
                </a:r>
                <a:endParaRPr lang="en-US" altLang="zh-CN" sz="2400" b="1" baseline="-25000" dirty="0">
                  <a:solidFill>
                    <a:srgbClr val="FF3300"/>
                  </a:solidFill>
                  <a:latin typeface="Arial" panose="020B0604020202020204" pitchFamily="34" charset="0"/>
                  <a:ea typeface="宋体" panose="02010600030101010101" pitchFamily="2" charset="-122"/>
                </a:endParaRPr>
              </a:p>
            </p:txBody>
          </p:sp>
          <p:sp>
            <p:nvSpPr>
              <p:cNvPr id="14355" name="Rectangle 127"/>
              <p:cNvSpPr/>
              <p:nvPr/>
            </p:nvSpPr>
            <p:spPr>
              <a:xfrm>
                <a:off x="4176" y="957"/>
                <a:ext cx="960" cy="287"/>
              </a:xfrm>
              <a:prstGeom prst="rect">
                <a:avLst/>
              </a:prstGeom>
              <a:solidFill>
                <a:srgbClr val="FFCC66"/>
              </a:solidFill>
              <a:ln w="9525">
                <a:noFill/>
              </a:ln>
            </p:spPr>
            <p:txBody>
              <a:bodyPr anchor="t" anchorCtr="0"/>
              <a:p>
                <a:pPr algn="ctr">
                  <a:spcBef>
                    <a:spcPct val="5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m-1,0 </a:t>
                </a:r>
                <a:endParaRPr lang="en-US" altLang="zh-CN" sz="2400" dirty="0">
                  <a:solidFill>
                    <a:srgbClr val="4220EA"/>
                  </a:solidFill>
                  <a:latin typeface="Arial" panose="020B0604020202020204" pitchFamily="34" charset="0"/>
                  <a:ea typeface="宋体" panose="02010600030101010101" pitchFamily="2" charset="-122"/>
                </a:endParaRPr>
              </a:p>
            </p:txBody>
          </p:sp>
          <p:sp>
            <p:nvSpPr>
              <p:cNvPr id="14356" name="Rectangle 128"/>
              <p:cNvSpPr/>
              <p:nvPr/>
            </p:nvSpPr>
            <p:spPr>
              <a:xfrm>
                <a:off x="4176" y="670"/>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200" b="1" dirty="0">
                    <a:solidFill>
                      <a:srgbClr val="FF0000"/>
                    </a:solidFill>
                    <a:latin typeface="Arial" panose="020B0604020202020204" pitchFamily="34" charset="0"/>
                    <a:ea typeface="宋体" panose="02010600030101010101" pitchFamily="2" charset="-122"/>
                  </a:rPr>
                  <a:t>… </a:t>
                </a:r>
                <a:r>
                  <a:rPr lang="en-US" altLang="zh-CN" sz="2200" b="1" dirty="0">
                    <a:solidFill>
                      <a:srgbClr val="FF3300"/>
                    </a:solidFill>
                    <a:latin typeface="Arial" panose="020B0604020202020204" pitchFamily="34" charset="0"/>
                    <a:ea typeface="宋体" panose="02010600030101010101" pitchFamily="2" charset="-122"/>
                  </a:rPr>
                  <a:t>…</a:t>
                </a:r>
                <a:endParaRPr lang="en-US" altLang="zh-CN" sz="2200" b="1" dirty="0">
                  <a:solidFill>
                    <a:srgbClr val="FF3300"/>
                  </a:solidFill>
                  <a:latin typeface="Arial" panose="020B0604020202020204" pitchFamily="34" charset="0"/>
                  <a:ea typeface="宋体" panose="02010600030101010101" pitchFamily="2" charset="-122"/>
                </a:endParaRPr>
              </a:p>
            </p:txBody>
          </p:sp>
          <p:sp>
            <p:nvSpPr>
              <p:cNvPr id="14357" name="Rectangle 129"/>
              <p:cNvSpPr/>
              <p:nvPr/>
            </p:nvSpPr>
            <p:spPr>
              <a:xfrm>
                <a:off x="4176" y="383"/>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33CC33"/>
                    </a:solidFill>
                    <a:latin typeface="Arial" panose="020B0604020202020204" pitchFamily="34" charset="0"/>
                    <a:ea typeface="宋体" panose="02010600030101010101" pitchFamily="2" charset="-122"/>
                  </a:rPr>
                  <a:t>a</a:t>
                </a:r>
                <a:r>
                  <a:rPr lang="en-US" altLang="zh-CN" sz="2400" b="1" baseline="-25000" dirty="0">
                    <a:solidFill>
                      <a:srgbClr val="33CC33"/>
                    </a:solidFill>
                    <a:latin typeface="Arial" panose="020B0604020202020204" pitchFamily="34" charset="0"/>
                    <a:ea typeface="宋体" panose="02010600030101010101" pitchFamily="2" charset="-122"/>
                  </a:rPr>
                  <a:t>10</a:t>
                </a:r>
                <a:endParaRPr lang="en-US" altLang="zh-CN" sz="2400" b="1" baseline="-25000" dirty="0">
                  <a:solidFill>
                    <a:srgbClr val="33CC33"/>
                  </a:solidFill>
                  <a:latin typeface="Arial" panose="020B0604020202020204" pitchFamily="34" charset="0"/>
                  <a:ea typeface="宋体" panose="02010600030101010101" pitchFamily="2" charset="-122"/>
                </a:endParaRPr>
              </a:p>
            </p:txBody>
          </p:sp>
          <p:sp>
            <p:nvSpPr>
              <p:cNvPr id="14358" name="Rectangle 130"/>
              <p:cNvSpPr/>
              <p:nvPr/>
            </p:nvSpPr>
            <p:spPr>
              <a:xfrm>
                <a:off x="4176" y="96"/>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FF0000"/>
                    </a:solidFill>
                    <a:latin typeface="Arial" panose="020B0604020202020204" pitchFamily="34" charset="0"/>
                    <a:ea typeface="宋体" panose="02010600030101010101" pitchFamily="2" charset="-122"/>
                  </a:rPr>
                  <a:t>a</a:t>
                </a:r>
                <a:r>
                  <a:rPr lang="en-US" altLang="zh-CN" sz="2400" b="1" baseline="-25000" dirty="0">
                    <a:solidFill>
                      <a:srgbClr val="FF0000"/>
                    </a:solidFill>
                    <a:latin typeface="Arial" panose="020B0604020202020204" pitchFamily="34" charset="0"/>
                    <a:ea typeface="宋体" panose="02010600030101010101" pitchFamily="2" charset="-122"/>
                  </a:rPr>
                  <a:t>00</a:t>
                </a:r>
                <a:endParaRPr lang="en-US" altLang="zh-CN" sz="2400" b="1" baseline="-25000" dirty="0">
                  <a:solidFill>
                    <a:srgbClr val="FF0000"/>
                  </a:solidFill>
                  <a:latin typeface="Arial" panose="020B0604020202020204" pitchFamily="34" charset="0"/>
                  <a:ea typeface="宋体" panose="02010600030101010101" pitchFamily="2" charset="-122"/>
                </a:endParaRPr>
              </a:p>
            </p:txBody>
          </p:sp>
          <p:sp>
            <p:nvSpPr>
              <p:cNvPr id="14359" name="Line 131"/>
              <p:cNvSpPr/>
              <p:nvPr/>
            </p:nvSpPr>
            <p:spPr>
              <a:xfrm>
                <a:off x="4176" y="96"/>
                <a:ext cx="960" cy="0"/>
              </a:xfrm>
              <a:prstGeom prst="line">
                <a:avLst/>
              </a:prstGeom>
              <a:ln w="28575" cap="sq" cmpd="sng">
                <a:solidFill>
                  <a:schemeClr val="tx1"/>
                </a:solidFill>
                <a:prstDash val="solid"/>
                <a:round/>
                <a:headEnd type="none" w="med" len="med"/>
                <a:tailEnd type="none" w="med" len="med"/>
              </a:ln>
            </p:spPr>
          </p:sp>
          <p:sp>
            <p:nvSpPr>
              <p:cNvPr id="14360" name="Line 132"/>
              <p:cNvSpPr/>
              <p:nvPr/>
            </p:nvSpPr>
            <p:spPr>
              <a:xfrm>
                <a:off x="4176" y="383"/>
                <a:ext cx="960" cy="0"/>
              </a:xfrm>
              <a:prstGeom prst="line">
                <a:avLst/>
              </a:prstGeom>
              <a:ln w="12700" cap="flat" cmpd="sng">
                <a:solidFill>
                  <a:schemeClr val="tx1"/>
                </a:solidFill>
                <a:prstDash val="solid"/>
                <a:round/>
                <a:headEnd type="none" w="med" len="med"/>
                <a:tailEnd type="none" w="med" len="med"/>
              </a:ln>
            </p:spPr>
          </p:sp>
          <p:sp>
            <p:nvSpPr>
              <p:cNvPr id="14361" name="Line 133"/>
              <p:cNvSpPr/>
              <p:nvPr/>
            </p:nvSpPr>
            <p:spPr>
              <a:xfrm>
                <a:off x="4176" y="670"/>
                <a:ext cx="960" cy="0"/>
              </a:xfrm>
              <a:prstGeom prst="line">
                <a:avLst/>
              </a:prstGeom>
              <a:ln w="12700" cap="flat" cmpd="sng">
                <a:solidFill>
                  <a:schemeClr val="tx1"/>
                </a:solidFill>
                <a:prstDash val="solid"/>
                <a:round/>
                <a:headEnd type="none" w="med" len="med"/>
                <a:tailEnd type="none" w="med" len="med"/>
              </a:ln>
            </p:spPr>
          </p:sp>
          <p:sp>
            <p:nvSpPr>
              <p:cNvPr id="14362" name="Line 134"/>
              <p:cNvSpPr/>
              <p:nvPr/>
            </p:nvSpPr>
            <p:spPr>
              <a:xfrm>
                <a:off x="4176" y="957"/>
                <a:ext cx="960" cy="0"/>
              </a:xfrm>
              <a:prstGeom prst="line">
                <a:avLst/>
              </a:prstGeom>
              <a:ln w="12700" cap="flat" cmpd="sng">
                <a:solidFill>
                  <a:schemeClr val="tx1"/>
                </a:solidFill>
                <a:prstDash val="solid"/>
                <a:round/>
                <a:headEnd type="none" w="med" len="med"/>
                <a:tailEnd type="none" w="med" len="med"/>
              </a:ln>
            </p:spPr>
          </p:sp>
          <p:sp>
            <p:nvSpPr>
              <p:cNvPr id="14363" name="Line 135"/>
              <p:cNvSpPr/>
              <p:nvPr/>
            </p:nvSpPr>
            <p:spPr>
              <a:xfrm>
                <a:off x="4176" y="1244"/>
                <a:ext cx="960" cy="0"/>
              </a:xfrm>
              <a:prstGeom prst="line">
                <a:avLst/>
              </a:prstGeom>
              <a:ln w="12700" cap="flat" cmpd="sng">
                <a:solidFill>
                  <a:schemeClr val="tx1"/>
                </a:solidFill>
                <a:prstDash val="solid"/>
                <a:round/>
                <a:headEnd type="none" w="med" len="med"/>
                <a:tailEnd type="none" w="med" len="med"/>
              </a:ln>
            </p:spPr>
          </p:sp>
          <p:sp>
            <p:nvSpPr>
              <p:cNvPr id="14364" name="Line 136"/>
              <p:cNvSpPr/>
              <p:nvPr/>
            </p:nvSpPr>
            <p:spPr>
              <a:xfrm>
                <a:off x="4176" y="1531"/>
                <a:ext cx="960" cy="0"/>
              </a:xfrm>
              <a:prstGeom prst="line">
                <a:avLst/>
              </a:prstGeom>
              <a:ln w="12700" cap="flat" cmpd="sng">
                <a:solidFill>
                  <a:schemeClr val="tx1"/>
                </a:solidFill>
                <a:prstDash val="solid"/>
                <a:round/>
                <a:headEnd type="none" w="med" len="med"/>
                <a:tailEnd type="none" w="med" len="med"/>
              </a:ln>
            </p:spPr>
          </p:sp>
          <p:sp>
            <p:nvSpPr>
              <p:cNvPr id="14365" name="Line 137"/>
              <p:cNvSpPr/>
              <p:nvPr/>
            </p:nvSpPr>
            <p:spPr>
              <a:xfrm>
                <a:off x="4176" y="1818"/>
                <a:ext cx="960" cy="0"/>
              </a:xfrm>
              <a:prstGeom prst="line">
                <a:avLst/>
              </a:prstGeom>
              <a:ln w="12700" cap="flat" cmpd="sng">
                <a:solidFill>
                  <a:schemeClr val="tx1"/>
                </a:solidFill>
                <a:prstDash val="solid"/>
                <a:round/>
                <a:headEnd type="none" w="med" len="med"/>
                <a:tailEnd type="none" w="med" len="med"/>
              </a:ln>
            </p:spPr>
          </p:sp>
          <p:sp>
            <p:nvSpPr>
              <p:cNvPr id="14366" name="Line 138"/>
              <p:cNvSpPr/>
              <p:nvPr/>
            </p:nvSpPr>
            <p:spPr>
              <a:xfrm>
                <a:off x="4176" y="2105"/>
                <a:ext cx="960" cy="0"/>
              </a:xfrm>
              <a:prstGeom prst="line">
                <a:avLst/>
              </a:prstGeom>
              <a:ln w="12700" cap="flat" cmpd="sng">
                <a:solidFill>
                  <a:schemeClr val="tx1"/>
                </a:solidFill>
                <a:prstDash val="solid"/>
                <a:round/>
                <a:headEnd type="none" w="med" len="med"/>
                <a:tailEnd type="none" w="med" len="med"/>
              </a:ln>
            </p:spPr>
          </p:sp>
          <p:sp>
            <p:nvSpPr>
              <p:cNvPr id="14367" name="Line 139"/>
              <p:cNvSpPr/>
              <p:nvPr/>
            </p:nvSpPr>
            <p:spPr>
              <a:xfrm>
                <a:off x="4176" y="2392"/>
                <a:ext cx="960" cy="0"/>
              </a:xfrm>
              <a:prstGeom prst="line">
                <a:avLst/>
              </a:prstGeom>
              <a:ln w="12700" cap="flat" cmpd="sng">
                <a:solidFill>
                  <a:schemeClr val="tx1"/>
                </a:solidFill>
                <a:prstDash val="solid"/>
                <a:round/>
                <a:headEnd type="none" w="med" len="med"/>
                <a:tailEnd type="none" w="med" len="med"/>
              </a:ln>
            </p:spPr>
          </p:sp>
          <p:sp>
            <p:nvSpPr>
              <p:cNvPr id="14368" name="Line 140"/>
              <p:cNvSpPr/>
              <p:nvPr/>
            </p:nvSpPr>
            <p:spPr>
              <a:xfrm>
                <a:off x="4176" y="2679"/>
                <a:ext cx="960" cy="0"/>
              </a:xfrm>
              <a:prstGeom prst="line">
                <a:avLst/>
              </a:prstGeom>
              <a:ln w="12700" cap="flat" cmpd="sng">
                <a:solidFill>
                  <a:schemeClr val="tx1"/>
                </a:solidFill>
                <a:prstDash val="solid"/>
                <a:round/>
                <a:headEnd type="none" w="med" len="med"/>
                <a:tailEnd type="none" w="med" len="med"/>
              </a:ln>
            </p:spPr>
          </p:sp>
          <p:sp>
            <p:nvSpPr>
              <p:cNvPr id="14369" name="Line 141"/>
              <p:cNvSpPr/>
              <p:nvPr/>
            </p:nvSpPr>
            <p:spPr>
              <a:xfrm>
                <a:off x="4176" y="2966"/>
                <a:ext cx="960" cy="0"/>
              </a:xfrm>
              <a:prstGeom prst="line">
                <a:avLst/>
              </a:prstGeom>
              <a:ln w="12700" cap="flat" cmpd="sng">
                <a:solidFill>
                  <a:schemeClr val="tx1"/>
                </a:solidFill>
                <a:prstDash val="solid"/>
                <a:round/>
                <a:headEnd type="none" w="med" len="med"/>
                <a:tailEnd type="none" w="med" len="med"/>
              </a:ln>
            </p:spPr>
          </p:sp>
          <p:sp>
            <p:nvSpPr>
              <p:cNvPr id="14370" name="Line 142"/>
              <p:cNvSpPr/>
              <p:nvPr/>
            </p:nvSpPr>
            <p:spPr>
              <a:xfrm>
                <a:off x="4176" y="3253"/>
                <a:ext cx="960" cy="0"/>
              </a:xfrm>
              <a:prstGeom prst="line">
                <a:avLst/>
              </a:prstGeom>
              <a:ln w="12700" cap="flat" cmpd="sng">
                <a:solidFill>
                  <a:schemeClr val="tx1"/>
                </a:solidFill>
                <a:prstDash val="solid"/>
                <a:round/>
                <a:headEnd type="none" w="med" len="med"/>
                <a:tailEnd type="none" w="med" len="med"/>
              </a:ln>
            </p:spPr>
          </p:sp>
          <p:sp>
            <p:nvSpPr>
              <p:cNvPr id="14371" name="Line 143"/>
              <p:cNvSpPr/>
              <p:nvPr/>
            </p:nvSpPr>
            <p:spPr>
              <a:xfrm>
                <a:off x="4176" y="3540"/>
                <a:ext cx="960" cy="0"/>
              </a:xfrm>
              <a:prstGeom prst="line">
                <a:avLst/>
              </a:prstGeom>
              <a:ln w="12700" cap="flat" cmpd="sng">
                <a:solidFill>
                  <a:schemeClr val="tx1"/>
                </a:solidFill>
                <a:prstDash val="solid"/>
                <a:round/>
                <a:headEnd type="none" w="med" len="med"/>
                <a:tailEnd type="none" w="med" len="med"/>
              </a:ln>
            </p:spPr>
          </p:sp>
          <p:sp>
            <p:nvSpPr>
              <p:cNvPr id="14372" name="Line 144"/>
              <p:cNvSpPr/>
              <p:nvPr/>
            </p:nvSpPr>
            <p:spPr>
              <a:xfrm>
                <a:off x="4176" y="3827"/>
                <a:ext cx="960" cy="0"/>
              </a:xfrm>
              <a:prstGeom prst="line">
                <a:avLst/>
              </a:prstGeom>
              <a:ln w="28575" cap="sq" cmpd="sng">
                <a:solidFill>
                  <a:schemeClr val="tx1"/>
                </a:solidFill>
                <a:prstDash val="solid"/>
                <a:round/>
                <a:headEnd type="none" w="med" len="med"/>
                <a:tailEnd type="none" w="med" len="med"/>
              </a:ln>
            </p:spPr>
          </p:sp>
          <p:sp>
            <p:nvSpPr>
              <p:cNvPr id="14373" name="Line 145"/>
              <p:cNvSpPr/>
              <p:nvPr/>
            </p:nvSpPr>
            <p:spPr>
              <a:xfrm>
                <a:off x="4176" y="96"/>
                <a:ext cx="0" cy="3731"/>
              </a:xfrm>
              <a:prstGeom prst="line">
                <a:avLst/>
              </a:prstGeom>
              <a:ln w="28575" cap="sq" cmpd="sng">
                <a:solidFill>
                  <a:schemeClr val="tx1"/>
                </a:solidFill>
                <a:prstDash val="solid"/>
                <a:round/>
                <a:headEnd type="none" w="med" len="med"/>
                <a:tailEnd type="none" w="med" len="med"/>
              </a:ln>
            </p:spPr>
          </p:sp>
          <p:sp>
            <p:nvSpPr>
              <p:cNvPr id="14374" name="Line 146"/>
              <p:cNvSpPr/>
              <p:nvPr/>
            </p:nvSpPr>
            <p:spPr>
              <a:xfrm>
                <a:off x="5136" y="96"/>
                <a:ext cx="0" cy="3731"/>
              </a:xfrm>
              <a:prstGeom prst="line">
                <a:avLst/>
              </a:prstGeom>
              <a:ln w="28575" cap="sq" cmpd="sng">
                <a:solidFill>
                  <a:schemeClr val="tx1"/>
                </a:solidFill>
                <a:prstDash val="solid"/>
                <a:round/>
                <a:headEnd type="none" w="med" len="med"/>
                <a:tailEnd type="none" w="med" len="med"/>
              </a:ln>
            </p:spPr>
          </p:sp>
        </p:grpSp>
        <p:sp>
          <p:nvSpPr>
            <p:cNvPr id="14375" name="Rectangle 157"/>
            <p:cNvSpPr/>
            <p:nvPr/>
          </p:nvSpPr>
          <p:spPr>
            <a:xfrm>
              <a:off x="5057" y="1959"/>
              <a:ext cx="277" cy="1210"/>
            </a:xfrm>
            <a:prstGeom prst="rect">
              <a:avLst/>
            </a:prstGeom>
            <a:noFill/>
            <a:ln w="9525">
              <a:noFill/>
            </a:ln>
          </p:spPr>
          <p:txBody>
            <a:bodyPr wrap="none" anchor="t" anchorCtr="0">
              <a:spAutoFit/>
            </a:bodyPr>
            <a:p>
              <a:r>
                <a:rPr lang="zh-CN" altLang="en-US" sz="2000" b="1" dirty="0">
                  <a:solidFill>
                    <a:srgbClr val="0000FF"/>
                  </a:solidFill>
                  <a:latin typeface="Arial" panose="020B0604020202020204" pitchFamily="34" charset="0"/>
                  <a:ea typeface="楷体_GB2312" pitchFamily="49" charset="-122"/>
                </a:rPr>
                <a:t>按</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列</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序</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为</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主</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序</a:t>
              </a:r>
              <a:endParaRPr lang="zh-CN" altLang="en-US" sz="2000" b="1" dirty="0">
                <a:solidFill>
                  <a:srgbClr val="0000FF"/>
                </a:solidFill>
                <a:latin typeface="Arial" panose="020B0604020202020204" pitchFamily="34" charset="0"/>
                <a:ea typeface="楷体_GB2312" pitchFamily="49" charset="-122"/>
              </a:endParaRPr>
            </a:p>
          </p:txBody>
        </p:sp>
      </p:grpSp>
      <p:grpSp>
        <p:nvGrpSpPr>
          <p:cNvPr id="142495" name="Group 159"/>
          <p:cNvGrpSpPr/>
          <p:nvPr/>
        </p:nvGrpSpPr>
        <p:grpSpPr>
          <a:xfrm>
            <a:off x="323850" y="1508125"/>
            <a:ext cx="1620838" cy="5259388"/>
            <a:chOff x="204" y="950"/>
            <a:chExt cx="1021" cy="3313"/>
          </a:xfrm>
        </p:grpSpPr>
        <p:grpSp>
          <p:nvGrpSpPr>
            <p:cNvPr id="14377" name="Group 74"/>
            <p:cNvGrpSpPr/>
            <p:nvPr/>
          </p:nvGrpSpPr>
          <p:grpSpPr>
            <a:xfrm>
              <a:off x="545" y="950"/>
              <a:ext cx="680" cy="3313"/>
              <a:chOff x="4176" y="96"/>
              <a:chExt cx="960" cy="3731"/>
            </a:xfrm>
          </p:grpSpPr>
          <p:sp>
            <p:nvSpPr>
              <p:cNvPr id="14378" name="Rectangle 75"/>
              <p:cNvSpPr/>
              <p:nvPr/>
            </p:nvSpPr>
            <p:spPr>
              <a:xfrm>
                <a:off x="4176" y="3540"/>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m-1,n-1</a:t>
                </a:r>
                <a:endParaRPr lang="en-US" altLang="zh-CN" sz="2400" b="1" baseline="-25000" dirty="0">
                  <a:solidFill>
                    <a:srgbClr val="4220EA"/>
                  </a:solidFill>
                  <a:latin typeface="Arial" panose="020B0604020202020204" pitchFamily="34" charset="0"/>
                  <a:ea typeface="宋体" panose="02010600030101010101" pitchFamily="2" charset="-122"/>
                </a:endParaRPr>
              </a:p>
            </p:txBody>
          </p:sp>
          <p:sp>
            <p:nvSpPr>
              <p:cNvPr id="14379" name="Rectangle 76"/>
              <p:cNvSpPr/>
              <p:nvPr/>
            </p:nvSpPr>
            <p:spPr>
              <a:xfrm>
                <a:off x="4176" y="3253"/>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200" b="1" dirty="0">
                    <a:solidFill>
                      <a:schemeClr val="accent2"/>
                    </a:solidFill>
                    <a:latin typeface="Arial" panose="020B0604020202020204" pitchFamily="34" charset="0"/>
                    <a:ea typeface="宋体" panose="02010600030101010101" pitchFamily="2" charset="-122"/>
                  </a:rPr>
                  <a:t> </a:t>
                </a:r>
                <a:r>
                  <a:rPr lang="en-US" altLang="zh-CN" sz="2200" b="1" dirty="0">
                    <a:solidFill>
                      <a:srgbClr val="4220EA"/>
                    </a:solidFill>
                    <a:latin typeface="Arial" panose="020B0604020202020204" pitchFamily="34" charset="0"/>
                    <a:ea typeface="宋体" panose="02010600030101010101" pitchFamily="2" charset="-122"/>
                  </a:rPr>
                  <a:t>… … </a:t>
                </a:r>
                <a:endParaRPr lang="en-US" altLang="zh-CN" sz="2200" b="1" dirty="0">
                  <a:solidFill>
                    <a:srgbClr val="4220EA"/>
                  </a:solidFill>
                  <a:latin typeface="Arial" panose="020B0604020202020204" pitchFamily="34" charset="0"/>
                  <a:ea typeface="宋体" panose="02010600030101010101" pitchFamily="2" charset="-122"/>
                </a:endParaRPr>
              </a:p>
            </p:txBody>
          </p:sp>
          <p:sp>
            <p:nvSpPr>
              <p:cNvPr id="14380" name="Rectangle 77"/>
              <p:cNvSpPr/>
              <p:nvPr/>
            </p:nvSpPr>
            <p:spPr>
              <a:xfrm>
                <a:off x="4176" y="2966"/>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m-1,1</a:t>
                </a:r>
                <a:endParaRPr lang="en-US" altLang="zh-CN" sz="2400" b="1" baseline="-25000" dirty="0">
                  <a:solidFill>
                    <a:srgbClr val="4220EA"/>
                  </a:solidFill>
                  <a:latin typeface="Arial" panose="020B0604020202020204" pitchFamily="34" charset="0"/>
                  <a:ea typeface="宋体" panose="02010600030101010101" pitchFamily="2" charset="-122"/>
                </a:endParaRPr>
              </a:p>
            </p:txBody>
          </p:sp>
          <p:sp>
            <p:nvSpPr>
              <p:cNvPr id="14381" name="Rectangle 78"/>
              <p:cNvSpPr/>
              <p:nvPr/>
            </p:nvSpPr>
            <p:spPr>
              <a:xfrm>
                <a:off x="4176" y="2679"/>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4220EA"/>
                    </a:solidFill>
                    <a:latin typeface="Arial" panose="020B0604020202020204" pitchFamily="34" charset="0"/>
                    <a:ea typeface="宋体" panose="02010600030101010101" pitchFamily="2" charset="-122"/>
                  </a:rPr>
                  <a:t>a</a:t>
                </a:r>
                <a:r>
                  <a:rPr lang="en-US" altLang="zh-CN" sz="2400" b="1" baseline="-25000" dirty="0">
                    <a:solidFill>
                      <a:srgbClr val="4220EA"/>
                    </a:solidFill>
                    <a:latin typeface="Arial" panose="020B0604020202020204" pitchFamily="34" charset="0"/>
                    <a:ea typeface="宋体" panose="02010600030101010101" pitchFamily="2" charset="-122"/>
                  </a:rPr>
                  <a:t>m-1,0</a:t>
                </a:r>
                <a:r>
                  <a:rPr lang="en-US" altLang="zh-CN" sz="2200" b="1" baseline="-25000" dirty="0">
                    <a:solidFill>
                      <a:srgbClr val="4220EA"/>
                    </a:solidFill>
                    <a:latin typeface="Arial" panose="020B0604020202020204" pitchFamily="34" charset="0"/>
                    <a:ea typeface="宋体" panose="02010600030101010101" pitchFamily="2" charset="-122"/>
                  </a:rPr>
                  <a:t> </a:t>
                </a:r>
                <a:endParaRPr lang="en-US" altLang="zh-CN" sz="2200" b="1" baseline="-25000" dirty="0">
                  <a:solidFill>
                    <a:srgbClr val="4220EA"/>
                  </a:solidFill>
                  <a:latin typeface="Arial" panose="020B0604020202020204" pitchFamily="34" charset="0"/>
                  <a:ea typeface="宋体" panose="02010600030101010101" pitchFamily="2" charset="-122"/>
                </a:endParaRPr>
              </a:p>
            </p:txBody>
          </p:sp>
          <p:sp>
            <p:nvSpPr>
              <p:cNvPr id="14382" name="Rectangle 79"/>
              <p:cNvSpPr/>
              <p:nvPr/>
            </p:nvSpPr>
            <p:spPr>
              <a:xfrm>
                <a:off x="4176" y="2392"/>
                <a:ext cx="960" cy="287"/>
              </a:xfrm>
              <a:prstGeom prst="rect">
                <a:avLst/>
              </a:prstGeom>
              <a:solidFill>
                <a:srgbClr val="FFCC66"/>
              </a:solidFill>
              <a:ln w="9525">
                <a:noFill/>
              </a:ln>
            </p:spPr>
            <p:txBody>
              <a:bodyPr anchor="t" anchorCtr="0"/>
              <a:p>
                <a:pPr algn="ctr">
                  <a:spcBef>
                    <a:spcPct val="50000"/>
                  </a:spcBef>
                  <a:buClr>
                    <a:schemeClr val="tx2"/>
                  </a:buClr>
                  <a:buSzPct val="70000"/>
                </a:pPr>
                <a:r>
                  <a:rPr lang="en-US" altLang="zh-CN" sz="2200" b="1" dirty="0">
                    <a:solidFill>
                      <a:srgbClr val="0A0A0E"/>
                    </a:solidFill>
                    <a:latin typeface="Arial" panose="020B0604020202020204" pitchFamily="34" charset="0"/>
                    <a:ea typeface="宋体" panose="02010600030101010101" pitchFamily="2" charset="-122"/>
                  </a:rPr>
                  <a:t>… …</a:t>
                </a:r>
                <a:endParaRPr lang="en-US" altLang="zh-CN" sz="2200" b="1" dirty="0">
                  <a:solidFill>
                    <a:srgbClr val="0A0A0E"/>
                  </a:solidFill>
                  <a:latin typeface="Arial" panose="020B0604020202020204" pitchFamily="34" charset="0"/>
                  <a:ea typeface="宋体" panose="02010600030101010101" pitchFamily="2" charset="-122"/>
                </a:endParaRPr>
              </a:p>
            </p:txBody>
          </p:sp>
          <p:sp>
            <p:nvSpPr>
              <p:cNvPr id="14383" name="Rectangle 80"/>
              <p:cNvSpPr/>
              <p:nvPr/>
            </p:nvSpPr>
            <p:spPr>
              <a:xfrm>
                <a:off x="4176" y="2105"/>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008000"/>
                    </a:solidFill>
                    <a:latin typeface="Arial" panose="020B0604020202020204" pitchFamily="34" charset="0"/>
                    <a:ea typeface="宋体" panose="02010600030101010101" pitchFamily="2" charset="-122"/>
                  </a:rPr>
                  <a:t>a</a:t>
                </a:r>
                <a:r>
                  <a:rPr lang="en-US" altLang="zh-CN" sz="2400" b="1" baseline="-25000" dirty="0">
                    <a:solidFill>
                      <a:srgbClr val="008000"/>
                    </a:solidFill>
                    <a:latin typeface="Arial" panose="020B0604020202020204" pitchFamily="34" charset="0"/>
                    <a:ea typeface="宋体" panose="02010600030101010101" pitchFamily="2" charset="-122"/>
                  </a:rPr>
                  <a:t>1,n-1</a:t>
                </a:r>
                <a:r>
                  <a:rPr lang="en-US" altLang="zh-CN" sz="2200" b="1" baseline="-25000" dirty="0">
                    <a:solidFill>
                      <a:srgbClr val="008000"/>
                    </a:solidFill>
                    <a:latin typeface="Arial" panose="020B0604020202020204" pitchFamily="34" charset="0"/>
                    <a:ea typeface="宋体" panose="02010600030101010101" pitchFamily="2" charset="-122"/>
                  </a:rPr>
                  <a:t> </a:t>
                </a:r>
                <a:endParaRPr lang="en-US" altLang="zh-CN" sz="2200" b="1" baseline="-25000" dirty="0">
                  <a:solidFill>
                    <a:srgbClr val="008000"/>
                  </a:solidFill>
                  <a:latin typeface="Arial" panose="020B0604020202020204" pitchFamily="34" charset="0"/>
                  <a:ea typeface="宋体" panose="02010600030101010101" pitchFamily="2" charset="-122"/>
                </a:endParaRPr>
              </a:p>
            </p:txBody>
          </p:sp>
          <p:sp>
            <p:nvSpPr>
              <p:cNvPr id="14384" name="Rectangle 81"/>
              <p:cNvSpPr/>
              <p:nvPr/>
            </p:nvSpPr>
            <p:spPr>
              <a:xfrm>
                <a:off x="4176" y="1818"/>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200" b="1" dirty="0">
                    <a:solidFill>
                      <a:srgbClr val="008000"/>
                    </a:solidFill>
                    <a:latin typeface="Arial" panose="020B0604020202020204" pitchFamily="34" charset="0"/>
                    <a:ea typeface="宋体" panose="02010600030101010101" pitchFamily="2" charset="-122"/>
                  </a:rPr>
                  <a:t>… … </a:t>
                </a:r>
                <a:endParaRPr lang="en-US" altLang="zh-CN" sz="2200" b="1" dirty="0">
                  <a:solidFill>
                    <a:srgbClr val="008000"/>
                  </a:solidFill>
                  <a:latin typeface="Arial" panose="020B0604020202020204" pitchFamily="34" charset="0"/>
                  <a:ea typeface="宋体" panose="02010600030101010101" pitchFamily="2" charset="-122"/>
                </a:endParaRPr>
              </a:p>
            </p:txBody>
          </p:sp>
          <p:sp>
            <p:nvSpPr>
              <p:cNvPr id="14385" name="Rectangle 82"/>
              <p:cNvSpPr/>
              <p:nvPr/>
            </p:nvSpPr>
            <p:spPr>
              <a:xfrm>
                <a:off x="4176" y="1531"/>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baseline="-25000" dirty="0">
                    <a:solidFill>
                      <a:srgbClr val="008000"/>
                    </a:solidFill>
                    <a:latin typeface="Arial" panose="020B0604020202020204" pitchFamily="34" charset="0"/>
                    <a:ea typeface="宋体" panose="02010600030101010101" pitchFamily="2" charset="-122"/>
                  </a:rPr>
                  <a:t> </a:t>
                </a:r>
                <a:r>
                  <a:rPr lang="en-US" altLang="zh-CN" sz="2400" b="1" dirty="0">
                    <a:solidFill>
                      <a:srgbClr val="008000"/>
                    </a:solidFill>
                    <a:latin typeface="Arial" panose="020B0604020202020204" pitchFamily="34" charset="0"/>
                    <a:ea typeface="宋体" panose="02010600030101010101" pitchFamily="2" charset="-122"/>
                  </a:rPr>
                  <a:t>a</a:t>
                </a:r>
                <a:r>
                  <a:rPr lang="en-US" altLang="zh-CN" sz="2400" b="1" baseline="-25000" dirty="0">
                    <a:solidFill>
                      <a:srgbClr val="008000"/>
                    </a:solidFill>
                    <a:latin typeface="Arial" panose="020B0604020202020204" pitchFamily="34" charset="0"/>
                    <a:ea typeface="宋体" panose="02010600030101010101" pitchFamily="2" charset="-122"/>
                  </a:rPr>
                  <a:t>11</a:t>
                </a:r>
                <a:endParaRPr lang="en-US" altLang="zh-CN" sz="2400" b="1" baseline="-25000" dirty="0">
                  <a:solidFill>
                    <a:srgbClr val="008000"/>
                  </a:solidFill>
                  <a:latin typeface="Arial" panose="020B0604020202020204" pitchFamily="34" charset="0"/>
                  <a:ea typeface="宋体" panose="02010600030101010101" pitchFamily="2" charset="-122"/>
                </a:endParaRPr>
              </a:p>
            </p:txBody>
          </p:sp>
          <p:sp>
            <p:nvSpPr>
              <p:cNvPr id="14386" name="Rectangle 83"/>
              <p:cNvSpPr/>
              <p:nvPr/>
            </p:nvSpPr>
            <p:spPr>
              <a:xfrm>
                <a:off x="4176" y="1244"/>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008000"/>
                    </a:solidFill>
                    <a:latin typeface="Arial" panose="020B0604020202020204" pitchFamily="34" charset="0"/>
                    <a:ea typeface="宋体" panose="02010600030101010101" pitchFamily="2" charset="-122"/>
                  </a:rPr>
                  <a:t>a</a:t>
                </a:r>
                <a:r>
                  <a:rPr lang="en-US" altLang="zh-CN" sz="2400" b="1" baseline="-25000" dirty="0">
                    <a:solidFill>
                      <a:srgbClr val="008000"/>
                    </a:solidFill>
                    <a:latin typeface="Arial" panose="020B0604020202020204" pitchFamily="34" charset="0"/>
                    <a:ea typeface="宋体" panose="02010600030101010101" pitchFamily="2" charset="-122"/>
                  </a:rPr>
                  <a:t>10 </a:t>
                </a:r>
                <a:endParaRPr lang="en-US" altLang="zh-CN" sz="2400" b="1" baseline="-25000" dirty="0">
                  <a:solidFill>
                    <a:srgbClr val="008000"/>
                  </a:solidFill>
                  <a:latin typeface="Arial" panose="020B0604020202020204" pitchFamily="34" charset="0"/>
                  <a:ea typeface="宋体" panose="02010600030101010101" pitchFamily="2" charset="-122"/>
                </a:endParaRPr>
              </a:p>
            </p:txBody>
          </p:sp>
          <p:sp>
            <p:nvSpPr>
              <p:cNvPr id="14387" name="Rectangle 84"/>
              <p:cNvSpPr/>
              <p:nvPr/>
            </p:nvSpPr>
            <p:spPr>
              <a:xfrm>
                <a:off x="4176" y="957"/>
                <a:ext cx="960" cy="287"/>
              </a:xfrm>
              <a:prstGeom prst="rect">
                <a:avLst/>
              </a:prstGeom>
              <a:solidFill>
                <a:srgbClr val="FFCC66"/>
              </a:solidFill>
              <a:ln w="9525">
                <a:noFill/>
              </a:ln>
            </p:spPr>
            <p:txBody>
              <a:bodyPr anchor="t" anchorCtr="0"/>
              <a:p>
                <a:pPr algn="ctr">
                  <a:spcBef>
                    <a:spcPct val="50000"/>
                  </a:spcBef>
                  <a:buClr>
                    <a:schemeClr val="tx2"/>
                  </a:buClr>
                  <a:buSzPct val="70000"/>
                </a:pPr>
                <a:r>
                  <a:rPr lang="en-US" altLang="zh-CN" sz="2400" b="1" dirty="0">
                    <a:solidFill>
                      <a:srgbClr val="FF0000"/>
                    </a:solidFill>
                    <a:latin typeface="Arial" panose="020B0604020202020204" pitchFamily="34" charset="0"/>
                    <a:ea typeface="宋体" panose="02010600030101010101" pitchFamily="2" charset="-122"/>
                  </a:rPr>
                  <a:t>a</a:t>
                </a:r>
                <a:r>
                  <a:rPr lang="en-US" altLang="zh-CN" sz="2400" b="1" baseline="-25000" dirty="0">
                    <a:solidFill>
                      <a:srgbClr val="FF0000"/>
                    </a:solidFill>
                    <a:latin typeface="Arial" panose="020B0604020202020204" pitchFamily="34" charset="0"/>
                    <a:ea typeface="宋体" panose="02010600030101010101" pitchFamily="2" charset="-122"/>
                  </a:rPr>
                  <a:t>0,n-1</a:t>
                </a:r>
                <a:r>
                  <a:rPr lang="en-US" altLang="zh-CN" sz="2400" b="1" baseline="-250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p:txBody>
          </p:sp>
          <p:sp>
            <p:nvSpPr>
              <p:cNvPr id="14388" name="Rectangle 85"/>
              <p:cNvSpPr/>
              <p:nvPr/>
            </p:nvSpPr>
            <p:spPr>
              <a:xfrm>
                <a:off x="4176" y="670"/>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200" b="1" dirty="0">
                    <a:solidFill>
                      <a:srgbClr val="FF0000"/>
                    </a:solidFill>
                    <a:latin typeface="Arial" panose="020B0604020202020204" pitchFamily="34" charset="0"/>
                    <a:ea typeface="宋体" panose="02010600030101010101" pitchFamily="2" charset="-122"/>
                  </a:rPr>
                  <a:t>… </a:t>
                </a:r>
                <a:r>
                  <a:rPr lang="en-US" altLang="zh-CN" sz="2200" b="1" dirty="0">
                    <a:solidFill>
                      <a:srgbClr val="FF3300"/>
                    </a:solidFill>
                    <a:latin typeface="Arial" panose="020B0604020202020204" pitchFamily="34" charset="0"/>
                    <a:ea typeface="宋体" panose="02010600030101010101" pitchFamily="2" charset="-122"/>
                  </a:rPr>
                  <a:t>…</a:t>
                </a:r>
                <a:endParaRPr lang="en-US" altLang="zh-CN" sz="2200" b="1" dirty="0">
                  <a:solidFill>
                    <a:srgbClr val="FF3300"/>
                  </a:solidFill>
                  <a:latin typeface="Arial" panose="020B0604020202020204" pitchFamily="34" charset="0"/>
                  <a:ea typeface="宋体" panose="02010600030101010101" pitchFamily="2" charset="-122"/>
                </a:endParaRPr>
              </a:p>
            </p:txBody>
          </p:sp>
          <p:sp>
            <p:nvSpPr>
              <p:cNvPr id="14389" name="Rectangle 86"/>
              <p:cNvSpPr/>
              <p:nvPr/>
            </p:nvSpPr>
            <p:spPr>
              <a:xfrm>
                <a:off x="4176" y="383"/>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FF0000"/>
                    </a:solidFill>
                    <a:latin typeface="Arial" panose="020B0604020202020204" pitchFamily="34" charset="0"/>
                    <a:ea typeface="宋体" panose="02010600030101010101" pitchFamily="2" charset="-122"/>
                  </a:rPr>
                  <a:t>a</a:t>
                </a:r>
                <a:r>
                  <a:rPr lang="en-US" altLang="zh-CN" sz="2400" b="1" baseline="-25000" dirty="0">
                    <a:solidFill>
                      <a:srgbClr val="FF0000"/>
                    </a:solidFill>
                    <a:latin typeface="Arial" panose="020B0604020202020204" pitchFamily="34" charset="0"/>
                    <a:ea typeface="宋体" panose="02010600030101010101" pitchFamily="2" charset="-122"/>
                  </a:rPr>
                  <a:t>01</a:t>
                </a:r>
                <a:endParaRPr lang="en-US" altLang="zh-CN" sz="2400" b="1" baseline="-25000" dirty="0">
                  <a:solidFill>
                    <a:srgbClr val="FF0000"/>
                  </a:solidFill>
                  <a:latin typeface="Arial" panose="020B0604020202020204" pitchFamily="34" charset="0"/>
                  <a:ea typeface="宋体" panose="02010600030101010101" pitchFamily="2" charset="-122"/>
                </a:endParaRPr>
              </a:p>
            </p:txBody>
          </p:sp>
          <p:sp>
            <p:nvSpPr>
              <p:cNvPr id="14390" name="Rectangle 87"/>
              <p:cNvSpPr/>
              <p:nvPr/>
            </p:nvSpPr>
            <p:spPr>
              <a:xfrm>
                <a:off x="4176" y="96"/>
                <a:ext cx="960" cy="287"/>
              </a:xfrm>
              <a:prstGeom prst="rect">
                <a:avLst/>
              </a:prstGeom>
              <a:solidFill>
                <a:srgbClr val="FFCC66"/>
              </a:solidFill>
              <a:ln w="9525">
                <a:noFill/>
              </a:ln>
            </p:spPr>
            <p:txBody>
              <a:bodyPr anchor="t" anchorCtr="0"/>
              <a:p>
                <a:pPr algn="ctr">
                  <a:spcBef>
                    <a:spcPct val="20000"/>
                  </a:spcBef>
                  <a:buClr>
                    <a:schemeClr val="tx2"/>
                  </a:buClr>
                  <a:buSzPct val="70000"/>
                </a:pPr>
                <a:r>
                  <a:rPr lang="en-US" altLang="zh-CN" sz="2400" b="1" dirty="0">
                    <a:solidFill>
                      <a:srgbClr val="FF0000"/>
                    </a:solidFill>
                    <a:latin typeface="Arial" panose="020B0604020202020204" pitchFamily="34" charset="0"/>
                    <a:ea typeface="宋体" panose="02010600030101010101" pitchFamily="2" charset="-122"/>
                  </a:rPr>
                  <a:t>a</a:t>
                </a:r>
                <a:r>
                  <a:rPr lang="en-US" altLang="zh-CN" sz="2400" b="1" baseline="-25000" dirty="0">
                    <a:solidFill>
                      <a:srgbClr val="FF0000"/>
                    </a:solidFill>
                    <a:latin typeface="Arial" panose="020B0604020202020204" pitchFamily="34" charset="0"/>
                    <a:ea typeface="宋体" panose="02010600030101010101" pitchFamily="2" charset="-122"/>
                  </a:rPr>
                  <a:t>00</a:t>
                </a:r>
                <a:endParaRPr lang="en-US" altLang="zh-CN" sz="2400" b="1" baseline="-25000" dirty="0">
                  <a:solidFill>
                    <a:srgbClr val="FF0000"/>
                  </a:solidFill>
                  <a:latin typeface="Arial" panose="020B0604020202020204" pitchFamily="34" charset="0"/>
                  <a:ea typeface="宋体" panose="02010600030101010101" pitchFamily="2" charset="-122"/>
                </a:endParaRPr>
              </a:p>
            </p:txBody>
          </p:sp>
          <p:sp>
            <p:nvSpPr>
              <p:cNvPr id="14391" name="Line 88"/>
              <p:cNvSpPr/>
              <p:nvPr/>
            </p:nvSpPr>
            <p:spPr>
              <a:xfrm>
                <a:off x="4176" y="96"/>
                <a:ext cx="960" cy="0"/>
              </a:xfrm>
              <a:prstGeom prst="line">
                <a:avLst/>
              </a:prstGeom>
              <a:ln w="28575" cap="sq" cmpd="sng">
                <a:solidFill>
                  <a:schemeClr val="tx1"/>
                </a:solidFill>
                <a:prstDash val="solid"/>
                <a:round/>
                <a:headEnd type="none" w="med" len="med"/>
                <a:tailEnd type="none" w="med" len="med"/>
              </a:ln>
            </p:spPr>
          </p:sp>
          <p:sp>
            <p:nvSpPr>
              <p:cNvPr id="14392" name="Line 89"/>
              <p:cNvSpPr/>
              <p:nvPr/>
            </p:nvSpPr>
            <p:spPr>
              <a:xfrm>
                <a:off x="4176" y="383"/>
                <a:ext cx="960" cy="0"/>
              </a:xfrm>
              <a:prstGeom prst="line">
                <a:avLst/>
              </a:prstGeom>
              <a:ln w="12700" cap="flat" cmpd="sng">
                <a:solidFill>
                  <a:schemeClr val="tx1"/>
                </a:solidFill>
                <a:prstDash val="solid"/>
                <a:round/>
                <a:headEnd type="none" w="med" len="med"/>
                <a:tailEnd type="none" w="med" len="med"/>
              </a:ln>
            </p:spPr>
          </p:sp>
          <p:sp>
            <p:nvSpPr>
              <p:cNvPr id="14393" name="Line 90"/>
              <p:cNvSpPr/>
              <p:nvPr/>
            </p:nvSpPr>
            <p:spPr>
              <a:xfrm>
                <a:off x="4176" y="670"/>
                <a:ext cx="960" cy="0"/>
              </a:xfrm>
              <a:prstGeom prst="line">
                <a:avLst/>
              </a:prstGeom>
              <a:ln w="12700" cap="flat" cmpd="sng">
                <a:solidFill>
                  <a:schemeClr val="tx1"/>
                </a:solidFill>
                <a:prstDash val="solid"/>
                <a:round/>
                <a:headEnd type="none" w="med" len="med"/>
                <a:tailEnd type="none" w="med" len="med"/>
              </a:ln>
            </p:spPr>
          </p:sp>
          <p:sp>
            <p:nvSpPr>
              <p:cNvPr id="14394" name="Line 91"/>
              <p:cNvSpPr/>
              <p:nvPr/>
            </p:nvSpPr>
            <p:spPr>
              <a:xfrm>
                <a:off x="4176" y="957"/>
                <a:ext cx="960" cy="0"/>
              </a:xfrm>
              <a:prstGeom prst="line">
                <a:avLst/>
              </a:prstGeom>
              <a:ln w="12700" cap="flat" cmpd="sng">
                <a:solidFill>
                  <a:schemeClr val="tx1"/>
                </a:solidFill>
                <a:prstDash val="solid"/>
                <a:round/>
                <a:headEnd type="none" w="med" len="med"/>
                <a:tailEnd type="none" w="med" len="med"/>
              </a:ln>
            </p:spPr>
          </p:sp>
          <p:sp>
            <p:nvSpPr>
              <p:cNvPr id="14395" name="Line 92"/>
              <p:cNvSpPr/>
              <p:nvPr/>
            </p:nvSpPr>
            <p:spPr>
              <a:xfrm>
                <a:off x="4176" y="1244"/>
                <a:ext cx="960" cy="0"/>
              </a:xfrm>
              <a:prstGeom prst="line">
                <a:avLst/>
              </a:prstGeom>
              <a:ln w="12700" cap="flat" cmpd="sng">
                <a:solidFill>
                  <a:schemeClr val="tx1"/>
                </a:solidFill>
                <a:prstDash val="solid"/>
                <a:round/>
                <a:headEnd type="none" w="med" len="med"/>
                <a:tailEnd type="none" w="med" len="med"/>
              </a:ln>
            </p:spPr>
          </p:sp>
          <p:sp>
            <p:nvSpPr>
              <p:cNvPr id="14396" name="Line 93"/>
              <p:cNvSpPr/>
              <p:nvPr/>
            </p:nvSpPr>
            <p:spPr>
              <a:xfrm>
                <a:off x="4176" y="1531"/>
                <a:ext cx="960" cy="0"/>
              </a:xfrm>
              <a:prstGeom prst="line">
                <a:avLst/>
              </a:prstGeom>
              <a:ln w="12700" cap="flat" cmpd="sng">
                <a:solidFill>
                  <a:schemeClr val="tx1"/>
                </a:solidFill>
                <a:prstDash val="solid"/>
                <a:round/>
                <a:headEnd type="none" w="med" len="med"/>
                <a:tailEnd type="none" w="med" len="med"/>
              </a:ln>
            </p:spPr>
          </p:sp>
          <p:sp>
            <p:nvSpPr>
              <p:cNvPr id="14397" name="Line 94"/>
              <p:cNvSpPr/>
              <p:nvPr/>
            </p:nvSpPr>
            <p:spPr>
              <a:xfrm>
                <a:off x="4176" y="1818"/>
                <a:ext cx="960" cy="0"/>
              </a:xfrm>
              <a:prstGeom prst="line">
                <a:avLst/>
              </a:prstGeom>
              <a:ln w="12700" cap="flat" cmpd="sng">
                <a:solidFill>
                  <a:schemeClr val="tx1"/>
                </a:solidFill>
                <a:prstDash val="solid"/>
                <a:round/>
                <a:headEnd type="none" w="med" len="med"/>
                <a:tailEnd type="none" w="med" len="med"/>
              </a:ln>
            </p:spPr>
          </p:sp>
          <p:sp>
            <p:nvSpPr>
              <p:cNvPr id="14398" name="Line 95"/>
              <p:cNvSpPr/>
              <p:nvPr/>
            </p:nvSpPr>
            <p:spPr>
              <a:xfrm>
                <a:off x="4176" y="2105"/>
                <a:ext cx="960" cy="0"/>
              </a:xfrm>
              <a:prstGeom prst="line">
                <a:avLst/>
              </a:prstGeom>
              <a:ln w="12700" cap="flat" cmpd="sng">
                <a:solidFill>
                  <a:schemeClr val="tx1"/>
                </a:solidFill>
                <a:prstDash val="solid"/>
                <a:round/>
                <a:headEnd type="none" w="med" len="med"/>
                <a:tailEnd type="none" w="med" len="med"/>
              </a:ln>
            </p:spPr>
          </p:sp>
          <p:sp>
            <p:nvSpPr>
              <p:cNvPr id="14399" name="Line 96"/>
              <p:cNvSpPr/>
              <p:nvPr/>
            </p:nvSpPr>
            <p:spPr>
              <a:xfrm>
                <a:off x="4176" y="2392"/>
                <a:ext cx="960" cy="0"/>
              </a:xfrm>
              <a:prstGeom prst="line">
                <a:avLst/>
              </a:prstGeom>
              <a:ln w="12700" cap="flat" cmpd="sng">
                <a:solidFill>
                  <a:schemeClr val="tx1"/>
                </a:solidFill>
                <a:prstDash val="solid"/>
                <a:round/>
                <a:headEnd type="none" w="med" len="med"/>
                <a:tailEnd type="none" w="med" len="med"/>
              </a:ln>
            </p:spPr>
          </p:sp>
          <p:sp>
            <p:nvSpPr>
              <p:cNvPr id="14400" name="Line 97"/>
              <p:cNvSpPr/>
              <p:nvPr/>
            </p:nvSpPr>
            <p:spPr>
              <a:xfrm>
                <a:off x="4176" y="2679"/>
                <a:ext cx="960" cy="0"/>
              </a:xfrm>
              <a:prstGeom prst="line">
                <a:avLst/>
              </a:prstGeom>
              <a:ln w="12700" cap="flat" cmpd="sng">
                <a:solidFill>
                  <a:schemeClr val="tx1"/>
                </a:solidFill>
                <a:prstDash val="solid"/>
                <a:round/>
                <a:headEnd type="none" w="med" len="med"/>
                <a:tailEnd type="none" w="med" len="med"/>
              </a:ln>
            </p:spPr>
          </p:sp>
          <p:sp>
            <p:nvSpPr>
              <p:cNvPr id="14401" name="Line 98"/>
              <p:cNvSpPr/>
              <p:nvPr/>
            </p:nvSpPr>
            <p:spPr>
              <a:xfrm>
                <a:off x="4176" y="2966"/>
                <a:ext cx="960" cy="0"/>
              </a:xfrm>
              <a:prstGeom prst="line">
                <a:avLst/>
              </a:prstGeom>
              <a:ln w="12700" cap="flat" cmpd="sng">
                <a:solidFill>
                  <a:schemeClr val="tx1"/>
                </a:solidFill>
                <a:prstDash val="solid"/>
                <a:round/>
                <a:headEnd type="none" w="med" len="med"/>
                <a:tailEnd type="none" w="med" len="med"/>
              </a:ln>
            </p:spPr>
          </p:sp>
          <p:sp>
            <p:nvSpPr>
              <p:cNvPr id="14402" name="Line 99"/>
              <p:cNvSpPr/>
              <p:nvPr/>
            </p:nvSpPr>
            <p:spPr>
              <a:xfrm>
                <a:off x="4176" y="3253"/>
                <a:ext cx="960" cy="0"/>
              </a:xfrm>
              <a:prstGeom prst="line">
                <a:avLst/>
              </a:prstGeom>
              <a:ln w="12700" cap="flat" cmpd="sng">
                <a:solidFill>
                  <a:schemeClr val="tx1"/>
                </a:solidFill>
                <a:prstDash val="solid"/>
                <a:round/>
                <a:headEnd type="none" w="med" len="med"/>
                <a:tailEnd type="none" w="med" len="med"/>
              </a:ln>
            </p:spPr>
          </p:sp>
          <p:sp>
            <p:nvSpPr>
              <p:cNvPr id="14403" name="Line 100"/>
              <p:cNvSpPr/>
              <p:nvPr/>
            </p:nvSpPr>
            <p:spPr>
              <a:xfrm>
                <a:off x="4176" y="3540"/>
                <a:ext cx="960" cy="0"/>
              </a:xfrm>
              <a:prstGeom prst="line">
                <a:avLst/>
              </a:prstGeom>
              <a:ln w="12700" cap="flat" cmpd="sng">
                <a:solidFill>
                  <a:schemeClr val="tx1"/>
                </a:solidFill>
                <a:prstDash val="solid"/>
                <a:round/>
                <a:headEnd type="none" w="med" len="med"/>
                <a:tailEnd type="none" w="med" len="med"/>
              </a:ln>
            </p:spPr>
          </p:sp>
          <p:sp>
            <p:nvSpPr>
              <p:cNvPr id="14404" name="Line 101"/>
              <p:cNvSpPr/>
              <p:nvPr/>
            </p:nvSpPr>
            <p:spPr>
              <a:xfrm>
                <a:off x="4176" y="3827"/>
                <a:ext cx="960" cy="0"/>
              </a:xfrm>
              <a:prstGeom prst="line">
                <a:avLst/>
              </a:prstGeom>
              <a:ln w="28575" cap="sq" cmpd="sng">
                <a:solidFill>
                  <a:schemeClr val="tx1"/>
                </a:solidFill>
                <a:prstDash val="solid"/>
                <a:round/>
                <a:headEnd type="none" w="med" len="med"/>
                <a:tailEnd type="none" w="med" len="med"/>
              </a:ln>
            </p:spPr>
          </p:sp>
          <p:sp>
            <p:nvSpPr>
              <p:cNvPr id="14405" name="Line 102"/>
              <p:cNvSpPr/>
              <p:nvPr/>
            </p:nvSpPr>
            <p:spPr>
              <a:xfrm>
                <a:off x="4176" y="96"/>
                <a:ext cx="0" cy="3731"/>
              </a:xfrm>
              <a:prstGeom prst="line">
                <a:avLst/>
              </a:prstGeom>
              <a:ln w="28575" cap="sq" cmpd="sng">
                <a:solidFill>
                  <a:schemeClr val="tx1"/>
                </a:solidFill>
                <a:prstDash val="solid"/>
                <a:round/>
                <a:headEnd type="none" w="med" len="med"/>
                <a:tailEnd type="none" w="med" len="med"/>
              </a:ln>
            </p:spPr>
          </p:sp>
          <p:sp>
            <p:nvSpPr>
              <p:cNvPr id="14406" name="Line 103"/>
              <p:cNvSpPr/>
              <p:nvPr/>
            </p:nvSpPr>
            <p:spPr>
              <a:xfrm>
                <a:off x="5136" y="96"/>
                <a:ext cx="0" cy="3731"/>
              </a:xfrm>
              <a:prstGeom prst="line">
                <a:avLst/>
              </a:prstGeom>
              <a:ln w="28575" cap="sq" cmpd="sng">
                <a:solidFill>
                  <a:schemeClr val="tx1"/>
                </a:solidFill>
                <a:prstDash val="solid"/>
                <a:round/>
                <a:headEnd type="none" w="med" len="med"/>
                <a:tailEnd type="none" w="med" len="med"/>
              </a:ln>
            </p:spPr>
          </p:sp>
        </p:grpSp>
        <p:sp>
          <p:nvSpPr>
            <p:cNvPr id="14407" name="Rectangle 158"/>
            <p:cNvSpPr/>
            <p:nvPr/>
          </p:nvSpPr>
          <p:spPr>
            <a:xfrm>
              <a:off x="204" y="1933"/>
              <a:ext cx="277" cy="1210"/>
            </a:xfrm>
            <a:prstGeom prst="rect">
              <a:avLst/>
            </a:prstGeom>
            <a:noFill/>
            <a:ln w="9525">
              <a:noFill/>
            </a:ln>
          </p:spPr>
          <p:txBody>
            <a:bodyPr wrap="none" anchor="t" anchorCtr="0">
              <a:spAutoFit/>
            </a:bodyPr>
            <a:p>
              <a:r>
                <a:rPr lang="zh-CN" altLang="en-US" sz="2000" b="1" dirty="0">
                  <a:solidFill>
                    <a:srgbClr val="0000FF"/>
                  </a:solidFill>
                  <a:latin typeface="Arial" panose="020B0604020202020204" pitchFamily="34" charset="0"/>
                  <a:ea typeface="楷体_GB2312" pitchFamily="49" charset="-122"/>
                </a:rPr>
                <a:t>按</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行</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序</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为</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主</a:t>
              </a:r>
              <a:endParaRPr lang="zh-CN" altLang="en-US" sz="2000" b="1" dirty="0">
                <a:solidFill>
                  <a:srgbClr val="0000FF"/>
                </a:solidFill>
                <a:latin typeface="Arial" panose="020B0604020202020204" pitchFamily="34" charset="0"/>
                <a:ea typeface="楷体_GB2312" pitchFamily="49" charset="-122"/>
              </a:endParaRPr>
            </a:p>
            <a:p>
              <a:r>
                <a:rPr lang="zh-CN" altLang="en-US" sz="2000" b="1" dirty="0">
                  <a:solidFill>
                    <a:srgbClr val="0000FF"/>
                  </a:solidFill>
                  <a:latin typeface="Arial" panose="020B0604020202020204" pitchFamily="34" charset="0"/>
                  <a:ea typeface="楷体_GB2312" pitchFamily="49" charset="-122"/>
                </a:rPr>
                <a:t>序</a:t>
              </a:r>
              <a:endParaRPr lang="zh-CN" altLang="en-US" sz="2000" b="1" dirty="0">
                <a:solidFill>
                  <a:srgbClr val="0000FF"/>
                </a:solidFill>
                <a:latin typeface="Arial" panose="020B060402020202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3374_1*a*1"/>
  <p:tag name="KSO_WM_TEMPLATE_CATEGORY" val="custom"/>
  <p:tag name="KSO_WM_TEMPLATE_INDEX" val="20233374"/>
  <p:tag name="KSO_WM_UNIT_LAYERLEVEL" val="1"/>
  <p:tag name="KSO_WM_TAG_VERSION" val="3.0"/>
  <p:tag name="KSO_WM_BEAUTIFY_FLAG" val="#wm#"/>
  <p:tag name="KSO_WM_UNIT_PRESET_TEXT" val="单击此处添加标题"/>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4_1*i*1"/>
  <p:tag name="KSO_WM_TEMPLATE_CATEGORY" val="custom"/>
  <p:tag name="KSO_WM_TEMPLATE_INDEX" val="20233374"/>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4_1*i*2"/>
  <p:tag name="KSO_WM_TEMPLATE_CATEGORY" val="custom"/>
  <p:tag name="KSO_WM_TEMPLATE_INDEX" val="20233374"/>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4_1*i*3"/>
  <p:tag name="KSO_WM_TEMPLATE_CATEGORY" val="custom"/>
  <p:tag name="KSO_WM_TEMPLATE_INDEX" val="20233374"/>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3374_1*i*4"/>
  <p:tag name="KSO_WM_TEMPLATE_CATEGORY" val="custom"/>
  <p:tag name="KSO_WM_TEMPLATE_INDEX" val="20233374"/>
  <p:tag name="KSO_WM_UNIT_LAYERLEVEL" val="1"/>
  <p:tag name="KSO_WM_TAG_VERSION" val="3.0"/>
  <p:tag name="KSO_WM_BEAUTIFY_FLAG" val="#wm#"/>
</p:tagLst>
</file>

<file path=ppt/tags/tag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3374_1*f*1"/>
  <p:tag name="KSO_WM_TEMPLATE_CATEGORY" val="custom"/>
  <p:tag name="KSO_WM_TEMPLATE_INDEX" val="20233374"/>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10;"/>
</p:tagLst>
</file>

<file path=ppt/tags/tag7.xml><?xml version="1.0" encoding="utf-8"?>
<p:tagLst xmlns:p="http://schemas.openxmlformats.org/presentationml/2006/main">
  <p:tag name="KSO_WM_SLIDE_ID" val="custom20233374_1"/>
  <p:tag name="KSO_WM_TEMPLATE_SUBCATEGORY" val="0"/>
  <p:tag name="KSO_WM_SLIDE_ITEM_CNT" val="0"/>
  <p:tag name="KSO_WM_SLIDE_INDEX" val="1"/>
  <p:tag name="KSO_WM_TAG_VERSION" val="3.0"/>
  <p:tag name="KSO_WM_BEAUTIFY_FLAG" val="#wm#"/>
  <p:tag name="KSO_WM_TEMPLATE_CATEGORY" val="custom"/>
  <p:tag name="KSO_WM_TEMPLATE_INDEX" val="20233374"/>
  <p:tag name="KSO_WM_SLIDE_LAYOUT" val="a_f"/>
  <p:tag name="KSO_WM_SLIDE_LAYOUT_CNT" val="1_1"/>
  <p:tag name="KSO_WM_SLIDE_TYPE" val="text"/>
  <p:tag name="KSO_WM_SLIDE_SUBTYPE" val="pureTxt"/>
  <p:tag name="KSO_WM_SLIDE_SIZE" val="886*445"/>
  <p:tag name="KSO_WM_SLIDE_POSITION" val="37*28"/>
  <p:tag name="KSO_WM_TEMPLATE_MASTER_TYPE" val="0"/>
  <p:tag name="KSO_WM_TEMPLATE_COLOR_TYPE" val="0"/>
</p:tagLst>
</file>

<file path=ppt/tags/tag8.xml><?xml version="1.0" encoding="utf-8"?>
<p:tagLst xmlns:p="http://schemas.openxmlformats.org/presentationml/2006/main">
  <p:tag name="commondata" val="eyJoZGlkIjoiMDYzOWMwZjI3NmJmMjc4NmRjZDA3OGM5ZmM4ZDUyNTA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28217</Words>
  <Application>WPS 演示</Application>
  <PresentationFormat>全屏显示(4:3)</PresentationFormat>
  <Paragraphs>2577</Paragraphs>
  <Slides>85</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13</vt:i4>
      </vt:variant>
      <vt:variant>
        <vt:lpstr>幻灯片标题</vt:lpstr>
      </vt:variant>
      <vt:variant>
        <vt:i4>85</vt:i4>
      </vt:variant>
    </vt:vector>
  </HeadingPairs>
  <TitlesOfParts>
    <vt:vector size="115" baseType="lpstr">
      <vt:lpstr>Arial</vt:lpstr>
      <vt:lpstr>宋体</vt:lpstr>
      <vt:lpstr>Wingdings</vt:lpstr>
      <vt:lpstr>Times New Roman</vt:lpstr>
      <vt:lpstr>Tahoma</vt:lpstr>
      <vt:lpstr>楷体_GB2312</vt:lpstr>
      <vt:lpstr>新宋体</vt:lpstr>
      <vt:lpstr>Symbol</vt:lpstr>
      <vt:lpstr>仿宋_GB2312</vt:lpstr>
      <vt:lpstr>仿宋</vt:lpstr>
      <vt:lpstr>+mn-ea</vt:lpstr>
      <vt:lpstr>Segoe Print</vt:lpstr>
      <vt:lpstr>Times New Roman Regular</vt:lpstr>
      <vt:lpstr>隶书</vt:lpstr>
      <vt:lpstr>微软雅黑</vt:lpstr>
      <vt:lpstr>Arial Unicode MS</vt:lpstr>
      <vt:lpstr>Network</vt:lpstr>
      <vt:lpstr>Paint.Picture</vt:lpstr>
      <vt:lpstr>Paint.Picture</vt:lpstr>
      <vt:lpstr>Paint.Picture</vt:lpstr>
      <vt:lpstr>Paint.Picture</vt:lpstr>
      <vt:lpstr>Paint.Picture</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单击此处添加标题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hanyj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数组和广义表</dc:title>
  <dc:creator>hanyj</dc:creator>
  <cp:lastModifiedBy>娄铮铮</cp:lastModifiedBy>
  <cp:revision>712</cp:revision>
  <dcterms:created xsi:type="dcterms:W3CDTF">2004-02-01T05:48:41Z</dcterms:created>
  <dcterms:modified xsi:type="dcterms:W3CDTF">2024-10-28T08:20:44Z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7DAB784B919943AAA652756C85D49D9E_13</vt:lpwstr>
  </property>
</Properties>
</file>