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84" r:id="rId9"/>
    <p:sldId id="286" r:id="rId10"/>
    <p:sldId id="288" r:id="rId11"/>
    <p:sldId id="287" r:id="rId12"/>
    <p:sldId id="276" r:id="rId13"/>
    <p:sldId id="289" r:id="rId14"/>
    <p:sldId id="285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97" d="100"/>
          <a:sy n="97" d="100"/>
        </p:scale>
        <p:origin x="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D9307-DCBB-4192-9B89-6A743F5D82BA}" type="doc">
      <dgm:prSet loTypeId="urn:microsoft.com/office/officeart/2005/8/layout/vList2#1" loCatId="list" qsTypeId="urn:microsoft.com/office/officeart/2005/8/quickstyle/simple1#1" qsCatId="simple" csTypeId="urn:microsoft.com/office/officeart/2005/8/colors/accent2_1#1" csCatId="accent2" phldr="1"/>
      <dgm:spPr/>
      <dgm:t>
        <a:bodyPr/>
        <a:lstStyle/>
        <a:p>
          <a:endParaRPr lang="en-US"/>
        </a:p>
      </dgm:t>
    </dgm:pt>
    <dgm:pt modelId="{6E84DEA1-E89E-49EE-8E26-5A0B2F4B1612}">
      <dgm:prSet/>
      <dgm:spPr/>
      <dgm:t>
        <a:bodyPr/>
        <a:lstStyle/>
        <a:p>
          <a:r>
            <a:rPr lang="it-IT" dirty="0"/>
            <a:t>Rehearsal based methods outperform other non-rehearsal </a:t>
          </a:r>
          <a:r>
            <a:rPr lang="en-US" b="0" i="0" dirty="0"/>
            <a:t>techniques</a:t>
          </a:r>
          <a:r>
            <a:rPr lang="it-IT" dirty="0"/>
            <a:t> even when stored samples are very few.</a:t>
          </a:r>
          <a:endParaRPr lang="en-US" dirty="0"/>
        </a:p>
      </dgm:t>
    </dgm:pt>
    <dgm:pt modelId="{6A09FCC3-65C6-4452-9ECF-31991C479821}" type="parTrans" cxnId="{2EC370D5-13E9-4C50-A658-2C68002452E6}">
      <dgm:prSet/>
      <dgm:spPr/>
      <dgm:t>
        <a:bodyPr/>
        <a:lstStyle/>
        <a:p>
          <a:endParaRPr lang="en-US"/>
        </a:p>
      </dgm:t>
    </dgm:pt>
    <dgm:pt modelId="{D6DFA6F7-0B08-491E-9DFC-F6F9763F965D}" type="sibTrans" cxnId="{2EC370D5-13E9-4C50-A658-2C68002452E6}">
      <dgm:prSet/>
      <dgm:spPr/>
      <dgm:t>
        <a:bodyPr/>
        <a:lstStyle/>
        <a:p>
          <a:endParaRPr lang="en-US"/>
        </a:p>
      </dgm:t>
    </dgm:pt>
    <dgm:pt modelId="{1BE8C3C2-78B1-446A-9B11-E3729848472B}" type="pres">
      <dgm:prSet presAssocID="{A3ED9307-DCBB-4192-9B89-6A743F5D82BA}" presName="linear" presStyleCnt="0">
        <dgm:presLayoutVars>
          <dgm:animLvl val="lvl"/>
          <dgm:resizeHandles val="exact"/>
        </dgm:presLayoutVars>
      </dgm:prSet>
      <dgm:spPr/>
    </dgm:pt>
    <dgm:pt modelId="{76447B7E-E422-4D5A-ACC6-E41A74AC8E0A}" type="pres">
      <dgm:prSet presAssocID="{6E84DEA1-E89E-49EE-8E26-5A0B2F4B1612}" presName="parentText" presStyleLbl="node1" presStyleIdx="0" presStyleCnt="1" custLinFactNeighborX="1638" custLinFactNeighborY="-20603">
        <dgm:presLayoutVars>
          <dgm:chMax val="0"/>
          <dgm:bulletEnabled val="1"/>
        </dgm:presLayoutVars>
      </dgm:prSet>
      <dgm:spPr/>
    </dgm:pt>
  </dgm:ptLst>
  <dgm:cxnLst>
    <dgm:cxn modelId="{2DD74268-E389-4368-8261-EA2DDA3C8114}" type="presOf" srcId="{6E84DEA1-E89E-49EE-8E26-5A0B2F4B1612}" destId="{76447B7E-E422-4D5A-ACC6-E41A74AC8E0A}" srcOrd="0" destOrd="0" presId="urn:microsoft.com/office/officeart/2005/8/layout/vList2#1"/>
    <dgm:cxn modelId="{2EC370D5-13E9-4C50-A658-2C68002452E6}" srcId="{A3ED9307-DCBB-4192-9B89-6A743F5D82BA}" destId="{6E84DEA1-E89E-49EE-8E26-5A0B2F4B1612}" srcOrd="0" destOrd="0" parTransId="{6A09FCC3-65C6-4452-9ECF-31991C479821}" sibTransId="{D6DFA6F7-0B08-491E-9DFC-F6F9763F965D}"/>
    <dgm:cxn modelId="{8B83EBE4-B484-4DC5-8121-FA6ED5781592}" type="presOf" srcId="{A3ED9307-DCBB-4192-9B89-6A743F5D82BA}" destId="{1BE8C3C2-78B1-446A-9B11-E3729848472B}" srcOrd="0" destOrd="0" presId="urn:microsoft.com/office/officeart/2005/8/layout/vList2#1"/>
    <dgm:cxn modelId="{A29E1A46-CFCC-42A7-B0A0-300039D6996C}" type="presParOf" srcId="{1BE8C3C2-78B1-446A-9B11-E3729848472B}" destId="{76447B7E-E422-4D5A-ACC6-E41A74AC8E0A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D9307-DCBB-4192-9B89-6A743F5D82BA}" type="doc">
      <dgm:prSet loTypeId="urn:microsoft.com/office/officeart/2005/8/layout/vList2#2" loCatId="list" qsTypeId="urn:microsoft.com/office/officeart/2005/8/quickstyle/simple1#2" qsCatId="simple" csTypeId="urn:microsoft.com/office/officeart/2005/8/colors/accent2_1#2" csCatId="accent2" phldr="1"/>
      <dgm:spPr/>
      <dgm:t>
        <a:bodyPr/>
        <a:lstStyle/>
        <a:p>
          <a:endParaRPr lang="en-US"/>
        </a:p>
      </dgm:t>
    </dgm:pt>
    <dgm:pt modelId="{6E84DEA1-E89E-49EE-8E26-5A0B2F4B1612}">
      <dgm:prSet/>
      <dgm:spPr/>
      <dgm:t>
        <a:bodyPr/>
        <a:lstStyle/>
        <a:p>
          <a:r>
            <a:rPr lang="it-IT" dirty="0"/>
            <a:t>Pixel-level annotations in semantic segmentation helps the model to retain the previous knowledge using very few exemplars.</a:t>
          </a:r>
          <a:endParaRPr lang="en-US" dirty="0"/>
        </a:p>
      </dgm:t>
    </dgm:pt>
    <dgm:pt modelId="{6A09FCC3-65C6-4452-9ECF-31991C479821}" type="parTrans" cxnId="{2EC370D5-13E9-4C50-A658-2C68002452E6}">
      <dgm:prSet/>
      <dgm:spPr/>
      <dgm:t>
        <a:bodyPr/>
        <a:lstStyle/>
        <a:p>
          <a:endParaRPr lang="en-US"/>
        </a:p>
      </dgm:t>
    </dgm:pt>
    <dgm:pt modelId="{D6DFA6F7-0B08-491E-9DFC-F6F9763F965D}" type="sibTrans" cxnId="{2EC370D5-13E9-4C50-A658-2C68002452E6}">
      <dgm:prSet/>
      <dgm:spPr/>
      <dgm:t>
        <a:bodyPr/>
        <a:lstStyle/>
        <a:p>
          <a:endParaRPr lang="en-US"/>
        </a:p>
      </dgm:t>
    </dgm:pt>
    <dgm:pt modelId="{1BE8C3C2-78B1-446A-9B11-E3729848472B}" type="pres">
      <dgm:prSet presAssocID="{A3ED9307-DCBB-4192-9B89-6A743F5D82BA}" presName="linear" presStyleCnt="0">
        <dgm:presLayoutVars>
          <dgm:animLvl val="lvl"/>
          <dgm:resizeHandles val="exact"/>
        </dgm:presLayoutVars>
      </dgm:prSet>
      <dgm:spPr/>
    </dgm:pt>
    <dgm:pt modelId="{76447B7E-E422-4D5A-ACC6-E41A74AC8E0A}" type="pres">
      <dgm:prSet presAssocID="{6E84DEA1-E89E-49EE-8E26-5A0B2F4B1612}" presName="parentText" presStyleLbl="node1" presStyleIdx="0" presStyleCnt="1" custLinFactNeighborX="-86387" custLinFactNeighborY="-39055">
        <dgm:presLayoutVars>
          <dgm:chMax val="0"/>
          <dgm:bulletEnabled val="1"/>
        </dgm:presLayoutVars>
      </dgm:prSet>
      <dgm:spPr/>
    </dgm:pt>
  </dgm:ptLst>
  <dgm:cxnLst>
    <dgm:cxn modelId="{2DD74268-E389-4368-8261-EA2DDA3C8114}" type="presOf" srcId="{6E84DEA1-E89E-49EE-8E26-5A0B2F4B1612}" destId="{76447B7E-E422-4D5A-ACC6-E41A74AC8E0A}" srcOrd="0" destOrd="0" presId="urn:microsoft.com/office/officeart/2005/8/layout/vList2#2"/>
    <dgm:cxn modelId="{2EC370D5-13E9-4C50-A658-2C68002452E6}" srcId="{A3ED9307-DCBB-4192-9B89-6A743F5D82BA}" destId="{6E84DEA1-E89E-49EE-8E26-5A0B2F4B1612}" srcOrd="0" destOrd="0" parTransId="{6A09FCC3-65C6-4452-9ECF-31991C479821}" sibTransId="{D6DFA6F7-0B08-491E-9DFC-F6F9763F965D}"/>
    <dgm:cxn modelId="{8B83EBE4-B484-4DC5-8121-FA6ED5781592}" type="presOf" srcId="{A3ED9307-DCBB-4192-9B89-6A743F5D82BA}" destId="{1BE8C3C2-78B1-446A-9B11-E3729848472B}" srcOrd="0" destOrd="0" presId="urn:microsoft.com/office/officeart/2005/8/layout/vList2#2"/>
    <dgm:cxn modelId="{A29E1A46-CFCC-42A7-B0A0-300039D6996C}" type="presParOf" srcId="{1BE8C3C2-78B1-446A-9B11-E3729848472B}" destId="{76447B7E-E422-4D5A-ACC6-E41A74AC8E0A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7B7E-E422-4D5A-ACC6-E41A74AC8E0A}">
      <dsp:nvSpPr>
        <dsp:cNvPr id="0" name=""/>
        <dsp:cNvSpPr/>
      </dsp:nvSpPr>
      <dsp:spPr>
        <a:xfrm>
          <a:off x="0" y="0"/>
          <a:ext cx="10181379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Rehearsal based methods outperform other non-rehearsal </a:t>
          </a:r>
          <a:r>
            <a:rPr lang="en-US" sz="3200" b="0" i="0" kern="1200" dirty="0"/>
            <a:t>techniques</a:t>
          </a:r>
          <a:r>
            <a:rPr lang="it-IT" sz="3200" kern="1200" dirty="0"/>
            <a:t> even when stored samples are very few.</a:t>
          </a:r>
          <a:endParaRPr lang="en-US" sz="3200" kern="1200" dirty="0"/>
        </a:p>
      </dsp:txBody>
      <dsp:txXfrm>
        <a:off x="62141" y="62141"/>
        <a:ext cx="10057097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7B7E-E422-4D5A-ACC6-E41A74AC8E0A}">
      <dsp:nvSpPr>
        <dsp:cNvPr id="0" name=""/>
        <dsp:cNvSpPr/>
      </dsp:nvSpPr>
      <dsp:spPr>
        <a:xfrm>
          <a:off x="0" y="0"/>
          <a:ext cx="10181378" cy="2199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Pixel-level annotations in semantic segmentation helps the model to retain the previous knowledge using very few exemplars.</a:t>
          </a:r>
          <a:endParaRPr lang="en-US" sz="4000" kern="1200" dirty="0"/>
        </a:p>
      </dsp:txBody>
      <dsp:txXfrm>
        <a:off x="107376" y="107376"/>
        <a:ext cx="9966626" cy="1984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7C8-D400-4111-B089-4D66CC72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67922-1581-41C9-9240-C72DD418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A02E-9B94-433A-88A6-322F8958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33E6-AFDD-4953-B910-C236F280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BF01-9F08-4791-801E-F3FDD1C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7602-1A58-418A-BBDC-07932ADF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06A7-CB17-4614-9745-0FF5D9AA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DC2E-CDDE-4929-AA4D-34FC0D04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4850-83F8-4A41-9C34-64080CC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F504-6FD6-4FC7-828B-E93CACF5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01E2B-4A21-4B05-AF30-3C12B9A5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BBBF-338B-4AEF-886A-BBA5C2C7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E67-6DA9-4DBC-897C-832537C9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344B-B283-4B7D-AEC0-C1867A8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A254-9BBD-438B-BCF4-812B12C9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EC9-A62B-49D9-8C69-A9D689E7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11D6-9006-4150-98F8-288F2176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8B6B-82B2-42B2-A080-85036A4D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6729-F625-4FC2-8C77-0B6FACF5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C78E-8138-4BEA-B2F4-7504ED56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F986-AD50-4AFF-9DD6-D31EA00C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A9B8-595D-4952-BE0A-39D62CEF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C6A5-EF69-426B-9726-95F40B10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DB46-0EFD-4513-B9E1-ECA2001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C842-A15D-45F7-A3B7-C6CBB94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1B7-D255-417C-9BAB-5D076C5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00CA-19C7-4AF8-9552-CCC2378DA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14BE7-CFCC-462F-AF94-110FA50C0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1587-2336-4B54-8F5B-39B5B2E5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29770-F488-43E4-8307-3613A1F1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71E5-06AF-4E6D-A0DB-AD1E166B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9A7D-CDFC-4F5C-9A31-5AF70A54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1CB4D-7A30-4D7E-AC28-6E6CE7DA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63DBE-4FD1-4E6B-8FF0-18B2745F2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1B32-4049-4694-8C62-D26072B91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8B1D-17F8-4366-AD3F-3C014F8C9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AB238-5FE0-4002-8AF8-C1C29C21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57DD3-DDB5-4A87-A4BE-C5221786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ACE0F-5F0C-4E0B-9702-AF82492F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912D-E801-437F-A943-4F1F45BF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A4A0-B013-4BE9-BC5A-B373B8CD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D5E88-5CA3-4C3E-A6A3-95149435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FE55-8800-444B-B1F9-6410E61C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EA3A0-6FCE-4E6D-9BD6-2CD812C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111D-DBB8-4863-9465-F3212E8A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DFE7-6EB9-4401-80B6-B11FA23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791-31B3-43B1-AC29-02EBFD7E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2F45-6683-4B27-A792-2E6E275E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A10C-771A-4239-AA33-8BDC3421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A491-A137-42FE-8C12-4810D9F2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0C50-87A3-4486-8D91-4E27F376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202A-2665-48B3-BB72-32AAFA08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6B97-CC0A-4621-A1BB-DF4C8586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9B8F7-A98F-4BD4-949A-D50A63F76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EF59-EE14-414B-8670-268891772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29C3E-420C-4FC2-B598-B80D024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AAAA-D095-4A9A-BFB9-2EE80533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83AD-80E9-4555-99C3-C9AAEA1A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558F0-AF88-4399-BF0C-194738CE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9D53-F1B6-4455-9E1F-9A578445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DB7A-0036-4A3C-B6A2-29D742857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1E2E-45C1-47C6-9F5A-78CBAA98204C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FE02-641C-483D-9BFA-B564E5B2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AFA6-D65F-4CDF-B090-B12825436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BBC4-0339-44A2-9D30-2AFE774A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292448@studenti.polito.it" TargetMode="External"/><Relationship Id="rId2" Type="http://schemas.openxmlformats.org/officeDocument/2006/relationships/hyperlink" Target="mailto:s253909@studenti.polit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BF57-42B8-45E8-B700-38DB85DF3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Exemplars for Incremental Learning in Semantic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F045-7941-4DBB-A8DF-F49744AB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939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	Anam Ur Rehman			Umar Farooq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 s283909@studenti.polito.it 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s292448@studenti.polito.it</a:t>
            </a: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9D242F4A-9B9D-4856-B74E-C91344BA33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342" y="136381"/>
            <a:ext cx="2373746" cy="1463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FB247D-710E-4495-A8C1-9D1557F53975}"/>
              </a:ext>
            </a:extLst>
          </p:cNvPr>
          <p:cNvCxnSpPr/>
          <p:nvPr/>
        </p:nvCxnSpPr>
        <p:spPr>
          <a:xfrm>
            <a:off x="638106" y="0"/>
            <a:ext cx="0" cy="68580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9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154E39D-FD74-40F4-A835-502270D37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69"/>
          <a:stretch/>
        </p:blipFill>
        <p:spPr>
          <a:xfrm>
            <a:off x="1929881" y="1466260"/>
            <a:ext cx="1962432" cy="40963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84AAC-3BAC-47B6-B323-772EC874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B292EC-9936-480E-9C49-FFD1EDDFB311}"/>
              </a:ext>
            </a:extLst>
          </p:cNvPr>
          <p:cNvSpPr txBox="1">
            <a:spLocks/>
          </p:cNvSpPr>
          <p:nvPr/>
        </p:nvSpPr>
        <p:spPr>
          <a:xfrm>
            <a:off x="838200" y="373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SMiB: Incremental setup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E633B-B8E6-43E2-97E0-EEE4062F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72" y="1583230"/>
            <a:ext cx="2313218" cy="409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A7588-17B2-4CA2-8032-5842BDBF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49" y="1583230"/>
            <a:ext cx="358190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Adjustments in loss function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7" y="2157819"/>
            <a:ext cx="5649113" cy="2172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77" y="5090166"/>
            <a:ext cx="3734321" cy="10097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669256"/>
            <a:ext cx="3257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F0"/>
                </a:solidFill>
              </a:rPr>
              <a:t>MiB’s cross entropy loss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4442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B0F0"/>
                </a:solidFill>
              </a:defRPr>
            </a:lvl1pPr>
          </a:lstStyle>
          <a:p>
            <a:r>
              <a:rPr lang="it-IT" dirty="0"/>
              <a:t>Standard cross entropy loss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98622" y="3848309"/>
            <a:ext cx="3173778" cy="4045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7DC9FB-CB39-456D-A3AB-140C430B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787" y="2396112"/>
            <a:ext cx="4989638" cy="1032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81B414-A846-43D4-8A20-EEF324129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5" y="2175757"/>
            <a:ext cx="4344133" cy="220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B31D57-0C4F-4FDB-899A-B617254A289B}"/>
              </a:ext>
            </a:extLst>
          </p:cNvPr>
          <p:cNvSpPr txBox="1"/>
          <p:nvPr/>
        </p:nvSpPr>
        <p:spPr>
          <a:xfrm>
            <a:off x="8166518" y="3567304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Incremental step of MiB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8" y="1842529"/>
            <a:ext cx="4498910" cy="38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4" y="1842527"/>
            <a:ext cx="4498908" cy="38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Predictions analysis on </a:t>
            </a:r>
            <a:r>
              <a:rPr lang="it-IT" sz="4400" dirty="0"/>
              <a:t>15-5s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7B1C85-40D3-41C8-A253-1BFA473A6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r="5843" b="2143"/>
          <a:stretch/>
        </p:blipFill>
        <p:spPr bwMode="auto">
          <a:xfrm>
            <a:off x="6104906" y="1690688"/>
            <a:ext cx="5248894" cy="44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545EFE-D4A9-412B-8A98-0C8E42DD7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r="5650"/>
          <a:stretch/>
        </p:blipFill>
        <p:spPr bwMode="auto">
          <a:xfrm>
            <a:off x="571994" y="1641702"/>
            <a:ext cx="52488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80A12-CCCC-4462-9CCE-36FD6DB38299}"/>
              </a:ext>
            </a:extLst>
          </p:cNvPr>
          <p:cNvSpPr txBox="1"/>
          <p:nvPr/>
        </p:nvSpPr>
        <p:spPr>
          <a:xfrm>
            <a:off x="2777341" y="61716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a) MiB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B32E9-7F54-4693-A541-AE9BB14EF001}"/>
              </a:ext>
            </a:extLst>
          </p:cNvPr>
          <p:cNvSpPr txBox="1"/>
          <p:nvPr/>
        </p:nvSpPr>
        <p:spPr>
          <a:xfrm>
            <a:off x="8191500" y="621370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b) SMiB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57" y="1690688"/>
            <a:ext cx="8992855" cy="4525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1184" y="2976465"/>
            <a:ext cx="2043404" cy="28924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89360" y="3271478"/>
            <a:ext cx="2043404" cy="28924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82369" y="3558102"/>
            <a:ext cx="2043404" cy="28924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950" y="2977863"/>
            <a:ext cx="2566626" cy="28924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0737" y="3256098"/>
            <a:ext cx="2566627" cy="289249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0736" y="3564693"/>
            <a:ext cx="2566627" cy="289249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504DF0-EF27-4C07-9CD1-344A2EF38C37}"/>
              </a:ext>
            </a:extLst>
          </p:cNvPr>
          <p:cNvSpPr/>
          <p:nvPr/>
        </p:nvSpPr>
        <p:spPr>
          <a:xfrm>
            <a:off x="1610736" y="5297318"/>
            <a:ext cx="8838281" cy="588577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Conclusions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1568094"/>
              </p:ext>
            </p:extLst>
          </p:nvPr>
        </p:nvGraphicFramePr>
        <p:xfrm>
          <a:off x="1003176" y="1970843"/>
          <a:ext cx="10181379" cy="172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5450328"/>
              </p:ext>
            </p:extLst>
          </p:nvPr>
        </p:nvGraphicFramePr>
        <p:xfrm>
          <a:off x="1003177" y="3551473"/>
          <a:ext cx="10181378" cy="246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3BB5-D2CC-4B8D-B676-BC9B5D3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4485-6D2C-418B-912F-18A9AD2C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Semantic Segmentation</a:t>
            </a:r>
          </a:p>
          <a:p>
            <a:pPr marL="457200" lvl="1" indent="0">
              <a:buNone/>
            </a:pPr>
            <a:r>
              <a:rPr lang="en-US" dirty="0"/>
              <a:t>Pixel Level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Incremental Learning</a:t>
            </a:r>
          </a:p>
          <a:p>
            <a:pPr lvl="1"/>
            <a:r>
              <a:rPr lang="en-US" dirty="0"/>
              <a:t>Learning new Data continually</a:t>
            </a:r>
          </a:p>
          <a:p>
            <a:pPr lvl="1"/>
            <a:r>
              <a:rPr lang="en-US" dirty="0"/>
              <a:t>Catastrophic forgetting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966-6C12-45E3-AC9A-77DDCA8F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93" y="365125"/>
            <a:ext cx="5204911" cy="52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1A6B-2479-47D1-A435-9D1B129C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BiSeNet (Bilateral Segmentation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8F8A-7EBC-4B82-A6E6-EAC5BEAA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Contributions</a:t>
            </a:r>
          </a:p>
          <a:p>
            <a:pPr lvl="1"/>
            <a:r>
              <a:rPr lang="en-US" dirty="0"/>
              <a:t>Spatial Path </a:t>
            </a:r>
          </a:p>
          <a:p>
            <a:pPr lvl="1"/>
            <a:r>
              <a:rPr lang="en-US" dirty="0"/>
              <a:t>Context path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FFM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2F037C-973F-42CB-BD57-4FEA0115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85" y="2026153"/>
            <a:ext cx="6617080" cy="34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4FDE-71CB-4794-B2E0-D51C6AAB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BiSeNet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F81D1-1092-41E5-8135-DD39ED930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30707"/>
              </p:ext>
            </p:extLst>
          </p:nvPr>
        </p:nvGraphicFramePr>
        <p:xfrm>
          <a:off x="838200" y="2381628"/>
          <a:ext cx="1051559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797767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433830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21607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Backbone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Val. MIoU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3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6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 50Resnet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Crop = 320 &amp;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0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3A47-6220-4F39-AFDA-C9BDB0C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MiB (Modeling the Background for Incremental    Learning in Semantic Segmentation)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0D1D-9C51-4D0A-BA1B-5376E47E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Contributions: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Explicitly handling Semantic Shift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of background class using</a:t>
            </a:r>
          </a:p>
          <a:p>
            <a:pPr lvl="1"/>
            <a:r>
              <a:rPr lang="en-US" sz="1600" dirty="0"/>
              <a:t>Unbiased Cross Entropy loss</a:t>
            </a:r>
            <a:endParaRPr lang="en-US" sz="1400" dirty="0"/>
          </a:p>
          <a:p>
            <a:pPr lvl="1"/>
            <a:r>
              <a:rPr lang="en-US" sz="1600" dirty="0"/>
              <a:t>Unbiased Distillation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675A-9AE5-44CC-A95A-506C288B8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66"/>
          <a:stretch/>
        </p:blipFill>
        <p:spPr>
          <a:xfrm>
            <a:off x="4157970" y="2382472"/>
            <a:ext cx="7573334" cy="26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DAFB-F841-4D8B-BDAC-D53B8EED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 MiB and other baselines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0F5CC9-6562-4A5B-A154-BDD727F27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727871"/>
              </p:ext>
            </p:extLst>
          </p:nvPr>
        </p:nvGraphicFramePr>
        <p:xfrm>
          <a:off x="838200" y="1825625"/>
          <a:ext cx="10515596" cy="29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10445824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4591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744753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4868208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930690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59438941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1970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 Tasks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8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15-5s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3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1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ILTSS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5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5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0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MiB: Results on 15-5s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char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91" y="1691073"/>
            <a:ext cx="7841674" cy="4426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5" y="3457768"/>
            <a:ext cx="764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70C0"/>
                </a:solidFill>
              </a:defRPr>
            </a:lvl1pPr>
          </a:lstStyle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/>
              <a:t>We allow old classes labels in new training data?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1938" y="4073177"/>
            <a:ext cx="818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70C0"/>
                </a:solidFill>
              </a:defRPr>
            </a:lvl1pPr>
          </a:lstStyle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800" dirty="0"/>
              <a:t>We use exemplars of old classes for rehearsal during future IL sessions?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1937" y="2785472"/>
            <a:ext cx="159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it-IT" dirty="0">
                <a:solidFill>
                  <a:srgbClr val="C00000"/>
                </a:solidFill>
              </a:rPr>
              <a:t>What if: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936" y="5200174"/>
            <a:ext cx="4495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0070C0"/>
                </a:solidFill>
              </a:defRPr>
            </a:lvl1pPr>
          </a:lstStyle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it-IT" sz="2800" dirty="0">
                <a:solidFill>
                  <a:srgbClr val="C00000"/>
                </a:solidFill>
              </a:rPr>
              <a:t>Sampling for exemplars?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it-IT" sz="2800" dirty="0">
                <a:solidFill>
                  <a:srgbClr val="C00000"/>
                </a:solidFill>
              </a:rPr>
              <a:t>Storage size for exemplars?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94460" y="2282825"/>
            <a:ext cx="8696960" cy="889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61936" y="2017680"/>
            <a:ext cx="562280" cy="539995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6326B-3438-4916-8E52-D5C9E082D2B9}"/>
              </a:ext>
            </a:extLst>
          </p:cNvPr>
          <p:cNvSpPr txBox="1"/>
          <p:nvPr/>
        </p:nvSpPr>
        <p:spPr>
          <a:xfrm>
            <a:off x="657356" y="1502512"/>
            <a:ext cx="148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JT: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B5D0C-5E2B-4B7D-AE42-7687EA5F3646}"/>
              </a:ext>
            </a:extLst>
          </p:cNvPr>
          <p:cNvSpPr txBox="1"/>
          <p:nvPr/>
        </p:nvSpPr>
        <p:spPr>
          <a:xfrm>
            <a:off x="9663443" y="1693857"/>
            <a:ext cx="254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MiB: 0%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DA7416-DED0-4D5C-9F05-CDDF62FC54F6}"/>
              </a:ext>
            </a:extLst>
          </p:cNvPr>
          <p:cNvSpPr/>
          <p:nvPr/>
        </p:nvSpPr>
        <p:spPr>
          <a:xfrm>
            <a:off x="9040229" y="2215356"/>
            <a:ext cx="143828" cy="14382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908854-C34C-444C-A3A2-68415646BDB8}"/>
              </a:ext>
            </a:extLst>
          </p:cNvPr>
          <p:cNvSpPr/>
          <p:nvPr/>
        </p:nvSpPr>
        <p:spPr>
          <a:xfrm>
            <a:off x="7811248" y="2182850"/>
            <a:ext cx="215741" cy="215741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A70348-9259-4985-9C6D-64455DE97A8A}"/>
              </a:ext>
            </a:extLst>
          </p:cNvPr>
          <p:cNvSpPr/>
          <p:nvPr/>
        </p:nvSpPr>
        <p:spPr>
          <a:xfrm>
            <a:off x="6365970" y="2165265"/>
            <a:ext cx="258890" cy="258890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27CB65-B6DC-4522-B29D-954518B16B51}"/>
              </a:ext>
            </a:extLst>
          </p:cNvPr>
          <p:cNvSpPr/>
          <p:nvPr/>
        </p:nvSpPr>
        <p:spPr>
          <a:xfrm>
            <a:off x="10063427" y="2217799"/>
            <a:ext cx="143828" cy="14382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Young businessman thinking">
            <a:extLst>
              <a:ext uri="{FF2B5EF4-FFF2-40B4-BE49-F238E27FC236}">
                <a16:creationId xmlns:a16="http://schemas.microsoft.com/office/drawing/2014/main" id="{39D466B8-F79E-4037-866E-29C305F5E6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727722"/>
            <a:ext cx="1595854" cy="36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65BC5-A155-4A8E-A7A7-BF2702F35AFC}"/>
              </a:ext>
            </a:extLst>
          </p:cNvPr>
          <p:cNvSpPr txBox="1"/>
          <p:nvPr/>
        </p:nvSpPr>
        <p:spPr>
          <a:xfrm>
            <a:off x="4236079" y="1434745"/>
            <a:ext cx="371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Old classes representation</a:t>
            </a:r>
            <a:endParaRPr lang="en-US" sz="2400" b="1" dirty="0"/>
          </a:p>
        </p:txBody>
      </p:sp>
      <p:pic>
        <p:nvPicPr>
          <p:cNvPr id="14" name="Graphic 13" descr="Thought bubble outline">
            <a:extLst>
              <a:ext uri="{FF2B5EF4-FFF2-40B4-BE49-F238E27FC236}">
                <a16:creationId xmlns:a16="http://schemas.microsoft.com/office/drawing/2014/main" id="{4E2937E9-B1AB-48AE-A230-F7BF52A3E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86625" y="207903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6" grpId="0" animBg="1"/>
      <p:bldP spid="12" grpId="0"/>
      <p:bldP spid="13" grpId="0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SMIB: Preliminary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7FE4-D1D9-4EF7-9778-94D6087A486D}" type="slidenum">
              <a:rPr lang="en-US" smtClean="0"/>
              <a:t>9</a:t>
            </a:fld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363" y="1780955"/>
            <a:ext cx="9107273" cy="4575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343</Words>
  <Application>Microsoft Office PowerPoint</Application>
  <PresentationFormat>Widescreen</PresentationFormat>
  <Paragraphs>127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Introducing Exemplars for Incremental Learning in Semantic Segmentation</vt:lpstr>
      <vt:lpstr>Introduction</vt:lpstr>
      <vt:lpstr>BiSeNet (Bilateral Segmentation Network)</vt:lpstr>
      <vt:lpstr>Results of BiSeNet</vt:lpstr>
      <vt:lpstr>MiB (Modeling the Background for Incremental    Learning in Semantic Segmentation)</vt:lpstr>
      <vt:lpstr>Results of  MiB and other baselines</vt:lpstr>
      <vt:lpstr>MiB: Results on 15-5s</vt:lpstr>
      <vt:lpstr>SMIB: Motivation</vt:lpstr>
      <vt:lpstr>SMIB: Preliminary analysis</vt:lpstr>
      <vt:lpstr>PowerPoint Presentation</vt:lpstr>
      <vt:lpstr>SMiB: Adjustments in loss function</vt:lpstr>
      <vt:lpstr>SMiB: Results</vt:lpstr>
      <vt:lpstr>SMiB: Predictions analysis on 15-5s</vt:lpstr>
      <vt:lpstr>SMiB: Results</vt:lpstr>
      <vt:lpstr>SMiB: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farooq</dc:creator>
  <cp:lastModifiedBy>Inam ur Rehman</cp:lastModifiedBy>
  <cp:revision>18</cp:revision>
  <dcterms:created xsi:type="dcterms:W3CDTF">2021-07-04T09:17:41Z</dcterms:created>
  <dcterms:modified xsi:type="dcterms:W3CDTF">2022-03-05T18:03:41Z</dcterms:modified>
</cp:coreProperties>
</file>