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0"/>
  </p:notesMasterIdLst>
  <p:sldIdLst>
    <p:sldId id="263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4660"/>
  </p:normalViewPr>
  <p:slideViewPr>
    <p:cSldViewPr snapToGrid="0">
      <p:cViewPr>
        <p:scale>
          <a:sx n="66" d="100"/>
          <a:sy n="66" d="100"/>
        </p:scale>
        <p:origin x="82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23EE7-0C4D-4991-B938-565AAC0CC989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FA9AB-257E-48EC-8A4E-3CD806F6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Image Mining - The Begin approach</a:t>
            </a:r>
          </a:p>
        </p:txBody>
      </p:sp>
      <p:sp>
        <p:nvSpPr>
          <p:cNvPr id="64515" name="Rectangle 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10/01/10</a:t>
            </a:r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hoangnm</a:t>
            </a: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fld id="{305554A7-4709-48CB-BF39-6348BA5AE2C3}" type="slidenum">
              <a:rPr lang="en-US" altLang="en-US" sz="1400">
                <a:solidFill>
                  <a:srgbClr val="000000"/>
                </a:solidFill>
              </a:rPr>
              <a:pPr eaLnBrk="1"/>
              <a:t>2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64518" name="Text Box 1"/>
          <p:cNvSpPr txBox="1">
            <a:spLocks noChangeArrowheads="1"/>
          </p:cNvSpPr>
          <p:nvPr/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r>
              <a:rPr lang="en-US" altLang="en-US" sz="1400">
                <a:solidFill>
                  <a:srgbClr val="000000"/>
                </a:solidFill>
              </a:rPr>
              <a:t>Image Mining - The Begin approach</a:t>
            </a:r>
          </a:p>
        </p:txBody>
      </p:sp>
      <p:sp>
        <p:nvSpPr>
          <p:cNvPr id="64519" name="Text Box 2"/>
          <p:cNvSpPr txBox="1">
            <a:spLocks noChangeArrowheads="1"/>
          </p:cNvSpPr>
          <p:nvPr/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 eaLnBrk="1"/>
            <a:r>
              <a:rPr lang="en-US" altLang="en-US" sz="1400">
                <a:solidFill>
                  <a:srgbClr val="000000"/>
                </a:solidFill>
              </a:rPr>
              <a:t>10/01/10</a:t>
            </a:r>
          </a:p>
        </p:txBody>
      </p:sp>
      <p:sp>
        <p:nvSpPr>
          <p:cNvPr id="64520" name="Text Box 3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 eaLnBrk="1"/>
            <a:fld id="{C60EC430-D908-4787-8C26-361842862D83}" type="slidenum">
              <a:rPr lang="en-US" altLang="en-US" sz="1400">
                <a:solidFill>
                  <a:srgbClr val="000000"/>
                </a:solidFill>
              </a:rPr>
              <a:pPr algn="r" eaLnBrk="1"/>
              <a:t>2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64521" name="Text Box 4"/>
          <p:cNvSpPr txBox="1">
            <a:spLocks noChangeArrowheads="1"/>
          </p:cNvSpPr>
          <p:nvPr/>
        </p:nvSpPr>
        <p:spPr bwMode="auto">
          <a:xfrm>
            <a:off x="773113" y="812800"/>
            <a:ext cx="6010275" cy="4006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4522" name="Rectangle 5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46788" cy="481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468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Image Mining - The Begin approach</a:t>
            </a:r>
          </a:p>
        </p:txBody>
      </p:sp>
      <p:sp>
        <p:nvSpPr>
          <p:cNvPr id="74755" name="Rectangle 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10/01/10</a:t>
            </a: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hoangnm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fld id="{169B5C63-0F5B-448F-94A2-4F8EA43EC936}" type="slidenum">
              <a:rPr lang="en-US" altLang="en-US" sz="1400">
                <a:solidFill>
                  <a:srgbClr val="000000"/>
                </a:solidFill>
              </a:rPr>
              <a:pPr eaLnBrk="1"/>
              <a:t>11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747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75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Image Mining - The Begin approach</a:t>
            </a:r>
          </a:p>
        </p:txBody>
      </p:sp>
      <p:sp>
        <p:nvSpPr>
          <p:cNvPr id="75779" name="Rectangle 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10/01/10</a:t>
            </a: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hoangnm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fld id="{FCCB24E2-D80D-4A8A-B2E1-0AEC6D297602}" type="slidenum">
              <a:rPr lang="en-US" altLang="en-US" sz="1400">
                <a:solidFill>
                  <a:srgbClr val="000000"/>
                </a:solidFill>
              </a:rPr>
              <a:pPr eaLnBrk="1"/>
              <a:t>12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757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2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Image Mining - The Begin approach</a:t>
            </a:r>
          </a:p>
        </p:txBody>
      </p:sp>
      <p:sp>
        <p:nvSpPr>
          <p:cNvPr id="76803" name="Rectangle 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10/01/10</a:t>
            </a: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hoangnm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fld id="{1AAFD7EA-7996-456D-9DCC-1EBA7DDEEA7C}" type="slidenum">
              <a:rPr lang="en-US" altLang="en-US" sz="1400">
                <a:solidFill>
                  <a:srgbClr val="000000"/>
                </a:solidFill>
              </a:rPr>
              <a:pPr eaLnBrk="1"/>
              <a:t>13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768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144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Image Mining - The Begin approach</a:t>
            </a:r>
          </a:p>
        </p:txBody>
      </p:sp>
      <p:sp>
        <p:nvSpPr>
          <p:cNvPr id="84995" name="Rectangle 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10/01/10</a:t>
            </a:r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hoangnm</a:t>
            </a:r>
          </a:p>
        </p:txBody>
      </p:sp>
      <p:sp>
        <p:nvSpPr>
          <p:cNvPr id="8499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fld id="{F08E94E7-6FF5-43D9-8299-E3BD925CEA31}" type="slidenum">
              <a:rPr lang="en-US" altLang="en-US" sz="1400">
                <a:solidFill>
                  <a:srgbClr val="000000"/>
                </a:solidFill>
              </a:rPr>
              <a:pPr eaLnBrk="1"/>
              <a:t>14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849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957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4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Image Mining - The Begin approach</a:t>
            </a:r>
          </a:p>
        </p:txBody>
      </p:sp>
      <p:sp>
        <p:nvSpPr>
          <p:cNvPr id="86019" name="Rectangle 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10/01/10</a:t>
            </a: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hoangnm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fld id="{0A7B5DE9-B2B4-4CDC-9CBD-1D8C98E9719D}" type="slidenum">
              <a:rPr lang="en-US" altLang="en-US" sz="1400">
                <a:solidFill>
                  <a:srgbClr val="000000"/>
                </a:solidFill>
              </a:rPr>
              <a:pPr eaLnBrk="1"/>
              <a:t>15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860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592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Image Mining - The Begin approach</a:t>
            </a:r>
          </a:p>
        </p:txBody>
      </p:sp>
      <p:sp>
        <p:nvSpPr>
          <p:cNvPr id="87043" name="Rectangle 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10/01/10</a:t>
            </a:r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hoangnm</a:t>
            </a:r>
          </a:p>
        </p:txBody>
      </p:sp>
      <p:sp>
        <p:nvSpPr>
          <p:cNvPr id="8704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fld id="{2D5210A5-0895-4C24-B40B-C077BA54FDEF}" type="slidenum">
              <a:rPr lang="en-US" altLang="en-US" sz="1400">
                <a:solidFill>
                  <a:srgbClr val="000000"/>
                </a:solidFill>
              </a:rPr>
              <a:pPr eaLnBrk="1"/>
              <a:t>16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870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296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4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Image Mining - The Begin approach</a:t>
            </a:r>
          </a:p>
        </p:txBody>
      </p:sp>
      <p:sp>
        <p:nvSpPr>
          <p:cNvPr id="88067" name="Rectangle 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10/01/10</a:t>
            </a: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hoangnm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fld id="{9A60C6D6-952A-4B19-B25E-5E92F0301FF1}" type="slidenum">
              <a:rPr lang="en-US" altLang="en-US" sz="1400">
                <a:solidFill>
                  <a:srgbClr val="000000"/>
                </a:solidFill>
              </a:rPr>
              <a:pPr eaLnBrk="1"/>
              <a:t>17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880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208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Image Mining - The Begin approach</a:t>
            </a:r>
          </a:p>
        </p:txBody>
      </p:sp>
      <p:sp>
        <p:nvSpPr>
          <p:cNvPr id="89091" name="Rectangle 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10/01/10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hoangnm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fld id="{7545FBDB-C676-4262-B6DA-52D90257BB0B}" type="slidenum">
              <a:rPr lang="en-US" altLang="en-US" sz="1400">
                <a:solidFill>
                  <a:srgbClr val="000000"/>
                </a:solidFill>
              </a:rPr>
              <a:pPr eaLnBrk="1"/>
              <a:t>18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890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008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4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Image Mining - The Begin approach</a:t>
            </a:r>
          </a:p>
        </p:txBody>
      </p:sp>
      <p:sp>
        <p:nvSpPr>
          <p:cNvPr id="90115" name="Rectangle 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10/01/10</a:t>
            </a:r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hoangnm</a:t>
            </a:r>
          </a:p>
        </p:txBody>
      </p:sp>
      <p:sp>
        <p:nvSpPr>
          <p:cNvPr id="9011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fld id="{E9F362DC-70FD-4C3E-AD10-0C0E8DD934E1}" type="slidenum">
              <a:rPr lang="en-US" altLang="en-US" sz="1400">
                <a:solidFill>
                  <a:srgbClr val="000000"/>
                </a:solidFill>
              </a:rPr>
              <a:pPr eaLnBrk="1"/>
              <a:t>19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01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435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4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Image Mining - The Begin approach</a:t>
            </a:r>
          </a:p>
        </p:txBody>
      </p:sp>
      <p:sp>
        <p:nvSpPr>
          <p:cNvPr id="91139" name="Rectangle 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10/01/10</a:t>
            </a:r>
          </a:p>
        </p:txBody>
      </p:sp>
      <p:sp>
        <p:nvSpPr>
          <p:cNvPr id="91140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hoangnm</a:t>
            </a:r>
          </a:p>
        </p:txBody>
      </p:sp>
      <p:sp>
        <p:nvSpPr>
          <p:cNvPr id="9114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fld id="{7746F7AA-2D04-4187-B300-0E71D030A984}" type="slidenum">
              <a:rPr lang="en-US" altLang="en-US" sz="1400">
                <a:solidFill>
                  <a:srgbClr val="000000"/>
                </a:solidFill>
              </a:rPr>
              <a:pPr eaLnBrk="1"/>
              <a:t>20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11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556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Image Mining - The Begin approach</a:t>
            </a:r>
          </a:p>
        </p:txBody>
      </p:sp>
      <p:sp>
        <p:nvSpPr>
          <p:cNvPr id="66563" name="Rectangle 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10/01/10</a:t>
            </a: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hoangnm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fld id="{559C474F-0E62-4FB6-A231-131868928882}" type="slidenum">
              <a:rPr lang="en-US" altLang="en-US" sz="1400">
                <a:solidFill>
                  <a:srgbClr val="000000"/>
                </a:solidFill>
              </a:rPr>
              <a:pPr eaLnBrk="1"/>
              <a:t>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665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268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Image Mining - The Begin approach</a:t>
            </a:r>
          </a:p>
        </p:txBody>
      </p:sp>
      <p:sp>
        <p:nvSpPr>
          <p:cNvPr id="92163" name="Rectangle 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10/01/10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hoangnm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fld id="{7575C625-8749-46BF-AF7B-D7614FE4647A}" type="slidenum">
              <a:rPr lang="en-US" altLang="en-US" sz="1400">
                <a:solidFill>
                  <a:srgbClr val="000000"/>
                </a:solidFill>
              </a:rPr>
              <a:pPr eaLnBrk="1"/>
              <a:t>21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1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143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Image Mining - The Begin approach</a:t>
            </a:r>
          </a:p>
        </p:txBody>
      </p:sp>
      <p:sp>
        <p:nvSpPr>
          <p:cNvPr id="92163" name="Rectangle 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10/01/10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hoangnm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fld id="{7575C625-8749-46BF-AF7B-D7614FE4647A}" type="slidenum">
              <a:rPr lang="en-US" altLang="en-US" sz="1400">
                <a:solidFill>
                  <a:srgbClr val="000000"/>
                </a:solidFill>
              </a:rPr>
              <a:pPr eaLnBrk="1"/>
              <a:t>22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1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2371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Image Mining - The Begin approach</a:t>
            </a:r>
          </a:p>
        </p:txBody>
      </p:sp>
      <p:sp>
        <p:nvSpPr>
          <p:cNvPr id="92163" name="Rectangle 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10/01/10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hoangnm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fld id="{7575C625-8749-46BF-AF7B-D7614FE4647A}" type="slidenum">
              <a:rPr lang="en-US" altLang="en-US" sz="1400">
                <a:solidFill>
                  <a:srgbClr val="000000"/>
                </a:solidFill>
              </a:rPr>
              <a:pPr eaLnBrk="1"/>
              <a:t>23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1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986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Image Mining - The Begin approach</a:t>
            </a:r>
          </a:p>
        </p:txBody>
      </p:sp>
      <p:sp>
        <p:nvSpPr>
          <p:cNvPr id="92163" name="Rectangle 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10/01/10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hoangnm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fld id="{7575C625-8749-46BF-AF7B-D7614FE4647A}" type="slidenum">
              <a:rPr lang="en-US" altLang="en-US" sz="1400">
                <a:solidFill>
                  <a:srgbClr val="000000"/>
                </a:solidFill>
              </a:rPr>
              <a:pPr eaLnBrk="1"/>
              <a:t>24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1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871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Image Mining - The Begin approach</a:t>
            </a:r>
          </a:p>
        </p:txBody>
      </p:sp>
      <p:sp>
        <p:nvSpPr>
          <p:cNvPr id="92163" name="Rectangle 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10/01/10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hoangnm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fld id="{7575C625-8749-46BF-AF7B-D7614FE4647A}" type="slidenum">
              <a:rPr lang="en-US" altLang="en-US" sz="1400">
                <a:solidFill>
                  <a:srgbClr val="000000"/>
                </a:solidFill>
              </a:rPr>
              <a:pPr eaLnBrk="1"/>
              <a:t>25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1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699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Image Mining - The Begin approach</a:t>
            </a:r>
          </a:p>
        </p:txBody>
      </p:sp>
      <p:sp>
        <p:nvSpPr>
          <p:cNvPr id="92163" name="Rectangle 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10/01/10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hoangnm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fld id="{7575C625-8749-46BF-AF7B-D7614FE4647A}" type="slidenum">
              <a:rPr lang="en-US" altLang="en-US" sz="1400">
                <a:solidFill>
                  <a:srgbClr val="000000"/>
                </a:solidFill>
              </a:rPr>
              <a:pPr eaLnBrk="1"/>
              <a:t>26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1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647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Image Mining - The Begin approach</a:t>
            </a:r>
          </a:p>
        </p:txBody>
      </p:sp>
      <p:sp>
        <p:nvSpPr>
          <p:cNvPr id="92163" name="Rectangle 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10/01/10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hoangnm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fld id="{7575C625-8749-46BF-AF7B-D7614FE4647A}" type="slidenum">
              <a:rPr lang="en-US" altLang="en-US" sz="1400">
                <a:solidFill>
                  <a:srgbClr val="000000"/>
                </a:solidFill>
              </a:rPr>
              <a:pPr eaLnBrk="1"/>
              <a:t>27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1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134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Image Mining - The Begin approach</a:t>
            </a:r>
          </a:p>
        </p:txBody>
      </p:sp>
      <p:sp>
        <p:nvSpPr>
          <p:cNvPr id="67587" name="Rectangle 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10/01/10</a:t>
            </a:r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hoangnm</a:t>
            </a:r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fld id="{46A43F9E-CD2C-4DBD-9842-72A8395CADAE}" type="slidenum">
              <a:rPr lang="en-US" altLang="en-US" sz="1400">
                <a:solidFill>
                  <a:srgbClr val="000000"/>
                </a:solidFill>
              </a:rPr>
              <a:pPr eaLnBrk="1"/>
              <a:t>4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675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28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Image Mining - The Begin approach</a:t>
            </a:r>
          </a:p>
        </p:txBody>
      </p:sp>
      <p:sp>
        <p:nvSpPr>
          <p:cNvPr id="68611" name="Rectangle 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10/01/10</a:t>
            </a:r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hoangnm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fld id="{24814954-BD49-467D-A019-BC1F7D610C0C}" type="slidenum">
              <a:rPr lang="en-US" altLang="en-US" sz="1400">
                <a:solidFill>
                  <a:srgbClr val="000000"/>
                </a:solidFill>
              </a:rPr>
              <a:pPr eaLnBrk="1"/>
              <a:t>5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686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01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Image Mining - The Begin approach</a:t>
            </a:r>
          </a:p>
        </p:txBody>
      </p:sp>
      <p:sp>
        <p:nvSpPr>
          <p:cNvPr id="69635" name="Rectangle 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10/01/10</a:t>
            </a:r>
          </a:p>
        </p:txBody>
      </p:sp>
      <p:sp>
        <p:nvSpPr>
          <p:cNvPr id="69636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hoangnm</a:t>
            </a:r>
          </a:p>
        </p:txBody>
      </p:sp>
      <p:sp>
        <p:nvSpPr>
          <p:cNvPr id="6963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fld id="{19F7DC99-6C5C-4DA6-BB03-39EF9E632B16}" type="slidenum">
              <a:rPr lang="en-US" altLang="en-US" sz="1400">
                <a:solidFill>
                  <a:srgbClr val="000000"/>
                </a:solidFill>
              </a:rPr>
              <a:pPr eaLnBrk="1"/>
              <a:t>6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69638" name="Text Box 1"/>
          <p:cNvSpPr txBox="1">
            <a:spLocks noChangeArrowheads="1"/>
          </p:cNvSpPr>
          <p:nvPr/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r>
              <a:rPr lang="en-US" altLang="en-US" sz="1400">
                <a:solidFill>
                  <a:srgbClr val="000000"/>
                </a:solidFill>
              </a:rPr>
              <a:t>Image Mining - The Begin approach</a:t>
            </a:r>
          </a:p>
        </p:txBody>
      </p:sp>
      <p:sp>
        <p:nvSpPr>
          <p:cNvPr id="69639" name="Text Box 2"/>
          <p:cNvSpPr txBox="1">
            <a:spLocks noChangeArrowheads="1"/>
          </p:cNvSpPr>
          <p:nvPr/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 eaLnBrk="1"/>
            <a:r>
              <a:rPr lang="en-US" altLang="en-US" sz="1400">
                <a:solidFill>
                  <a:srgbClr val="000000"/>
                </a:solidFill>
              </a:rPr>
              <a:t>10/01/10</a:t>
            </a:r>
          </a:p>
        </p:txBody>
      </p:sp>
      <p:sp>
        <p:nvSpPr>
          <p:cNvPr id="69640" name="Text Box 3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 eaLnBrk="1"/>
            <a:fld id="{3AD022DB-5514-4D2E-BB9E-0B2215368836}" type="slidenum">
              <a:rPr lang="en-US" altLang="en-US" sz="1400">
                <a:solidFill>
                  <a:srgbClr val="000000"/>
                </a:solidFill>
              </a:rPr>
              <a:pPr algn="r" eaLnBrk="1"/>
              <a:t>6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69641" name="Text Box 4"/>
          <p:cNvSpPr txBox="1">
            <a:spLocks noChangeArrowheads="1"/>
          </p:cNvSpPr>
          <p:nvPr/>
        </p:nvSpPr>
        <p:spPr bwMode="auto">
          <a:xfrm>
            <a:off x="773113" y="812800"/>
            <a:ext cx="6010275" cy="4006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9642" name="Rectangle 5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46788" cy="481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09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Image Mining - The Begin approach</a:t>
            </a:r>
          </a:p>
        </p:txBody>
      </p:sp>
      <p:sp>
        <p:nvSpPr>
          <p:cNvPr id="70659" name="Rectangle 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10/01/10</a:t>
            </a:r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hoangnm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fld id="{15C0C6F2-EC61-409E-8432-A4081375BABC}" type="slidenum">
              <a:rPr lang="en-US" altLang="en-US" sz="1400">
                <a:solidFill>
                  <a:srgbClr val="000000"/>
                </a:solidFill>
              </a:rPr>
              <a:pPr eaLnBrk="1"/>
              <a:t>7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706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224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Image Mining - The Begin approach</a:t>
            </a:r>
          </a:p>
        </p:txBody>
      </p:sp>
      <p:sp>
        <p:nvSpPr>
          <p:cNvPr id="71683" name="Rectangle 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10/01/10</a:t>
            </a: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hoangnm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fld id="{BBEBC9CE-A8FF-4F4B-A55D-4E273066464E}" type="slidenum">
              <a:rPr lang="en-US" altLang="en-US" sz="1400">
                <a:solidFill>
                  <a:srgbClr val="000000"/>
                </a:solidFill>
              </a:rPr>
              <a:pPr eaLnBrk="1"/>
              <a:t>8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716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478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Image Mining - The Begin approach</a:t>
            </a:r>
          </a:p>
        </p:txBody>
      </p:sp>
      <p:sp>
        <p:nvSpPr>
          <p:cNvPr id="72707" name="Rectangle 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10/01/10</a:t>
            </a:r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hoangnm</a:t>
            </a: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fld id="{A67E96D1-379E-4F2B-B4C3-C8B005BD9239}" type="slidenum">
              <a:rPr lang="en-US" altLang="en-US" sz="1400">
                <a:solidFill>
                  <a:srgbClr val="000000"/>
                </a:solidFill>
              </a:rPr>
              <a:pPr eaLnBrk="1"/>
              <a:t>9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727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84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Image Mining - The Begin approach</a:t>
            </a:r>
          </a:p>
        </p:txBody>
      </p:sp>
      <p:sp>
        <p:nvSpPr>
          <p:cNvPr id="73731" name="Rectangle 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10/01/10</a:t>
            </a:r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hoangnm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fld id="{950CC675-8B43-44F0-98AE-800CA77AE085}" type="slidenum">
              <a:rPr lang="en-US" altLang="en-US" sz="1400">
                <a:solidFill>
                  <a:srgbClr val="000000"/>
                </a:solidFill>
              </a:rPr>
              <a:pPr eaLnBrk="1"/>
              <a:t>10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737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9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6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7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0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3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0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7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6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2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4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7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9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cialtimes.com/2010/02/20-impressive-internet-statistic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81200"/>
            <a:ext cx="7772400" cy="704850"/>
          </a:xfrm>
        </p:spPr>
        <p:txBody>
          <a:bodyPr>
            <a:normAutofit fontScale="90000"/>
          </a:bodyPr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8205" y="4572000"/>
            <a:ext cx="6400800" cy="1854558"/>
          </a:xfrm>
        </p:spPr>
        <p:txBody>
          <a:bodyPr>
            <a:normAutofit/>
          </a:bodyPr>
          <a:lstStyle/>
          <a:p>
            <a:pPr algn="l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PGS. TS.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Văn Đức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Hiếu – MSHV: 13025081</a:t>
            </a:r>
          </a:p>
          <a:p>
            <a:pPr algn="l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Chung – MSHV: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K20-HTTT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EAF0-0997-42D0-8052-2EAE7FBCA14A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&amp;Dstrok;ại học Công Ngh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955" y="533401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0" y="577334"/>
            <a:ext cx="374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ĐẠI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HỌC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NGHỆ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4200" y="926068"/>
            <a:ext cx="321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ĐẠI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HỌC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QUỐC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NỘI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801" y="3135868"/>
            <a:ext cx="418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4800" y="3897869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/>
              <a:t>: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Histogram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895600" y="1295400"/>
            <a:ext cx="6781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75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8327959" y="6248140"/>
            <a:ext cx="2394084" cy="4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 eaLnBrk="1"/>
            <a:fld id="{C0FDB939-1923-42A3-97C7-03ECD469F064}" type="slidenum">
              <a:rPr lang="en-US" altLang="en-US" sz="1482">
                <a:solidFill>
                  <a:srgbClr val="000000"/>
                </a:solidFill>
              </a:rPr>
              <a:pPr algn="r" eaLnBrk="1"/>
              <a:t>10</a:t>
            </a:fld>
            <a:endParaRPr lang="en-US" altLang="en-US" sz="1482">
              <a:solidFill>
                <a:srgbClr val="000000"/>
              </a:solidFill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903414" y="1251645"/>
            <a:ext cx="8449016" cy="4435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9717" rIns="0" bIns="0"/>
          <a:lstStyle>
            <a:lvl1pPr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1413" indent="-227013"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Aft>
                <a:spcPts val="1495"/>
              </a:spcAft>
            </a:pPr>
            <a:endParaRPr lang="en-US" altLang="en-US" sz="2540" dirty="0">
              <a:solidFill>
                <a:srgbClr val="993366"/>
              </a:solidFill>
            </a:endParaRPr>
          </a:p>
          <a:p>
            <a:pPr eaLnBrk="1">
              <a:spcAft>
                <a:spcPts val="1495"/>
              </a:spcAft>
            </a:pPr>
            <a:r>
              <a:rPr lang="en-US" altLang="en-US" sz="2540" dirty="0" err="1">
                <a:solidFill>
                  <a:srgbClr val="993366"/>
                </a:solidFill>
              </a:rPr>
              <a:t>C</a:t>
            </a:r>
            <a:r>
              <a:rPr lang="en-US" altLang="en-US" sz="2540" dirty="0" err="1" smtClean="0">
                <a:solidFill>
                  <a:srgbClr val="993366"/>
                </a:solidFill>
              </a:rPr>
              <a:t>ó</a:t>
            </a:r>
            <a:r>
              <a:rPr lang="en-US" altLang="en-US" sz="2540" dirty="0" smtClean="0">
                <a:solidFill>
                  <a:srgbClr val="993366"/>
                </a:solidFill>
              </a:rPr>
              <a:t> </a:t>
            </a:r>
            <a:r>
              <a:rPr lang="en-US" altLang="en-US" sz="2540" dirty="0">
                <a:solidFill>
                  <a:srgbClr val="993366"/>
                </a:solidFill>
              </a:rPr>
              <a:t>3 module </a:t>
            </a:r>
            <a:r>
              <a:rPr lang="en-US" altLang="en-US" sz="2540" dirty="0" err="1">
                <a:solidFill>
                  <a:srgbClr val="993366"/>
                </a:solidFill>
              </a:rPr>
              <a:t>chính</a:t>
            </a:r>
            <a:r>
              <a:rPr lang="en-US" altLang="en-US" sz="2540" dirty="0">
                <a:solidFill>
                  <a:srgbClr val="993366"/>
                </a:solidFill>
              </a:rPr>
              <a:t>: </a:t>
            </a:r>
          </a:p>
          <a:p>
            <a:pPr lvl="2" eaLnBrk="1">
              <a:spcAft>
                <a:spcPts val="900"/>
              </a:spcAft>
              <a:buFont typeface="Times New Roman" panose="02020603050405020304" pitchFamily="18" charset="0"/>
              <a:buChar char="•"/>
            </a:pPr>
            <a:r>
              <a:rPr lang="en-US" altLang="en-US" sz="2540" dirty="0" err="1">
                <a:solidFill>
                  <a:srgbClr val="993366"/>
                </a:solidFill>
              </a:rPr>
              <a:t>Trích</a:t>
            </a:r>
            <a:r>
              <a:rPr lang="en-US" altLang="en-US" sz="2540" dirty="0">
                <a:solidFill>
                  <a:srgbClr val="993366"/>
                </a:solidFill>
              </a:rPr>
              <a:t> </a:t>
            </a:r>
            <a:r>
              <a:rPr lang="en-US" altLang="en-US" sz="2540" dirty="0" err="1">
                <a:solidFill>
                  <a:srgbClr val="993366"/>
                </a:solidFill>
              </a:rPr>
              <a:t>chọn</a:t>
            </a:r>
            <a:r>
              <a:rPr lang="en-US" altLang="en-US" sz="2540" dirty="0">
                <a:solidFill>
                  <a:srgbClr val="993366"/>
                </a:solidFill>
              </a:rPr>
              <a:t> </a:t>
            </a:r>
            <a:r>
              <a:rPr lang="en-US" altLang="en-US" sz="2540" dirty="0" err="1">
                <a:solidFill>
                  <a:srgbClr val="993366"/>
                </a:solidFill>
              </a:rPr>
              <a:t>đặc</a:t>
            </a:r>
            <a:r>
              <a:rPr lang="en-US" altLang="en-US" sz="2540" dirty="0">
                <a:solidFill>
                  <a:srgbClr val="993366"/>
                </a:solidFill>
              </a:rPr>
              <a:t> </a:t>
            </a:r>
            <a:r>
              <a:rPr lang="en-US" altLang="en-US" sz="2540" dirty="0" err="1">
                <a:solidFill>
                  <a:srgbClr val="993366"/>
                </a:solidFill>
              </a:rPr>
              <a:t>trưng</a:t>
            </a:r>
            <a:r>
              <a:rPr lang="en-US" altLang="en-US" sz="2540" dirty="0">
                <a:solidFill>
                  <a:srgbClr val="993366"/>
                </a:solidFill>
              </a:rPr>
              <a:t> </a:t>
            </a:r>
            <a:r>
              <a:rPr lang="en-US" altLang="en-US" sz="2540" dirty="0" err="1">
                <a:solidFill>
                  <a:srgbClr val="993366"/>
                </a:solidFill>
              </a:rPr>
              <a:t>ảnh</a:t>
            </a:r>
            <a:endParaRPr lang="en-US" altLang="en-US" sz="2540" dirty="0">
              <a:solidFill>
                <a:srgbClr val="993366"/>
              </a:solidFill>
            </a:endParaRPr>
          </a:p>
          <a:p>
            <a:pPr lvl="2" eaLnBrk="1">
              <a:spcAft>
                <a:spcPts val="900"/>
              </a:spcAft>
              <a:buFont typeface="Times New Roman" panose="02020603050405020304" pitchFamily="18" charset="0"/>
              <a:buChar char="•"/>
            </a:pPr>
            <a:r>
              <a:rPr lang="en-US" altLang="en-US" sz="2540" dirty="0" err="1">
                <a:solidFill>
                  <a:srgbClr val="993366"/>
                </a:solidFill>
              </a:rPr>
              <a:t>Tính</a:t>
            </a:r>
            <a:r>
              <a:rPr lang="en-US" altLang="en-US" sz="2540" dirty="0">
                <a:solidFill>
                  <a:srgbClr val="993366"/>
                </a:solidFill>
              </a:rPr>
              <a:t> </a:t>
            </a:r>
            <a:r>
              <a:rPr lang="en-US" altLang="en-US" sz="2540" dirty="0" err="1">
                <a:solidFill>
                  <a:srgbClr val="993366"/>
                </a:solidFill>
              </a:rPr>
              <a:t>hạng</a:t>
            </a:r>
            <a:r>
              <a:rPr lang="en-US" altLang="en-US" sz="2540" dirty="0">
                <a:solidFill>
                  <a:srgbClr val="993366"/>
                </a:solidFill>
              </a:rPr>
              <a:t> </a:t>
            </a:r>
          </a:p>
          <a:p>
            <a:pPr lvl="2" eaLnBrk="1">
              <a:spcAft>
                <a:spcPts val="900"/>
              </a:spcAft>
              <a:buFont typeface="Times New Roman" panose="02020603050405020304" pitchFamily="18" charset="0"/>
              <a:buChar char="•"/>
            </a:pPr>
            <a:r>
              <a:rPr lang="en-US" altLang="en-US" sz="2540" dirty="0" err="1">
                <a:solidFill>
                  <a:srgbClr val="993366"/>
                </a:solidFill>
              </a:rPr>
              <a:t>Tìm</a:t>
            </a:r>
            <a:r>
              <a:rPr lang="en-US" altLang="en-US" sz="2540" dirty="0">
                <a:solidFill>
                  <a:srgbClr val="993366"/>
                </a:solidFill>
              </a:rPr>
              <a:t> </a:t>
            </a:r>
            <a:r>
              <a:rPr lang="en-US" altLang="en-US" sz="2540" dirty="0" err="1">
                <a:solidFill>
                  <a:srgbClr val="993366"/>
                </a:solidFill>
              </a:rPr>
              <a:t>kiếm</a:t>
            </a:r>
            <a:endParaRPr lang="en-US" altLang="en-US" sz="2540" dirty="0">
              <a:solidFill>
                <a:srgbClr val="993366"/>
              </a:solidFill>
            </a:endParaRPr>
          </a:p>
          <a:p>
            <a:pPr lvl="2" eaLnBrk="1">
              <a:spcAft>
                <a:spcPts val="900"/>
              </a:spcAft>
            </a:pPr>
            <a:endParaRPr lang="en-US" altLang="en-US" sz="2540" dirty="0">
              <a:solidFill>
                <a:srgbClr val="993366"/>
              </a:solidFill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1822771" y="687145"/>
            <a:ext cx="8521258" cy="48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z="1905"/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387271" y="0"/>
            <a:ext cx="7499782" cy="606502"/>
          </a:xfrm>
          <a:prstGeom prst="ellipse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5247" tIns="49529" rIns="95247" bIns="49529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/>
            <a:r>
              <a:rPr lang="en-US" altLang="en-US" sz="2540" b="1">
                <a:solidFill>
                  <a:srgbClr val="000099"/>
                </a:solidFill>
              </a:rPr>
              <a:t>Tổng quan về tìm kiếm ảnh theo nội dung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1822771" y="767788"/>
            <a:ext cx="8521258" cy="48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/>
            <a:r>
              <a:rPr lang="en-US" altLang="en-US" sz="2963" b="1">
                <a:solidFill>
                  <a:srgbClr val="FF6600"/>
                </a:solidFill>
              </a:rPr>
              <a:t>3. Một số hệ thống tìm kiếm ảnh theo nội dung</a:t>
            </a:r>
          </a:p>
        </p:txBody>
      </p:sp>
    </p:spTree>
    <p:extLst>
      <p:ext uri="{BB962C8B-B14F-4D97-AF65-F5344CB8AC3E}">
        <p14:creationId xmlns:p14="http://schemas.microsoft.com/office/powerpoint/2010/main" val="35811015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1"/>
          <p:cNvSpPr txBox="1">
            <a:spLocks noChangeArrowheads="1"/>
          </p:cNvSpPr>
          <p:nvPr/>
        </p:nvSpPr>
        <p:spPr bwMode="auto">
          <a:xfrm>
            <a:off x="8327959" y="6248140"/>
            <a:ext cx="2394084" cy="4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 eaLnBrk="1"/>
            <a:fld id="{C5943ED9-96F0-43E9-88B3-11D16A6A7992}" type="slidenum">
              <a:rPr lang="en-US" altLang="en-US" sz="1482">
                <a:solidFill>
                  <a:srgbClr val="000000"/>
                </a:solidFill>
              </a:rPr>
              <a:pPr algn="r" eaLnBrk="1"/>
              <a:t>11</a:t>
            </a:fld>
            <a:endParaRPr lang="en-US" altLang="en-US" sz="1482">
              <a:solidFill>
                <a:srgbClr val="000000"/>
              </a:solidFill>
            </a:endParaRPr>
          </a:p>
        </p:txBody>
      </p:sp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1822771" y="687145"/>
            <a:ext cx="8521258" cy="48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z="1905"/>
          </a:p>
        </p:txBody>
      </p:sp>
      <p:sp>
        <p:nvSpPr>
          <p:cNvPr id="2053" name="Oval 3"/>
          <p:cNvSpPr>
            <a:spLocks noChangeArrowheads="1"/>
          </p:cNvSpPr>
          <p:nvPr/>
        </p:nvSpPr>
        <p:spPr bwMode="auto">
          <a:xfrm>
            <a:off x="2387271" y="0"/>
            <a:ext cx="7499782" cy="606502"/>
          </a:xfrm>
          <a:prstGeom prst="ellipse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5247" tIns="49529" rIns="95247" bIns="49529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/>
            <a:r>
              <a:rPr lang="en-US" altLang="en-US" sz="2540" b="1">
                <a:solidFill>
                  <a:srgbClr val="000099"/>
                </a:solidFill>
              </a:rPr>
              <a:t>Tổng quan về tìm kiếm ảnh theo nội dung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1822771" y="767788"/>
            <a:ext cx="8521258" cy="48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/>
            <a:r>
              <a:rPr lang="en-US" altLang="en-US" sz="2963" b="1">
                <a:solidFill>
                  <a:srgbClr val="FF6600"/>
                </a:solidFill>
              </a:rPr>
              <a:t>3. Một số hệ thống tìm kiếm ảnh theo nội dung </a:t>
            </a:r>
            <a:r>
              <a:rPr lang="en-US" altLang="en-US" sz="2117" b="1">
                <a:solidFill>
                  <a:srgbClr val="0000FF"/>
                </a:solidFill>
              </a:rPr>
              <a:t>(cont)</a:t>
            </a:r>
          </a:p>
        </p:txBody>
      </p:sp>
      <p:grpSp>
        <p:nvGrpSpPr>
          <p:cNvPr id="2055" name="Group 5"/>
          <p:cNvGrpSpPr>
            <a:grpSpLocks/>
          </p:cNvGrpSpPr>
          <p:nvPr/>
        </p:nvGrpSpPr>
        <p:grpSpPr bwMode="auto">
          <a:xfrm>
            <a:off x="2951770" y="1332288"/>
            <a:ext cx="6995765" cy="4816728"/>
            <a:chOff x="1190" y="793"/>
            <a:chExt cx="4164" cy="2867"/>
          </a:xfrm>
        </p:grpSpPr>
        <p:graphicFrame>
          <p:nvGraphicFramePr>
            <p:cNvPr id="2050" name="Object 6"/>
            <p:cNvGraphicFramePr>
              <a:graphicFrameLocks noChangeAspect="1"/>
            </p:cNvGraphicFramePr>
            <p:nvPr/>
          </p:nvGraphicFramePr>
          <p:xfrm>
            <a:off x="1190" y="793"/>
            <a:ext cx="4165" cy="28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r:id="rId4" imgW="6586200" imgH="5294880" progId="">
                    <p:embed/>
                  </p:oleObj>
                </mc:Choice>
                <mc:Fallback>
                  <p:oleObj r:id="rId4" imgW="6586200" imgH="529488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0" y="793"/>
                          <a:ext cx="4165" cy="286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7" name="Text Box 7"/>
            <p:cNvSpPr txBox="1">
              <a:spLocks noChangeArrowheads="1"/>
            </p:cNvSpPr>
            <p:nvPr/>
          </p:nvSpPr>
          <p:spPr bwMode="auto">
            <a:xfrm>
              <a:off x="1190" y="793"/>
              <a:ext cx="4165" cy="2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en-US" sz="1905"/>
            </a:p>
          </p:txBody>
        </p:sp>
      </p:grp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951771" y="5122501"/>
            <a:ext cx="6019651" cy="751614"/>
          </a:xfrm>
          <a:prstGeom prst="rect">
            <a:avLst/>
          </a:prstGeom>
          <a:noFill/>
          <a:ln w="9360">
            <a:solidFill>
              <a:srgbClr val="99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247" tIns="49529" rIns="95247" bIns="49529">
            <a:spAutoFit/>
          </a:bodyPr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r>
              <a:rPr lang="en-US" altLang="en-US" sz="2117" b="1">
                <a:solidFill>
                  <a:srgbClr val="0000CC"/>
                </a:solidFill>
              </a:rPr>
              <a:t>Hình 1.1</a:t>
            </a:r>
            <a:r>
              <a:rPr lang="en-US" altLang="en-US" sz="1693">
                <a:solidFill>
                  <a:srgbClr val="0000FF"/>
                </a:solidFill>
              </a:rPr>
              <a:t>        </a:t>
            </a:r>
            <a:r>
              <a:rPr lang="en-US" altLang="en-US" sz="2117" b="1">
                <a:solidFill>
                  <a:srgbClr val="0000FF"/>
                </a:solidFill>
              </a:rPr>
              <a:t>Mô hình tổng quát của hệ thống </a:t>
            </a:r>
          </a:p>
          <a:p>
            <a:pPr eaLnBrk="1"/>
            <a:r>
              <a:rPr lang="en-US" altLang="en-US" sz="2117" b="1">
                <a:solidFill>
                  <a:srgbClr val="0000FF"/>
                </a:solidFill>
              </a:rPr>
              <a:t>			    tìm kiếm ảnh theo nội dung</a:t>
            </a:r>
          </a:p>
        </p:txBody>
      </p:sp>
    </p:spTree>
    <p:extLst>
      <p:ext uri="{BB962C8B-B14F-4D97-AF65-F5344CB8AC3E}">
        <p14:creationId xmlns:p14="http://schemas.microsoft.com/office/powerpoint/2010/main" val="3123308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8327959" y="6248140"/>
            <a:ext cx="2394084" cy="4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 eaLnBrk="1"/>
            <a:fld id="{C765B0DD-D4E2-4BB2-8EDA-BB0786394E90}" type="slidenum">
              <a:rPr lang="en-US" altLang="en-US" sz="1482">
                <a:solidFill>
                  <a:srgbClr val="000000"/>
                </a:solidFill>
              </a:rPr>
              <a:pPr algn="r" eaLnBrk="1"/>
              <a:t>12</a:t>
            </a:fld>
            <a:endParaRPr lang="en-US" altLang="en-US" sz="1482">
              <a:solidFill>
                <a:srgbClr val="000000"/>
              </a:solidFill>
            </a:endParaRP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1797570" y="-1176041"/>
            <a:ext cx="8521258" cy="479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/>
            <a:r>
              <a:rPr lang="en-US" altLang="en-US" sz="4233">
                <a:solidFill>
                  <a:srgbClr val="000000"/>
                </a:solidFill>
              </a:rPr>
              <a:t/>
            </a:r>
            <a:br>
              <a:rPr lang="en-US" altLang="en-US" sz="4233">
                <a:solidFill>
                  <a:srgbClr val="000000"/>
                </a:solidFill>
              </a:rPr>
            </a:br>
            <a:r>
              <a:rPr lang="en-US" altLang="en-US" sz="4233">
                <a:solidFill>
                  <a:srgbClr val="000000"/>
                </a:solidFill>
              </a:rPr>
              <a:t/>
            </a:r>
            <a:br>
              <a:rPr lang="en-US" altLang="en-US" sz="4233">
                <a:solidFill>
                  <a:srgbClr val="000000"/>
                </a:solidFill>
              </a:rPr>
            </a:br>
            <a:r>
              <a:rPr lang="en-US" altLang="en-US" sz="4233">
                <a:solidFill>
                  <a:srgbClr val="000000"/>
                </a:solidFill>
              </a:rPr>
              <a:t/>
            </a:r>
            <a:br>
              <a:rPr lang="en-US" altLang="en-US" sz="4233">
                <a:solidFill>
                  <a:srgbClr val="000000"/>
                </a:solidFill>
              </a:rPr>
            </a:br>
            <a:r>
              <a:rPr lang="en-US" altLang="en-US" sz="4233">
                <a:solidFill>
                  <a:srgbClr val="000000"/>
                </a:solidFill>
              </a:rPr>
              <a:t/>
            </a:r>
            <a:br>
              <a:rPr lang="en-US" altLang="en-US" sz="4233">
                <a:solidFill>
                  <a:srgbClr val="000000"/>
                </a:solidFill>
              </a:rPr>
            </a:br>
            <a:r>
              <a:rPr lang="en-US" altLang="en-US" sz="4233">
                <a:solidFill>
                  <a:srgbClr val="000000"/>
                </a:solidFill>
              </a:rPr>
              <a:t/>
            </a:r>
            <a:br>
              <a:rPr lang="en-US" altLang="en-US" sz="4233">
                <a:solidFill>
                  <a:srgbClr val="000000"/>
                </a:solidFill>
              </a:rPr>
            </a:br>
            <a:r>
              <a:rPr lang="en-US" altLang="en-US" sz="4233">
                <a:solidFill>
                  <a:srgbClr val="000000"/>
                </a:solidFill>
              </a:rPr>
              <a:t/>
            </a:r>
            <a:br>
              <a:rPr lang="en-US" altLang="en-US" sz="4233">
                <a:solidFill>
                  <a:srgbClr val="000000"/>
                </a:solidFill>
              </a:rPr>
            </a:br>
            <a:r>
              <a:rPr lang="en-US" altLang="en-US" sz="4233">
                <a:solidFill>
                  <a:srgbClr val="000000"/>
                </a:solidFill>
              </a:rPr>
              <a:t/>
            </a:r>
            <a:br>
              <a:rPr lang="en-US" altLang="en-US" sz="4233">
                <a:solidFill>
                  <a:srgbClr val="000000"/>
                </a:solidFill>
              </a:rPr>
            </a:br>
            <a:endParaRPr lang="en-US" altLang="en-US" sz="4233">
              <a:solidFill>
                <a:srgbClr val="000000"/>
              </a:solidFill>
            </a:endParaRPr>
          </a:p>
        </p:txBody>
      </p:sp>
      <p:sp>
        <p:nvSpPr>
          <p:cNvPr id="3077" name="Oval 3"/>
          <p:cNvSpPr>
            <a:spLocks noChangeArrowheads="1"/>
          </p:cNvSpPr>
          <p:nvPr/>
        </p:nvSpPr>
        <p:spPr bwMode="auto">
          <a:xfrm>
            <a:off x="2387271" y="0"/>
            <a:ext cx="7499782" cy="606502"/>
          </a:xfrm>
          <a:prstGeom prst="ellipse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5247" tIns="49529" rIns="95247" bIns="49529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/>
            <a:r>
              <a:rPr lang="en-US" altLang="en-US" sz="2540" b="1">
                <a:solidFill>
                  <a:srgbClr val="000099"/>
                </a:solidFill>
              </a:rPr>
              <a:t>Tổng quan về tìm kiếm ảnh theo nội dung</a:t>
            </a:r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1903414" y="606502"/>
            <a:ext cx="8521258" cy="48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/>
            <a:r>
              <a:rPr lang="en-US" altLang="en-US" sz="2963" b="1">
                <a:solidFill>
                  <a:srgbClr val="FF6600"/>
                </a:solidFill>
              </a:rPr>
              <a:t>3. Một số hệ thống tìm kiếm ảnh theo nội dung </a:t>
            </a:r>
            <a:r>
              <a:rPr lang="en-US" altLang="en-US" sz="1905" b="1">
                <a:solidFill>
                  <a:srgbClr val="0000FF"/>
                </a:solidFill>
              </a:rPr>
              <a:t>(cont)</a:t>
            </a:r>
          </a:p>
        </p:txBody>
      </p:sp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2064699" y="1243710"/>
            <a:ext cx="3951498" cy="661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247" tIns="49529" rIns="95247" bIns="49529" anchor="ctr">
            <a:spAutoFit/>
          </a:bodyPr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1363" indent="-284163"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r>
              <a:rPr lang="en-GB" altLang="en-US" sz="2540">
                <a:solidFill>
                  <a:srgbClr val="993366"/>
                </a:solidFill>
              </a:rPr>
              <a:t> </a:t>
            </a:r>
            <a:r>
              <a:rPr lang="en-GB" altLang="en-US" sz="2540">
                <a:solidFill>
                  <a:srgbClr val="0000FF"/>
                </a:solidFill>
              </a:rPr>
              <a:t>Xử lý ảnh trong cơ sở dữ liệu</a:t>
            </a:r>
          </a:p>
          <a:p>
            <a:pPr eaLnBrk="1"/>
            <a:endParaRPr lang="en-GB" altLang="en-US" sz="2540">
              <a:solidFill>
                <a:srgbClr val="0000FF"/>
              </a:solidFill>
            </a:endParaRPr>
          </a:p>
          <a:p>
            <a:pPr lvl="1" eaLnBrk="1">
              <a:buFont typeface="Arial" panose="020B0604020202020204" pitchFamily="34" charset="0"/>
              <a:buChar char="•"/>
            </a:pPr>
            <a:r>
              <a:rPr lang="en-GB" altLang="en-US" sz="2117">
                <a:solidFill>
                  <a:srgbClr val="993366"/>
                </a:solidFill>
              </a:rPr>
              <a:t>Trích chọn đặc trưng</a:t>
            </a:r>
          </a:p>
          <a:p>
            <a:pPr lvl="1" eaLnBrk="1"/>
            <a:endParaRPr lang="en-GB" altLang="en-US" sz="2117">
              <a:solidFill>
                <a:srgbClr val="993366"/>
              </a:solidFill>
            </a:endParaRPr>
          </a:p>
          <a:p>
            <a:pPr lvl="1" eaLnBrk="1">
              <a:buFont typeface="Times New Roman" panose="02020603050405020304" pitchFamily="18" charset="0"/>
              <a:buChar char="•"/>
            </a:pPr>
            <a:r>
              <a:rPr lang="en-GB" altLang="en-US" sz="2117">
                <a:solidFill>
                  <a:srgbClr val="993366"/>
                </a:solidFill>
              </a:rPr>
              <a:t>Tính hạng cho ảnh</a:t>
            </a:r>
          </a:p>
          <a:p>
            <a:pPr lvl="1" eaLnBrk="1"/>
            <a:endParaRPr lang="en-GB" altLang="en-US" sz="2117">
              <a:solidFill>
                <a:srgbClr val="993366"/>
              </a:solidFill>
            </a:endParaRPr>
          </a:p>
          <a:p>
            <a:pPr lvl="1" eaLnBrk="1">
              <a:buFont typeface="Times New Roman" panose="02020603050405020304" pitchFamily="18" charset="0"/>
              <a:buChar char="•"/>
            </a:pPr>
            <a:r>
              <a:rPr lang="en-GB" altLang="en-US" sz="2117">
                <a:solidFill>
                  <a:srgbClr val="993366"/>
                </a:solidFill>
              </a:rPr>
              <a:t>Lưu trữ các thông tin (các đặc trưng, hạng) như siêu dữ liệu của ảnh</a:t>
            </a:r>
          </a:p>
          <a:p>
            <a:pPr eaLnBrk="1">
              <a:buClrTx/>
              <a:buSzTx/>
              <a:buFontTx/>
              <a:buNone/>
            </a:pPr>
            <a:endParaRPr lang="en-GB" altLang="en-US" sz="2117">
              <a:solidFill>
                <a:srgbClr val="993366"/>
              </a:solidFill>
            </a:endParaRPr>
          </a:p>
          <a:p>
            <a:pPr eaLnBrk="1">
              <a:buClrTx/>
              <a:buSzTx/>
              <a:buFontTx/>
              <a:buNone/>
            </a:pPr>
            <a:endParaRPr lang="en-GB" altLang="en-US" sz="2540">
              <a:solidFill>
                <a:srgbClr val="993366"/>
              </a:solidFill>
            </a:endParaRPr>
          </a:p>
          <a:p>
            <a:pPr eaLnBrk="1">
              <a:buClrTx/>
              <a:buSzTx/>
              <a:buFontTx/>
              <a:buNone/>
            </a:pPr>
            <a:endParaRPr lang="en-GB" altLang="en-US" sz="2540">
              <a:solidFill>
                <a:srgbClr val="993366"/>
              </a:solidFill>
            </a:endParaRPr>
          </a:p>
          <a:p>
            <a:pPr eaLnBrk="1">
              <a:buClrTx/>
              <a:buSzTx/>
              <a:buFontTx/>
              <a:buNone/>
            </a:pPr>
            <a:endParaRPr lang="en-GB" altLang="en-US" sz="2540">
              <a:solidFill>
                <a:srgbClr val="993366"/>
              </a:solidFill>
            </a:endParaRPr>
          </a:p>
          <a:p>
            <a:pPr eaLnBrk="1">
              <a:buClrTx/>
              <a:buSzTx/>
              <a:buFontTx/>
              <a:buNone/>
            </a:pPr>
            <a:endParaRPr lang="en-GB" altLang="en-US" sz="2540">
              <a:solidFill>
                <a:srgbClr val="993366"/>
              </a:solidFill>
            </a:endParaRPr>
          </a:p>
          <a:p>
            <a:pPr eaLnBrk="1">
              <a:buClrTx/>
              <a:buSzTx/>
              <a:buFontTx/>
              <a:buNone/>
            </a:pPr>
            <a:endParaRPr lang="en-GB" altLang="en-US" sz="2540">
              <a:solidFill>
                <a:srgbClr val="993366"/>
              </a:solidFill>
            </a:endParaRPr>
          </a:p>
          <a:p>
            <a:pPr eaLnBrk="1">
              <a:buClrTx/>
              <a:buSzTx/>
              <a:buFontTx/>
              <a:buNone/>
            </a:pPr>
            <a:endParaRPr lang="en-GB" altLang="en-US" sz="2540">
              <a:solidFill>
                <a:srgbClr val="993366"/>
              </a:solidFill>
            </a:endParaRPr>
          </a:p>
          <a:p>
            <a:pPr eaLnBrk="1">
              <a:buClrTx/>
              <a:buSzTx/>
              <a:buFontTx/>
              <a:buNone/>
            </a:pPr>
            <a:endParaRPr lang="en-GB" altLang="en-US" sz="2540">
              <a:solidFill>
                <a:srgbClr val="993366"/>
              </a:solidFill>
            </a:endParaRP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6036358" y="1574217"/>
          <a:ext cx="5203143" cy="5283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r:id="rId4" imgW="6586200" imgH="5294880" progId="">
                  <p:embed/>
                </p:oleObj>
              </mc:Choice>
              <mc:Fallback>
                <p:oleObj r:id="rId4" imgW="6586200" imgH="5294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6358" y="1574217"/>
                        <a:ext cx="5203143" cy="5283784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15730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1"/>
          <p:cNvSpPr txBox="1">
            <a:spLocks noChangeArrowheads="1"/>
          </p:cNvSpPr>
          <p:nvPr/>
        </p:nvSpPr>
        <p:spPr bwMode="auto">
          <a:xfrm>
            <a:off x="8327959" y="6248140"/>
            <a:ext cx="2394084" cy="4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 eaLnBrk="1"/>
            <a:fld id="{B731418D-5AA9-41DA-896B-E015767114AA}" type="slidenum">
              <a:rPr lang="en-US" altLang="en-US" sz="1482">
                <a:solidFill>
                  <a:srgbClr val="000000"/>
                </a:solidFill>
              </a:rPr>
              <a:pPr algn="r" eaLnBrk="1"/>
              <a:t>13</a:t>
            </a:fld>
            <a:endParaRPr lang="en-US" altLang="en-US" sz="1482">
              <a:solidFill>
                <a:srgbClr val="000000"/>
              </a:solidFill>
            </a:endParaRPr>
          </a:p>
        </p:txBody>
      </p:sp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1797570" y="-1176041"/>
            <a:ext cx="8521258" cy="479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/>
            <a:r>
              <a:rPr lang="en-US" altLang="en-US" sz="4233">
                <a:solidFill>
                  <a:srgbClr val="000000"/>
                </a:solidFill>
              </a:rPr>
              <a:t/>
            </a:r>
            <a:br>
              <a:rPr lang="en-US" altLang="en-US" sz="4233">
                <a:solidFill>
                  <a:srgbClr val="000000"/>
                </a:solidFill>
              </a:rPr>
            </a:br>
            <a:r>
              <a:rPr lang="en-US" altLang="en-US" sz="4233">
                <a:solidFill>
                  <a:srgbClr val="000000"/>
                </a:solidFill>
              </a:rPr>
              <a:t/>
            </a:r>
            <a:br>
              <a:rPr lang="en-US" altLang="en-US" sz="4233">
                <a:solidFill>
                  <a:srgbClr val="000000"/>
                </a:solidFill>
              </a:rPr>
            </a:br>
            <a:r>
              <a:rPr lang="en-US" altLang="en-US" sz="4233">
                <a:solidFill>
                  <a:srgbClr val="000000"/>
                </a:solidFill>
              </a:rPr>
              <a:t/>
            </a:r>
            <a:br>
              <a:rPr lang="en-US" altLang="en-US" sz="4233">
                <a:solidFill>
                  <a:srgbClr val="000000"/>
                </a:solidFill>
              </a:rPr>
            </a:br>
            <a:r>
              <a:rPr lang="en-US" altLang="en-US" sz="4233">
                <a:solidFill>
                  <a:srgbClr val="000000"/>
                </a:solidFill>
              </a:rPr>
              <a:t/>
            </a:r>
            <a:br>
              <a:rPr lang="en-US" altLang="en-US" sz="4233">
                <a:solidFill>
                  <a:srgbClr val="000000"/>
                </a:solidFill>
              </a:rPr>
            </a:br>
            <a:r>
              <a:rPr lang="en-US" altLang="en-US" sz="4233">
                <a:solidFill>
                  <a:srgbClr val="000000"/>
                </a:solidFill>
              </a:rPr>
              <a:t/>
            </a:r>
            <a:br>
              <a:rPr lang="en-US" altLang="en-US" sz="4233">
                <a:solidFill>
                  <a:srgbClr val="000000"/>
                </a:solidFill>
              </a:rPr>
            </a:br>
            <a:r>
              <a:rPr lang="en-US" altLang="en-US" sz="4233">
                <a:solidFill>
                  <a:srgbClr val="000000"/>
                </a:solidFill>
              </a:rPr>
              <a:t/>
            </a:r>
            <a:br>
              <a:rPr lang="en-US" altLang="en-US" sz="4233">
                <a:solidFill>
                  <a:srgbClr val="000000"/>
                </a:solidFill>
              </a:rPr>
            </a:br>
            <a:r>
              <a:rPr lang="en-US" altLang="en-US" sz="4233">
                <a:solidFill>
                  <a:srgbClr val="000000"/>
                </a:solidFill>
              </a:rPr>
              <a:t/>
            </a:r>
            <a:br>
              <a:rPr lang="en-US" altLang="en-US" sz="4233">
                <a:solidFill>
                  <a:srgbClr val="000000"/>
                </a:solidFill>
              </a:rPr>
            </a:br>
            <a:endParaRPr lang="en-US" altLang="en-US" sz="4233">
              <a:solidFill>
                <a:srgbClr val="000000"/>
              </a:solidFill>
            </a:endParaRPr>
          </a:p>
        </p:txBody>
      </p:sp>
      <p:sp>
        <p:nvSpPr>
          <p:cNvPr id="4101" name="Oval 3"/>
          <p:cNvSpPr>
            <a:spLocks noChangeArrowheads="1"/>
          </p:cNvSpPr>
          <p:nvPr/>
        </p:nvSpPr>
        <p:spPr bwMode="auto">
          <a:xfrm>
            <a:off x="2387271" y="0"/>
            <a:ext cx="7499782" cy="606502"/>
          </a:xfrm>
          <a:prstGeom prst="ellipse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5247" tIns="49529" rIns="95247" bIns="49529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/>
            <a:r>
              <a:rPr lang="en-US" altLang="en-US" sz="2540" b="1">
                <a:solidFill>
                  <a:srgbClr val="000099"/>
                </a:solidFill>
              </a:rPr>
              <a:t>Tổng quan về tìm kiếm ảnh theo nội dung</a:t>
            </a: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1903414" y="606502"/>
            <a:ext cx="8521258" cy="48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/>
            <a:r>
              <a:rPr lang="en-US" altLang="en-US" sz="2963" b="1">
                <a:solidFill>
                  <a:srgbClr val="FF6600"/>
                </a:solidFill>
              </a:rPr>
              <a:t>3. Một số hệ thống tìm kiếm ảnh theo nội dung </a:t>
            </a:r>
            <a:r>
              <a:rPr lang="en-US" altLang="en-US" sz="1905" b="1">
                <a:solidFill>
                  <a:srgbClr val="0000FF"/>
                </a:solidFill>
              </a:rPr>
              <a:t>(cont)</a:t>
            </a:r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1903414" y="1262742"/>
            <a:ext cx="4337912" cy="6224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247" tIns="49529" rIns="95247" bIns="49529" anchor="ctr">
            <a:spAutoFit/>
          </a:bodyPr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1363" indent="-284163"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r>
              <a:rPr lang="en-GB" altLang="en-US" sz="2540">
                <a:solidFill>
                  <a:srgbClr val="993366"/>
                </a:solidFill>
              </a:rPr>
              <a:t> </a:t>
            </a:r>
            <a:r>
              <a:rPr lang="en-GB" altLang="en-US" sz="2540">
                <a:solidFill>
                  <a:srgbClr val="0000FF"/>
                </a:solidFill>
              </a:rPr>
              <a:t>Xử lý ảnh truy vấn và tiến hành tìm kiếm</a:t>
            </a:r>
          </a:p>
          <a:p>
            <a:pPr eaLnBrk="1"/>
            <a:endParaRPr lang="en-GB" altLang="en-US" sz="2540">
              <a:solidFill>
                <a:srgbClr val="0000FF"/>
              </a:solidFill>
            </a:endParaRPr>
          </a:p>
          <a:p>
            <a:pPr lvl="1" eaLnBrk="1">
              <a:buFont typeface="Times New Roman" panose="02020603050405020304" pitchFamily="18" charset="0"/>
              <a:buChar char="•"/>
            </a:pPr>
            <a:r>
              <a:rPr lang="en-GB" altLang="en-US" sz="2117">
                <a:solidFill>
                  <a:srgbClr val="993366"/>
                </a:solidFill>
              </a:rPr>
              <a:t>Trích chọn đặc trưng ảnh truy vấn</a:t>
            </a:r>
          </a:p>
          <a:p>
            <a:pPr lvl="1" eaLnBrk="1"/>
            <a:endParaRPr lang="en-GB" altLang="en-US" sz="2117">
              <a:solidFill>
                <a:srgbClr val="993366"/>
              </a:solidFill>
            </a:endParaRPr>
          </a:p>
          <a:p>
            <a:pPr lvl="1" eaLnBrk="1">
              <a:buFont typeface="Times New Roman" panose="02020603050405020304" pitchFamily="18" charset="0"/>
              <a:buChar char="•"/>
            </a:pPr>
            <a:r>
              <a:rPr lang="en-GB" altLang="en-US" sz="2117">
                <a:solidFill>
                  <a:srgbClr val="993366"/>
                </a:solidFill>
              </a:rPr>
              <a:t>Đo độ tương đồng giữa các đặc trưng của ảnh truy vấn và từng ảnh trong cơ sở dữ liệu</a:t>
            </a:r>
          </a:p>
          <a:p>
            <a:pPr lvl="1" eaLnBrk="1"/>
            <a:endParaRPr lang="en-GB" altLang="en-US" sz="2117">
              <a:solidFill>
                <a:srgbClr val="993366"/>
              </a:solidFill>
            </a:endParaRPr>
          </a:p>
          <a:p>
            <a:pPr lvl="1" eaLnBrk="1">
              <a:buFont typeface="Times New Roman" panose="02020603050405020304" pitchFamily="18" charset="0"/>
              <a:buChar char="•"/>
            </a:pPr>
            <a:r>
              <a:rPr lang="en-GB" altLang="en-US" sz="2117">
                <a:solidFill>
                  <a:srgbClr val="993366"/>
                </a:solidFill>
              </a:rPr>
              <a:t>Máy tìm kiếm trả về k ảnh thỏa mãn.</a:t>
            </a:r>
            <a:r>
              <a:rPr lang="en-GB" altLang="en-US" sz="2540">
                <a:solidFill>
                  <a:srgbClr val="993366"/>
                </a:solidFill>
              </a:rPr>
              <a:t>	</a:t>
            </a:r>
          </a:p>
          <a:p>
            <a:pPr eaLnBrk="1">
              <a:buClrTx/>
              <a:buSzTx/>
              <a:buFontTx/>
              <a:buNone/>
            </a:pPr>
            <a:endParaRPr lang="en-GB" altLang="en-US" sz="2540">
              <a:solidFill>
                <a:srgbClr val="993366"/>
              </a:solidFill>
            </a:endParaRPr>
          </a:p>
          <a:p>
            <a:pPr eaLnBrk="1">
              <a:buClrTx/>
              <a:buSzTx/>
              <a:buFontTx/>
              <a:buNone/>
            </a:pPr>
            <a:endParaRPr lang="en-GB" altLang="en-US" sz="2540">
              <a:solidFill>
                <a:srgbClr val="993366"/>
              </a:solidFill>
            </a:endParaRPr>
          </a:p>
          <a:p>
            <a:pPr eaLnBrk="1">
              <a:buClrTx/>
              <a:buSzTx/>
              <a:buFontTx/>
              <a:buNone/>
            </a:pPr>
            <a:endParaRPr lang="en-GB" altLang="en-US" sz="2540">
              <a:solidFill>
                <a:srgbClr val="993366"/>
              </a:solidFill>
            </a:endParaRPr>
          </a:p>
          <a:p>
            <a:pPr eaLnBrk="1">
              <a:buClrTx/>
              <a:buSzTx/>
              <a:buFontTx/>
              <a:buNone/>
            </a:pPr>
            <a:endParaRPr lang="en-GB" altLang="en-US" sz="2540">
              <a:solidFill>
                <a:srgbClr val="993366"/>
              </a:solidFill>
            </a:endParaRPr>
          </a:p>
          <a:p>
            <a:pPr eaLnBrk="1">
              <a:buClrTx/>
              <a:buSzTx/>
              <a:buFontTx/>
              <a:buNone/>
            </a:pPr>
            <a:endParaRPr lang="en-GB" altLang="en-US" sz="2540">
              <a:solidFill>
                <a:srgbClr val="993366"/>
              </a:solidFill>
            </a:endParaRPr>
          </a:p>
        </p:txBody>
      </p:sp>
      <p:grpSp>
        <p:nvGrpSpPr>
          <p:cNvPr id="4104" name="Group 6"/>
          <p:cNvGrpSpPr>
            <a:grpSpLocks/>
          </p:cNvGrpSpPr>
          <p:nvPr/>
        </p:nvGrpSpPr>
        <p:grpSpPr bwMode="auto">
          <a:xfrm>
            <a:off x="6036358" y="1574216"/>
            <a:ext cx="5201462" cy="5282105"/>
            <a:chOff x="3026" y="937"/>
            <a:chExt cx="3096" cy="3144"/>
          </a:xfrm>
        </p:grpSpPr>
        <p:graphicFrame>
          <p:nvGraphicFramePr>
            <p:cNvPr id="4098" name="Object 7"/>
            <p:cNvGraphicFramePr>
              <a:graphicFrameLocks noChangeAspect="1"/>
            </p:cNvGraphicFramePr>
            <p:nvPr/>
          </p:nvGraphicFramePr>
          <p:xfrm>
            <a:off x="3026" y="937"/>
            <a:ext cx="3097" cy="3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" r:id="rId4" imgW="6586200" imgH="5294880" progId="">
                    <p:embed/>
                  </p:oleObj>
                </mc:Choice>
                <mc:Fallback>
                  <p:oleObj r:id="rId4" imgW="6586200" imgH="529488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6" y="937"/>
                          <a:ext cx="3097" cy="314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5" name="Text Box 8"/>
            <p:cNvSpPr txBox="1">
              <a:spLocks noChangeArrowheads="1"/>
            </p:cNvSpPr>
            <p:nvPr/>
          </p:nvSpPr>
          <p:spPr bwMode="auto">
            <a:xfrm>
              <a:off x="3026" y="937"/>
              <a:ext cx="3097" cy="3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en-US" sz="1905"/>
            </a:p>
          </p:txBody>
        </p:sp>
      </p:grpSp>
    </p:spTree>
    <p:extLst>
      <p:ext uri="{BB962C8B-B14F-4D97-AF65-F5344CB8AC3E}">
        <p14:creationId xmlns:p14="http://schemas.microsoft.com/office/powerpoint/2010/main" val="42522359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8327959" y="6248140"/>
            <a:ext cx="2394084" cy="4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 eaLnBrk="1"/>
            <a:fld id="{FE26A985-03C2-40A7-A5CE-C5FE72D18D06}" type="slidenum">
              <a:rPr lang="en-US" altLang="en-US" sz="1482">
                <a:solidFill>
                  <a:srgbClr val="000000"/>
                </a:solidFill>
              </a:rPr>
              <a:pPr algn="r" eaLnBrk="1"/>
              <a:t>14</a:t>
            </a:fld>
            <a:endParaRPr lang="en-US" altLang="en-US" sz="1482">
              <a:solidFill>
                <a:srgbClr val="000000"/>
              </a:solidFill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797570" y="651864"/>
            <a:ext cx="8521258" cy="68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z="1905"/>
          </a:p>
        </p:txBody>
      </p:sp>
      <p:grpSp>
        <p:nvGrpSpPr>
          <p:cNvPr id="25604" name="Group 2"/>
          <p:cNvGrpSpPr>
            <a:grpSpLocks/>
          </p:cNvGrpSpPr>
          <p:nvPr/>
        </p:nvGrpSpPr>
        <p:grpSpPr bwMode="auto">
          <a:xfrm>
            <a:off x="1821091" y="767788"/>
            <a:ext cx="8225568" cy="4677284"/>
            <a:chOff x="518" y="457"/>
            <a:chExt cx="4895" cy="2784"/>
          </a:xfrm>
        </p:grpSpPr>
        <p:sp>
          <p:nvSpPr>
            <p:cNvPr id="25605" name="AutoShape 3"/>
            <p:cNvSpPr>
              <a:spLocks noChangeArrowheads="1"/>
            </p:cNvSpPr>
            <p:nvPr/>
          </p:nvSpPr>
          <p:spPr bwMode="auto">
            <a:xfrm>
              <a:off x="518" y="457"/>
              <a:ext cx="4895" cy="2784"/>
            </a:xfrm>
            <a:prstGeom prst="roundRect">
              <a:avLst>
                <a:gd name="adj" fmla="val 32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en-US" sz="1905"/>
            </a:p>
          </p:txBody>
        </p:sp>
        <p:cxnSp>
          <p:nvCxnSpPr>
            <p:cNvPr id="25606" name="AutoShape 4"/>
            <p:cNvCxnSpPr>
              <a:cxnSpLocks noChangeShapeType="1"/>
              <a:stCxn id="17" idx="1"/>
            </p:cNvCxnSpPr>
            <p:nvPr/>
          </p:nvCxnSpPr>
          <p:spPr bwMode="auto">
            <a:xfrm rot="10800000">
              <a:off x="2006" y="1225"/>
              <a:ext cx="470" cy="1668"/>
            </a:xfrm>
            <a:prstGeom prst="bentConnector2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07" name="AutoShape 5"/>
            <p:cNvCxnSpPr>
              <a:cxnSpLocks noChangeShapeType="1"/>
            </p:cNvCxnSpPr>
            <p:nvPr/>
          </p:nvCxnSpPr>
          <p:spPr bwMode="auto">
            <a:xfrm rot="10800000">
              <a:off x="2006" y="1129"/>
              <a:ext cx="489" cy="696"/>
            </a:xfrm>
            <a:prstGeom prst="bentConnector2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08" name="AutoShape 6"/>
            <p:cNvSpPr>
              <a:spLocks noChangeArrowheads="1"/>
            </p:cNvSpPr>
            <p:nvPr/>
          </p:nvSpPr>
          <p:spPr bwMode="auto">
            <a:xfrm>
              <a:off x="566" y="553"/>
              <a:ext cx="2937" cy="576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/>
              <a:r>
                <a:rPr lang="en-US" altLang="en-US" sz="4233" b="1">
                  <a:solidFill>
                    <a:srgbClr val="0000CC"/>
                  </a:solidFill>
                </a:rPr>
                <a:t>NỘI DUNG</a:t>
              </a:r>
            </a:p>
          </p:txBody>
        </p:sp>
        <p:sp>
          <p:nvSpPr>
            <p:cNvPr id="25609" name="AutoShape 7"/>
            <p:cNvSpPr>
              <a:spLocks noChangeArrowheads="1"/>
            </p:cNvSpPr>
            <p:nvPr/>
          </p:nvSpPr>
          <p:spPr bwMode="auto">
            <a:xfrm>
              <a:off x="2476" y="1501"/>
              <a:ext cx="2937" cy="696"/>
            </a:xfrm>
            <a:prstGeom prst="roundRect">
              <a:avLst>
                <a:gd name="adj" fmla="val 16667"/>
              </a:avLst>
            </a:prstGeom>
            <a:solidFill>
              <a:srgbClr val="B2B2B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/>
              <a:r>
                <a:rPr lang="en-US" altLang="en-US" sz="2540" b="1" u="sng">
                  <a:solidFill>
                    <a:srgbClr val="0000FF"/>
                  </a:solidFill>
                </a:rPr>
                <a:t>Phần 1</a:t>
              </a:r>
              <a:r>
                <a:rPr lang="en-US" altLang="en-US" sz="2540" b="1">
                  <a:solidFill>
                    <a:srgbClr val="0000FF"/>
                  </a:solidFill>
                </a:rPr>
                <a:t>          Tổng quan về </a:t>
              </a:r>
            </a:p>
            <a:p>
              <a:pPr eaLnBrk="1"/>
              <a:r>
                <a:rPr lang="en-US" altLang="en-US" sz="2540" b="1">
                  <a:solidFill>
                    <a:srgbClr val="0000FF"/>
                  </a:solidFill>
                </a:rPr>
                <a:t>             tìm kiếm ảnh theo nội dung</a:t>
              </a:r>
            </a:p>
          </p:txBody>
        </p:sp>
        <p:sp>
          <p:nvSpPr>
            <p:cNvPr id="17" name="AutoShape 8"/>
            <p:cNvSpPr>
              <a:spLocks noChangeArrowheads="1"/>
            </p:cNvSpPr>
            <p:nvPr/>
          </p:nvSpPr>
          <p:spPr bwMode="auto">
            <a:xfrm>
              <a:off x="2476" y="2545"/>
              <a:ext cx="2937" cy="696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8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lvl1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/>
              <a:r>
                <a:rPr lang="en-US" altLang="en-US" sz="2540" b="1" u="sng">
                  <a:solidFill>
                    <a:srgbClr val="FF0000"/>
                  </a:solidFill>
                </a:rPr>
                <a:t>Phần 2</a:t>
              </a:r>
              <a:r>
                <a:rPr lang="en-US" altLang="en-US" sz="2540" b="1">
                  <a:solidFill>
                    <a:srgbClr val="FF0000"/>
                  </a:solidFill>
                </a:rPr>
                <a:t>      Các đặc trưng ảnh và </a:t>
              </a:r>
            </a:p>
            <a:p>
              <a:pPr eaLnBrk="1"/>
              <a:r>
                <a:rPr lang="en-US" altLang="en-US" sz="2540" b="1">
                  <a:solidFill>
                    <a:srgbClr val="FF0000"/>
                  </a:solidFill>
                </a:rPr>
                <a:t>                phương pháp trích chọn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47537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8327959" y="6248140"/>
            <a:ext cx="2394084" cy="4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 eaLnBrk="1"/>
            <a:fld id="{0B1A83ED-0ED7-452A-8699-DD30205D6E50}" type="slidenum">
              <a:rPr lang="en-US" altLang="en-US" sz="1482">
                <a:solidFill>
                  <a:srgbClr val="000000"/>
                </a:solidFill>
              </a:rPr>
              <a:pPr algn="r" eaLnBrk="1"/>
              <a:t>15</a:t>
            </a:fld>
            <a:endParaRPr lang="en-US" altLang="en-US" sz="1482">
              <a:solidFill>
                <a:srgbClr val="000000"/>
              </a:solidFill>
            </a:endParaRPr>
          </a:p>
        </p:txBody>
      </p:sp>
      <p:grpSp>
        <p:nvGrpSpPr>
          <p:cNvPr id="26627" name="Group 2"/>
          <p:cNvGrpSpPr>
            <a:grpSpLocks/>
          </p:cNvGrpSpPr>
          <p:nvPr/>
        </p:nvGrpSpPr>
        <p:grpSpPr bwMode="auto">
          <a:xfrm>
            <a:off x="1740449" y="848431"/>
            <a:ext cx="8625422" cy="4917532"/>
            <a:chOff x="470" y="67"/>
            <a:chExt cx="5136" cy="3366"/>
          </a:xfrm>
        </p:grpSpPr>
        <p:sp>
          <p:nvSpPr>
            <p:cNvPr id="26629" name="AutoShape 3"/>
            <p:cNvSpPr>
              <a:spLocks noChangeArrowheads="1"/>
            </p:cNvSpPr>
            <p:nvPr/>
          </p:nvSpPr>
          <p:spPr bwMode="auto">
            <a:xfrm>
              <a:off x="470" y="361"/>
              <a:ext cx="5135" cy="3072"/>
            </a:xfrm>
            <a:prstGeom prst="roundRect">
              <a:avLst>
                <a:gd name="adj" fmla="val 32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en-US" sz="1905"/>
            </a:p>
          </p:txBody>
        </p:sp>
        <p:cxnSp>
          <p:nvCxnSpPr>
            <p:cNvPr id="26631" name="AutoShape 5"/>
            <p:cNvCxnSpPr>
              <a:cxnSpLocks noChangeShapeType="1"/>
              <a:stCxn id="25614" idx="1"/>
            </p:cNvCxnSpPr>
            <p:nvPr/>
          </p:nvCxnSpPr>
          <p:spPr bwMode="auto">
            <a:xfrm rot="10800000">
              <a:off x="3063" y="1778"/>
              <a:ext cx="342" cy="580"/>
            </a:xfrm>
            <a:prstGeom prst="bentConnector2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2" name="AutoShape 6"/>
            <p:cNvCxnSpPr>
              <a:cxnSpLocks noChangeShapeType="1"/>
              <a:stCxn id="26638" idx="2"/>
              <a:endCxn id="25613" idx="1"/>
            </p:cNvCxnSpPr>
            <p:nvPr/>
          </p:nvCxnSpPr>
          <p:spPr bwMode="auto">
            <a:xfrm rot="16200000" flipH="1">
              <a:off x="3097" y="1630"/>
              <a:ext cx="264" cy="340"/>
            </a:xfrm>
            <a:prstGeom prst="bentConnector2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3" name="AutoShape 7"/>
            <p:cNvCxnSpPr>
              <a:cxnSpLocks noChangeShapeType="1"/>
              <a:stCxn id="25613" idx="1"/>
              <a:endCxn id="26638" idx="2"/>
            </p:cNvCxnSpPr>
            <p:nvPr/>
          </p:nvCxnSpPr>
          <p:spPr bwMode="auto">
            <a:xfrm rot="10800000">
              <a:off x="3060" y="1668"/>
              <a:ext cx="340" cy="264"/>
            </a:xfrm>
            <a:prstGeom prst="bentConnector2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4" name="AutoShape 8"/>
            <p:cNvCxnSpPr>
              <a:cxnSpLocks noChangeShapeType="1"/>
              <a:stCxn id="26638" idx="1"/>
              <a:endCxn id="26636" idx="2"/>
            </p:cNvCxnSpPr>
            <p:nvPr/>
          </p:nvCxnSpPr>
          <p:spPr bwMode="auto">
            <a:xfrm rot="10800000">
              <a:off x="1571" y="564"/>
              <a:ext cx="388" cy="910"/>
            </a:xfrm>
            <a:prstGeom prst="bentConnector2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5" name="AutoShape 9"/>
            <p:cNvCxnSpPr>
              <a:cxnSpLocks noChangeShapeType="1"/>
              <a:stCxn id="26637" idx="1"/>
              <a:endCxn id="26636" idx="2"/>
            </p:cNvCxnSpPr>
            <p:nvPr/>
          </p:nvCxnSpPr>
          <p:spPr bwMode="auto">
            <a:xfrm rot="10800000">
              <a:off x="1571" y="563"/>
              <a:ext cx="366" cy="366"/>
            </a:xfrm>
            <a:prstGeom prst="bentConnector2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36" name="AutoShape 10"/>
            <p:cNvSpPr>
              <a:spLocks noChangeArrowheads="1"/>
            </p:cNvSpPr>
            <p:nvPr/>
          </p:nvSpPr>
          <p:spPr bwMode="auto">
            <a:xfrm>
              <a:off x="470" y="67"/>
              <a:ext cx="2201" cy="497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/>
              <a:r>
                <a:rPr lang="en-US" altLang="en-US" sz="2540" b="1">
                  <a:solidFill>
                    <a:srgbClr val="0000CC"/>
                  </a:solidFill>
                </a:rPr>
                <a:t>NỘI DUNG</a:t>
              </a:r>
            </a:p>
          </p:txBody>
        </p:sp>
        <p:sp>
          <p:nvSpPr>
            <p:cNvPr id="26637" name="AutoShape 11"/>
            <p:cNvSpPr>
              <a:spLocks noChangeArrowheads="1"/>
            </p:cNvSpPr>
            <p:nvPr/>
          </p:nvSpPr>
          <p:spPr bwMode="auto">
            <a:xfrm>
              <a:off x="1937" y="729"/>
              <a:ext cx="2201" cy="400"/>
            </a:xfrm>
            <a:prstGeom prst="roundRect">
              <a:avLst>
                <a:gd name="adj" fmla="val 16667"/>
              </a:avLst>
            </a:prstGeom>
            <a:solidFill>
              <a:srgbClr val="B2B2B2"/>
            </a:solidFill>
            <a:ln w="936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/>
              <a:r>
                <a:rPr lang="en-US" altLang="en-US" sz="1905" b="1" u="sng">
                  <a:solidFill>
                    <a:srgbClr val="0000FF"/>
                  </a:solidFill>
                </a:rPr>
                <a:t>Phần 1</a:t>
              </a:r>
              <a:r>
                <a:rPr lang="en-US" altLang="en-US" sz="1905" b="1">
                  <a:solidFill>
                    <a:srgbClr val="0000FF"/>
                  </a:solidFill>
                </a:rPr>
                <a:t>          </a:t>
              </a:r>
              <a:r>
                <a:rPr lang="en-US" altLang="en-US" sz="1693" b="1">
                  <a:solidFill>
                    <a:srgbClr val="0000FF"/>
                  </a:solidFill>
                </a:rPr>
                <a:t>Tổng quan về </a:t>
              </a:r>
            </a:p>
            <a:p>
              <a:pPr eaLnBrk="1"/>
              <a:r>
                <a:rPr lang="en-US" altLang="en-US" sz="1693" b="1">
                  <a:solidFill>
                    <a:srgbClr val="0000FF"/>
                  </a:solidFill>
                </a:rPr>
                <a:t>               tìm kiếm ảnh theo nộidung</a:t>
              </a:r>
            </a:p>
          </p:txBody>
        </p:sp>
        <p:sp>
          <p:nvSpPr>
            <p:cNvPr id="26638" name="AutoShape 12"/>
            <p:cNvSpPr>
              <a:spLocks noChangeArrowheads="1"/>
            </p:cNvSpPr>
            <p:nvPr/>
          </p:nvSpPr>
          <p:spPr bwMode="auto">
            <a:xfrm>
              <a:off x="1959" y="1281"/>
              <a:ext cx="2201" cy="387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936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/>
              <a:r>
                <a:rPr lang="en-US" altLang="en-US" sz="1799" b="1" u="sng">
                  <a:solidFill>
                    <a:srgbClr val="FF0000"/>
                  </a:solidFill>
                </a:rPr>
                <a:t>Phần 2</a:t>
              </a:r>
              <a:r>
                <a:rPr lang="en-US" altLang="en-US" sz="1799" b="1">
                  <a:solidFill>
                    <a:srgbClr val="FF0000"/>
                  </a:solidFill>
                </a:rPr>
                <a:t>          Các đặc trưng ảnh</a:t>
              </a:r>
            </a:p>
            <a:p>
              <a:pPr eaLnBrk="1"/>
              <a:r>
                <a:rPr lang="en-US" altLang="en-US" sz="1799" b="1">
                  <a:solidFill>
                    <a:srgbClr val="FF0000"/>
                  </a:solidFill>
                </a:rPr>
                <a:t>               và phương pháp trích chọn</a:t>
              </a:r>
            </a:p>
          </p:txBody>
        </p:sp>
        <p:sp>
          <p:nvSpPr>
            <p:cNvPr id="25613" name="AutoShape 13"/>
            <p:cNvSpPr>
              <a:spLocks noChangeArrowheads="1"/>
            </p:cNvSpPr>
            <p:nvPr/>
          </p:nvSpPr>
          <p:spPr bwMode="auto">
            <a:xfrm>
              <a:off x="3399" y="1778"/>
              <a:ext cx="2201" cy="30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360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lvl1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/>
              <a:r>
                <a:rPr lang="en-US" altLang="en-US" sz="2117" b="1">
                  <a:solidFill>
                    <a:srgbClr val="0000FF"/>
                  </a:solidFill>
                </a:rPr>
                <a:t>1. Màu sắc</a:t>
              </a:r>
            </a:p>
          </p:txBody>
        </p:sp>
        <p:sp>
          <p:nvSpPr>
            <p:cNvPr id="25614" name="AutoShape 14"/>
            <p:cNvSpPr>
              <a:spLocks noChangeArrowheads="1"/>
            </p:cNvSpPr>
            <p:nvPr/>
          </p:nvSpPr>
          <p:spPr bwMode="auto">
            <a:xfrm>
              <a:off x="3405" y="2205"/>
              <a:ext cx="2201" cy="30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360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lvl1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/>
              <a:r>
                <a:rPr lang="en-US" altLang="en-US" sz="2117" b="1" dirty="0">
                  <a:solidFill>
                    <a:srgbClr val="0000FF"/>
                  </a:solidFill>
                </a:rPr>
                <a:t>2. </a:t>
              </a:r>
              <a:r>
                <a:rPr lang="en-US" altLang="en-US" sz="2117" b="1" dirty="0" smtClean="0">
                  <a:solidFill>
                    <a:srgbClr val="0000FF"/>
                  </a:solidFill>
                </a:rPr>
                <a:t>Demo</a:t>
              </a:r>
              <a:endParaRPr lang="en-US" altLang="en-US" sz="2117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839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8327959" y="6248140"/>
            <a:ext cx="2394084" cy="4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 eaLnBrk="1"/>
            <a:fld id="{753CE59C-3522-4706-BFBE-5478F5347B75}" type="slidenum">
              <a:rPr lang="en-US" altLang="en-US" sz="1482">
                <a:solidFill>
                  <a:srgbClr val="000000"/>
                </a:solidFill>
              </a:rPr>
              <a:pPr algn="r" eaLnBrk="1"/>
              <a:t>16</a:t>
            </a:fld>
            <a:endParaRPr lang="en-US" altLang="en-US" sz="1482">
              <a:solidFill>
                <a:srgbClr val="000000"/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903414" y="1090359"/>
            <a:ext cx="8449016" cy="483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9717" rIns="0" bIns="0"/>
          <a:lstStyle>
            <a:lvl1pPr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1363" indent="-284163"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1413" indent="-227013"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598613" indent="-227013"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Aft>
                <a:spcPts val="1495"/>
              </a:spcAft>
            </a:pPr>
            <a:r>
              <a:rPr lang="en-US" altLang="en-US" sz="2540" b="1" dirty="0" err="1">
                <a:solidFill>
                  <a:srgbClr val="0000FF"/>
                </a:solidFill>
              </a:rPr>
              <a:t>Các</a:t>
            </a:r>
            <a:r>
              <a:rPr lang="en-US" altLang="en-US" sz="2540" b="1" dirty="0">
                <a:solidFill>
                  <a:srgbClr val="0000FF"/>
                </a:solidFill>
              </a:rPr>
              <a:t> </a:t>
            </a:r>
            <a:r>
              <a:rPr lang="en-US" altLang="en-US" sz="2540" b="1" dirty="0" err="1">
                <a:solidFill>
                  <a:srgbClr val="0000FF"/>
                </a:solidFill>
              </a:rPr>
              <a:t>không</a:t>
            </a:r>
            <a:r>
              <a:rPr lang="en-US" altLang="en-US" sz="2540" b="1" dirty="0">
                <a:solidFill>
                  <a:srgbClr val="0000FF"/>
                </a:solidFill>
              </a:rPr>
              <a:t> </a:t>
            </a:r>
            <a:r>
              <a:rPr lang="en-US" altLang="en-US" sz="2540" b="1" dirty="0" err="1">
                <a:solidFill>
                  <a:srgbClr val="0000FF"/>
                </a:solidFill>
              </a:rPr>
              <a:t>gian</a:t>
            </a:r>
            <a:r>
              <a:rPr lang="en-US" altLang="en-US" sz="2540" b="1" dirty="0">
                <a:solidFill>
                  <a:srgbClr val="0000FF"/>
                </a:solidFill>
              </a:rPr>
              <a:t> </a:t>
            </a:r>
            <a:r>
              <a:rPr lang="en-US" altLang="en-US" sz="2540" b="1" dirty="0" err="1">
                <a:solidFill>
                  <a:srgbClr val="0000FF"/>
                </a:solidFill>
              </a:rPr>
              <a:t>màu</a:t>
            </a:r>
            <a:r>
              <a:rPr lang="en-US" altLang="en-US" sz="2540" b="1" dirty="0">
                <a:solidFill>
                  <a:srgbClr val="0000FF"/>
                </a:solidFill>
              </a:rPr>
              <a:t>:</a:t>
            </a:r>
          </a:p>
          <a:p>
            <a:pPr lvl="1" eaLnBrk="1">
              <a:spcAft>
                <a:spcPts val="1204"/>
              </a:spcAft>
              <a:buFont typeface="Wingdings" panose="05000000000000000000" pitchFamily="2" charset="2"/>
              <a:buChar char=""/>
            </a:pPr>
            <a:r>
              <a:rPr lang="en-US" altLang="en-US" sz="2117" dirty="0" smtClean="0">
                <a:solidFill>
                  <a:srgbClr val="993366"/>
                </a:solidFill>
              </a:rPr>
              <a:t>RGB</a:t>
            </a:r>
            <a:endParaRPr lang="en-US" altLang="en-US" sz="2117" dirty="0">
              <a:solidFill>
                <a:srgbClr val="993366"/>
              </a:solidFill>
            </a:endParaRPr>
          </a:p>
          <a:p>
            <a:pPr lvl="2" eaLnBrk="1">
              <a:spcAft>
                <a:spcPts val="900"/>
              </a:spcAft>
              <a:buFont typeface="Wingdings" panose="05000000000000000000" pitchFamily="2" charset="2"/>
              <a:buChar char=""/>
            </a:pPr>
            <a:r>
              <a:rPr lang="en-US" altLang="en-US" sz="2117" dirty="0" err="1">
                <a:solidFill>
                  <a:srgbClr val="993366"/>
                </a:solidFill>
              </a:rPr>
              <a:t>Sử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dụng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phổ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biến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trong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ảnh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kỹ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thuật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số</a:t>
            </a:r>
            <a:endParaRPr lang="en-US" altLang="en-US" sz="2117" dirty="0">
              <a:solidFill>
                <a:srgbClr val="993366"/>
              </a:solidFill>
            </a:endParaRPr>
          </a:p>
          <a:p>
            <a:pPr lvl="2" eaLnBrk="1">
              <a:spcAft>
                <a:spcPts val="900"/>
              </a:spcAft>
              <a:buFont typeface="Wingdings" panose="05000000000000000000" pitchFamily="2" charset="2"/>
              <a:buChar char=""/>
            </a:pPr>
            <a:r>
              <a:rPr lang="en-US" altLang="en-US" sz="2117" dirty="0" err="1">
                <a:solidFill>
                  <a:srgbClr val="993366"/>
                </a:solidFill>
              </a:rPr>
              <a:t>Mỗi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điểm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ảnh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thì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được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biểu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diễn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bằng</a:t>
            </a:r>
            <a:r>
              <a:rPr lang="en-US" altLang="en-US" sz="2117" dirty="0">
                <a:solidFill>
                  <a:srgbClr val="993366"/>
                </a:solidFill>
              </a:rPr>
              <a:t> 3 </a:t>
            </a:r>
            <a:r>
              <a:rPr lang="en-US" altLang="en-US" sz="2117" dirty="0" err="1">
                <a:solidFill>
                  <a:srgbClr val="993366"/>
                </a:solidFill>
              </a:rPr>
              <a:t>kênh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màu</a:t>
            </a:r>
            <a:endParaRPr lang="en-US" altLang="en-US" sz="2117" dirty="0">
              <a:solidFill>
                <a:srgbClr val="993366"/>
              </a:solidFill>
            </a:endParaRPr>
          </a:p>
          <a:p>
            <a:pPr lvl="3" eaLnBrk="1">
              <a:spcAft>
                <a:spcPts val="609"/>
              </a:spcAft>
              <a:buFont typeface="Times New Roman" panose="02020603050405020304" pitchFamily="18" charset="0"/>
              <a:buChar char="•"/>
            </a:pPr>
            <a:r>
              <a:rPr lang="en-US" altLang="en-US" sz="2117" dirty="0">
                <a:solidFill>
                  <a:srgbClr val="993366"/>
                </a:solidFill>
              </a:rPr>
              <a:t> Red        [0, 255]</a:t>
            </a:r>
          </a:p>
          <a:p>
            <a:pPr lvl="3" eaLnBrk="1">
              <a:spcAft>
                <a:spcPts val="609"/>
              </a:spcAft>
              <a:buFont typeface="Times New Roman" panose="02020603050405020304" pitchFamily="18" charset="0"/>
              <a:buChar char="•"/>
            </a:pPr>
            <a:r>
              <a:rPr lang="en-US" altLang="en-US" sz="2117" dirty="0">
                <a:solidFill>
                  <a:srgbClr val="993366"/>
                </a:solidFill>
              </a:rPr>
              <a:t> Green     [0, 255]</a:t>
            </a:r>
          </a:p>
          <a:p>
            <a:pPr lvl="3" eaLnBrk="1">
              <a:spcAft>
                <a:spcPts val="609"/>
              </a:spcAft>
              <a:buFont typeface="Times New Roman" panose="02020603050405020304" pitchFamily="18" charset="0"/>
              <a:buChar char="•"/>
            </a:pPr>
            <a:r>
              <a:rPr lang="en-US" altLang="en-US" sz="2117" dirty="0">
                <a:solidFill>
                  <a:srgbClr val="993366"/>
                </a:solidFill>
              </a:rPr>
              <a:t> Blue       [0, 255]</a:t>
            </a:r>
          </a:p>
          <a:p>
            <a:pPr lvl="2" eaLnBrk="1">
              <a:spcAft>
                <a:spcPts val="900"/>
              </a:spcAft>
            </a:pPr>
            <a:endParaRPr lang="en-US" altLang="en-US" sz="2117" dirty="0">
              <a:solidFill>
                <a:srgbClr val="993366"/>
              </a:solidFill>
            </a:endParaRPr>
          </a:p>
          <a:p>
            <a:pPr lvl="1" eaLnBrk="1">
              <a:spcAft>
                <a:spcPts val="1204"/>
              </a:spcAft>
            </a:pPr>
            <a:endParaRPr lang="en-US" altLang="en-US" sz="1482" dirty="0">
              <a:solidFill>
                <a:srgbClr val="993366"/>
              </a:solidFill>
            </a:endParaRPr>
          </a:p>
          <a:p>
            <a:pPr lvl="2" eaLnBrk="1">
              <a:spcAft>
                <a:spcPts val="900"/>
              </a:spcAft>
            </a:pPr>
            <a:endParaRPr lang="en-US" altLang="en-US" sz="1482" dirty="0">
              <a:solidFill>
                <a:srgbClr val="993366"/>
              </a:solidFill>
            </a:endParaRPr>
          </a:p>
        </p:txBody>
      </p:sp>
      <p:sp>
        <p:nvSpPr>
          <p:cNvPr id="27652" name="Oval 3"/>
          <p:cNvSpPr>
            <a:spLocks noChangeArrowheads="1"/>
          </p:cNvSpPr>
          <p:nvPr/>
        </p:nvSpPr>
        <p:spPr bwMode="auto">
          <a:xfrm>
            <a:off x="2387271" y="0"/>
            <a:ext cx="7499782" cy="606502"/>
          </a:xfrm>
          <a:prstGeom prst="ellipse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5247" tIns="49529" rIns="95247" bIns="49529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/>
            <a:r>
              <a:rPr lang="en-US" altLang="en-US" sz="2540" b="1" dirty="0" err="1">
                <a:solidFill>
                  <a:srgbClr val="000099"/>
                </a:solidFill>
              </a:rPr>
              <a:t>Các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đặc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trưng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ảnh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và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phương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pháp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trích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chọn</a:t>
            </a:r>
            <a:endParaRPr lang="en-US" altLang="en-US" sz="2540" b="1" dirty="0">
              <a:solidFill>
                <a:srgbClr val="000099"/>
              </a:solidFill>
            </a:endParaRP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4875744" y="606503"/>
            <a:ext cx="1934818" cy="55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247" tIns="49529" rIns="95247" bIns="49529">
            <a:spAutoFit/>
          </a:bodyPr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Aft>
                <a:spcPts val="1495"/>
              </a:spcAft>
            </a:pPr>
            <a:r>
              <a:rPr lang="en-US" altLang="en-US" sz="2963" b="1">
                <a:solidFill>
                  <a:srgbClr val="FF6600"/>
                </a:solidFill>
              </a:rPr>
              <a:t>1. Màu sắc</a:t>
            </a:r>
          </a:p>
        </p:txBody>
      </p:sp>
    </p:spTree>
    <p:extLst>
      <p:ext uri="{BB962C8B-B14F-4D97-AF65-F5344CB8AC3E}">
        <p14:creationId xmlns:p14="http://schemas.microsoft.com/office/powerpoint/2010/main" val="8288054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8327959" y="6248140"/>
            <a:ext cx="2394084" cy="4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 eaLnBrk="1"/>
            <a:fld id="{3CA62B6C-42C4-4818-B47E-C2A2132E5957}" type="slidenum">
              <a:rPr lang="en-US" altLang="en-US" sz="1482">
                <a:solidFill>
                  <a:srgbClr val="000000"/>
                </a:solidFill>
              </a:rPr>
              <a:pPr algn="r" eaLnBrk="1"/>
              <a:t>17</a:t>
            </a:fld>
            <a:endParaRPr lang="en-US" altLang="en-US" sz="1482">
              <a:solidFill>
                <a:srgbClr val="000000"/>
              </a:solidFill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901734" y="1090359"/>
            <a:ext cx="8386854" cy="483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9717" rIns="0" bIns="0"/>
          <a:lstStyle>
            <a:lvl1pPr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1363" indent="-284163"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1413" indent="-227013"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598613" indent="-227013"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5813" indent="-227013"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3013" indent="-227013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0213" indent="-227013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7413" indent="-227013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4613" indent="-227013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Aft>
                <a:spcPts val="1495"/>
              </a:spcAft>
            </a:pPr>
            <a:r>
              <a:rPr lang="en-US" altLang="en-US" sz="2540" b="1" dirty="0" err="1">
                <a:solidFill>
                  <a:srgbClr val="0000FF"/>
                </a:solidFill>
              </a:rPr>
              <a:t>Các</a:t>
            </a:r>
            <a:r>
              <a:rPr lang="en-US" altLang="en-US" sz="2540" b="1" dirty="0">
                <a:solidFill>
                  <a:srgbClr val="0000FF"/>
                </a:solidFill>
              </a:rPr>
              <a:t> </a:t>
            </a:r>
            <a:r>
              <a:rPr lang="en-US" altLang="en-US" sz="2540" b="1" dirty="0" err="1">
                <a:solidFill>
                  <a:srgbClr val="0000FF"/>
                </a:solidFill>
              </a:rPr>
              <a:t>không</a:t>
            </a:r>
            <a:r>
              <a:rPr lang="en-US" altLang="en-US" sz="2540" b="1" dirty="0">
                <a:solidFill>
                  <a:srgbClr val="0000FF"/>
                </a:solidFill>
              </a:rPr>
              <a:t> </a:t>
            </a:r>
            <a:r>
              <a:rPr lang="en-US" altLang="en-US" sz="2540" b="1" dirty="0" err="1">
                <a:solidFill>
                  <a:srgbClr val="0000FF"/>
                </a:solidFill>
              </a:rPr>
              <a:t>gian</a:t>
            </a:r>
            <a:r>
              <a:rPr lang="en-US" altLang="en-US" sz="2540" b="1" dirty="0">
                <a:solidFill>
                  <a:srgbClr val="0000FF"/>
                </a:solidFill>
              </a:rPr>
              <a:t> </a:t>
            </a:r>
            <a:r>
              <a:rPr lang="en-US" altLang="en-US" sz="2540" b="1" dirty="0" err="1">
                <a:solidFill>
                  <a:srgbClr val="0000FF"/>
                </a:solidFill>
              </a:rPr>
              <a:t>màu</a:t>
            </a:r>
            <a:r>
              <a:rPr lang="en-US" altLang="en-US" sz="2540" b="1" dirty="0">
                <a:solidFill>
                  <a:srgbClr val="0000FF"/>
                </a:solidFill>
              </a:rPr>
              <a:t>:</a:t>
            </a:r>
          </a:p>
          <a:p>
            <a:pPr lvl="1" eaLnBrk="1">
              <a:spcAft>
                <a:spcPts val="1204"/>
              </a:spcAft>
              <a:buFont typeface="Wingdings" panose="05000000000000000000" pitchFamily="2" charset="2"/>
              <a:buChar char=""/>
            </a:pPr>
            <a:r>
              <a:rPr lang="en-US" altLang="en-US" sz="2117" dirty="0" smtClean="0">
                <a:solidFill>
                  <a:srgbClr val="993366"/>
                </a:solidFill>
              </a:rPr>
              <a:t>HSV</a:t>
            </a:r>
            <a:endParaRPr lang="en-US" altLang="en-US" sz="2117" dirty="0">
              <a:solidFill>
                <a:srgbClr val="993366"/>
              </a:solidFill>
            </a:endParaRPr>
          </a:p>
          <a:p>
            <a:pPr lvl="2" eaLnBrk="1">
              <a:spcAft>
                <a:spcPts val="900"/>
              </a:spcAft>
              <a:buFont typeface="Wingdings" panose="05000000000000000000" pitchFamily="2" charset="2"/>
              <a:buChar char=""/>
            </a:pPr>
            <a:r>
              <a:rPr lang="en-US" altLang="en-US" sz="2117" dirty="0" err="1">
                <a:solidFill>
                  <a:srgbClr val="993366"/>
                </a:solidFill>
              </a:rPr>
              <a:t>Sử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dụng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phổ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biến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trong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kỹ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thuật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xử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lý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ảnh</a:t>
            </a:r>
            <a:r>
              <a:rPr lang="en-US" altLang="en-US" sz="2117" dirty="0">
                <a:solidFill>
                  <a:srgbClr val="993366"/>
                </a:solidFill>
              </a:rPr>
              <a:t>: </a:t>
            </a:r>
          </a:p>
          <a:p>
            <a:pPr lvl="3" eaLnBrk="1">
              <a:spcAft>
                <a:spcPts val="609"/>
              </a:spcAft>
              <a:buFont typeface="Wingdings" panose="05000000000000000000" pitchFamily="2" charset="2"/>
              <a:buChar char=""/>
            </a:pPr>
            <a:r>
              <a:rPr lang="en-US" altLang="en-US" sz="2117" dirty="0" err="1">
                <a:solidFill>
                  <a:srgbClr val="993366"/>
                </a:solidFill>
              </a:rPr>
              <a:t>Cung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cấp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sự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điều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khiển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trực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tiếp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</a:p>
          <a:p>
            <a:pPr lvl="4" eaLnBrk="1">
              <a:spcAft>
                <a:spcPts val="305"/>
              </a:spcAft>
              <a:buFont typeface="Times New Roman" panose="02020603050405020304" pitchFamily="18" charset="0"/>
              <a:buChar char="•"/>
            </a:pPr>
            <a:r>
              <a:rPr lang="en-US" altLang="en-US" sz="2117" dirty="0" err="1">
                <a:solidFill>
                  <a:srgbClr val="993366"/>
                </a:solidFill>
              </a:rPr>
              <a:t>Sắc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độ</a:t>
            </a:r>
            <a:endParaRPr lang="en-US" altLang="en-US" sz="2117" dirty="0">
              <a:solidFill>
                <a:srgbClr val="993366"/>
              </a:solidFill>
            </a:endParaRPr>
          </a:p>
          <a:p>
            <a:pPr lvl="4" eaLnBrk="1">
              <a:spcAft>
                <a:spcPts val="305"/>
              </a:spcAft>
              <a:buFont typeface="Times New Roman" panose="02020603050405020304" pitchFamily="18" charset="0"/>
              <a:buChar char="•"/>
            </a:pPr>
            <a:r>
              <a:rPr lang="en-US" altLang="en-US" sz="2117" dirty="0" err="1">
                <a:solidFill>
                  <a:srgbClr val="993366"/>
                </a:solidFill>
              </a:rPr>
              <a:t>Độ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sáng</a:t>
            </a:r>
            <a:endParaRPr lang="en-US" altLang="en-US" sz="2117" dirty="0">
              <a:solidFill>
                <a:srgbClr val="993366"/>
              </a:solidFill>
            </a:endParaRPr>
          </a:p>
          <a:p>
            <a:pPr lvl="4" eaLnBrk="1">
              <a:spcAft>
                <a:spcPts val="305"/>
              </a:spcAft>
              <a:buFont typeface="Times New Roman" panose="02020603050405020304" pitchFamily="18" charset="0"/>
              <a:buChar char="•"/>
            </a:pPr>
            <a:r>
              <a:rPr lang="en-US" altLang="en-US" sz="2117" dirty="0" err="1">
                <a:solidFill>
                  <a:srgbClr val="993366"/>
                </a:solidFill>
              </a:rPr>
              <a:t>Cường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độ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của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màu</a:t>
            </a:r>
            <a:r>
              <a:rPr lang="en-US" altLang="en-US" sz="2117" dirty="0">
                <a:solidFill>
                  <a:srgbClr val="993366"/>
                </a:solidFill>
              </a:rPr>
              <a:t>. </a:t>
            </a:r>
          </a:p>
          <a:p>
            <a:pPr lvl="3" eaLnBrk="1">
              <a:spcAft>
                <a:spcPts val="609"/>
              </a:spcAft>
              <a:buFont typeface="Wingdings" panose="05000000000000000000" pitchFamily="2" charset="2"/>
              <a:buChar char=""/>
            </a:pPr>
            <a:r>
              <a:rPr lang="en-US" altLang="en-US" sz="2117" dirty="0" err="1">
                <a:solidFill>
                  <a:srgbClr val="993366"/>
                </a:solidFill>
              </a:rPr>
              <a:t>Là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phương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pháp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tiếp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cận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của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mắt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người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với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màu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sắc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trong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cuộc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sống</a:t>
            </a:r>
            <a:r>
              <a:rPr lang="en-US" altLang="en-US" sz="2117" dirty="0">
                <a:solidFill>
                  <a:srgbClr val="993366"/>
                </a:solidFill>
              </a:rPr>
              <a:t>.</a:t>
            </a:r>
          </a:p>
          <a:p>
            <a:pPr lvl="3" eaLnBrk="1">
              <a:spcAft>
                <a:spcPts val="609"/>
              </a:spcAft>
            </a:pPr>
            <a:endParaRPr lang="en-US" altLang="en-US" sz="2117" dirty="0">
              <a:solidFill>
                <a:srgbClr val="993366"/>
              </a:solidFill>
            </a:endParaRPr>
          </a:p>
        </p:txBody>
      </p:sp>
      <p:sp>
        <p:nvSpPr>
          <p:cNvPr id="28676" name="Oval 3"/>
          <p:cNvSpPr>
            <a:spLocks noChangeArrowheads="1"/>
          </p:cNvSpPr>
          <p:nvPr/>
        </p:nvSpPr>
        <p:spPr bwMode="auto">
          <a:xfrm>
            <a:off x="2387271" y="0"/>
            <a:ext cx="7499782" cy="606502"/>
          </a:xfrm>
          <a:prstGeom prst="ellipse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5247" tIns="49529" rIns="95247" bIns="49529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/>
            <a:r>
              <a:rPr lang="en-US" altLang="en-US" sz="2540" b="1">
                <a:solidFill>
                  <a:srgbClr val="000099"/>
                </a:solidFill>
              </a:rPr>
              <a:t>Các đặc trưng ảnh và phương pháp trích chọn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4644909" y="606503"/>
            <a:ext cx="2571211" cy="55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247" tIns="49529" rIns="95247" bIns="49529">
            <a:spAutoFit/>
          </a:bodyPr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Aft>
                <a:spcPts val="1495"/>
              </a:spcAft>
            </a:pPr>
            <a:r>
              <a:rPr lang="en-US" altLang="en-US" sz="2963" b="1">
                <a:solidFill>
                  <a:srgbClr val="FF6600"/>
                </a:solidFill>
              </a:rPr>
              <a:t>1. Màu sắc </a:t>
            </a:r>
            <a:r>
              <a:rPr lang="en-US" altLang="en-US" sz="1693" b="1">
                <a:solidFill>
                  <a:srgbClr val="0000FF"/>
                </a:solidFill>
              </a:rPr>
              <a:t>(cont)</a:t>
            </a:r>
          </a:p>
        </p:txBody>
      </p:sp>
    </p:spTree>
    <p:extLst>
      <p:ext uri="{BB962C8B-B14F-4D97-AF65-F5344CB8AC3E}">
        <p14:creationId xmlns:p14="http://schemas.microsoft.com/office/powerpoint/2010/main" val="35241294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8327959" y="6248140"/>
            <a:ext cx="2394084" cy="4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 eaLnBrk="1"/>
            <a:fld id="{BC0B9AB2-55FF-4325-AA46-013B3787EAD6}" type="slidenum">
              <a:rPr lang="en-US" altLang="en-US" sz="1482">
                <a:solidFill>
                  <a:srgbClr val="000000"/>
                </a:solidFill>
              </a:rPr>
              <a:pPr algn="r" eaLnBrk="1"/>
              <a:t>18</a:t>
            </a:fld>
            <a:endParaRPr lang="en-US" altLang="en-US" sz="1482">
              <a:solidFill>
                <a:srgbClr val="000000"/>
              </a:solidFill>
            </a:endParaRPr>
          </a:p>
        </p:txBody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1903414" y="1090359"/>
            <a:ext cx="8449016" cy="483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9717" rIns="0" bIns="0"/>
          <a:lstStyle>
            <a:lvl1pPr eaLnBrk="0"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1363" indent="-284163" eaLnBrk="0"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1413" indent="-227013" eaLnBrk="0"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lvl="1" eaLnBrk="1">
              <a:spcAft>
                <a:spcPts val="1204"/>
              </a:spcAft>
              <a:buFont typeface="Wingdings" panose="05000000000000000000" pitchFamily="2" charset="2"/>
              <a:buChar char=""/>
            </a:pPr>
            <a:r>
              <a:rPr lang="en-US" altLang="en-US" sz="2117" dirty="0" smtClean="0">
                <a:solidFill>
                  <a:srgbClr val="993366"/>
                </a:solidFill>
              </a:rPr>
              <a:t>HSV</a:t>
            </a:r>
            <a:endParaRPr lang="en-US" altLang="en-US" sz="2117" dirty="0">
              <a:solidFill>
                <a:srgbClr val="993366"/>
              </a:solidFill>
            </a:endParaRPr>
          </a:p>
          <a:p>
            <a:pPr eaLnBrk="1">
              <a:spcAft>
                <a:spcPts val="1204"/>
              </a:spcAft>
            </a:pPr>
            <a:r>
              <a:rPr lang="en-US" altLang="en-US" sz="2540" dirty="0">
                <a:solidFill>
                  <a:srgbClr val="993366"/>
                </a:solidFill>
              </a:rPr>
              <a:t>	</a:t>
            </a:r>
            <a:r>
              <a:rPr lang="en-US" altLang="en-US" sz="2117" dirty="0" err="1">
                <a:solidFill>
                  <a:srgbClr val="993366"/>
                </a:solidFill>
              </a:rPr>
              <a:t>Mỗi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điểm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ảnh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được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biểu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diễn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bởi</a:t>
            </a:r>
            <a:r>
              <a:rPr lang="en-US" altLang="en-US" sz="2117" dirty="0">
                <a:solidFill>
                  <a:srgbClr val="993366"/>
                </a:solidFill>
              </a:rPr>
              <a:t> 3 </a:t>
            </a:r>
            <a:r>
              <a:rPr lang="en-US" altLang="en-US" sz="2117" dirty="0" err="1">
                <a:solidFill>
                  <a:srgbClr val="993366"/>
                </a:solidFill>
              </a:rPr>
              <a:t>giá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trị</a:t>
            </a:r>
            <a:endParaRPr lang="en-US" altLang="en-US" sz="2117" dirty="0">
              <a:solidFill>
                <a:srgbClr val="993366"/>
              </a:solidFill>
            </a:endParaRPr>
          </a:p>
          <a:p>
            <a:pPr lvl="2">
              <a:spcAft>
                <a:spcPts val="900"/>
              </a:spcAft>
              <a:buFont typeface="Wingdings" panose="05000000000000000000" pitchFamily="2" charset="2"/>
              <a:buChar char=""/>
            </a:pPr>
            <a:r>
              <a:rPr lang="en-US" altLang="en-US" sz="2117" dirty="0">
                <a:solidFill>
                  <a:srgbClr val="993366"/>
                </a:solidFill>
              </a:rPr>
              <a:t>Hue (</a:t>
            </a:r>
            <a:r>
              <a:rPr lang="en-US" altLang="en-US" sz="2117" dirty="0" err="1">
                <a:solidFill>
                  <a:srgbClr val="993366"/>
                </a:solidFill>
              </a:rPr>
              <a:t>sắc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độ</a:t>
            </a:r>
            <a:r>
              <a:rPr lang="en-US" altLang="en-US" sz="2117" dirty="0">
                <a:solidFill>
                  <a:srgbClr val="993366"/>
                </a:solidFill>
              </a:rPr>
              <a:t>): </a:t>
            </a:r>
            <a:r>
              <a:rPr lang="en-US" altLang="en-US" sz="2117" dirty="0" err="1">
                <a:solidFill>
                  <a:srgbClr val="993366"/>
                </a:solidFill>
              </a:rPr>
              <a:t>tần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số</a:t>
            </a:r>
            <a:r>
              <a:rPr lang="en-US" altLang="en-US" sz="2117" dirty="0">
                <a:solidFill>
                  <a:srgbClr val="993366"/>
                </a:solidFill>
              </a:rPr>
              <a:t>  </a:t>
            </a:r>
            <a:r>
              <a:rPr lang="en-US" altLang="en-US" sz="2117" dirty="0" err="1">
                <a:solidFill>
                  <a:srgbClr val="993366"/>
                </a:solidFill>
              </a:rPr>
              <a:t>xuất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hiện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tương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</a:p>
          <a:p>
            <a:pPr>
              <a:spcAft>
                <a:spcPts val="900"/>
              </a:spcAft>
            </a:pPr>
            <a:r>
              <a:rPr lang="en-US" altLang="en-US" sz="2117" dirty="0">
                <a:solidFill>
                  <a:srgbClr val="993366"/>
                </a:solidFill>
              </a:rPr>
              <a:t>	</a:t>
            </a:r>
            <a:r>
              <a:rPr lang="en-US" altLang="en-US" sz="2117" dirty="0" err="1">
                <a:solidFill>
                  <a:srgbClr val="993366"/>
                </a:solidFill>
              </a:rPr>
              <a:t>đối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của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màu</a:t>
            </a:r>
            <a:r>
              <a:rPr lang="en-US" altLang="en-US" sz="2117" dirty="0">
                <a:solidFill>
                  <a:srgbClr val="993366"/>
                </a:solidFill>
              </a:rPr>
              <a:t> (</a:t>
            </a:r>
            <a:r>
              <a:rPr lang="en-US" altLang="en-US" sz="2117" dirty="0" err="1">
                <a:solidFill>
                  <a:srgbClr val="993366"/>
                </a:solidFill>
              </a:rPr>
              <a:t>có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tính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đỏ</a:t>
            </a:r>
            <a:r>
              <a:rPr lang="en-US" altLang="en-US" sz="2117" dirty="0">
                <a:solidFill>
                  <a:srgbClr val="993366"/>
                </a:solidFill>
              </a:rPr>
              <a:t>, </a:t>
            </a:r>
            <a:r>
              <a:rPr lang="en-US" altLang="en-US" sz="2117" dirty="0" err="1">
                <a:solidFill>
                  <a:srgbClr val="993366"/>
                </a:solidFill>
              </a:rPr>
              <a:t>có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tính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xanh</a:t>
            </a:r>
            <a:r>
              <a:rPr lang="en-US" altLang="en-US" sz="2117" dirty="0">
                <a:solidFill>
                  <a:srgbClr val="993366"/>
                </a:solidFill>
              </a:rPr>
              <a:t>,..)</a:t>
            </a:r>
          </a:p>
          <a:p>
            <a:pPr lvl="2">
              <a:spcAft>
                <a:spcPts val="900"/>
              </a:spcAft>
              <a:buFont typeface="Wingdings" panose="05000000000000000000" pitchFamily="2" charset="2"/>
              <a:buChar char=""/>
            </a:pPr>
            <a:r>
              <a:rPr lang="en-US" altLang="en-US" sz="2117" dirty="0">
                <a:solidFill>
                  <a:srgbClr val="993366"/>
                </a:solidFill>
              </a:rPr>
              <a:t>Value (</a:t>
            </a:r>
            <a:r>
              <a:rPr lang="en-US" altLang="en-US" sz="2117" dirty="0" err="1">
                <a:solidFill>
                  <a:srgbClr val="993366"/>
                </a:solidFill>
              </a:rPr>
              <a:t>Giá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trị</a:t>
            </a:r>
            <a:r>
              <a:rPr lang="en-US" altLang="en-US" sz="2117" dirty="0">
                <a:solidFill>
                  <a:srgbClr val="993366"/>
                </a:solidFill>
              </a:rPr>
              <a:t>) :</a:t>
            </a:r>
            <a:r>
              <a:rPr lang="en-US" altLang="en-US" sz="2117" dirty="0" err="1">
                <a:solidFill>
                  <a:srgbClr val="993366"/>
                </a:solidFill>
              </a:rPr>
              <a:t>độ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tối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của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màu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</a:p>
          <a:p>
            <a:pPr>
              <a:spcAft>
                <a:spcPts val="900"/>
              </a:spcAft>
            </a:pPr>
            <a:r>
              <a:rPr lang="en-US" altLang="en-US" sz="2117" dirty="0">
                <a:solidFill>
                  <a:srgbClr val="993366"/>
                </a:solidFill>
              </a:rPr>
              <a:t>	</a:t>
            </a:r>
            <a:r>
              <a:rPr lang="en-US" altLang="en-US" sz="2117" dirty="0" err="1">
                <a:solidFill>
                  <a:srgbClr val="993366"/>
                </a:solidFill>
              </a:rPr>
              <a:t>trong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ảnh</a:t>
            </a:r>
            <a:r>
              <a:rPr lang="en-US" altLang="en-US" sz="2117" dirty="0">
                <a:solidFill>
                  <a:srgbClr val="993366"/>
                </a:solidFill>
              </a:rPr>
              <a:t> (</a:t>
            </a:r>
            <a:r>
              <a:rPr lang="en-US" altLang="en-US" sz="2117" dirty="0" err="1">
                <a:solidFill>
                  <a:srgbClr val="993366"/>
                </a:solidFill>
              </a:rPr>
              <a:t>cảm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nhận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độ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chiếu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sáng</a:t>
            </a:r>
            <a:r>
              <a:rPr lang="en-US" altLang="en-US" sz="2117" dirty="0">
                <a:solidFill>
                  <a:srgbClr val="993366"/>
                </a:solidFill>
              </a:rPr>
              <a:t>).</a:t>
            </a:r>
          </a:p>
          <a:p>
            <a:pPr lvl="2">
              <a:spcAft>
                <a:spcPts val="900"/>
              </a:spcAft>
              <a:buFont typeface="Wingdings" panose="05000000000000000000" pitchFamily="2" charset="2"/>
              <a:buChar char=""/>
            </a:pPr>
            <a:r>
              <a:rPr lang="en-US" altLang="en-US" sz="2117" dirty="0">
                <a:solidFill>
                  <a:srgbClr val="993366"/>
                </a:solidFill>
              </a:rPr>
              <a:t>Saturation(</a:t>
            </a:r>
            <a:r>
              <a:rPr lang="en-US" altLang="en-US" sz="2117" dirty="0" err="1">
                <a:solidFill>
                  <a:srgbClr val="993366"/>
                </a:solidFill>
              </a:rPr>
              <a:t>Độ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bão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hòa</a:t>
            </a:r>
            <a:r>
              <a:rPr lang="en-US" altLang="en-US" sz="2117" dirty="0">
                <a:solidFill>
                  <a:srgbClr val="993366"/>
                </a:solidFill>
              </a:rPr>
              <a:t>): </a:t>
            </a:r>
            <a:r>
              <a:rPr lang="en-US" altLang="en-US" sz="2117" dirty="0" err="1">
                <a:solidFill>
                  <a:srgbClr val="993366"/>
                </a:solidFill>
              </a:rPr>
              <a:t>biểu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diễn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</a:p>
          <a:p>
            <a:pPr>
              <a:spcAft>
                <a:spcPts val="900"/>
              </a:spcAft>
            </a:pPr>
            <a:r>
              <a:rPr lang="en-US" altLang="en-US" sz="2117" dirty="0">
                <a:solidFill>
                  <a:srgbClr val="993366"/>
                </a:solidFill>
              </a:rPr>
              <a:t>	</a:t>
            </a:r>
            <a:r>
              <a:rPr lang="en-US" altLang="en-US" sz="2117" dirty="0" err="1">
                <a:solidFill>
                  <a:srgbClr val="993366"/>
                </a:solidFill>
              </a:rPr>
              <a:t>độ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mạnh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của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màu</a:t>
            </a:r>
            <a:r>
              <a:rPr lang="en-US" altLang="en-US" sz="2117" dirty="0">
                <a:solidFill>
                  <a:srgbClr val="993366"/>
                </a:solidFill>
              </a:rPr>
              <a:t>.</a:t>
            </a:r>
          </a:p>
          <a:p>
            <a:pPr lvl="2">
              <a:spcAft>
                <a:spcPts val="900"/>
              </a:spcAft>
              <a:buFont typeface="Wingdings" panose="05000000000000000000" pitchFamily="2" charset="2"/>
              <a:buChar char=""/>
            </a:pPr>
            <a:r>
              <a:rPr lang="en-US" altLang="en-US" sz="2117" dirty="0" err="1">
                <a:solidFill>
                  <a:srgbClr val="993366"/>
                </a:solidFill>
              </a:rPr>
              <a:t>Ảnh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số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sử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dụng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không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gian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màu</a:t>
            </a:r>
            <a:r>
              <a:rPr lang="en-US" altLang="en-US" sz="2117" dirty="0">
                <a:solidFill>
                  <a:srgbClr val="993366"/>
                </a:solidFill>
              </a:rPr>
              <a:t> RGB</a:t>
            </a:r>
          </a:p>
          <a:p>
            <a:pPr lvl="2">
              <a:spcAft>
                <a:spcPts val="900"/>
              </a:spcAft>
            </a:pPr>
            <a:r>
              <a:rPr lang="en-US" altLang="en-US" sz="2117" dirty="0">
                <a:solidFill>
                  <a:srgbClr val="993366"/>
                </a:solidFill>
              </a:rPr>
              <a:t>      </a:t>
            </a:r>
            <a:r>
              <a:rPr lang="en-US" altLang="en-US" sz="2117" dirty="0" err="1">
                <a:solidFill>
                  <a:srgbClr val="993366"/>
                </a:solidFill>
              </a:rPr>
              <a:t>chuyển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ảnh</a:t>
            </a:r>
            <a:r>
              <a:rPr lang="en-US" altLang="en-US" sz="2117" dirty="0">
                <a:solidFill>
                  <a:srgbClr val="993366"/>
                </a:solidFill>
              </a:rPr>
              <a:t> sang </a:t>
            </a:r>
            <a:r>
              <a:rPr lang="en-US" altLang="en-US" sz="2117" dirty="0" err="1">
                <a:solidFill>
                  <a:srgbClr val="993366"/>
                </a:solidFill>
              </a:rPr>
              <a:t>không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gian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màu</a:t>
            </a:r>
            <a:r>
              <a:rPr lang="en-US" altLang="en-US" sz="2117" dirty="0">
                <a:solidFill>
                  <a:srgbClr val="993366"/>
                </a:solidFill>
              </a:rPr>
              <a:t> HSV</a:t>
            </a:r>
          </a:p>
          <a:p>
            <a:pPr eaLnBrk="1">
              <a:spcAft>
                <a:spcPts val="609"/>
              </a:spcAft>
            </a:pPr>
            <a:endParaRPr lang="en-US" altLang="en-US" sz="3387" dirty="0">
              <a:solidFill>
                <a:srgbClr val="993366"/>
              </a:solidFill>
            </a:endParaRPr>
          </a:p>
          <a:p>
            <a:pPr eaLnBrk="1">
              <a:spcAft>
                <a:spcPts val="1495"/>
              </a:spcAft>
            </a:pPr>
            <a:endParaRPr lang="en-US" altLang="en-US" sz="3387" dirty="0">
              <a:solidFill>
                <a:srgbClr val="993366"/>
              </a:solidFill>
            </a:endParaRPr>
          </a:p>
        </p:txBody>
      </p:sp>
      <p:sp>
        <p:nvSpPr>
          <p:cNvPr id="5125" name="Oval 3"/>
          <p:cNvSpPr>
            <a:spLocks noChangeArrowheads="1"/>
          </p:cNvSpPr>
          <p:nvPr/>
        </p:nvSpPr>
        <p:spPr bwMode="auto">
          <a:xfrm>
            <a:off x="2387271" y="0"/>
            <a:ext cx="7499782" cy="606502"/>
          </a:xfrm>
          <a:prstGeom prst="ellipse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5247" tIns="49529" rIns="95247" bIns="49529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/>
            <a:r>
              <a:rPr lang="en-US" altLang="en-US" sz="2540" b="1">
                <a:solidFill>
                  <a:srgbClr val="000099"/>
                </a:solidFill>
              </a:rPr>
              <a:t>Các đặc trưng ảnh và phương pháp trích chọn</a:t>
            </a:r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4644909" y="606503"/>
            <a:ext cx="2571211" cy="55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247" tIns="49529" rIns="95247" bIns="49529">
            <a:spAutoFit/>
          </a:bodyPr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Aft>
                <a:spcPts val="1495"/>
              </a:spcAft>
            </a:pPr>
            <a:r>
              <a:rPr lang="en-US" altLang="en-US" sz="2963" b="1">
                <a:solidFill>
                  <a:srgbClr val="FF6600"/>
                </a:solidFill>
              </a:rPr>
              <a:t>1. Màu sắc </a:t>
            </a:r>
            <a:r>
              <a:rPr lang="en-US" altLang="en-US" sz="1693" b="1">
                <a:solidFill>
                  <a:srgbClr val="0000FF"/>
                </a:solidFill>
              </a:rPr>
              <a:t>(cont)</a:t>
            </a: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239368"/>
              </p:ext>
            </p:extLst>
          </p:nvPr>
        </p:nvGraphicFramePr>
        <p:xfrm>
          <a:off x="2724411" y="5200624"/>
          <a:ext cx="564500" cy="512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r:id="rId4" imgW="212400" imgH="169200" progId="">
                  <p:embed/>
                </p:oleObj>
              </mc:Choice>
              <mc:Fallback>
                <p:oleObj r:id="rId4" imgW="212400" imgH="169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411" y="5200624"/>
                        <a:ext cx="564500" cy="51241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126" y="1816144"/>
            <a:ext cx="3064427" cy="270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9" name="Rectangle 8"/>
          <p:cNvSpPr>
            <a:spLocks noChangeArrowheads="1"/>
          </p:cNvSpPr>
          <p:nvPr/>
        </p:nvSpPr>
        <p:spPr bwMode="auto">
          <a:xfrm>
            <a:off x="7949946" y="4638644"/>
            <a:ext cx="2419285" cy="425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247" tIns="49529" rIns="95247" bIns="49529">
            <a:spAutoFit/>
          </a:bodyPr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r>
              <a:rPr lang="en-US" altLang="en-US" sz="2117" b="1">
                <a:solidFill>
                  <a:srgbClr val="0000FF"/>
                </a:solidFill>
              </a:rPr>
              <a:t>Hình 2.1   HSV</a:t>
            </a:r>
          </a:p>
        </p:txBody>
      </p:sp>
    </p:spTree>
    <p:extLst>
      <p:ext uri="{BB962C8B-B14F-4D97-AF65-F5344CB8AC3E}">
        <p14:creationId xmlns:p14="http://schemas.microsoft.com/office/powerpoint/2010/main" val="24568711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8327959" y="6248140"/>
            <a:ext cx="2394084" cy="4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 eaLnBrk="1"/>
            <a:fld id="{A0FD0699-9F44-4C4A-BAF8-7A14006F17A2}" type="slidenum">
              <a:rPr lang="en-US" altLang="en-US" sz="1482">
                <a:solidFill>
                  <a:srgbClr val="000000"/>
                </a:solidFill>
              </a:rPr>
              <a:pPr algn="r" eaLnBrk="1"/>
              <a:t>19</a:t>
            </a:fld>
            <a:endParaRPr lang="en-US" altLang="en-US" sz="1482">
              <a:solidFill>
                <a:srgbClr val="000000"/>
              </a:solidFill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903414" y="1090359"/>
            <a:ext cx="8449016" cy="483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9717" rIns="0" bIns="0"/>
          <a:lstStyle>
            <a:lvl1pPr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1363" indent="-284163"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1413" indent="-227013"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Aft>
                <a:spcPts val="1495"/>
              </a:spcAft>
            </a:pPr>
            <a:r>
              <a:rPr lang="en-US" altLang="en-US" sz="2540" b="1">
                <a:solidFill>
                  <a:srgbClr val="0000FF"/>
                </a:solidFill>
              </a:rPr>
              <a:t>Lược đồ màu</a:t>
            </a:r>
          </a:p>
          <a:p>
            <a:pPr lvl="1" eaLnBrk="1">
              <a:spcAft>
                <a:spcPts val="1204"/>
              </a:spcAft>
              <a:buFont typeface="Wingdings" panose="05000000000000000000" pitchFamily="2" charset="2"/>
              <a:buChar char=""/>
            </a:pPr>
            <a:r>
              <a:rPr lang="en-US" altLang="en-US" sz="2117" b="1">
                <a:solidFill>
                  <a:srgbClr val="993366"/>
                </a:solidFill>
              </a:rPr>
              <a:t>Phương pháp:</a:t>
            </a:r>
          </a:p>
          <a:p>
            <a:pPr lvl="2" eaLnBrk="1">
              <a:spcAft>
                <a:spcPts val="900"/>
              </a:spcAft>
              <a:buFont typeface="Times New Roman" panose="02020603050405020304" pitchFamily="18" charset="0"/>
              <a:buChar char="•"/>
            </a:pPr>
            <a:r>
              <a:rPr lang="en-US" altLang="en-US" sz="1905">
                <a:solidFill>
                  <a:srgbClr val="993366"/>
                </a:solidFill>
              </a:rPr>
              <a:t>Lượng tử hóa một số mức hữu hạn không gian màu của ảnh.</a:t>
            </a:r>
          </a:p>
          <a:p>
            <a:pPr lvl="2" eaLnBrk="1">
              <a:spcAft>
                <a:spcPts val="900"/>
              </a:spcAft>
              <a:buFont typeface="Times New Roman" panose="02020603050405020304" pitchFamily="18" charset="0"/>
              <a:buChar char="•"/>
            </a:pPr>
            <a:r>
              <a:rPr lang="en-US" altLang="en-US" sz="1905">
                <a:solidFill>
                  <a:srgbClr val="993366"/>
                </a:solidFill>
              </a:rPr>
              <a:t>Đếm số điểm ảnh trong mỗi mức           bin trong lược đồ màu.</a:t>
            </a:r>
          </a:p>
          <a:p>
            <a:pPr lvl="2" eaLnBrk="1">
              <a:spcAft>
                <a:spcPts val="900"/>
              </a:spcAft>
            </a:pPr>
            <a:endParaRPr lang="en-US" altLang="en-US" sz="1905">
              <a:solidFill>
                <a:srgbClr val="993366"/>
              </a:solidFill>
            </a:endParaRPr>
          </a:p>
        </p:txBody>
      </p:sp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2387271" y="0"/>
            <a:ext cx="7499782" cy="606502"/>
          </a:xfrm>
          <a:prstGeom prst="ellipse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5247" tIns="49529" rIns="95247" bIns="49529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/>
            <a:r>
              <a:rPr lang="en-US" altLang="en-US" sz="2540" b="1">
                <a:solidFill>
                  <a:srgbClr val="000099"/>
                </a:solidFill>
              </a:rPr>
              <a:t>Các đặc trưng ảnh và phương pháp trích chọn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4634829" y="606503"/>
            <a:ext cx="2571211" cy="55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247" tIns="49529" rIns="95247" bIns="49529">
            <a:spAutoFit/>
          </a:bodyPr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Aft>
                <a:spcPts val="1495"/>
              </a:spcAft>
            </a:pPr>
            <a:r>
              <a:rPr lang="en-US" altLang="en-US" sz="2963" b="1">
                <a:solidFill>
                  <a:srgbClr val="FF6600"/>
                </a:solidFill>
              </a:rPr>
              <a:t>1. Màu sắc </a:t>
            </a:r>
            <a:r>
              <a:rPr lang="en-US" altLang="en-US" sz="1693" b="1">
                <a:solidFill>
                  <a:srgbClr val="0000FF"/>
                </a:solidFill>
              </a:rPr>
              <a:t>(cont)</a:t>
            </a:r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6352210" y="2702376"/>
            <a:ext cx="483857" cy="168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05"/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3917805" y="5445072"/>
            <a:ext cx="4868810" cy="425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247" tIns="49529" rIns="95247" bIns="49529">
            <a:spAutoFit/>
          </a:bodyPr>
          <a:lstStyle>
            <a:lvl1pPr eaLnBrk="0">
              <a:tabLst>
                <a:tab pos="1143000" algn="l"/>
                <a:tab pos="1590675" algn="l"/>
                <a:tab pos="2039938" algn="l"/>
                <a:tab pos="2489200" algn="l"/>
                <a:tab pos="2938463" algn="l"/>
                <a:tab pos="3387725" algn="l"/>
                <a:tab pos="3836988" algn="l"/>
                <a:tab pos="4286250" algn="l"/>
                <a:tab pos="4735513" algn="l"/>
                <a:tab pos="5184775" algn="l"/>
                <a:tab pos="5634038" algn="l"/>
                <a:tab pos="6083300" algn="l"/>
                <a:tab pos="6532563" algn="l"/>
                <a:tab pos="6981825" algn="l"/>
                <a:tab pos="7431088" algn="l"/>
                <a:tab pos="7880350" algn="l"/>
                <a:tab pos="8329613" algn="l"/>
                <a:tab pos="8778875" algn="l"/>
                <a:tab pos="9228138" algn="l"/>
                <a:tab pos="9677400" algn="l"/>
                <a:tab pos="10126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1143000" algn="l"/>
                <a:tab pos="1590675" algn="l"/>
                <a:tab pos="2039938" algn="l"/>
                <a:tab pos="2489200" algn="l"/>
                <a:tab pos="2938463" algn="l"/>
                <a:tab pos="3387725" algn="l"/>
                <a:tab pos="3836988" algn="l"/>
                <a:tab pos="4286250" algn="l"/>
                <a:tab pos="4735513" algn="l"/>
                <a:tab pos="5184775" algn="l"/>
                <a:tab pos="5634038" algn="l"/>
                <a:tab pos="6083300" algn="l"/>
                <a:tab pos="6532563" algn="l"/>
                <a:tab pos="6981825" algn="l"/>
                <a:tab pos="7431088" algn="l"/>
                <a:tab pos="7880350" algn="l"/>
                <a:tab pos="8329613" algn="l"/>
                <a:tab pos="8778875" algn="l"/>
                <a:tab pos="9228138" algn="l"/>
                <a:tab pos="9677400" algn="l"/>
                <a:tab pos="10126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1143000" algn="l"/>
                <a:tab pos="1590675" algn="l"/>
                <a:tab pos="2039938" algn="l"/>
                <a:tab pos="2489200" algn="l"/>
                <a:tab pos="2938463" algn="l"/>
                <a:tab pos="3387725" algn="l"/>
                <a:tab pos="3836988" algn="l"/>
                <a:tab pos="4286250" algn="l"/>
                <a:tab pos="4735513" algn="l"/>
                <a:tab pos="5184775" algn="l"/>
                <a:tab pos="5634038" algn="l"/>
                <a:tab pos="6083300" algn="l"/>
                <a:tab pos="6532563" algn="l"/>
                <a:tab pos="6981825" algn="l"/>
                <a:tab pos="7431088" algn="l"/>
                <a:tab pos="7880350" algn="l"/>
                <a:tab pos="8329613" algn="l"/>
                <a:tab pos="8778875" algn="l"/>
                <a:tab pos="9228138" algn="l"/>
                <a:tab pos="9677400" algn="l"/>
                <a:tab pos="10126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1143000" algn="l"/>
                <a:tab pos="1590675" algn="l"/>
                <a:tab pos="2039938" algn="l"/>
                <a:tab pos="2489200" algn="l"/>
                <a:tab pos="2938463" algn="l"/>
                <a:tab pos="3387725" algn="l"/>
                <a:tab pos="3836988" algn="l"/>
                <a:tab pos="4286250" algn="l"/>
                <a:tab pos="4735513" algn="l"/>
                <a:tab pos="5184775" algn="l"/>
                <a:tab pos="5634038" algn="l"/>
                <a:tab pos="6083300" algn="l"/>
                <a:tab pos="6532563" algn="l"/>
                <a:tab pos="6981825" algn="l"/>
                <a:tab pos="7431088" algn="l"/>
                <a:tab pos="7880350" algn="l"/>
                <a:tab pos="8329613" algn="l"/>
                <a:tab pos="8778875" algn="l"/>
                <a:tab pos="9228138" algn="l"/>
                <a:tab pos="9677400" algn="l"/>
                <a:tab pos="10126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1143000" algn="l"/>
                <a:tab pos="1590675" algn="l"/>
                <a:tab pos="2039938" algn="l"/>
                <a:tab pos="2489200" algn="l"/>
                <a:tab pos="2938463" algn="l"/>
                <a:tab pos="3387725" algn="l"/>
                <a:tab pos="3836988" algn="l"/>
                <a:tab pos="4286250" algn="l"/>
                <a:tab pos="4735513" algn="l"/>
                <a:tab pos="5184775" algn="l"/>
                <a:tab pos="5634038" algn="l"/>
                <a:tab pos="6083300" algn="l"/>
                <a:tab pos="6532563" algn="l"/>
                <a:tab pos="6981825" algn="l"/>
                <a:tab pos="7431088" algn="l"/>
                <a:tab pos="7880350" algn="l"/>
                <a:tab pos="8329613" algn="l"/>
                <a:tab pos="8778875" algn="l"/>
                <a:tab pos="9228138" algn="l"/>
                <a:tab pos="9677400" algn="l"/>
                <a:tab pos="10126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43000" algn="l"/>
                <a:tab pos="1590675" algn="l"/>
                <a:tab pos="2039938" algn="l"/>
                <a:tab pos="2489200" algn="l"/>
                <a:tab pos="2938463" algn="l"/>
                <a:tab pos="3387725" algn="l"/>
                <a:tab pos="3836988" algn="l"/>
                <a:tab pos="4286250" algn="l"/>
                <a:tab pos="4735513" algn="l"/>
                <a:tab pos="5184775" algn="l"/>
                <a:tab pos="5634038" algn="l"/>
                <a:tab pos="6083300" algn="l"/>
                <a:tab pos="6532563" algn="l"/>
                <a:tab pos="6981825" algn="l"/>
                <a:tab pos="7431088" algn="l"/>
                <a:tab pos="7880350" algn="l"/>
                <a:tab pos="8329613" algn="l"/>
                <a:tab pos="8778875" algn="l"/>
                <a:tab pos="9228138" algn="l"/>
                <a:tab pos="9677400" algn="l"/>
                <a:tab pos="10126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43000" algn="l"/>
                <a:tab pos="1590675" algn="l"/>
                <a:tab pos="2039938" algn="l"/>
                <a:tab pos="2489200" algn="l"/>
                <a:tab pos="2938463" algn="l"/>
                <a:tab pos="3387725" algn="l"/>
                <a:tab pos="3836988" algn="l"/>
                <a:tab pos="4286250" algn="l"/>
                <a:tab pos="4735513" algn="l"/>
                <a:tab pos="5184775" algn="l"/>
                <a:tab pos="5634038" algn="l"/>
                <a:tab pos="6083300" algn="l"/>
                <a:tab pos="6532563" algn="l"/>
                <a:tab pos="6981825" algn="l"/>
                <a:tab pos="7431088" algn="l"/>
                <a:tab pos="7880350" algn="l"/>
                <a:tab pos="8329613" algn="l"/>
                <a:tab pos="8778875" algn="l"/>
                <a:tab pos="9228138" algn="l"/>
                <a:tab pos="9677400" algn="l"/>
                <a:tab pos="10126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43000" algn="l"/>
                <a:tab pos="1590675" algn="l"/>
                <a:tab pos="2039938" algn="l"/>
                <a:tab pos="2489200" algn="l"/>
                <a:tab pos="2938463" algn="l"/>
                <a:tab pos="3387725" algn="l"/>
                <a:tab pos="3836988" algn="l"/>
                <a:tab pos="4286250" algn="l"/>
                <a:tab pos="4735513" algn="l"/>
                <a:tab pos="5184775" algn="l"/>
                <a:tab pos="5634038" algn="l"/>
                <a:tab pos="6083300" algn="l"/>
                <a:tab pos="6532563" algn="l"/>
                <a:tab pos="6981825" algn="l"/>
                <a:tab pos="7431088" algn="l"/>
                <a:tab pos="7880350" algn="l"/>
                <a:tab pos="8329613" algn="l"/>
                <a:tab pos="8778875" algn="l"/>
                <a:tab pos="9228138" algn="l"/>
                <a:tab pos="9677400" algn="l"/>
                <a:tab pos="10126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43000" algn="l"/>
                <a:tab pos="1590675" algn="l"/>
                <a:tab pos="2039938" algn="l"/>
                <a:tab pos="2489200" algn="l"/>
                <a:tab pos="2938463" algn="l"/>
                <a:tab pos="3387725" algn="l"/>
                <a:tab pos="3836988" algn="l"/>
                <a:tab pos="4286250" algn="l"/>
                <a:tab pos="4735513" algn="l"/>
                <a:tab pos="5184775" algn="l"/>
                <a:tab pos="5634038" algn="l"/>
                <a:tab pos="6083300" algn="l"/>
                <a:tab pos="6532563" algn="l"/>
                <a:tab pos="6981825" algn="l"/>
                <a:tab pos="7431088" algn="l"/>
                <a:tab pos="7880350" algn="l"/>
                <a:tab pos="8329613" algn="l"/>
                <a:tab pos="8778875" algn="l"/>
                <a:tab pos="9228138" algn="l"/>
                <a:tab pos="9677400" algn="l"/>
                <a:tab pos="10126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r>
              <a:rPr lang="en-US" altLang="en-US" sz="2117" b="1">
                <a:solidFill>
                  <a:srgbClr val="0000CC"/>
                </a:solidFill>
              </a:rPr>
              <a:t>  Hình 2.2   Ví dụ về lược đồ  màu</a:t>
            </a:r>
          </a:p>
        </p:txBody>
      </p:sp>
      <p:pic>
        <p:nvPicPr>
          <p:cNvPr id="2970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128" y="2945144"/>
            <a:ext cx="6612711" cy="249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083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8327959" y="6248140"/>
            <a:ext cx="2394084" cy="4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 eaLnBrk="1"/>
            <a:fld id="{81BDA421-B030-4EF1-91EB-68102ED40EA5}" type="slidenum">
              <a:rPr lang="en-US" altLang="en-US" sz="1482">
                <a:solidFill>
                  <a:srgbClr val="000000"/>
                </a:solidFill>
              </a:rPr>
              <a:pPr algn="r" eaLnBrk="1"/>
              <a:t>2</a:t>
            </a:fld>
            <a:endParaRPr lang="en-US" altLang="en-US" sz="1482">
              <a:solidFill>
                <a:srgbClr val="000000"/>
              </a:solidFill>
            </a:endParaRPr>
          </a:p>
        </p:txBody>
      </p:sp>
      <p:grpSp>
        <p:nvGrpSpPr>
          <p:cNvPr id="9219" name="Group 2"/>
          <p:cNvGrpSpPr>
            <a:grpSpLocks/>
          </p:cNvGrpSpPr>
          <p:nvPr/>
        </p:nvGrpSpPr>
        <p:grpSpPr bwMode="auto">
          <a:xfrm>
            <a:off x="1821090" y="767788"/>
            <a:ext cx="9589592" cy="4677284"/>
            <a:chOff x="518" y="457"/>
            <a:chExt cx="4895" cy="2784"/>
          </a:xfrm>
        </p:grpSpPr>
        <p:sp>
          <p:nvSpPr>
            <p:cNvPr id="9220" name="AutoShape 3"/>
            <p:cNvSpPr>
              <a:spLocks noChangeArrowheads="1"/>
            </p:cNvSpPr>
            <p:nvPr/>
          </p:nvSpPr>
          <p:spPr bwMode="auto">
            <a:xfrm>
              <a:off x="518" y="457"/>
              <a:ext cx="4895" cy="2784"/>
            </a:xfrm>
            <a:prstGeom prst="roundRect">
              <a:avLst>
                <a:gd name="adj" fmla="val 32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en-US" sz="1905"/>
            </a:p>
          </p:txBody>
        </p:sp>
        <p:cxnSp>
          <p:nvCxnSpPr>
            <p:cNvPr id="9221" name="AutoShape 4"/>
            <p:cNvCxnSpPr>
              <a:cxnSpLocks noChangeShapeType="1"/>
              <a:stCxn id="9225" idx="1"/>
            </p:cNvCxnSpPr>
            <p:nvPr/>
          </p:nvCxnSpPr>
          <p:spPr bwMode="auto">
            <a:xfrm rot="10800000">
              <a:off x="1766" y="1129"/>
              <a:ext cx="710" cy="1764"/>
            </a:xfrm>
            <a:prstGeom prst="bentConnector2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2" name="AutoShape 5"/>
            <p:cNvCxnSpPr>
              <a:cxnSpLocks noChangeShapeType="1"/>
            </p:cNvCxnSpPr>
            <p:nvPr/>
          </p:nvCxnSpPr>
          <p:spPr bwMode="auto">
            <a:xfrm rot="10800000">
              <a:off x="2006" y="1129"/>
              <a:ext cx="489" cy="696"/>
            </a:xfrm>
            <a:prstGeom prst="bentConnector2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23" name="AutoShape 6"/>
            <p:cNvSpPr>
              <a:spLocks noChangeArrowheads="1"/>
            </p:cNvSpPr>
            <p:nvPr/>
          </p:nvSpPr>
          <p:spPr bwMode="auto">
            <a:xfrm>
              <a:off x="518" y="457"/>
              <a:ext cx="2937" cy="696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/>
              <a:r>
                <a:rPr lang="en-US" altLang="en-US" sz="4233" b="1">
                  <a:solidFill>
                    <a:srgbClr val="0000CC"/>
                  </a:solidFill>
                </a:rPr>
                <a:t>NỘI DUNG</a:t>
              </a:r>
            </a:p>
          </p:txBody>
        </p:sp>
        <p:sp>
          <p:nvSpPr>
            <p:cNvPr id="9224" name="AutoShape 7"/>
            <p:cNvSpPr>
              <a:spLocks noChangeArrowheads="1"/>
            </p:cNvSpPr>
            <p:nvPr/>
          </p:nvSpPr>
          <p:spPr bwMode="auto">
            <a:xfrm>
              <a:off x="2476" y="1501"/>
              <a:ext cx="2937" cy="696"/>
            </a:xfrm>
            <a:prstGeom prst="roundRect">
              <a:avLst>
                <a:gd name="adj" fmla="val 16667"/>
              </a:avLst>
            </a:prstGeom>
            <a:solidFill>
              <a:srgbClr val="B2B2B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/>
              <a:r>
                <a:rPr lang="en-US" altLang="en-US" sz="2540" b="1" u="sng" dirty="0" err="1">
                  <a:solidFill>
                    <a:srgbClr val="0000FF"/>
                  </a:solidFill>
                </a:rPr>
                <a:t>Phần</a:t>
              </a:r>
              <a:r>
                <a:rPr lang="en-US" altLang="en-US" sz="2540" b="1" u="sng" dirty="0">
                  <a:solidFill>
                    <a:srgbClr val="0000FF"/>
                  </a:solidFill>
                </a:rPr>
                <a:t> 1</a:t>
              </a:r>
              <a:r>
                <a:rPr lang="en-US" altLang="en-US" sz="2540" b="1" dirty="0">
                  <a:solidFill>
                    <a:srgbClr val="0000FF"/>
                  </a:solidFill>
                </a:rPr>
                <a:t>          </a:t>
              </a:r>
              <a:r>
                <a:rPr lang="en-US" altLang="en-US" sz="2540" b="1" dirty="0" err="1">
                  <a:solidFill>
                    <a:srgbClr val="0000FF"/>
                  </a:solidFill>
                </a:rPr>
                <a:t>Tổng</a:t>
              </a:r>
              <a:r>
                <a:rPr lang="en-US" altLang="en-US" sz="2540" b="1" dirty="0">
                  <a:solidFill>
                    <a:srgbClr val="0000FF"/>
                  </a:solidFill>
                </a:rPr>
                <a:t> </a:t>
              </a:r>
              <a:r>
                <a:rPr lang="en-US" altLang="en-US" sz="2540" b="1" dirty="0" err="1">
                  <a:solidFill>
                    <a:srgbClr val="0000FF"/>
                  </a:solidFill>
                </a:rPr>
                <a:t>quan</a:t>
              </a:r>
              <a:r>
                <a:rPr lang="en-US" altLang="en-US" sz="2540" b="1" dirty="0">
                  <a:solidFill>
                    <a:srgbClr val="0000FF"/>
                  </a:solidFill>
                </a:rPr>
                <a:t> </a:t>
              </a:r>
              <a:r>
                <a:rPr lang="en-US" altLang="en-US" sz="2540" b="1" dirty="0" err="1">
                  <a:solidFill>
                    <a:srgbClr val="0000FF"/>
                  </a:solidFill>
                </a:rPr>
                <a:t>về</a:t>
              </a:r>
              <a:r>
                <a:rPr lang="en-US" altLang="en-US" sz="2540" b="1" dirty="0">
                  <a:solidFill>
                    <a:srgbClr val="0000FF"/>
                  </a:solidFill>
                </a:rPr>
                <a:t> </a:t>
              </a:r>
            </a:p>
            <a:p>
              <a:pPr eaLnBrk="1"/>
              <a:r>
                <a:rPr lang="en-US" altLang="en-US" sz="2540" b="1" dirty="0">
                  <a:solidFill>
                    <a:srgbClr val="0000FF"/>
                  </a:solidFill>
                </a:rPr>
                <a:t>             </a:t>
              </a:r>
              <a:r>
                <a:rPr lang="en-US" altLang="en-US" sz="2540" b="1" dirty="0" err="1">
                  <a:solidFill>
                    <a:srgbClr val="0000FF"/>
                  </a:solidFill>
                </a:rPr>
                <a:t>tìm</a:t>
              </a:r>
              <a:r>
                <a:rPr lang="en-US" altLang="en-US" sz="2540" b="1" dirty="0">
                  <a:solidFill>
                    <a:srgbClr val="0000FF"/>
                  </a:solidFill>
                </a:rPr>
                <a:t> </a:t>
              </a:r>
              <a:r>
                <a:rPr lang="en-US" altLang="en-US" sz="2540" b="1" dirty="0" err="1">
                  <a:solidFill>
                    <a:srgbClr val="0000FF"/>
                  </a:solidFill>
                </a:rPr>
                <a:t>kiếm</a:t>
              </a:r>
              <a:r>
                <a:rPr lang="en-US" altLang="en-US" sz="2540" b="1" dirty="0">
                  <a:solidFill>
                    <a:srgbClr val="0000FF"/>
                  </a:solidFill>
                </a:rPr>
                <a:t> </a:t>
              </a:r>
              <a:r>
                <a:rPr lang="en-US" altLang="en-US" sz="2540" b="1" dirty="0" err="1">
                  <a:solidFill>
                    <a:srgbClr val="0000FF"/>
                  </a:solidFill>
                </a:rPr>
                <a:t>ảnh</a:t>
              </a:r>
              <a:r>
                <a:rPr lang="en-US" altLang="en-US" sz="2540" b="1" dirty="0">
                  <a:solidFill>
                    <a:srgbClr val="0000FF"/>
                  </a:solidFill>
                </a:rPr>
                <a:t> </a:t>
              </a:r>
              <a:r>
                <a:rPr lang="en-US" altLang="en-US" sz="2540" b="1" dirty="0" err="1">
                  <a:solidFill>
                    <a:srgbClr val="0000FF"/>
                  </a:solidFill>
                </a:rPr>
                <a:t>theo</a:t>
              </a:r>
              <a:r>
                <a:rPr lang="en-US" altLang="en-US" sz="2540" b="1" dirty="0">
                  <a:solidFill>
                    <a:srgbClr val="0000FF"/>
                  </a:solidFill>
                </a:rPr>
                <a:t> </a:t>
              </a:r>
              <a:r>
                <a:rPr lang="en-US" altLang="en-US" sz="2540" b="1" dirty="0" err="1">
                  <a:solidFill>
                    <a:srgbClr val="0000FF"/>
                  </a:solidFill>
                </a:rPr>
                <a:t>nội</a:t>
              </a:r>
              <a:r>
                <a:rPr lang="en-US" altLang="en-US" sz="2540" b="1" dirty="0">
                  <a:solidFill>
                    <a:srgbClr val="0000FF"/>
                  </a:solidFill>
                </a:rPr>
                <a:t> dung</a:t>
              </a:r>
            </a:p>
          </p:txBody>
        </p:sp>
        <p:sp>
          <p:nvSpPr>
            <p:cNvPr id="9225" name="AutoShape 8"/>
            <p:cNvSpPr>
              <a:spLocks noChangeArrowheads="1"/>
            </p:cNvSpPr>
            <p:nvPr/>
          </p:nvSpPr>
          <p:spPr bwMode="auto">
            <a:xfrm>
              <a:off x="2476" y="2545"/>
              <a:ext cx="2937" cy="696"/>
            </a:xfrm>
            <a:prstGeom prst="roundRect">
              <a:avLst>
                <a:gd name="adj" fmla="val 16667"/>
              </a:avLst>
            </a:prstGeom>
            <a:solidFill>
              <a:srgbClr val="B2B2B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/>
              <a:r>
                <a:rPr lang="en-US" altLang="en-US" sz="2540" b="1" u="sng" dirty="0" err="1">
                  <a:solidFill>
                    <a:srgbClr val="0000FF"/>
                  </a:solidFill>
                </a:rPr>
                <a:t>Phần</a:t>
              </a:r>
              <a:r>
                <a:rPr lang="en-US" altLang="en-US" sz="2540" b="1" u="sng" dirty="0">
                  <a:solidFill>
                    <a:srgbClr val="0000FF"/>
                  </a:solidFill>
                </a:rPr>
                <a:t> 2</a:t>
              </a:r>
              <a:r>
                <a:rPr lang="en-US" altLang="en-US" sz="2540" b="1" dirty="0">
                  <a:solidFill>
                    <a:srgbClr val="0000FF"/>
                  </a:solidFill>
                </a:rPr>
                <a:t>      </a:t>
              </a:r>
              <a:r>
                <a:rPr lang="en-US" altLang="en-US" sz="2540" b="1" dirty="0" err="1" smtClean="0">
                  <a:solidFill>
                    <a:srgbClr val="0000FF"/>
                  </a:solidFill>
                </a:rPr>
                <a:t>Các</a:t>
              </a:r>
              <a:r>
                <a:rPr lang="en-US" altLang="en-US" sz="2540" b="1" dirty="0" smtClean="0">
                  <a:solidFill>
                    <a:srgbClr val="0000FF"/>
                  </a:solidFill>
                </a:rPr>
                <a:t> </a:t>
              </a:r>
              <a:r>
                <a:rPr lang="en-US" altLang="en-US" sz="2540" b="1" dirty="0" err="1" smtClean="0">
                  <a:solidFill>
                    <a:srgbClr val="0000FF"/>
                  </a:solidFill>
                </a:rPr>
                <a:t>đặc</a:t>
              </a:r>
              <a:r>
                <a:rPr lang="en-US" altLang="en-US" sz="2540" b="1" dirty="0" smtClean="0">
                  <a:solidFill>
                    <a:srgbClr val="0000FF"/>
                  </a:solidFill>
                </a:rPr>
                <a:t> </a:t>
              </a:r>
              <a:r>
                <a:rPr lang="en-US" altLang="en-US" sz="2540" b="1" dirty="0" err="1" smtClean="0">
                  <a:solidFill>
                    <a:srgbClr val="0000FF"/>
                  </a:solidFill>
                </a:rPr>
                <a:t>trưng</a:t>
              </a:r>
              <a:r>
                <a:rPr lang="en-US" altLang="en-US" sz="2540" b="1" dirty="0" smtClean="0">
                  <a:solidFill>
                    <a:srgbClr val="0000FF"/>
                  </a:solidFill>
                </a:rPr>
                <a:t> </a:t>
              </a:r>
              <a:r>
                <a:rPr lang="en-US" altLang="en-US" sz="2540" b="1" dirty="0" err="1" smtClean="0">
                  <a:solidFill>
                    <a:srgbClr val="0000FF"/>
                  </a:solidFill>
                </a:rPr>
                <a:t>ảnh</a:t>
              </a:r>
              <a:r>
                <a:rPr lang="en-US" altLang="en-US" sz="2540" b="1" dirty="0" smtClean="0">
                  <a:solidFill>
                    <a:srgbClr val="0000FF"/>
                  </a:solidFill>
                </a:rPr>
                <a:t> </a:t>
              </a:r>
            </a:p>
            <a:p>
              <a:pPr algn="ctr" eaLnBrk="1"/>
              <a:r>
                <a:rPr lang="en-US" altLang="en-US" sz="2540" b="1" dirty="0">
                  <a:solidFill>
                    <a:srgbClr val="0000FF"/>
                  </a:solidFill>
                </a:rPr>
                <a:t>	</a:t>
              </a:r>
              <a:r>
                <a:rPr lang="en-US" altLang="en-US" sz="2540" b="1" dirty="0" smtClean="0">
                  <a:solidFill>
                    <a:srgbClr val="0000FF"/>
                  </a:solidFill>
                </a:rPr>
                <a:t>	</a:t>
              </a:r>
              <a:r>
                <a:rPr lang="en-US" altLang="en-US" sz="2540" b="1" dirty="0" err="1" smtClean="0">
                  <a:solidFill>
                    <a:srgbClr val="0000FF"/>
                  </a:solidFill>
                </a:rPr>
                <a:t>và</a:t>
              </a:r>
              <a:r>
                <a:rPr lang="en-US" altLang="en-US" sz="2540" b="1" dirty="0" smtClean="0">
                  <a:solidFill>
                    <a:srgbClr val="0000FF"/>
                  </a:solidFill>
                </a:rPr>
                <a:t> </a:t>
              </a:r>
              <a:r>
                <a:rPr lang="en-US" altLang="en-US" sz="2540" b="1" dirty="0" err="1" smtClean="0">
                  <a:solidFill>
                    <a:srgbClr val="0000FF"/>
                  </a:solidFill>
                </a:rPr>
                <a:t>Phương</a:t>
              </a:r>
              <a:r>
                <a:rPr lang="en-US" altLang="en-US" sz="2540" b="1" dirty="0" smtClean="0">
                  <a:solidFill>
                    <a:srgbClr val="0000FF"/>
                  </a:solidFill>
                </a:rPr>
                <a:t> </a:t>
              </a:r>
              <a:r>
                <a:rPr lang="en-US" altLang="en-US" sz="2540" b="1" dirty="0" err="1" smtClean="0">
                  <a:solidFill>
                    <a:srgbClr val="0000FF"/>
                  </a:solidFill>
                </a:rPr>
                <a:t>pháp</a:t>
              </a:r>
              <a:r>
                <a:rPr lang="en-US" altLang="en-US" sz="2540" b="1" dirty="0" smtClean="0">
                  <a:solidFill>
                    <a:srgbClr val="0000FF"/>
                  </a:solidFill>
                </a:rPr>
                <a:t> </a:t>
              </a:r>
              <a:r>
                <a:rPr lang="en-US" altLang="en-US" sz="2540" b="1" dirty="0" err="1" smtClean="0">
                  <a:solidFill>
                    <a:srgbClr val="0000FF"/>
                  </a:solidFill>
                </a:rPr>
                <a:t>trích</a:t>
              </a:r>
              <a:r>
                <a:rPr lang="en-US" altLang="en-US" sz="2540" b="1" dirty="0" smtClean="0">
                  <a:solidFill>
                    <a:srgbClr val="0000FF"/>
                  </a:solidFill>
                </a:rPr>
                <a:t> </a:t>
              </a:r>
              <a:r>
                <a:rPr lang="en-US" altLang="en-US" sz="2540" b="1" dirty="0" err="1" smtClean="0">
                  <a:solidFill>
                    <a:srgbClr val="0000FF"/>
                  </a:solidFill>
                </a:rPr>
                <a:t>chọn</a:t>
              </a:r>
              <a:r>
                <a:rPr lang="en-US" altLang="en-US" sz="2540" b="1" dirty="0" smtClean="0">
                  <a:solidFill>
                    <a:srgbClr val="0000FF"/>
                  </a:solidFill>
                </a:rPr>
                <a:t> </a:t>
              </a:r>
              <a:endParaRPr lang="en-US" altLang="en-US" sz="2540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771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8327959" y="6248140"/>
            <a:ext cx="2394084" cy="4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 eaLnBrk="1"/>
            <a:fld id="{2E75DE55-1496-4BD8-801C-676F00BEC052}" type="slidenum">
              <a:rPr lang="en-US" altLang="en-US" sz="1482">
                <a:solidFill>
                  <a:srgbClr val="000000"/>
                </a:solidFill>
              </a:rPr>
              <a:pPr algn="r" eaLnBrk="1"/>
              <a:t>20</a:t>
            </a:fld>
            <a:endParaRPr lang="en-US" altLang="en-US" sz="1482">
              <a:solidFill>
                <a:srgbClr val="000000"/>
              </a:solidFill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903414" y="1090359"/>
            <a:ext cx="8449016" cy="483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9717" rIns="0" bIns="0"/>
          <a:lstStyle>
            <a:lvl1pPr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1363" indent="-284163"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1413" indent="-227013"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Aft>
                <a:spcPts val="1495"/>
              </a:spcAft>
            </a:pPr>
            <a:r>
              <a:rPr lang="en-US" altLang="en-US" sz="2540" b="1" dirty="0" err="1">
                <a:solidFill>
                  <a:srgbClr val="0000FF"/>
                </a:solidFill>
              </a:rPr>
              <a:t>Lược</a:t>
            </a:r>
            <a:r>
              <a:rPr lang="en-US" altLang="en-US" sz="2540" b="1" dirty="0">
                <a:solidFill>
                  <a:srgbClr val="0000FF"/>
                </a:solidFill>
              </a:rPr>
              <a:t> </a:t>
            </a:r>
            <a:r>
              <a:rPr lang="en-US" altLang="en-US" sz="2540" b="1" dirty="0" err="1">
                <a:solidFill>
                  <a:srgbClr val="0000FF"/>
                </a:solidFill>
              </a:rPr>
              <a:t>đồ</a:t>
            </a:r>
            <a:r>
              <a:rPr lang="en-US" altLang="en-US" sz="2540" b="1" dirty="0">
                <a:solidFill>
                  <a:srgbClr val="0000FF"/>
                </a:solidFill>
              </a:rPr>
              <a:t> </a:t>
            </a:r>
            <a:r>
              <a:rPr lang="en-US" altLang="en-US" sz="2540" b="1" dirty="0" err="1">
                <a:solidFill>
                  <a:srgbClr val="0000FF"/>
                </a:solidFill>
              </a:rPr>
              <a:t>màu</a:t>
            </a:r>
            <a:endParaRPr lang="en-US" altLang="en-US" sz="2540" b="1" dirty="0">
              <a:solidFill>
                <a:srgbClr val="0000FF"/>
              </a:solidFill>
            </a:endParaRPr>
          </a:p>
          <a:p>
            <a:pPr lvl="1" eaLnBrk="1">
              <a:spcAft>
                <a:spcPts val="1204"/>
              </a:spcAft>
              <a:buFont typeface="Wingdings" panose="05000000000000000000" pitchFamily="2" charset="2"/>
              <a:buChar char=""/>
            </a:pPr>
            <a:r>
              <a:rPr lang="en-US" altLang="en-US" sz="2117" b="1" dirty="0" err="1">
                <a:solidFill>
                  <a:srgbClr val="993366"/>
                </a:solidFill>
              </a:rPr>
              <a:t>Độ</a:t>
            </a:r>
            <a:r>
              <a:rPr lang="en-US" altLang="en-US" sz="2117" b="1" dirty="0">
                <a:solidFill>
                  <a:srgbClr val="993366"/>
                </a:solidFill>
              </a:rPr>
              <a:t> </a:t>
            </a:r>
            <a:r>
              <a:rPr lang="en-US" altLang="en-US" sz="2117" b="1" dirty="0" err="1">
                <a:solidFill>
                  <a:srgbClr val="993366"/>
                </a:solidFill>
              </a:rPr>
              <a:t>tương</a:t>
            </a:r>
            <a:r>
              <a:rPr lang="en-US" altLang="en-US" sz="2117" b="1" dirty="0">
                <a:solidFill>
                  <a:srgbClr val="993366"/>
                </a:solidFill>
              </a:rPr>
              <a:t> </a:t>
            </a:r>
            <a:r>
              <a:rPr lang="en-US" altLang="en-US" sz="2117" b="1" dirty="0" err="1">
                <a:solidFill>
                  <a:srgbClr val="993366"/>
                </a:solidFill>
              </a:rPr>
              <a:t>đồng</a:t>
            </a:r>
            <a:r>
              <a:rPr lang="en-US" altLang="en-US" sz="2117" b="1" dirty="0">
                <a:solidFill>
                  <a:srgbClr val="993366"/>
                </a:solidFill>
              </a:rPr>
              <a:t>:</a:t>
            </a:r>
          </a:p>
          <a:p>
            <a:pPr lvl="2" eaLnBrk="1">
              <a:spcAft>
                <a:spcPts val="900"/>
              </a:spcAft>
              <a:buFont typeface="Times New Roman" panose="02020603050405020304" pitchFamily="18" charset="0"/>
              <a:buChar char="•"/>
            </a:pPr>
            <a:r>
              <a:rPr lang="en-US" altLang="en-US" sz="2117" dirty="0" err="1">
                <a:solidFill>
                  <a:srgbClr val="993366"/>
                </a:solidFill>
              </a:rPr>
              <a:t>Dựa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vào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khoảng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cách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giữa</a:t>
            </a:r>
            <a:r>
              <a:rPr lang="en-US" altLang="en-US" sz="2117" dirty="0">
                <a:solidFill>
                  <a:srgbClr val="993366"/>
                </a:solidFill>
              </a:rPr>
              <a:t> 2 </a:t>
            </a:r>
            <a:r>
              <a:rPr lang="en-US" altLang="en-US" sz="2117" dirty="0" err="1">
                <a:solidFill>
                  <a:srgbClr val="993366"/>
                </a:solidFill>
              </a:rPr>
              <a:t>lược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đồ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màu</a:t>
            </a:r>
            <a:endParaRPr lang="en-US" altLang="en-US" sz="2117" dirty="0">
              <a:solidFill>
                <a:srgbClr val="993366"/>
              </a:solidFill>
            </a:endParaRPr>
          </a:p>
          <a:p>
            <a:pPr lvl="2" eaLnBrk="1">
              <a:spcAft>
                <a:spcPts val="900"/>
              </a:spcAft>
            </a:pPr>
            <a:endParaRPr lang="en-US" altLang="en-US" sz="2117" dirty="0">
              <a:solidFill>
                <a:srgbClr val="993366"/>
              </a:solidFill>
            </a:endParaRPr>
          </a:p>
        </p:txBody>
      </p:sp>
      <p:sp>
        <p:nvSpPr>
          <p:cNvPr id="30724" name="Oval 3"/>
          <p:cNvSpPr>
            <a:spLocks noChangeArrowheads="1"/>
          </p:cNvSpPr>
          <p:nvPr/>
        </p:nvSpPr>
        <p:spPr bwMode="auto">
          <a:xfrm>
            <a:off x="2387271" y="0"/>
            <a:ext cx="7499782" cy="606502"/>
          </a:xfrm>
          <a:prstGeom prst="ellipse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5247" tIns="49529" rIns="95247" bIns="49529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/>
            <a:r>
              <a:rPr lang="en-US" altLang="en-US" sz="2540" b="1">
                <a:solidFill>
                  <a:srgbClr val="000099"/>
                </a:solidFill>
              </a:rPr>
              <a:t>Các đặc trưng ảnh và phương pháp trích chọn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4634829" y="606503"/>
            <a:ext cx="2571211" cy="55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247" tIns="49529" rIns="95247" bIns="49529">
            <a:spAutoFit/>
          </a:bodyPr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Aft>
                <a:spcPts val="1495"/>
              </a:spcAft>
            </a:pPr>
            <a:r>
              <a:rPr lang="en-US" altLang="en-US" sz="2963" b="1">
                <a:solidFill>
                  <a:srgbClr val="FF6600"/>
                </a:solidFill>
              </a:rPr>
              <a:t>1. Màu sắc </a:t>
            </a:r>
            <a:r>
              <a:rPr lang="en-US" altLang="en-US" sz="1693" b="1">
                <a:solidFill>
                  <a:srgbClr val="0000FF"/>
                </a:solidFill>
              </a:rPr>
              <a:t>(cont)</a:t>
            </a:r>
          </a:p>
        </p:txBody>
      </p:sp>
      <p:pic>
        <p:nvPicPr>
          <p:cNvPr id="3072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42" y="2622573"/>
            <a:ext cx="3870855" cy="111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1822771" y="4045489"/>
            <a:ext cx="7456101" cy="81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247" tIns="49529" rIns="95247" bIns="49529" anchor="ctr">
            <a:spAutoFit/>
          </a:bodyPr>
          <a:lstStyle>
            <a:lvl1pPr marL="342900" indent="-342900" eaLnBrk="0">
              <a:tabLst>
                <a:tab pos="1141413" algn="l"/>
                <a:tab pos="1589088" algn="l"/>
                <a:tab pos="2038350" algn="l"/>
                <a:tab pos="2487613" algn="l"/>
                <a:tab pos="2936875" algn="l"/>
                <a:tab pos="3386138" algn="l"/>
                <a:tab pos="3835400" algn="l"/>
                <a:tab pos="4284663" algn="l"/>
                <a:tab pos="4733925" algn="l"/>
                <a:tab pos="5183188" algn="l"/>
                <a:tab pos="5632450" algn="l"/>
                <a:tab pos="6081713" algn="l"/>
                <a:tab pos="6530975" algn="l"/>
                <a:tab pos="6980238" algn="l"/>
                <a:tab pos="7429500" algn="l"/>
                <a:tab pos="7878763" algn="l"/>
                <a:tab pos="8328025" algn="l"/>
                <a:tab pos="8777288" algn="l"/>
                <a:tab pos="9226550" algn="l"/>
                <a:tab pos="9675813" algn="l"/>
                <a:tab pos="101250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1141413" algn="l"/>
                <a:tab pos="1589088" algn="l"/>
                <a:tab pos="2038350" algn="l"/>
                <a:tab pos="2487613" algn="l"/>
                <a:tab pos="2936875" algn="l"/>
                <a:tab pos="3386138" algn="l"/>
                <a:tab pos="3835400" algn="l"/>
                <a:tab pos="4284663" algn="l"/>
                <a:tab pos="4733925" algn="l"/>
                <a:tab pos="5183188" algn="l"/>
                <a:tab pos="5632450" algn="l"/>
                <a:tab pos="6081713" algn="l"/>
                <a:tab pos="6530975" algn="l"/>
                <a:tab pos="6980238" algn="l"/>
                <a:tab pos="7429500" algn="l"/>
                <a:tab pos="7878763" algn="l"/>
                <a:tab pos="8328025" algn="l"/>
                <a:tab pos="8777288" algn="l"/>
                <a:tab pos="9226550" algn="l"/>
                <a:tab pos="9675813" algn="l"/>
                <a:tab pos="101250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1413" indent="-227013" eaLnBrk="0">
              <a:tabLst>
                <a:tab pos="1141413" algn="l"/>
                <a:tab pos="1589088" algn="l"/>
                <a:tab pos="2038350" algn="l"/>
                <a:tab pos="2487613" algn="l"/>
                <a:tab pos="2936875" algn="l"/>
                <a:tab pos="3386138" algn="l"/>
                <a:tab pos="3835400" algn="l"/>
                <a:tab pos="4284663" algn="l"/>
                <a:tab pos="4733925" algn="l"/>
                <a:tab pos="5183188" algn="l"/>
                <a:tab pos="5632450" algn="l"/>
                <a:tab pos="6081713" algn="l"/>
                <a:tab pos="6530975" algn="l"/>
                <a:tab pos="6980238" algn="l"/>
                <a:tab pos="7429500" algn="l"/>
                <a:tab pos="7878763" algn="l"/>
                <a:tab pos="8328025" algn="l"/>
                <a:tab pos="8777288" algn="l"/>
                <a:tab pos="9226550" algn="l"/>
                <a:tab pos="9675813" algn="l"/>
                <a:tab pos="101250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1141413" algn="l"/>
                <a:tab pos="1589088" algn="l"/>
                <a:tab pos="2038350" algn="l"/>
                <a:tab pos="2487613" algn="l"/>
                <a:tab pos="2936875" algn="l"/>
                <a:tab pos="3386138" algn="l"/>
                <a:tab pos="3835400" algn="l"/>
                <a:tab pos="4284663" algn="l"/>
                <a:tab pos="4733925" algn="l"/>
                <a:tab pos="5183188" algn="l"/>
                <a:tab pos="5632450" algn="l"/>
                <a:tab pos="6081713" algn="l"/>
                <a:tab pos="6530975" algn="l"/>
                <a:tab pos="6980238" algn="l"/>
                <a:tab pos="7429500" algn="l"/>
                <a:tab pos="7878763" algn="l"/>
                <a:tab pos="8328025" algn="l"/>
                <a:tab pos="8777288" algn="l"/>
                <a:tab pos="9226550" algn="l"/>
                <a:tab pos="9675813" algn="l"/>
                <a:tab pos="101250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1141413" algn="l"/>
                <a:tab pos="1589088" algn="l"/>
                <a:tab pos="2038350" algn="l"/>
                <a:tab pos="2487613" algn="l"/>
                <a:tab pos="2936875" algn="l"/>
                <a:tab pos="3386138" algn="l"/>
                <a:tab pos="3835400" algn="l"/>
                <a:tab pos="4284663" algn="l"/>
                <a:tab pos="4733925" algn="l"/>
                <a:tab pos="5183188" algn="l"/>
                <a:tab pos="5632450" algn="l"/>
                <a:tab pos="6081713" algn="l"/>
                <a:tab pos="6530975" algn="l"/>
                <a:tab pos="6980238" algn="l"/>
                <a:tab pos="7429500" algn="l"/>
                <a:tab pos="7878763" algn="l"/>
                <a:tab pos="8328025" algn="l"/>
                <a:tab pos="8777288" algn="l"/>
                <a:tab pos="9226550" algn="l"/>
                <a:tab pos="9675813" algn="l"/>
                <a:tab pos="101250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41413" algn="l"/>
                <a:tab pos="1589088" algn="l"/>
                <a:tab pos="2038350" algn="l"/>
                <a:tab pos="2487613" algn="l"/>
                <a:tab pos="2936875" algn="l"/>
                <a:tab pos="3386138" algn="l"/>
                <a:tab pos="3835400" algn="l"/>
                <a:tab pos="4284663" algn="l"/>
                <a:tab pos="4733925" algn="l"/>
                <a:tab pos="5183188" algn="l"/>
                <a:tab pos="5632450" algn="l"/>
                <a:tab pos="6081713" algn="l"/>
                <a:tab pos="6530975" algn="l"/>
                <a:tab pos="6980238" algn="l"/>
                <a:tab pos="7429500" algn="l"/>
                <a:tab pos="7878763" algn="l"/>
                <a:tab pos="8328025" algn="l"/>
                <a:tab pos="8777288" algn="l"/>
                <a:tab pos="9226550" algn="l"/>
                <a:tab pos="9675813" algn="l"/>
                <a:tab pos="101250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41413" algn="l"/>
                <a:tab pos="1589088" algn="l"/>
                <a:tab pos="2038350" algn="l"/>
                <a:tab pos="2487613" algn="l"/>
                <a:tab pos="2936875" algn="l"/>
                <a:tab pos="3386138" algn="l"/>
                <a:tab pos="3835400" algn="l"/>
                <a:tab pos="4284663" algn="l"/>
                <a:tab pos="4733925" algn="l"/>
                <a:tab pos="5183188" algn="l"/>
                <a:tab pos="5632450" algn="l"/>
                <a:tab pos="6081713" algn="l"/>
                <a:tab pos="6530975" algn="l"/>
                <a:tab pos="6980238" algn="l"/>
                <a:tab pos="7429500" algn="l"/>
                <a:tab pos="7878763" algn="l"/>
                <a:tab pos="8328025" algn="l"/>
                <a:tab pos="8777288" algn="l"/>
                <a:tab pos="9226550" algn="l"/>
                <a:tab pos="9675813" algn="l"/>
                <a:tab pos="101250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41413" algn="l"/>
                <a:tab pos="1589088" algn="l"/>
                <a:tab pos="2038350" algn="l"/>
                <a:tab pos="2487613" algn="l"/>
                <a:tab pos="2936875" algn="l"/>
                <a:tab pos="3386138" algn="l"/>
                <a:tab pos="3835400" algn="l"/>
                <a:tab pos="4284663" algn="l"/>
                <a:tab pos="4733925" algn="l"/>
                <a:tab pos="5183188" algn="l"/>
                <a:tab pos="5632450" algn="l"/>
                <a:tab pos="6081713" algn="l"/>
                <a:tab pos="6530975" algn="l"/>
                <a:tab pos="6980238" algn="l"/>
                <a:tab pos="7429500" algn="l"/>
                <a:tab pos="7878763" algn="l"/>
                <a:tab pos="8328025" algn="l"/>
                <a:tab pos="8777288" algn="l"/>
                <a:tab pos="9226550" algn="l"/>
                <a:tab pos="9675813" algn="l"/>
                <a:tab pos="101250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41413" algn="l"/>
                <a:tab pos="1589088" algn="l"/>
                <a:tab pos="2038350" algn="l"/>
                <a:tab pos="2487613" algn="l"/>
                <a:tab pos="2936875" algn="l"/>
                <a:tab pos="3386138" algn="l"/>
                <a:tab pos="3835400" algn="l"/>
                <a:tab pos="4284663" algn="l"/>
                <a:tab pos="4733925" algn="l"/>
                <a:tab pos="5183188" algn="l"/>
                <a:tab pos="5632450" algn="l"/>
                <a:tab pos="6081713" algn="l"/>
                <a:tab pos="6530975" algn="l"/>
                <a:tab pos="6980238" algn="l"/>
                <a:tab pos="7429500" algn="l"/>
                <a:tab pos="7878763" algn="l"/>
                <a:tab pos="8328025" algn="l"/>
                <a:tab pos="8777288" algn="l"/>
                <a:tab pos="9226550" algn="l"/>
                <a:tab pos="9675813" algn="l"/>
                <a:tab pos="101250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lvl="2" eaLnBrk="1">
              <a:buFont typeface="Times New Roman" panose="02020603050405020304" pitchFamily="18" charset="0"/>
              <a:buChar char="•"/>
            </a:pPr>
            <a:r>
              <a:rPr lang="en-US" altLang="en-US" sz="2117" dirty="0" err="1">
                <a:solidFill>
                  <a:srgbClr val="993366"/>
                </a:solidFill>
              </a:rPr>
              <a:t>Dựa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vào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tổng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số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các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điểm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ảnh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phổ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biến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có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 smtClean="0">
                <a:solidFill>
                  <a:srgbClr val="993366"/>
                </a:solidFill>
              </a:rPr>
              <a:t>trong</a:t>
            </a:r>
            <a:r>
              <a:rPr lang="en-US" altLang="en-US" sz="2117" dirty="0" smtClean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cả</a:t>
            </a:r>
            <a:r>
              <a:rPr lang="en-US" altLang="en-US" sz="2117" dirty="0">
                <a:solidFill>
                  <a:srgbClr val="993366"/>
                </a:solidFill>
              </a:rPr>
              <a:t> 2 </a:t>
            </a:r>
            <a:r>
              <a:rPr lang="en-US" altLang="en-US" sz="2117" dirty="0" err="1">
                <a:solidFill>
                  <a:srgbClr val="993366"/>
                </a:solidFill>
              </a:rPr>
              <a:t>lược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đồ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màu</a:t>
            </a:r>
            <a:r>
              <a:rPr lang="en-US" altLang="en-US" sz="2540" dirty="0">
                <a:solidFill>
                  <a:srgbClr val="993366"/>
                </a:solidFill>
              </a:rPr>
              <a:t>.</a:t>
            </a:r>
          </a:p>
        </p:txBody>
      </p:sp>
      <p:pic>
        <p:nvPicPr>
          <p:cNvPr id="3072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627" y="4880572"/>
            <a:ext cx="5322426" cy="9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467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8327959" y="6248140"/>
            <a:ext cx="2394084" cy="4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 eaLnBrk="1"/>
            <a:fld id="{F4D3FDEC-22A4-4040-955D-45EA40A22F2B}" type="slidenum">
              <a:rPr lang="en-US" altLang="en-US" sz="1482">
                <a:solidFill>
                  <a:srgbClr val="000000"/>
                </a:solidFill>
              </a:rPr>
              <a:pPr algn="r" eaLnBrk="1"/>
              <a:t>21</a:t>
            </a:fld>
            <a:endParaRPr lang="en-US" altLang="en-US" sz="1482">
              <a:solidFill>
                <a:srgbClr val="000000"/>
              </a:solidFill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1903414" y="1090359"/>
            <a:ext cx="8449016" cy="483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9717" rIns="0" bIns="0"/>
          <a:lstStyle>
            <a:lvl1pPr marL="341313" indent="-341313"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1363" indent="-284163"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1413" indent="-227013"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Aft>
                <a:spcPts val="1495"/>
              </a:spcAft>
            </a:pPr>
            <a:r>
              <a:rPr lang="en-US" altLang="en-US" sz="2540" b="1">
                <a:solidFill>
                  <a:srgbClr val="0000CC"/>
                </a:solidFill>
              </a:rPr>
              <a:t>Nhận xét:</a:t>
            </a:r>
            <a:r>
              <a:rPr lang="en-US" altLang="en-US" sz="2540" b="1">
                <a:solidFill>
                  <a:srgbClr val="993366"/>
                </a:solidFill>
              </a:rPr>
              <a:t> </a:t>
            </a:r>
          </a:p>
          <a:p>
            <a:pPr lvl="1" eaLnBrk="1">
              <a:spcAft>
                <a:spcPts val="1204"/>
              </a:spcAft>
              <a:buFont typeface="Wingdings" panose="05000000000000000000" pitchFamily="2" charset="2"/>
              <a:buChar char=""/>
            </a:pPr>
            <a:r>
              <a:rPr lang="en-US" altLang="en-US" sz="2117" u="sng">
                <a:solidFill>
                  <a:srgbClr val="0000FF"/>
                </a:solidFill>
              </a:rPr>
              <a:t>Ưu điểm:</a:t>
            </a:r>
            <a:r>
              <a:rPr lang="en-US" altLang="en-US" sz="2117">
                <a:solidFill>
                  <a:srgbClr val="993366"/>
                </a:solidFill>
              </a:rPr>
              <a:t> </a:t>
            </a:r>
          </a:p>
          <a:p>
            <a:pPr lvl="2" eaLnBrk="1">
              <a:spcAft>
                <a:spcPts val="900"/>
              </a:spcAft>
              <a:buFont typeface="Times New Roman" panose="02020603050405020304" pitchFamily="18" charset="0"/>
              <a:buChar char="•"/>
            </a:pPr>
            <a:r>
              <a:rPr lang="en-US" altLang="en-US" sz="2117">
                <a:solidFill>
                  <a:srgbClr val="993366"/>
                </a:solidFill>
              </a:rPr>
              <a:t>Cách làm đơn giản</a:t>
            </a:r>
          </a:p>
          <a:p>
            <a:pPr lvl="2" eaLnBrk="1">
              <a:spcAft>
                <a:spcPts val="900"/>
              </a:spcAft>
              <a:buFont typeface="Times New Roman" panose="02020603050405020304" pitchFamily="18" charset="0"/>
              <a:buChar char="•"/>
            </a:pPr>
            <a:r>
              <a:rPr lang="en-US" altLang="en-US" sz="2117">
                <a:solidFill>
                  <a:srgbClr val="993366"/>
                </a:solidFill>
              </a:rPr>
              <a:t>Tốc độ đáp ứng tương đối nhanh</a:t>
            </a:r>
          </a:p>
          <a:p>
            <a:pPr lvl="2" eaLnBrk="1">
              <a:spcAft>
                <a:spcPts val="900"/>
              </a:spcAft>
            </a:pPr>
            <a:endParaRPr lang="en-US" altLang="en-US" sz="2117">
              <a:solidFill>
                <a:srgbClr val="993366"/>
              </a:solidFill>
            </a:endParaRPr>
          </a:p>
          <a:p>
            <a:pPr lvl="1" eaLnBrk="1">
              <a:spcAft>
                <a:spcPts val="1204"/>
              </a:spcAft>
              <a:buFont typeface="Wingdings" panose="05000000000000000000" pitchFamily="2" charset="2"/>
              <a:buChar char=""/>
            </a:pPr>
            <a:r>
              <a:rPr lang="en-US" altLang="en-US" sz="2117" u="sng">
                <a:solidFill>
                  <a:srgbClr val="0000FF"/>
                </a:solidFill>
              </a:rPr>
              <a:t>Nhược điểm:</a:t>
            </a:r>
          </a:p>
          <a:p>
            <a:pPr lvl="2" eaLnBrk="1">
              <a:spcAft>
                <a:spcPts val="900"/>
              </a:spcAft>
              <a:buFont typeface="Times New Roman" panose="02020603050405020304" pitchFamily="18" charset="0"/>
              <a:buChar char="•"/>
            </a:pPr>
            <a:r>
              <a:rPr lang="en-US" altLang="en-US" sz="2117">
                <a:solidFill>
                  <a:srgbClr val="993366"/>
                </a:solidFill>
              </a:rPr>
              <a:t>Độ chính xác không cao</a:t>
            </a:r>
          </a:p>
          <a:p>
            <a:pPr lvl="2" eaLnBrk="1">
              <a:spcAft>
                <a:spcPts val="900"/>
              </a:spcAft>
            </a:pPr>
            <a:endParaRPr lang="en-US" altLang="en-US" sz="1905">
              <a:solidFill>
                <a:srgbClr val="993366"/>
              </a:solidFill>
            </a:endParaRPr>
          </a:p>
          <a:p>
            <a:pPr eaLnBrk="1">
              <a:spcAft>
                <a:spcPts val="1495"/>
              </a:spcAft>
            </a:pPr>
            <a:endParaRPr lang="en-US" altLang="en-US" sz="1905">
              <a:solidFill>
                <a:srgbClr val="993366"/>
              </a:solidFill>
            </a:endParaRPr>
          </a:p>
        </p:txBody>
      </p:sp>
      <p:sp>
        <p:nvSpPr>
          <p:cNvPr id="31748" name="Oval 3"/>
          <p:cNvSpPr>
            <a:spLocks noChangeArrowheads="1"/>
          </p:cNvSpPr>
          <p:nvPr/>
        </p:nvSpPr>
        <p:spPr bwMode="auto">
          <a:xfrm>
            <a:off x="2387271" y="0"/>
            <a:ext cx="7499782" cy="606502"/>
          </a:xfrm>
          <a:prstGeom prst="ellipse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5247" tIns="49529" rIns="95247" bIns="49529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/>
            <a:r>
              <a:rPr lang="en-US" altLang="en-US" sz="2540" b="1">
                <a:solidFill>
                  <a:srgbClr val="000099"/>
                </a:solidFill>
              </a:rPr>
              <a:t>Các đặc trưng ảnh và phương pháp trích chọn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4634829" y="606503"/>
            <a:ext cx="2571211" cy="55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247" tIns="49529" rIns="95247" bIns="49529">
            <a:spAutoFit/>
          </a:bodyPr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Aft>
                <a:spcPts val="1495"/>
              </a:spcAft>
            </a:pPr>
            <a:r>
              <a:rPr lang="en-US" altLang="en-US" sz="2963" b="1">
                <a:solidFill>
                  <a:srgbClr val="FF6600"/>
                </a:solidFill>
              </a:rPr>
              <a:t>1. Màu sắc </a:t>
            </a:r>
            <a:r>
              <a:rPr lang="en-US" altLang="en-US" sz="1693" b="1">
                <a:solidFill>
                  <a:srgbClr val="0000FF"/>
                </a:solidFill>
              </a:rPr>
              <a:t>(cont)</a:t>
            </a:r>
          </a:p>
        </p:txBody>
      </p:sp>
    </p:spTree>
    <p:extLst>
      <p:ext uri="{BB962C8B-B14F-4D97-AF65-F5344CB8AC3E}">
        <p14:creationId xmlns:p14="http://schemas.microsoft.com/office/powerpoint/2010/main" val="28032599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8327959" y="6248140"/>
            <a:ext cx="2394084" cy="4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 eaLnBrk="1"/>
            <a:fld id="{F4D3FDEC-22A4-4040-955D-45EA40A22F2B}" type="slidenum">
              <a:rPr lang="en-US" altLang="en-US" sz="1482">
                <a:solidFill>
                  <a:srgbClr val="000000"/>
                </a:solidFill>
              </a:rPr>
              <a:pPr algn="r" eaLnBrk="1"/>
              <a:t>22</a:t>
            </a:fld>
            <a:endParaRPr lang="en-US" altLang="en-US" sz="1482">
              <a:solidFill>
                <a:srgbClr val="000000"/>
              </a:solidFill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1903414" y="1090359"/>
            <a:ext cx="8449016" cy="483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9717" rIns="0" bIns="0"/>
          <a:lstStyle>
            <a:lvl1pPr marL="341313" indent="-341313"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1363" indent="-284163"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1413" indent="-227013"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Aft>
                <a:spcPts val="1495"/>
              </a:spcAft>
            </a:pPr>
            <a:r>
              <a:rPr lang="en-US" altLang="en-US" sz="2540" b="1" dirty="0" smtClean="0">
                <a:solidFill>
                  <a:srgbClr val="0000CC"/>
                </a:solidFill>
              </a:rPr>
              <a:t>Demo:</a:t>
            </a:r>
            <a:r>
              <a:rPr lang="en-US" altLang="en-US" sz="2540" b="1" dirty="0" smtClean="0">
                <a:solidFill>
                  <a:srgbClr val="993366"/>
                </a:solidFill>
              </a:rPr>
              <a:t> </a:t>
            </a:r>
            <a:endParaRPr lang="en-US" altLang="en-US" sz="1905" dirty="0">
              <a:solidFill>
                <a:srgbClr val="993366"/>
              </a:solidFill>
            </a:endParaRPr>
          </a:p>
          <a:p>
            <a:pPr eaLnBrk="1">
              <a:spcAft>
                <a:spcPts val="1495"/>
              </a:spcAft>
            </a:pPr>
            <a:endParaRPr lang="en-US" altLang="en-US" sz="1905" dirty="0">
              <a:solidFill>
                <a:srgbClr val="993366"/>
              </a:solidFill>
            </a:endParaRPr>
          </a:p>
        </p:txBody>
      </p:sp>
      <p:sp>
        <p:nvSpPr>
          <p:cNvPr id="31748" name="Oval 3"/>
          <p:cNvSpPr>
            <a:spLocks noChangeArrowheads="1"/>
          </p:cNvSpPr>
          <p:nvPr/>
        </p:nvSpPr>
        <p:spPr bwMode="auto">
          <a:xfrm>
            <a:off x="2387271" y="0"/>
            <a:ext cx="7499782" cy="606502"/>
          </a:xfrm>
          <a:prstGeom prst="ellipse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5247" tIns="49529" rIns="95247" bIns="49529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/>
            <a:r>
              <a:rPr lang="en-US" altLang="en-US" sz="2540" b="1" dirty="0" err="1">
                <a:solidFill>
                  <a:srgbClr val="000099"/>
                </a:solidFill>
              </a:rPr>
              <a:t>Các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đặc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trưng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ảnh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và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phương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pháp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trích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chọn</a:t>
            </a:r>
            <a:endParaRPr lang="en-US" altLang="en-US" sz="2540" b="1" dirty="0">
              <a:solidFill>
                <a:srgbClr val="000099"/>
              </a:solidFill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4634829" y="606503"/>
            <a:ext cx="2571211" cy="55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247" tIns="49529" rIns="95247" bIns="49529">
            <a:spAutoFit/>
          </a:bodyPr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Aft>
                <a:spcPts val="1495"/>
              </a:spcAft>
            </a:pPr>
            <a:r>
              <a:rPr lang="en-US" altLang="en-US" sz="2963" b="1" dirty="0">
                <a:solidFill>
                  <a:srgbClr val="FF6600"/>
                </a:solidFill>
              </a:rPr>
              <a:t>1. </a:t>
            </a:r>
            <a:r>
              <a:rPr lang="en-US" altLang="en-US" sz="2963" b="1" dirty="0" err="1">
                <a:solidFill>
                  <a:srgbClr val="FF6600"/>
                </a:solidFill>
              </a:rPr>
              <a:t>Màu</a:t>
            </a:r>
            <a:r>
              <a:rPr lang="en-US" altLang="en-US" sz="2963" b="1" dirty="0">
                <a:solidFill>
                  <a:srgbClr val="FF6600"/>
                </a:solidFill>
              </a:rPr>
              <a:t> </a:t>
            </a:r>
            <a:r>
              <a:rPr lang="en-US" altLang="en-US" sz="2963" b="1" dirty="0" err="1">
                <a:solidFill>
                  <a:srgbClr val="FF6600"/>
                </a:solidFill>
              </a:rPr>
              <a:t>sắc</a:t>
            </a:r>
            <a:r>
              <a:rPr lang="en-US" altLang="en-US" sz="2963" b="1" dirty="0">
                <a:solidFill>
                  <a:srgbClr val="FF6600"/>
                </a:solidFill>
              </a:rPr>
              <a:t> </a:t>
            </a:r>
            <a:r>
              <a:rPr lang="en-US" altLang="en-US" sz="1693" b="1" dirty="0">
                <a:solidFill>
                  <a:srgbClr val="0000FF"/>
                </a:solidFill>
              </a:rPr>
              <a:t>(</a:t>
            </a:r>
            <a:r>
              <a:rPr lang="en-US" altLang="en-US" sz="1693" b="1" dirty="0" err="1">
                <a:solidFill>
                  <a:srgbClr val="0000FF"/>
                </a:solidFill>
              </a:rPr>
              <a:t>cont</a:t>
            </a:r>
            <a:r>
              <a:rPr lang="en-US" altLang="en-US" sz="1693" b="1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77321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8327959" y="6248140"/>
            <a:ext cx="2394084" cy="4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 eaLnBrk="1"/>
            <a:fld id="{F4D3FDEC-22A4-4040-955D-45EA40A22F2B}" type="slidenum">
              <a:rPr lang="en-US" altLang="en-US" sz="1482">
                <a:solidFill>
                  <a:srgbClr val="000000"/>
                </a:solidFill>
              </a:rPr>
              <a:pPr algn="r" eaLnBrk="1"/>
              <a:t>23</a:t>
            </a:fld>
            <a:endParaRPr lang="en-US" altLang="en-US" sz="1482">
              <a:solidFill>
                <a:srgbClr val="000000"/>
              </a:solidFill>
            </a:endParaRPr>
          </a:p>
        </p:txBody>
      </p:sp>
      <p:sp>
        <p:nvSpPr>
          <p:cNvPr id="31748" name="Oval 3"/>
          <p:cNvSpPr>
            <a:spLocks noChangeArrowheads="1"/>
          </p:cNvSpPr>
          <p:nvPr/>
        </p:nvSpPr>
        <p:spPr bwMode="auto">
          <a:xfrm>
            <a:off x="2387271" y="0"/>
            <a:ext cx="7499782" cy="606502"/>
          </a:xfrm>
          <a:prstGeom prst="ellipse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5247" tIns="49529" rIns="95247" bIns="49529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/>
            <a:r>
              <a:rPr lang="en-US" altLang="en-US" sz="2540" b="1" dirty="0" err="1">
                <a:solidFill>
                  <a:srgbClr val="000099"/>
                </a:solidFill>
              </a:rPr>
              <a:t>Các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đặc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trưng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ảnh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và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phương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pháp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trích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chọn</a:t>
            </a:r>
            <a:endParaRPr lang="en-US" altLang="en-US" sz="2540" b="1" dirty="0">
              <a:solidFill>
                <a:srgbClr val="000099"/>
              </a:solidFill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4542658" y="606503"/>
            <a:ext cx="2755556" cy="55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247" tIns="49529" rIns="95247" bIns="49529">
            <a:spAutoFit/>
          </a:bodyPr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Aft>
                <a:spcPts val="1495"/>
              </a:spcAft>
            </a:pPr>
            <a:r>
              <a:rPr lang="en-US" altLang="en-US" sz="2963" b="1" dirty="0" err="1" smtClean="0">
                <a:solidFill>
                  <a:srgbClr val="FF6600"/>
                </a:solidFill>
              </a:rPr>
              <a:t>Sơ</a:t>
            </a:r>
            <a:r>
              <a:rPr lang="en-US" altLang="en-US" sz="2963" b="1" dirty="0" smtClean="0">
                <a:solidFill>
                  <a:srgbClr val="FF6600"/>
                </a:solidFill>
              </a:rPr>
              <a:t> </a:t>
            </a:r>
            <a:r>
              <a:rPr lang="en-US" altLang="en-US" sz="2963" b="1" dirty="0" err="1" smtClean="0">
                <a:solidFill>
                  <a:srgbClr val="FF6600"/>
                </a:solidFill>
              </a:rPr>
              <a:t>đồ</a:t>
            </a:r>
            <a:r>
              <a:rPr lang="en-US" altLang="en-US" sz="2963" b="1" dirty="0" smtClean="0">
                <a:solidFill>
                  <a:srgbClr val="FF6600"/>
                </a:solidFill>
              </a:rPr>
              <a:t> </a:t>
            </a:r>
            <a:r>
              <a:rPr lang="en-US" altLang="en-US" sz="2963" b="1" dirty="0" err="1" smtClean="0">
                <a:solidFill>
                  <a:srgbClr val="FF6600"/>
                </a:solidFill>
              </a:rPr>
              <a:t>ứng</a:t>
            </a:r>
            <a:r>
              <a:rPr lang="en-US" altLang="en-US" sz="2963" b="1" dirty="0" smtClean="0">
                <a:solidFill>
                  <a:srgbClr val="FF6600"/>
                </a:solidFill>
              </a:rPr>
              <a:t> </a:t>
            </a:r>
            <a:r>
              <a:rPr lang="en-US" altLang="en-US" sz="2963" b="1" dirty="0" err="1" smtClean="0">
                <a:solidFill>
                  <a:srgbClr val="FF6600"/>
                </a:solidFill>
              </a:rPr>
              <a:t>dụng</a:t>
            </a:r>
            <a:endParaRPr lang="en-US" altLang="en-US" sz="1693" b="1" dirty="0">
              <a:solidFill>
                <a:srgbClr val="0000FF"/>
              </a:solidFill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2128838" y="1915068"/>
            <a:ext cx="8321448" cy="3730989"/>
            <a:chOff x="1695" y="9443"/>
            <a:chExt cx="9023" cy="3854"/>
          </a:xfrm>
        </p:grpSpPr>
        <p:grpSp>
          <p:nvGrpSpPr>
            <p:cNvPr id="32" name="Group 31"/>
            <p:cNvGrpSpPr>
              <a:grpSpLocks/>
            </p:cNvGrpSpPr>
            <p:nvPr/>
          </p:nvGrpSpPr>
          <p:grpSpPr bwMode="auto">
            <a:xfrm>
              <a:off x="1695" y="9511"/>
              <a:ext cx="9021" cy="3786"/>
              <a:chOff x="1929" y="9537"/>
              <a:chExt cx="9021" cy="3786"/>
            </a:xfrm>
          </p:grpSpPr>
          <p:grpSp>
            <p:nvGrpSpPr>
              <p:cNvPr id="39" name="Group 38"/>
              <p:cNvGrpSpPr>
                <a:grpSpLocks/>
              </p:cNvGrpSpPr>
              <p:nvPr/>
            </p:nvGrpSpPr>
            <p:grpSpPr bwMode="auto">
              <a:xfrm>
                <a:off x="1929" y="9537"/>
                <a:ext cx="9021" cy="2630"/>
                <a:chOff x="262" y="8179"/>
                <a:chExt cx="10524" cy="2630"/>
              </a:xfrm>
            </p:grpSpPr>
            <p:grpSp>
              <p:nvGrpSpPr>
                <p:cNvPr id="44" name="Group 43"/>
                <p:cNvGrpSpPr>
                  <a:grpSpLocks/>
                </p:cNvGrpSpPr>
                <p:nvPr/>
              </p:nvGrpSpPr>
              <p:grpSpPr bwMode="auto">
                <a:xfrm>
                  <a:off x="2842" y="8179"/>
                  <a:ext cx="7944" cy="2617"/>
                  <a:chOff x="1665" y="8164"/>
                  <a:chExt cx="7944" cy="2617"/>
                </a:xfrm>
              </p:grpSpPr>
              <p:sp>
                <p:nvSpPr>
                  <p:cNvPr id="47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4534" y="8179"/>
                    <a:ext cx="2217" cy="852"/>
                  </a:xfrm>
                  <a:prstGeom prst="roundRect">
                    <a:avLst>
                      <a:gd name="adj" fmla="val 16667"/>
                    </a:avLst>
                  </a:prstGeom>
                  <a:gradFill rotWithShape="0">
                    <a:gsLst>
                      <a:gs pos="0">
                        <a:srgbClr val="8EAADB"/>
                      </a:gs>
                      <a:gs pos="50000">
                        <a:srgbClr val="4472C4"/>
                      </a:gs>
                      <a:gs pos="100000">
                        <a:srgbClr val="8EAADB"/>
                      </a:gs>
                    </a:gsLst>
                    <a:lin ang="5400000" scaled="1"/>
                  </a:gradFill>
                  <a:ln w="12700">
                    <a:solidFill>
                      <a:srgbClr val="4472C4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1F3763"/>
                    </a:outerShdw>
                  </a:effec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6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Tính</a:t>
                    </a:r>
                    <a:r>
                      <a: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6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toán</a:t>
                    </a:r>
                    <a:r>
                      <a: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6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độ</a:t>
                    </a:r>
                    <a:r>
                      <a: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6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tương</a:t>
                    </a:r>
                    <a:r>
                      <a: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6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tự</a:t>
                    </a:r>
                    <a:endParaRPr lang="en-US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7392" y="8191"/>
                    <a:ext cx="2217" cy="852"/>
                  </a:xfrm>
                  <a:prstGeom prst="roundRect">
                    <a:avLst>
                      <a:gd name="adj" fmla="val 16667"/>
                    </a:avLst>
                  </a:prstGeom>
                  <a:gradFill rotWithShape="0">
                    <a:gsLst>
                      <a:gs pos="0">
                        <a:srgbClr val="8EAADB"/>
                      </a:gs>
                      <a:gs pos="50000">
                        <a:srgbClr val="4472C4"/>
                      </a:gs>
                      <a:gs pos="100000">
                        <a:srgbClr val="8EAADB"/>
                      </a:gs>
                    </a:gsLst>
                    <a:lin ang="5400000" scaled="1"/>
                  </a:gradFill>
                  <a:ln w="12700">
                    <a:solidFill>
                      <a:srgbClr val="4472C4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1F3763"/>
                    </a:outerShdw>
                  </a:effec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Hiển</a:t>
                    </a:r>
                    <a:r>
                      <a:rPr lang="en-US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thị</a:t>
                    </a:r>
                    <a:r>
                      <a:rPr lang="en-US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kết</a:t>
                    </a:r>
                    <a:r>
                      <a:rPr lang="en-US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quả</a:t>
                    </a:r>
                    <a:endParaRPr lang="en-US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1665" y="9892"/>
                    <a:ext cx="2217" cy="852"/>
                  </a:xfrm>
                  <a:prstGeom prst="roundRect">
                    <a:avLst>
                      <a:gd name="adj" fmla="val 16667"/>
                    </a:avLst>
                  </a:prstGeom>
                  <a:gradFill rotWithShape="0">
                    <a:gsLst>
                      <a:gs pos="0">
                        <a:srgbClr val="8EAADB"/>
                      </a:gs>
                      <a:gs pos="50000">
                        <a:srgbClr val="4472C4"/>
                      </a:gs>
                      <a:gs pos="100000">
                        <a:srgbClr val="8EAADB"/>
                      </a:gs>
                    </a:gsLst>
                    <a:lin ang="5400000" scaled="1"/>
                  </a:gradFill>
                  <a:ln w="12700">
                    <a:solidFill>
                      <a:srgbClr val="4472C4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1F3763"/>
                    </a:outerShdw>
                  </a:effec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Trích</a:t>
                    </a:r>
                    <a:r>
                      <a:rPr lang="en-US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chọn</a:t>
                    </a:r>
                    <a:r>
                      <a:rPr lang="en-US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đặc</a:t>
                    </a:r>
                    <a:r>
                      <a:rPr lang="en-US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trưng</a:t>
                    </a:r>
                    <a:endParaRPr lang="en-US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  <p:sp>
                <p:nvSpPr>
                  <p:cNvPr id="50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3932" y="8477"/>
                    <a:ext cx="626" cy="213"/>
                  </a:xfrm>
                  <a:prstGeom prst="rightArrow">
                    <a:avLst>
                      <a:gd name="adj1" fmla="val 50000"/>
                      <a:gd name="adj2" fmla="val 73474"/>
                    </a:avLst>
                  </a:prstGeom>
                  <a:gradFill rotWithShape="0">
                    <a:gsLst>
                      <a:gs pos="0">
                        <a:srgbClr val="4472C4"/>
                      </a:gs>
                      <a:gs pos="100000">
                        <a:srgbClr val="1F3763"/>
                      </a:gs>
                    </a:gsLst>
                    <a:lin ang="2700000" scaled="1"/>
                  </a:gradFill>
                  <a:ln w="12700">
                    <a:solidFill>
                      <a:srgbClr val="F2F2F2"/>
                    </a:solidFill>
                    <a:miter lim="800000"/>
                    <a:headEnd/>
                    <a:tailEnd/>
                  </a:ln>
                  <a:effectLst>
                    <a:outerShdw sy="50000" kx="-2453608" rotWithShape="0">
                      <a:srgbClr val="B4C6E7">
                        <a:alpha val="50000"/>
                      </a:srgbClr>
                    </a:outerShdw>
                  </a:effec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6776" y="8529"/>
                    <a:ext cx="626" cy="213"/>
                  </a:xfrm>
                  <a:prstGeom prst="rightArrow">
                    <a:avLst>
                      <a:gd name="adj1" fmla="val 50000"/>
                      <a:gd name="adj2" fmla="val 73474"/>
                    </a:avLst>
                  </a:prstGeom>
                  <a:gradFill rotWithShape="0">
                    <a:gsLst>
                      <a:gs pos="0">
                        <a:srgbClr val="4472C4"/>
                      </a:gs>
                      <a:gs pos="100000">
                        <a:srgbClr val="1F3763"/>
                      </a:gs>
                    </a:gsLst>
                    <a:lin ang="2700000" scaled="1"/>
                  </a:gradFill>
                  <a:ln w="12700">
                    <a:solidFill>
                      <a:srgbClr val="F2F2F2"/>
                    </a:solidFill>
                    <a:miter lim="800000"/>
                    <a:headEnd/>
                    <a:tailEnd/>
                  </a:ln>
                  <a:effectLst>
                    <a:outerShdw sy="50000" kx="-2453608" rotWithShape="0">
                      <a:srgbClr val="B4C6E7">
                        <a:alpha val="50000"/>
                      </a:srgbClr>
                    </a:outerShdw>
                  </a:effec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" name="AutoShape 14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5154" y="9361"/>
                    <a:ext cx="849" cy="213"/>
                  </a:xfrm>
                  <a:prstGeom prst="rightArrow">
                    <a:avLst>
                      <a:gd name="adj1" fmla="val 50000"/>
                      <a:gd name="adj2" fmla="val 99648"/>
                    </a:avLst>
                  </a:prstGeom>
                  <a:gradFill rotWithShape="0">
                    <a:gsLst>
                      <a:gs pos="0">
                        <a:srgbClr val="4472C4"/>
                      </a:gs>
                      <a:gs pos="100000">
                        <a:srgbClr val="1F3763"/>
                      </a:gs>
                    </a:gsLst>
                    <a:lin ang="2700000" scaled="1"/>
                  </a:gradFill>
                  <a:ln w="12700">
                    <a:solidFill>
                      <a:srgbClr val="F2F2F2"/>
                    </a:solidFill>
                    <a:miter lim="800000"/>
                    <a:headEnd/>
                    <a:tailEnd/>
                  </a:ln>
                  <a:effectLst>
                    <a:outerShdw sy="50000" kx="-2453608" rotWithShape="0">
                      <a:srgbClr val="B4C6E7">
                        <a:alpha val="50000"/>
                      </a:srgbClr>
                    </a:outerShdw>
                  </a:effec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" name="AutoShape 15"/>
                  <p:cNvSpPr>
                    <a:spLocks noChangeArrowheads="1"/>
                  </p:cNvSpPr>
                  <p:nvPr/>
                </p:nvSpPr>
                <p:spPr bwMode="auto">
                  <a:xfrm>
                    <a:off x="4545" y="9817"/>
                    <a:ext cx="2102" cy="964"/>
                  </a:xfrm>
                  <a:prstGeom prst="flowChartMagneticDisk">
                    <a:avLst/>
                  </a:prstGeom>
                  <a:solidFill>
                    <a:srgbClr val="4472C4"/>
                  </a:solidFill>
                  <a:ln w="38100">
                    <a:solidFill>
                      <a:srgbClr val="F2F2F2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1F3763">
                        <a:alpha val="50000"/>
                      </a:srgbClr>
                    </a:outerShdw>
                  </a:effec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CSDL </a:t>
                    </a:r>
                    <a:r>
                      <a:rPr lang="en-US" sz="16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đặc</a:t>
                    </a:r>
                    <a:r>
                      <a: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6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trưng</a:t>
                    </a:r>
                    <a:endParaRPr lang="en-US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" name="AutoShape 16"/>
                  <p:cNvSpPr>
                    <a:spLocks noChangeArrowheads="1"/>
                  </p:cNvSpPr>
                  <p:nvPr/>
                </p:nvSpPr>
                <p:spPr bwMode="auto">
                  <a:xfrm>
                    <a:off x="3908" y="10207"/>
                    <a:ext cx="626" cy="213"/>
                  </a:xfrm>
                  <a:prstGeom prst="rightArrow">
                    <a:avLst>
                      <a:gd name="adj1" fmla="val 50000"/>
                      <a:gd name="adj2" fmla="val 73474"/>
                    </a:avLst>
                  </a:prstGeom>
                  <a:gradFill rotWithShape="0">
                    <a:gsLst>
                      <a:gs pos="0">
                        <a:srgbClr val="4472C4"/>
                      </a:gs>
                      <a:gs pos="100000">
                        <a:srgbClr val="1F3763"/>
                      </a:gs>
                    </a:gsLst>
                    <a:lin ang="2700000" scaled="1"/>
                  </a:gradFill>
                  <a:ln w="12700">
                    <a:solidFill>
                      <a:srgbClr val="F2F2F2"/>
                    </a:solidFill>
                    <a:miter lim="800000"/>
                    <a:headEnd/>
                    <a:tailEnd/>
                  </a:ln>
                  <a:effectLst>
                    <a:outerShdw sy="50000" kx="-2453608" rotWithShape="0">
                      <a:srgbClr val="B4C6E7">
                        <a:alpha val="50000"/>
                      </a:srgbClr>
                    </a:outerShdw>
                  </a:effec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AutoShape 17"/>
                  <p:cNvSpPr>
                    <a:spLocks noChangeArrowheads="1"/>
                  </p:cNvSpPr>
                  <p:nvPr/>
                </p:nvSpPr>
                <p:spPr bwMode="auto">
                  <a:xfrm>
                    <a:off x="1689" y="8164"/>
                    <a:ext cx="2217" cy="852"/>
                  </a:xfrm>
                  <a:prstGeom prst="roundRect">
                    <a:avLst>
                      <a:gd name="adj" fmla="val 16667"/>
                    </a:avLst>
                  </a:prstGeom>
                  <a:gradFill rotWithShape="0">
                    <a:gsLst>
                      <a:gs pos="0">
                        <a:srgbClr val="8EAADB"/>
                      </a:gs>
                      <a:gs pos="50000">
                        <a:srgbClr val="4472C4"/>
                      </a:gs>
                      <a:gs pos="100000">
                        <a:srgbClr val="8EAADB"/>
                      </a:gs>
                    </a:gsLst>
                    <a:lin ang="5400000" scaled="1"/>
                  </a:gradFill>
                  <a:ln w="12700">
                    <a:solidFill>
                      <a:srgbClr val="4472C4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1F3763"/>
                    </a:outerShdw>
                  </a:effec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Trích</a:t>
                    </a:r>
                    <a:r>
                      <a:rPr lang="en-US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chọn</a:t>
                    </a:r>
                    <a:r>
                      <a:rPr lang="en-US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đặc</a:t>
                    </a:r>
                    <a:r>
                      <a:rPr lang="en-US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trưng</a:t>
                    </a:r>
                    <a:endParaRPr lang="en-US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5" name="AutoShape 18"/>
                <p:cNvSpPr>
                  <a:spLocks noChangeArrowheads="1"/>
                </p:cNvSpPr>
                <p:nvPr/>
              </p:nvSpPr>
              <p:spPr bwMode="auto">
                <a:xfrm>
                  <a:off x="2364" y="10268"/>
                  <a:ext cx="478" cy="188"/>
                </a:xfrm>
                <a:prstGeom prst="rightArrow">
                  <a:avLst>
                    <a:gd name="adj1" fmla="val 50000"/>
                    <a:gd name="adj2" fmla="val 63564"/>
                  </a:avLst>
                </a:prstGeom>
                <a:gradFill rotWithShape="0">
                  <a:gsLst>
                    <a:gs pos="0">
                      <a:srgbClr val="4472C4"/>
                    </a:gs>
                    <a:gs pos="100000">
                      <a:srgbClr val="1F3763"/>
                    </a:gs>
                  </a:gsLst>
                  <a:lin ang="2700000" scaled="1"/>
                </a:gradFill>
                <a:ln w="12700" algn="ctr">
                  <a:solidFill>
                    <a:srgbClr val="F2F2F2"/>
                  </a:solidFill>
                  <a:miter lim="800000"/>
                  <a:headEnd/>
                  <a:tailEnd/>
                </a:ln>
                <a:effectLst>
                  <a:outerShdw sy="50000" kx="-2453608" rotWithShape="0">
                    <a:srgbClr val="B4C6E7">
                      <a:alpha val="50000"/>
                    </a:srgbClr>
                  </a:outerShdw>
                </a:effec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AutoShape 19"/>
                <p:cNvSpPr>
                  <a:spLocks noChangeArrowheads="1"/>
                </p:cNvSpPr>
                <p:nvPr/>
              </p:nvSpPr>
              <p:spPr bwMode="auto">
                <a:xfrm>
                  <a:off x="262" y="9845"/>
                  <a:ext cx="2102" cy="964"/>
                </a:xfrm>
                <a:prstGeom prst="flowChartMagneticDisk">
                  <a:avLst/>
                </a:prstGeom>
                <a:solidFill>
                  <a:srgbClr val="4472C4"/>
                </a:solidFill>
                <a:ln w="38100">
                  <a:solidFill>
                    <a:srgbClr val="F2F2F2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1F3763">
                      <a:alpha val="50000"/>
                    </a:srgbClr>
                  </a:outerShdw>
                </a:effec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CSDL </a:t>
                  </a:r>
                  <a:r>
                    <a:rPr lang="en-US" dirty="0" err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ảnh</a:t>
                  </a:r>
                  <a:endPara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0" name="AutoShape 20"/>
              <p:cNvCxnSpPr>
                <a:cxnSpLocks noChangeShapeType="1"/>
              </p:cNvCxnSpPr>
              <p:nvPr/>
            </p:nvCxnSpPr>
            <p:spPr bwMode="auto">
              <a:xfrm flipV="1">
                <a:off x="3393" y="10008"/>
                <a:ext cx="714" cy="1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2667" y="12551"/>
                <a:ext cx="483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….. </a:t>
                </a:r>
                <a:r>
                  <a:rPr lang="en-US" sz="11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		  </a:t>
                </a:r>
                <a:r>
                  <a:rPr lang="en-US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…. </a:t>
                </a:r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2279" y="9704"/>
                <a:ext cx="1240" cy="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3" name="AutoShape 23"/>
              <p:cNvCxnSpPr>
                <a:cxnSpLocks noChangeShapeType="1"/>
              </p:cNvCxnSpPr>
              <p:nvPr/>
            </p:nvCxnSpPr>
            <p:spPr bwMode="auto">
              <a:xfrm flipH="1" flipV="1">
                <a:off x="3619" y="12221"/>
                <a:ext cx="714" cy="38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5542" y="9443"/>
              <a:ext cx="5176" cy="2155"/>
              <a:chOff x="5542" y="9443"/>
              <a:chExt cx="5176" cy="2155"/>
            </a:xfrm>
          </p:grpSpPr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5542" y="11192"/>
                <a:ext cx="262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 b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5" name="Group 34"/>
              <p:cNvGrpSpPr>
                <a:grpSpLocks/>
              </p:cNvGrpSpPr>
              <p:nvPr/>
            </p:nvGrpSpPr>
            <p:grpSpPr bwMode="auto">
              <a:xfrm>
                <a:off x="5546" y="9443"/>
                <a:ext cx="5172" cy="435"/>
                <a:chOff x="5546" y="9443"/>
                <a:chExt cx="5172" cy="435"/>
              </a:xfrm>
            </p:grpSpPr>
            <p:sp>
              <p:nvSpPr>
                <p:cNvPr id="36" name="Rectangle 35"/>
                <p:cNvSpPr>
                  <a:spLocks noChangeArrowheads="1"/>
                </p:cNvSpPr>
                <p:nvPr/>
              </p:nvSpPr>
              <p:spPr bwMode="auto">
                <a:xfrm>
                  <a:off x="5546" y="9472"/>
                  <a:ext cx="262" cy="4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400" b="1">
                      <a:solidFill>
                        <a:srgbClr val="FF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Rectangle 36"/>
                <p:cNvSpPr>
                  <a:spLocks noChangeArrowheads="1"/>
                </p:cNvSpPr>
                <p:nvPr/>
              </p:nvSpPr>
              <p:spPr bwMode="auto">
                <a:xfrm>
                  <a:off x="8004" y="9461"/>
                  <a:ext cx="262" cy="4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400" b="1">
                      <a:solidFill>
                        <a:srgbClr val="FF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3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456" y="9443"/>
                  <a:ext cx="262" cy="4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400" b="1">
                      <a:solidFill>
                        <a:srgbClr val="FF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4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pic>
        <p:nvPicPr>
          <p:cNvPr id="56" name="Picture 5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781" y="2245022"/>
            <a:ext cx="907819" cy="49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Picture 5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185" y="4911283"/>
            <a:ext cx="6381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Picture 5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545" y="4920963"/>
            <a:ext cx="60960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Picture 5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533" y="4939125"/>
            <a:ext cx="5334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Picture 6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328" y="4960581"/>
            <a:ext cx="523875" cy="390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625739"/>
              </p:ext>
            </p:extLst>
          </p:nvPr>
        </p:nvGraphicFramePr>
        <p:xfrm>
          <a:off x="2128838" y="5486694"/>
          <a:ext cx="6623971" cy="1051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5174"/>
                <a:gridCol w="4528797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</a:rPr>
                        <a:t>Tên</a:t>
                      </a:r>
                      <a:r>
                        <a:rPr lang="en-US" sz="2000" dirty="0">
                          <a:effectLst/>
                        </a:rPr>
                        <a:t> file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Mô tả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</a:rPr>
                        <a:t>DataDistance.json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File </a:t>
                      </a:r>
                      <a:r>
                        <a:rPr lang="en-US" sz="2000" dirty="0" err="1">
                          <a:effectLst/>
                        </a:rPr>
                        <a:t>dữ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liệu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đăc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trưng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ảnh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</a:rPr>
                        <a:t>DataFile.json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File </a:t>
                      </a:r>
                      <a:r>
                        <a:rPr lang="en-US" sz="2000" dirty="0" err="1">
                          <a:effectLst/>
                        </a:rPr>
                        <a:t>chứ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dữ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liệu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của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ảnh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9848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8327959" y="6248140"/>
            <a:ext cx="2394084" cy="4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 eaLnBrk="1"/>
            <a:fld id="{F4D3FDEC-22A4-4040-955D-45EA40A22F2B}" type="slidenum">
              <a:rPr lang="en-US" altLang="en-US" sz="1482">
                <a:solidFill>
                  <a:srgbClr val="000000"/>
                </a:solidFill>
              </a:rPr>
              <a:pPr algn="r" eaLnBrk="1"/>
              <a:t>24</a:t>
            </a:fld>
            <a:endParaRPr lang="en-US" altLang="en-US" sz="1482">
              <a:solidFill>
                <a:srgbClr val="000000"/>
              </a:solidFill>
            </a:endParaRPr>
          </a:p>
        </p:txBody>
      </p:sp>
      <p:sp>
        <p:nvSpPr>
          <p:cNvPr id="31748" name="Oval 3"/>
          <p:cNvSpPr>
            <a:spLocks noChangeArrowheads="1"/>
          </p:cNvSpPr>
          <p:nvPr/>
        </p:nvSpPr>
        <p:spPr bwMode="auto">
          <a:xfrm>
            <a:off x="2387271" y="0"/>
            <a:ext cx="7499782" cy="606502"/>
          </a:xfrm>
          <a:prstGeom prst="ellipse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5247" tIns="49529" rIns="95247" bIns="49529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/>
            <a:r>
              <a:rPr lang="en-US" altLang="en-US" sz="2540" b="1" dirty="0" err="1">
                <a:solidFill>
                  <a:srgbClr val="000099"/>
                </a:solidFill>
              </a:rPr>
              <a:t>Các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đặc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trưng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ảnh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và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phương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pháp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trích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chọn</a:t>
            </a:r>
            <a:endParaRPr lang="en-US" altLang="en-US" sz="2540" b="1" dirty="0">
              <a:solidFill>
                <a:srgbClr val="000099"/>
              </a:solidFill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2958899" y="606503"/>
            <a:ext cx="5923090" cy="55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247" tIns="49529" rIns="95247" bIns="49529">
            <a:spAutoFit/>
          </a:bodyPr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Aft>
                <a:spcPts val="1495"/>
              </a:spcAft>
            </a:pPr>
            <a:r>
              <a:rPr lang="en-US" altLang="en-US" sz="2963" b="1" dirty="0" err="1" smtClean="0">
                <a:solidFill>
                  <a:srgbClr val="FF6600"/>
                </a:solidFill>
              </a:rPr>
              <a:t>Đặc</a:t>
            </a:r>
            <a:r>
              <a:rPr lang="en-US" altLang="en-US" sz="2963" b="1" dirty="0" smtClean="0">
                <a:solidFill>
                  <a:srgbClr val="FF6600"/>
                </a:solidFill>
              </a:rPr>
              <a:t> </a:t>
            </a:r>
            <a:r>
              <a:rPr lang="en-US" altLang="en-US" sz="2963" b="1" dirty="0" err="1" smtClean="0">
                <a:solidFill>
                  <a:srgbClr val="FF6600"/>
                </a:solidFill>
              </a:rPr>
              <a:t>trưng</a:t>
            </a:r>
            <a:r>
              <a:rPr lang="en-US" altLang="en-US" sz="2963" b="1" dirty="0" smtClean="0">
                <a:solidFill>
                  <a:srgbClr val="FF6600"/>
                </a:solidFill>
              </a:rPr>
              <a:t> </a:t>
            </a:r>
            <a:r>
              <a:rPr lang="en-US" altLang="en-US" sz="2963" b="1" dirty="0" err="1" smtClean="0">
                <a:solidFill>
                  <a:srgbClr val="FF6600"/>
                </a:solidFill>
              </a:rPr>
              <a:t>mầu</a:t>
            </a:r>
            <a:r>
              <a:rPr lang="en-US" altLang="en-US" sz="2963" b="1" dirty="0" smtClean="0">
                <a:solidFill>
                  <a:srgbClr val="FF6600"/>
                </a:solidFill>
              </a:rPr>
              <a:t> </a:t>
            </a:r>
            <a:r>
              <a:rPr lang="en-US" altLang="en-US" sz="2963" b="1" dirty="0" err="1" smtClean="0">
                <a:solidFill>
                  <a:srgbClr val="FF6600"/>
                </a:solidFill>
              </a:rPr>
              <a:t>sắc</a:t>
            </a:r>
            <a:r>
              <a:rPr lang="en-US" altLang="en-US" sz="2963" b="1" dirty="0" smtClean="0">
                <a:solidFill>
                  <a:srgbClr val="FF6600"/>
                </a:solidFill>
              </a:rPr>
              <a:t> </a:t>
            </a:r>
            <a:r>
              <a:rPr lang="en-US" altLang="en-US" sz="2963" b="1" dirty="0" err="1" smtClean="0">
                <a:solidFill>
                  <a:srgbClr val="FF6600"/>
                </a:solidFill>
              </a:rPr>
              <a:t>được</a:t>
            </a:r>
            <a:r>
              <a:rPr lang="en-US" altLang="en-US" sz="2963" b="1" dirty="0" smtClean="0">
                <a:solidFill>
                  <a:srgbClr val="FF6600"/>
                </a:solidFill>
              </a:rPr>
              <a:t> </a:t>
            </a:r>
            <a:r>
              <a:rPr lang="en-US" altLang="en-US" sz="2963" b="1" dirty="0" err="1" smtClean="0">
                <a:solidFill>
                  <a:srgbClr val="FF6600"/>
                </a:solidFill>
              </a:rPr>
              <a:t>trích</a:t>
            </a:r>
            <a:r>
              <a:rPr lang="en-US" altLang="en-US" sz="2963" b="1" dirty="0" smtClean="0">
                <a:solidFill>
                  <a:srgbClr val="FF6600"/>
                </a:solidFill>
              </a:rPr>
              <a:t> </a:t>
            </a:r>
            <a:r>
              <a:rPr lang="en-US" altLang="en-US" sz="2963" b="1" dirty="0" err="1" smtClean="0">
                <a:solidFill>
                  <a:srgbClr val="FF6600"/>
                </a:solidFill>
              </a:rPr>
              <a:t>chọn</a:t>
            </a:r>
            <a:endParaRPr lang="en-US" altLang="en-US" sz="1693" b="1" dirty="0">
              <a:solidFill>
                <a:srgbClr val="0000FF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753066"/>
              </p:ext>
            </p:extLst>
          </p:nvPr>
        </p:nvGraphicFramePr>
        <p:xfrm>
          <a:off x="1291772" y="1930403"/>
          <a:ext cx="9216570" cy="40399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802"/>
                <a:gridCol w="4355884"/>
                <a:gridCol w="4355884"/>
              </a:tblGrid>
              <a:tr h="3521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STT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</a:rPr>
                        <a:t>Đặc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trưng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Mô tả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82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</a:rPr>
                        <a:t>Biểu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đồ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mầu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mức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xám</a:t>
                      </a:r>
                      <a:r>
                        <a:rPr lang="en-US" sz="2000" dirty="0">
                          <a:effectLst/>
                        </a:rPr>
                        <a:t> (Histogram)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Đặc trưng thể hiện mầu trung bình của 3 mầu sắc RGB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61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</a:rPr>
                        <a:t>Biểu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đồ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mầu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đỏ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Đặc trưng mầu thể hiện cho mầu đỏ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61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</a:rPr>
                        <a:t>Biểu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đồ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mầu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tích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lũy</a:t>
                      </a:r>
                      <a:r>
                        <a:rPr lang="en-US" sz="2000" dirty="0">
                          <a:effectLst/>
                        </a:rPr>
                        <a:t> (Frequency)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</a:rPr>
                        <a:t>Đặc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trưng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mầu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tích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lũy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của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mầu</a:t>
                      </a:r>
                      <a:r>
                        <a:rPr lang="en-US" sz="2000" dirty="0">
                          <a:effectLst/>
                        </a:rPr>
                        <a:t> RGB.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82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Biểu đồ mầu phần tư ảnh thứ 1 của ảnh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</a:rPr>
                        <a:t>Đặc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trưng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biểu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đồ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mầu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phàn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thứ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nhất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82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Biểu đồ mầu phần tư ảnh thứ 2 của ảnh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</a:rPr>
                        <a:t>Đặc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trưng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biểu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đồ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mầu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phàn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thứ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hai</a:t>
                      </a:r>
                      <a:r>
                        <a:rPr lang="en-US" sz="2000" dirty="0" smtClean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82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Biểu đồ mầu phần tư ảnh thứ 3 của ảnh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</a:rPr>
                        <a:t>Đặc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trưng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biểu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đồ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mầu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phàn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thứ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ba</a:t>
                      </a:r>
                      <a:r>
                        <a:rPr lang="en-US" sz="2000" dirty="0" smtClean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82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Biểu đồ mầu phần tư ảnh thứ 4 của ảnh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</a:rPr>
                        <a:t>Đặc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trưng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biểu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đồ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mầu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phàn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thứ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tư</a:t>
                      </a:r>
                      <a:r>
                        <a:rPr lang="en-US" sz="2000" dirty="0" smtClean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75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8327959" y="6248140"/>
            <a:ext cx="2394084" cy="4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 eaLnBrk="1"/>
            <a:fld id="{F4D3FDEC-22A4-4040-955D-45EA40A22F2B}" type="slidenum">
              <a:rPr lang="en-US" altLang="en-US" sz="1482">
                <a:solidFill>
                  <a:srgbClr val="000000"/>
                </a:solidFill>
              </a:rPr>
              <a:pPr algn="r" eaLnBrk="1"/>
              <a:t>25</a:t>
            </a:fld>
            <a:endParaRPr lang="en-US" altLang="en-US" sz="1482">
              <a:solidFill>
                <a:srgbClr val="000000"/>
              </a:solidFill>
            </a:endParaRPr>
          </a:p>
        </p:txBody>
      </p:sp>
      <p:sp>
        <p:nvSpPr>
          <p:cNvPr id="31748" name="Oval 3"/>
          <p:cNvSpPr>
            <a:spLocks noChangeArrowheads="1"/>
          </p:cNvSpPr>
          <p:nvPr/>
        </p:nvSpPr>
        <p:spPr bwMode="auto">
          <a:xfrm>
            <a:off x="2387271" y="0"/>
            <a:ext cx="7499782" cy="606502"/>
          </a:xfrm>
          <a:prstGeom prst="ellipse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5247" tIns="49529" rIns="95247" bIns="49529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/>
            <a:r>
              <a:rPr lang="en-US" altLang="en-US" sz="2540" b="1" dirty="0" err="1">
                <a:solidFill>
                  <a:srgbClr val="000099"/>
                </a:solidFill>
              </a:rPr>
              <a:t>Các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đặc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trưng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ảnh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và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phương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pháp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trích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chọn</a:t>
            </a:r>
            <a:endParaRPr lang="en-US" altLang="en-US" sz="2540" b="1" dirty="0">
              <a:solidFill>
                <a:srgbClr val="000099"/>
              </a:solidFill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3440015" y="606503"/>
            <a:ext cx="4960839" cy="55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247" tIns="49529" rIns="95247" bIns="49529">
            <a:spAutoFit/>
          </a:bodyPr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Aft>
                <a:spcPts val="1495"/>
              </a:spcAft>
            </a:pPr>
            <a:r>
              <a:rPr lang="en-US" sz="2963" b="1" dirty="0" err="1">
                <a:solidFill>
                  <a:srgbClr val="FF6600"/>
                </a:solidFill>
              </a:rPr>
              <a:t>Các</a:t>
            </a:r>
            <a:r>
              <a:rPr lang="en-US" sz="2963" b="1" dirty="0">
                <a:solidFill>
                  <a:srgbClr val="FF6600"/>
                </a:solidFill>
              </a:rPr>
              <a:t> </a:t>
            </a:r>
            <a:r>
              <a:rPr lang="en-US" sz="2963" b="1" dirty="0" err="1">
                <a:solidFill>
                  <a:srgbClr val="FF6600"/>
                </a:solidFill>
              </a:rPr>
              <a:t>bài</a:t>
            </a:r>
            <a:r>
              <a:rPr lang="en-US" sz="2963" b="1" dirty="0">
                <a:solidFill>
                  <a:srgbClr val="FF6600"/>
                </a:solidFill>
              </a:rPr>
              <a:t> </a:t>
            </a:r>
            <a:r>
              <a:rPr lang="en-US" sz="2963" b="1" dirty="0" err="1">
                <a:solidFill>
                  <a:srgbClr val="FF6600"/>
                </a:solidFill>
              </a:rPr>
              <a:t>toán</a:t>
            </a:r>
            <a:r>
              <a:rPr lang="en-US" sz="2963" b="1" dirty="0">
                <a:solidFill>
                  <a:srgbClr val="FF6600"/>
                </a:solidFill>
              </a:rPr>
              <a:t> </a:t>
            </a:r>
            <a:r>
              <a:rPr lang="en-US" sz="2963" b="1" dirty="0" err="1">
                <a:solidFill>
                  <a:srgbClr val="FF6600"/>
                </a:solidFill>
              </a:rPr>
              <a:t>trong</a:t>
            </a:r>
            <a:r>
              <a:rPr lang="en-US" sz="2963" b="1" dirty="0">
                <a:solidFill>
                  <a:srgbClr val="FF6600"/>
                </a:solidFill>
              </a:rPr>
              <a:t> histogram</a:t>
            </a:r>
            <a:endParaRPr lang="en-US" altLang="en-US" sz="2963" b="1" dirty="0">
              <a:solidFill>
                <a:srgbClr val="FF6600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903414" y="1090359"/>
            <a:ext cx="8449016" cy="483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9717" rIns="0" bIns="0"/>
          <a:lstStyle>
            <a:lvl1pPr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1363" indent="-284163"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1413" indent="-227013"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Aft>
                <a:spcPts val="1495"/>
              </a:spcAft>
            </a:pPr>
            <a:r>
              <a:rPr lang="en-US" sz="2540" b="1" dirty="0" err="1" smtClean="0">
                <a:solidFill>
                  <a:srgbClr val="0000FF"/>
                </a:solidFill>
              </a:rPr>
              <a:t>Ảnh</a:t>
            </a:r>
            <a:r>
              <a:rPr lang="en-US" sz="2540" b="1" dirty="0" smtClean="0">
                <a:solidFill>
                  <a:srgbClr val="0000FF"/>
                </a:solidFill>
              </a:rPr>
              <a:t> </a:t>
            </a:r>
            <a:r>
              <a:rPr lang="en-US" sz="2540" b="1" dirty="0" err="1" smtClean="0">
                <a:solidFill>
                  <a:srgbClr val="0000FF"/>
                </a:solidFill>
              </a:rPr>
              <a:t>có</a:t>
            </a:r>
            <a:r>
              <a:rPr lang="en-US" sz="2540" b="1" dirty="0" smtClean="0">
                <a:solidFill>
                  <a:srgbClr val="0000FF"/>
                </a:solidFill>
              </a:rPr>
              <a:t> </a:t>
            </a:r>
            <a:r>
              <a:rPr lang="en-US" sz="2540" b="1" dirty="0" err="1">
                <a:solidFill>
                  <a:srgbClr val="0000FF"/>
                </a:solidFill>
              </a:rPr>
              <a:t>cùng</a:t>
            </a:r>
            <a:r>
              <a:rPr lang="en-US" sz="2540" b="1" dirty="0">
                <a:solidFill>
                  <a:srgbClr val="0000FF"/>
                </a:solidFill>
              </a:rPr>
              <a:t> </a:t>
            </a:r>
            <a:r>
              <a:rPr lang="en-US" sz="2540" b="1" dirty="0" err="1">
                <a:solidFill>
                  <a:srgbClr val="0000FF"/>
                </a:solidFill>
              </a:rPr>
              <a:t>biểu</a:t>
            </a:r>
            <a:r>
              <a:rPr lang="en-US" sz="2540" b="1" dirty="0">
                <a:solidFill>
                  <a:srgbClr val="0000FF"/>
                </a:solidFill>
              </a:rPr>
              <a:t> </a:t>
            </a:r>
            <a:r>
              <a:rPr lang="en-US" sz="2540" b="1" dirty="0" err="1">
                <a:solidFill>
                  <a:srgbClr val="0000FF"/>
                </a:solidFill>
              </a:rPr>
              <a:t>đồ</a:t>
            </a:r>
            <a:r>
              <a:rPr lang="en-US" sz="2540" b="1" dirty="0">
                <a:solidFill>
                  <a:srgbClr val="0000FF"/>
                </a:solidFill>
              </a:rPr>
              <a:t> </a:t>
            </a:r>
            <a:r>
              <a:rPr lang="en-US" sz="2540" b="1" dirty="0" err="1">
                <a:solidFill>
                  <a:srgbClr val="0000FF"/>
                </a:solidFill>
              </a:rPr>
              <a:t>historram</a:t>
            </a:r>
            <a:r>
              <a:rPr lang="en-US" sz="2540" b="1" dirty="0">
                <a:solidFill>
                  <a:srgbClr val="0000FF"/>
                </a:solidFill>
              </a:rPr>
              <a:t> </a:t>
            </a:r>
            <a:r>
              <a:rPr lang="en-US" sz="2540" b="1" dirty="0" err="1">
                <a:solidFill>
                  <a:srgbClr val="0000FF"/>
                </a:solidFill>
              </a:rPr>
              <a:t>khác</a:t>
            </a:r>
            <a:r>
              <a:rPr lang="en-US" sz="2540" b="1" dirty="0">
                <a:solidFill>
                  <a:srgbClr val="0000FF"/>
                </a:solidFill>
              </a:rPr>
              <a:t> </a:t>
            </a:r>
            <a:r>
              <a:rPr lang="en-US" sz="2540" b="1" dirty="0" err="1">
                <a:solidFill>
                  <a:srgbClr val="0000FF"/>
                </a:solidFill>
              </a:rPr>
              <a:t>về</a:t>
            </a:r>
            <a:r>
              <a:rPr lang="en-US" sz="2540" b="1" dirty="0">
                <a:solidFill>
                  <a:srgbClr val="0000FF"/>
                </a:solidFill>
              </a:rPr>
              <a:t> </a:t>
            </a:r>
            <a:r>
              <a:rPr lang="en-US" sz="2540" b="1" dirty="0" err="1">
                <a:solidFill>
                  <a:srgbClr val="0000FF"/>
                </a:solidFill>
              </a:rPr>
              <a:t>nội</a:t>
            </a:r>
            <a:r>
              <a:rPr lang="en-US" sz="2540" b="1" dirty="0">
                <a:solidFill>
                  <a:srgbClr val="0000FF"/>
                </a:solidFill>
              </a:rPr>
              <a:t> dung</a:t>
            </a:r>
          </a:p>
          <a:p>
            <a:pPr lvl="1" eaLnBrk="1">
              <a:spcAft>
                <a:spcPts val="1204"/>
              </a:spcAft>
              <a:buFont typeface="Wingdings" panose="05000000000000000000" pitchFamily="2" charset="2"/>
              <a:buChar char=""/>
            </a:pPr>
            <a:r>
              <a:rPr lang="en-US" altLang="en-US" sz="2117" b="1" dirty="0" err="1" smtClean="0">
                <a:solidFill>
                  <a:srgbClr val="993366"/>
                </a:solidFill>
              </a:rPr>
              <a:t>Giải</a:t>
            </a:r>
            <a:r>
              <a:rPr lang="en-US" altLang="en-US" sz="2117" b="1" dirty="0" smtClean="0">
                <a:solidFill>
                  <a:srgbClr val="993366"/>
                </a:solidFill>
              </a:rPr>
              <a:t> </a:t>
            </a:r>
            <a:r>
              <a:rPr lang="en-US" altLang="en-US" sz="2117" b="1" dirty="0" err="1" smtClean="0">
                <a:solidFill>
                  <a:srgbClr val="993366"/>
                </a:solidFill>
              </a:rPr>
              <a:t>pháp</a:t>
            </a:r>
            <a:r>
              <a:rPr lang="en-US" altLang="en-US" sz="2117" b="1" dirty="0" smtClean="0">
                <a:solidFill>
                  <a:srgbClr val="993366"/>
                </a:solidFill>
              </a:rPr>
              <a:t>:</a:t>
            </a:r>
            <a:endParaRPr lang="en-US" altLang="en-US" sz="2117" b="1" dirty="0">
              <a:solidFill>
                <a:srgbClr val="993366"/>
              </a:solidFill>
            </a:endParaRPr>
          </a:p>
          <a:p>
            <a:pPr lvl="2" eaLnBrk="1">
              <a:spcAft>
                <a:spcPts val="900"/>
              </a:spcAft>
              <a:buFont typeface="Times New Roman" panose="02020603050405020304" pitchFamily="18" charset="0"/>
              <a:buChar char="•"/>
            </a:pPr>
            <a:r>
              <a:rPr lang="en-US" sz="2117" dirty="0" err="1">
                <a:solidFill>
                  <a:srgbClr val="993366"/>
                </a:solidFill>
              </a:rPr>
              <a:t>Sử</a:t>
            </a:r>
            <a:r>
              <a:rPr lang="en-US" sz="2117" dirty="0">
                <a:solidFill>
                  <a:srgbClr val="993366"/>
                </a:solidFill>
              </a:rPr>
              <a:t> </a:t>
            </a:r>
            <a:r>
              <a:rPr lang="en-US" sz="2117" dirty="0" err="1">
                <a:solidFill>
                  <a:srgbClr val="993366"/>
                </a:solidFill>
              </a:rPr>
              <a:t>dụng</a:t>
            </a:r>
            <a:r>
              <a:rPr lang="en-US" sz="2117" dirty="0">
                <a:solidFill>
                  <a:srgbClr val="993366"/>
                </a:solidFill>
              </a:rPr>
              <a:t> </a:t>
            </a:r>
            <a:r>
              <a:rPr lang="en-US" sz="2117" dirty="0" err="1">
                <a:solidFill>
                  <a:srgbClr val="993366"/>
                </a:solidFill>
              </a:rPr>
              <a:t>thêm</a:t>
            </a:r>
            <a:r>
              <a:rPr lang="en-US" sz="2117" dirty="0">
                <a:solidFill>
                  <a:srgbClr val="993366"/>
                </a:solidFill>
              </a:rPr>
              <a:t> </a:t>
            </a:r>
            <a:r>
              <a:rPr lang="en-US" sz="2117" dirty="0" err="1">
                <a:solidFill>
                  <a:srgbClr val="993366"/>
                </a:solidFill>
              </a:rPr>
              <a:t>đặc</a:t>
            </a:r>
            <a:r>
              <a:rPr lang="en-US" sz="2117" dirty="0">
                <a:solidFill>
                  <a:srgbClr val="993366"/>
                </a:solidFill>
              </a:rPr>
              <a:t> </a:t>
            </a:r>
            <a:r>
              <a:rPr lang="en-US" sz="2117" dirty="0" err="1">
                <a:solidFill>
                  <a:srgbClr val="993366"/>
                </a:solidFill>
              </a:rPr>
              <a:t>trưng</a:t>
            </a:r>
            <a:r>
              <a:rPr lang="en-US" sz="2117" dirty="0">
                <a:solidFill>
                  <a:srgbClr val="993366"/>
                </a:solidFill>
              </a:rPr>
              <a:t> </a:t>
            </a:r>
            <a:r>
              <a:rPr lang="en-US" sz="2117" dirty="0" err="1">
                <a:solidFill>
                  <a:srgbClr val="993366"/>
                </a:solidFill>
              </a:rPr>
              <a:t>mầu</a:t>
            </a:r>
            <a:r>
              <a:rPr lang="en-US" sz="2117" dirty="0">
                <a:solidFill>
                  <a:srgbClr val="993366"/>
                </a:solidFill>
              </a:rPr>
              <a:t> </a:t>
            </a:r>
            <a:r>
              <a:rPr lang="en-US" sz="2117" dirty="0" err="1" smtClean="0">
                <a:solidFill>
                  <a:srgbClr val="993366"/>
                </a:solidFill>
              </a:rPr>
              <a:t>đỏ</a:t>
            </a:r>
            <a:endParaRPr lang="en-US" sz="2117" dirty="0">
              <a:solidFill>
                <a:srgbClr val="993366"/>
              </a:solidFill>
            </a:endParaRPr>
          </a:p>
          <a:p>
            <a:pPr lvl="2" eaLnBrk="1">
              <a:spcAft>
                <a:spcPts val="900"/>
              </a:spcAft>
              <a:buFont typeface="Times New Roman" panose="02020603050405020304" pitchFamily="18" charset="0"/>
              <a:buChar char="•"/>
            </a:pPr>
            <a:r>
              <a:rPr lang="en-US" altLang="en-US" sz="2117" dirty="0" err="1" smtClean="0">
                <a:solidFill>
                  <a:srgbClr val="993366"/>
                </a:solidFill>
              </a:rPr>
              <a:t>Sử</a:t>
            </a:r>
            <a:r>
              <a:rPr lang="en-US" altLang="en-US" sz="2117" dirty="0" smtClean="0">
                <a:solidFill>
                  <a:srgbClr val="993366"/>
                </a:solidFill>
              </a:rPr>
              <a:t> </a:t>
            </a:r>
            <a:r>
              <a:rPr lang="en-US" altLang="en-US" sz="2117" dirty="0" err="1" smtClean="0">
                <a:solidFill>
                  <a:srgbClr val="993366"/>
                </a:solidFill>
              </a:rPr>
              <a:t>dụng</a:t>
            </a:r>
            <a:r>
              <a:rPr lang="en-US" altLang="en-US" sz="2117" dirty="0" smtClean="0">
                <a:solidFill>
                  <a:srgbClr val="993366"/>
                </a:solidFill>
              </a:rPr>
              <a:t> </a:t>
            </a:r>
            <a:r>
              <a:rPr lang="en-US" altLang="en-US" sz="2117" dirty="0" err="1" smtClean="0">
                <a:solidFill>
                  <a:srgbClr val="993366"/>
                </a:solidFill>
              </a:rPr>
              <a:t>biểu</a:t>
            </a:r>
            <a:r>
              <a:rPr lang="en-US" altLang="en-US" sz="2117" dirty="0" smtClean="0">
                <a:solidFill>
                  <a:srgbClr val="993366"/>
                </a:solidFill>
              </a:rPr>
              <a:t> </a:t>
            </a:r>
            <a:r>
              <a:rPr lang="en-US" altLang="en-US" sz="2117" dirty="0" err="1" smtClean="0">
                <a:solidFill>
                  <a:srgbClr val="993366"/>
                </a:solidFill>
              </a:rPr>
              <a:t>đồ</a:t>
            </a:r>
            <a:r>
              <a:rPr lang="en-US" altLang="en-US" sz="2117" dirty="0" smtClean="0">
                <a:solidFill>
                  <a:srgbClr val="993366"/>
                </a:solidFill>
              </a:rPr>
              <a:t> </a:t>
            </a:r>
            <a:r>
              <a:rPr lang="en-US" altLang="en-US" sz="2117" dirty="0" err="1" smtClean="0">
                <a:solidFill>
                  <a:srgbClr val="993366"/>
                </a:solidFill>
              </a:rPr>
              <a:t>mầu</a:t>
            </a:r>
            <a:r>
              <a:rPr lang="en-US" altLang="en-US" sz="2117" dirty="0" smtClean="0">
                <a:solidFill>
                  <a:srgbClr val="993366"/>
                </a:solidFill>
              </a:rPr>
              <a:t> </a:t>
            </a:r>
            <a:r>
              <a:rPr lang="en-US" altLang="en-US" sz="2117" dirty="0" err="1" smtClean="0">
                <a:solidFill>
                  <a:srgbClr val="993366"/>
                </a:solidFill>
              </a:rPr>
              <a:t>tích</a:t>
            </a:r>
            <a:r>
              <a:rPr lang="en-US" altLang="en-US" sz="2117" dirty="0" smtClean="0">
                <a:solidFill>
                  <a:srgbClr val="993366"/>
                </a:solidFill>
              </a:rPr>
              <a:t> </a:t>
            </a:r>
            <a:r>
              <a:rPr lang="en-US" altLang="en-US" sz="2117" dirty="0" err="1" smtClean="0">
                <a:solidFill>
                  <a:srgbClr val="993366"/>
                </a:solidFill>
              </a:rPr>
              <a:t>lũy</a:t>
            </a:r>
            <a:endParaRPr lang="en-US" altLang="en-US" sz="2117" dirty="0" smtClean="0">
              <a:solidFill>
                <a:srgbClr val="993366"/>
              </a:solidFill>
            </a:endParaRPr>
          </a:p>
          <a:p>
            <a:pPr eaLnBrk="1">
              <a:spcAft>
                <a:spcPts val="900"/>
              </a:spcAft>
            </a:pPr>
            <a:r>
              <a:rPr lang="en-US" altLang="en-US" sz="2540" b="1" dirty="0" err="1">
                <a:solidFill>
                  <a:srgbClr val="0000FF"/>
                </a:solidFill>
              </a:rPr>
              <a:t>Tìm</a:t>
            </a:r>
            <a:r>
              <a:rPr lang="en-US" altLang="en-US" sz="2540" b="1" dirty="0">
                <a:solidFill>
                  <a:srgbClr val="0000FF"/>
                </a:solidFill>
              </a:rPr>
              <a:t> </a:t>
            </a:r>
            <a:r>
              <a:rPr lang="en-US" altLang="en-US" sz="2540" b="1" dirty="0" err="1">
                <a:solidFill>
                  <a:srgbClr val="0000FF"/>
                </a:solidFill>
              </a:rPr>
              <a:t>kiếm</a:t>
            </a:r>
            <a:r>
              <a:rPr lang="en-US" altLang="en-US" sz="2540" b="1" dirty="0">
                <a:solidFill>
                  <a:srgbClr val="0000FF"/>
                </a:solidFill>
              </a:rPr>
              <a:t> </a:t>
            </a:r>
            <a:r>
              <a:rPr lang="en-US" altLang="en-US" sz="2540" b="1" dirty="0" err="1">
                <a:solidFill>
                  <a:srgbClr val="0000FF"/>
                </a:solidFill>
              </a:rPr>
              <a:t>ảnh</a:t>
            </a:r>
            <a:r>
              <a:rPr lang="en-US" altLang="en-US" sz="2540" b="1" dirty="0">
                <a:solidFill>
                  <a:srgbClr val="0000FF"/>
                </a:solidFill>
              </a:rPr>
              <a:t> </a:t>
            </a:r>
            <a:r>
              <a:rPr lang="en-US" altLang="en-US" sz="2540" b="1" dirty="0" err="1">
                <a:solidFill>
                  <a:srgbClr val="0000FF"/>
                </a:solidFill>
              </a:rPr>
              <a:t>đen</a:t>
            </a:r>
            <a:r>
              <a:rPr lang="en-US" altLang="en-US" sz="2540" b="1" dirty="0">
                <a:solidFill>
                  <a:srgbClr val="0000FF"/>
                </a:solidFill>
              </a:rPr>
              <a:t> </a:t>
            </a:r>
            <a:r>
              <a:rPr lang="en-US" altLang="en-US" sz="2540" b="1" dirty="0" err="1">
                <a:solidFill>
                  <a:srgbClr val="0000FF"/>
                </a:solidFill>
              </a:rPr>
              <a:t>trắng</a:t>
            </a:r>
            <a:r>
              <a:rPr lang="en-US" altLang="en-US" sz="2540" b="1" dirty="0">
                <a:solidFill>
                  <a:srgbClr val="0000FF"/>
                </a:solidFill>
              </a:rPr>
              <a:t> </a:t>
            </a:r>
            <a:r>
              <a:rPr lang="en-US" altLang="en-US" sz="2540" b="1" dirty="0" err="1">
                <a:solidFill>
                  <a:srgbClr val="0000FF"/>
                </a:solidFill>
              </a:rPr>
              <a:t>cùng</a:t>
            </a:r>
            <a:r>
              <a:rPr lang="en-US" altLang="en-US" sz="2540" b="1" dirty="0">
                <a:solidFill>
                  <a:srgbClr val="0000FF"/>
                </a:solidFill>
              </a:rPr>
              <a:t> </a:t>
            </a:r>
            <a:r>
              <a:rPr lang="en-US" altLang="en-US" sz="2540" b="1" dirty="0" err="1">
                <a:solidFill>
                  <a:srgbClr val="0000FF"/>
                </a:solidFill>
              </a:rPr>
              <a:t>phân</a:t>
            </a:r>
            <a:r>
              <a:rPr lang="en-US" altLang="en-US" sz="2540" b="1" dirty="0">
                <a:solidFill>
                  <a:srgbClr val="0000FF"/>
                </a:solidFill>
              </a:rPr>
              <a:t> </a:t>
            </a:r>
            <a:r>
              <a:rPr lang="en-US" altLang="en-US" sz="2540" b="1" dirty="0" err="1">
                <a:solidFill>
                  <a:srgbClr val="0000FF"/>
                </a:solidFill>
              </a:rPr>
              <a:t>bố</a:t>
            </a:r>
            <a:r>
              <a:rPr lang="en-US" altLang="en-US" sz="2540" b="1" dirty="0">
                <a:solidFill>
                  <a:srgbClr val="0000FF"/>
                </a:solidFill>
              </a:rPr>
              <a:t> </a:t>
            </a:r>
            <a:r>
              <a:rPr lang="en-US" altLang="en-US" sz="2540" b="1" dirty="0" err="1">
                <a:solidFill>
                  <a:srgbClr val="0000FF"/>
                </a:solidFill>
              </a:rPr>
              <a:t>mầu</a:t>
            </a:r>
            <a:endParaRPr lang="en-US" altLang="en-US" sz="2540" b="1" dirty="0">
              <a:solidFill>
                <a:srgbClr val="0000FF"/>
              </a:solidFill>
            </a:endParaRPr>
          </a:p>
          <a:p>
            <a:pPr marL="857250" lvl="1" indent="-342900" eaLnBrk="1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altLang="en-US" sz="2117" b="1" dirty="0" err="1">
                <a:solidFill>
                  <a:srgbClr val="993366"/>
                </a:solidFill>
              </a:rPr>
              <a:t>Giải</a:t>
            </a:r>
            <a:r>
              <a:rPr lang="en-US" altLang="en-US" sz="2117" b="1" dirty="0">
                <a:solidFill>
                  <a:srgbClr val="993366"/>
                </a:solidFill>
              </a:rPr>
              <a:t> </a:t>
            </a:r>
            <a:r>
              <a:rPr lang="en-US" altLang="en-US" sz="2117" b="1" dirty="0" err="1" smtClean="0">
                <a:solidFill>
                  <a:srgbClr val="993366"/>
                </a:solidFill>
              </a:rPr>
              <a:t>pháp</a:t>
            </a:r>
            <a:endParaRPr lang="en-US" altLang="en-US" sz="2117" b="1" dirty="0" smtClean="0">
              <a:solidFill>
                <a:srgbClr val="993366"/>
              </a:solidFill>
            </a:endParaRPr>
          </a:p>
          <a:p>
            <a:pPr marL="1257300" lvl="2" indent="-342900" eaLnBrk="1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en-US" sz="2117" b="1" dirty="0" smtClean="0">
                <a:solidFill>
                  <a:srgbClr val="993366"/>
                </a:solidFill>
              </a:rPr>
              <a:t>Chia </a:t>
            </a:r>
            <a:r>
              <a:rPr lang="en-US" altLang="en-US" sz="2117" b="1" dirty="0" err="1" smtClean="0">
                <a:solidFill>
                  <a:srgbClr val="993366"/>
                </a:solidFill>
              </a:rPr>
              <a:t>ảnh</a:t>
            </a:r>
            <a:r>
              <a:rPr lang="en-US" altLang="en-US" sz="2117" b="1" dirty="0" smtClean="0">
                <a:solidFill>
                  <a:srgbClr val="993366"/>
                </a:solidFill>
              </a:rPr>
              <a:t> </a:t>
            </a:r>
            <a:r>
              <a:rPr lang="en-US" altLang="en-US" sz="2117" b="1" dirty="0" err="1" smtClean="0">
                <a:solidFill>
                  <a:srgbClr val="993366"/>
                </a:solidFill>
              </a:rPr>
              <a:t>thành</a:t>
            </a:r>
            <a:r>
              <a:rPr lang="en-US" altLang="en-US" sz="2117" b="1" dirty="0" smtClean="0">
                <a:solidFill>
                  <a:srgbClr val="993366"/>
                </a:solidFill>
              </a:rPr>
              <a:t> </a:t>
            </a:r>
            <a:r>
              <a:rPr lang="en-US" altLang="en-US" sz="2117" b="1" dirty="0" err="1" smtClean="0">
                <a:solidFill>
                  <a:srgbClr val="993366"/>
                </a:solidFill>
              </a:rPr>
              <a:t>các</a:t>
            </a:r>
            <a:r>
              <a:rPr lang="en-US" altLang="en-US" sz="2117" b="1" dirty="0" smtClean="0">
                <a:solidFill>
                  <a:srgbClr val="993366"/>
                </a:solidFill>
              </a:rPr>
              <a:t> </a:t>
            </a:r>
            <a:r>
              <a:rPr lang="en-US" altLang="en-US" sz="2117" b="1" dirty="0" err="1" smtClean="0">
                <a:solidFill>
                  <a:srgbClr val="993366"/>
                </a:solidFill>
              </a:rPr>
              <a:t>phân</a:t>
            </a:r>
            <a:r>
              <a:rPr lang="en-US" altLang="en-US" sz="2117" b="1" dirty="0" smtClean="0">
                <a:solidFill>
                  <a:srgbClr val="993366"/>
                </a:solidFill>
              </a:rPr>
              <a:t> </a:t>
            </a:r>
            <a:r>
              <a:rPr lang="en-US" altLang="en-US" sz="2117" b="1" dirty="0" err="1" smtClean="0">
                <a:solidFill>
                  <a:srgbClr val="993366"/>
                </a:solidFill>
              </a:rPr>
              <a:t>nhỏ</a:t>
            </a:r>
            <a:r>
              <a:rPr lang="en-US" altLang="en-US" sz="2117" b="1" dirty="0" smtClean="0">
                <a:solidFill>
                  <a:srgbClr val="993366"/>
                </a:solidFill>
              </a:rPr>
              <a:t>, </a:t>
            </a:r>
            <a:r>
              <a:rPr lang="en-US" altLang="en-US" sz="2117" b="1" dirty="0" err="1" smtClean="0">
                <a:solidFill>
                  <a:srgbClr val="993366"/>
                </a:solidFill>
              </a:rPr>
              <a:t>lấy</a:t>
            </a:r>
            <a:r>
              <a:rPr lang="en-US" altLang="en-US" sz="2117" b="1" dirty="0" smtClean="0">
                <a:solidFill>
                  <a:srgbClr val="993366"/>
                </a:solidFill>
              </a:rPr>
              <a:t> </a:t>
            </a:r>
            <a:r>
              <a:rPr lang="en-US" altLang="en-US" sz="2117" b="1" dirty="0" err="1" smtClean="0">
                <a:solidFill>
                  <a:srgbClr val="993366"/>
                </a:solidFill>
              </a:rPr>
              <a:t>đặc</a:t>
            </a:r>
            <a:r>
              <a:rPr lang="en-US" altLang="en-US" sz="2117" b="1" dirty="0" smtClean="0">
                <a:solidFill>
                  <a:srgbClr val="993366"/>
                </a:solidFill>
              </a:rPr>
              <a:t> </a:t>
            </a:r>
            <a:r>
              <a:rPr lang="en-US" altLang="en-US" sz="2117" b="1" dirty="0" err="1" smtClean="0">
                <a:solidFill>
                  <a:srgbClr val="993366"/>
                </a:solidFill>
              </a:rPr>
              <a:t>trưng</a:t>
            </a:r>
            <a:r>
              <a:rPr lang="en-US" altLang="en-US" sz="2117" b="1" dirty="0" smtClean="0">
                <a:solidFill>
                  <a:srgbClr val="993366"/>
                </a:solidFill>
              </a:rPr>
              <a:t> </a:t>
            </a:r>
            <a:r>
              <a:rPr lang="en-US" altLang="en-US" sz="2117" b="1" dirty="0" err="1" smtClean="0">
                <a:solidFill>
                  <a:srgbClr val="993366"/>
                </a:solidFill>
              </a:rPr>
              <a:t>mầu</a:t>
            </a:r>
            <a:r>
              <a:rPr lang="en-US" altLang="en-US" sz="2117" b="1" dirty="0" smtClean="0">
                <a:solidFill>
                  <a:srgbClr val="993366"/>
                </a:solidFill>
              </a:rPr>
              <a:t> </a:t>
            </a:r>
            <a:r>
              <a:rPr lang="en-US" altLang="en-US" sz="2117" b="1" dirty="0" err="1" smtClean="0">
                <a:solidFill>
                  <a:srgbClr val="993366"/>
                </a:solidFill>
              </a:rPr>
              <a:t>sắc</a:t>
            </a:r>
            <a:r>
              <a:rPr lang="en-US" altLang="en-US" sz="2117" b="1" dirty="0" smtClean="0">
                <a:solidFill>
                  <a:srgbClr val="993366"/>
                </a:solidFill>
              </a:rPr>
              <a:t> </a:t>
            </a:r>
            <a:r>
              <a:rPr lang="en-US" altLang="en-US" sz="2117" b="1" dirty="0" err="1" smtClean="0">
                <a:solidFill>
                  <a:srgbClr val="993366"/>
                </a:solidFill>
              </a:rPr>
              <a:t>trên</a:t>
            </a:r>
            <a:r>
              <a:rPr lang="en-US" altLang="en-US" sz="2117" b="1" dirty="0">
                <a:solidFill>
                  <a:srgbClr val="993366"/>
                </a:solidFill>
              </a:rPr>
              <a:t> </a:t>
            </a:r>
            <a:r>
              <a:rPr lang="en-US" altLang="en-US" sz="2117" b="1" dirty="0" err="1" smtClean="0">
                <a:solidFill>
                  <a:srgbClr val="993366"/>
                </a:solidFill>
              </a:rPr>
              <a:t>các</a:t>
            </a:r>
            <a:r>
              <a:rPr lang="en-US" altLang="en-US" sz="2117" b="1" dirty="0" smtClean="0">
                <a:solidFill>
                  <a:srgbClr val="993366"/>
                </a:solidFill>
              </a:rPr>
              <a:t> </a:t>
            </a:r>
            <a:r>
              <a:rPr lang="en-US" altLang="en-US" sz="2117" b="1" dirty="0" err="1" smtClean="0">
                <a:solidFill>
                  <a:srgbClr val="993366"/>
                </a:solidFill>
              </a:rPr>
              <a:t>vùng</a:t>
            </a:r>
            <a:r>
              <a:rPr lang="en-US" altLang="en-US" sz="2117" b="1" dirty="0" smtClean="0">
                <a:solidFill>
                  <a:srgbClr val="993366"/>
                </a:solidFill>
              </a:rPr>
              <a:t> </a:t>
            </a:r>
            <a:r>
              <a:rPr lang="en-US" altLang="en-US" sz="2117" b="1" dirty="0" err="1" smtClean="0">
                <a:solidFill>
                  <a:srgbClr val="993366"/>
                </a:solidFill>
              </a:rPr>
              <a:t>ảnh</a:t>
            </a:r>
            <a:r>
              <a:rPr lang="en-US" altLang="en-US" sz="2117" b="1" dirty="0" smtClean="0">
                <a:solidFill>
                  <a:srgbClr val="993366"/>
                </a:solidFill>
              </a:rPr>
              <a:t>.</a:t>
            </a:r>
            <a:endParaRPr lang="en-US" altLang="en-US" sz="2117" b="1" dirty="0">
              <a:solidFill>
                <a:srgbClr val="99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503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8327959" y="6248140"/>
            <a:ext cx="2394084" cy="4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 eaLnBrk="1"/>
            <a:fld id="{F4D3FDEC-22A4-4040-955D-45EA40A22F2B}" type="slidenum">
              <a:rPr lang="en-US" altLang="en-US" sz="1482">
                <a:solidFill>
                  <a:srgbClr val="000000"/>
                </a:solidFill>
              </a:rPr>
              <a:pPr algn="r" eaLnBrk="1"/>
              <a:t>26</a:t>
            </a:fld>
            <a:endParaRPr lang="en-US" altLang="en-US" sz="1482">
              <a:solidFill>
                <a:srgbClr val="000000"/>
              </a:solidFill>
            </a:endParaRPr>
          </a:p>
        </p:txBody>
      </p:sp>
      <p:sp>
        <p:nvSpPr>
          <p:cNvPr id="31748" name="Oval 3"/>
          <p:cNvSpPr>
            <a:spLocks noChangeArrowheads="1"/>
          </p:cNvSpPr>
          <p:nvPr/>
        </p:nvSpPr>
        <p:spPr bwMode="auto">
          <a:xfrm>
            <a:off x="2387271" y="0"/>
            <a:ext cx="7499782" cy="606502"/>
          </a:xfrm>
          <a:prstGeom prst="ellipse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5247" tIns="49529" rIns="95247" bIns="49529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/>
            <a:r>
              <a:rPr lang="en-US" altLang="en-US" sz="2540" b="1" dirty="0" err="1">
                <a:solidFill>
                  <a:srgbClr val="000099"/>
                </a:solidFill>
              </a:rPr>
              <a:t>Các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đặc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trưng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ảnh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và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phương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pháp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trích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chọn</a:t>
            </a:r>
            <a:endParaRPr lang="en-US" altLang="en-US" sz="2540" b="1" dirty="0">
              <a:solidFill>
                <a:srgbClr val="000099"/>
              </a:solidFill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4186795" y="606503"/>
            <a:ext cx="3467290" cy="55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247" tIns="49529" rIns="95247" bIns="49529">
            <a:spAutoFit/>
          </a:bodyPr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Aft>
                <a:spcPts val="1495"/>
              </a:spcAft>
            </a:pPr>
            <a:r>
              <a:rPr lang="en-US" altLang="en-US" sz="2963" b="1" dirty="0" err="1" smtClean="0">
                <a:solidFill>
                  <a:srgbClr val="FF6600"/>
                </a:solidFill>
              </a:rPr>
              <a:t>Ví</a:t>
            </a:r>
            <a:r>
              <a:rPr lang="en-US" altLang="en-US" sz="2963" b="1" dirty="0" smtClean="0">
                <a:solidFill>
                  <a:srgbClr val="FF6600"/>
                </a:solidFill>
              </a:rPr>
              <a:t> </a:t>
            </a:r>
            <a:r>
              <a:rPr lang="en-US" altLang="en-US" sz="2963" b="1" dirty="0" err="1" smtClean="0">
                <a:solidFill>
                  <a:srgbClr val="FF6600"/>
                </a:solidFill>
              </a:rPr>
              <a:t>dụ</a:t>
            </a:r>
            <a:r>
              <a:rPr lang="en-US" altLang="en-US" sz="2963" b="1" dirty="0" smtClean="0">
                <a:solidFill>
                  <a:srgbClr val="FF6600"/>
                </a:solidFill>
              </a:rPr>
              <a:t> </a:t>
            </a:r>
            <a:r>
              <a:rPr lang="en-US" altLang="en-US" sz="2963" b="1" dirty="0" err="1" smtClean="0">
                <a:solidFill>
                  <a:srgbClr val="FF6600"/>
                </a:solidFill>
              </a:rPr>
              <a:t>ảnh</a:t>
            </a:r>
            <a:r>
              <a:rPr lang="en-US" altLang="en-US" sz="2963" b="1" dirty="0" smtClean="0">
                <a:solidFill>
                  <a:srgbClr val="FF6600"/>
                </a:solidFill>
              </a:rPr>
              <a:t> </a:t>
            </a:r>
            <a:r>
              <a:rPr lang="en-US" altLang="en-US" sz="2963" b="1" dirty="0" err="1" smtClean="0">
                <a:solidFill>
                  <a:srgbClr val="FF6600"/>
                </a:solidFill>
              </a:rPr>
              <a:t>đen</a:t>
            </a:r>
            <a:r>
              <a:rPr lang="en-US" altLang="en-US" sz="2963" b="1" dirty="0" smtClean="0">
                <a:solidFill>
                  <a:srgbClr val="FF6600"/>
                </a:solidFill>
              </a:rPr>
              <a:t> </a:t>
            </a:r>
            <a:r>
              <a:rPr lang="en-US" altLang="en-US" sz="2963" b="1" dirty="0" err="1" smtClean="0">
                <a:solidFill>
                  <a:srgbClr val="FF6600"/>
                </a:solidFill>
              </a:rPr>
              <a:t>trắng</a:t>
            </a:r>
            <a:endParaRPr lang="en-US" altLang="en-US" sz="1693" b="1" dirty="0">
              <a:solidFill>
                <a:srgbClr val="0000FF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402" y="3051174"/>
            <a:ext cx="5906701" cy="319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nh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921" y="1535331"/>
            <a:ext cx="1533525" cy="1143000"/>
          </a:xfrm>
          <a:prstGeom prst="rect">
            <a:avLst/>
          </a:prstGeom>
          <a:solidFill>
            <a:srgbClr val="FF0000"/>
          </a:solidFill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8" name="Picture 7" descr="Anh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304" y="1558001"/>
            <a:ext cx="1524000" cy="1143000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9" name="Picture 8" descr="Anh4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334" y="1567526"/>
            <a:ext cx="1524000" cy="1133475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48353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8327959" y="6248140"/>
            <a:ext cx="2394084" cy="4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 eaLnBrk="1"/>
            <a:fld id="{F4D3FDEC-22A4-4040-955D-45EA40A22F2B}" type="slidenum">
              <a:rPr lang="en-US" altLang="en-US" sz="1482">
                <a:solidFill>
                  <a:srgbClr val="000000"/>
                </a:solidFill>
              </a:rPr>
              <a:pPr algn="r" eaLnBrk="1"/>
              <a:t>27</a:t>
            </a:fld>
            <a:endParaRPr lang="en-US" altLang="en-US" sz="1482">
              <a:solidFill>
                <a:srgbClr val="000000"/>
              </a:solidFill>
            </a:endParaRPr>
          </a:p>
        </p:txBody>
      </p:sp>
      <p:sp>
        <p:nvSpPr>
          <p:cNvPr id="31748" name="Oval 3"/>
          <p:cNvSpPr>
            <a:spLocks noChangeArrowheads="1"/>
          </p:cNvSpPr>
          <p:nvPr/>
        </p:nvSpPr>
        <p:spPr bwMode="auto">
          <a:xfrm>
            <a:off x="2387271" y="0"/>
            <a:ext cx="7499782" cy="606502"/>
          </a:xfrm>
          <a:prstGeom prst="ellipse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5247" tIns="49529" rIns="95247" bIns="49529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/>
            <a:r>
              <a:rPr lang="en-US" altLang="en-US" sz="2540" b="1" dirty="0" err="1">
                <a:solidFill>
                  <a:srgbClr val="000099"/>
                </a:solidFill>
              </a:rPr>
              <a:t>Các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đặc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trưng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ảnh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và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phương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pháp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trích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chọn</a:t>
            </a:r>
            <a:endParaRPr lang="en-US" altLang="en-US" sz="2540" b="1" dirty="0">
              <a:solidFill>
                <a:srgbClr val="000099"/>
              </a:solidFill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2538107" y="606503"/>
            <a:ext cx="6764667" cy="55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247" tIns="49529" rIns="95247" bIns="49529">
            <a:spAutoFit/>
          </a:bodyPr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Aft>
                <a:spcPts val="1495"/>
              </a:spcAft>
            </a:pPr>
            <a:r>
              <a:rPr lang="en-US" altLang="en-US" sz="2963" b="1" dirty="0" err="1" smtClean="0">
                <a:solidFill>
                  <a:srgbClr val="FF6600"/>
                </a:solidFill>
              </a:rPr>
              <a:t>Kết</a:t>
            </a:r>
            <a:r>
              <a:rPr lang="en-US" altLang="en-US" sz="2963" b="1" dirty="0" smtClean="0">
                <a:solidFill>
                  <a:srgbClr val="FF6600"/>
                </a:solidFill>
              </a:rPr>
              <a:t> </a:t>
            </a:r>
            <a:r>
              <a:rPr lang="en-US" altLang="en-US" sz="2963" b="1" dirty="0" err="1" smtClean="0">
                <a:solidFill>
                  <a:srgbClr val="FF6600"/>
                </a:solidFill>
              </a:rPr>
              <a:t>quả</a:t>
            </a:r>
            <a:r>
              <a:rPr lang="en-US" altLang="en-US" sz="2963" b="1" dirty="0" smtClean="0">
                <a:solidFill>
                  <a:srgbClr val="FF6600"/>
                </a:solidFill>
              </a:rPr>
              <a:t> </a:t>
            </a:r>
            <a:r>
              <a:rPr lang="en-US" altLang="en-US" sz="2963" b="1" dirty="0" err="1" smtClean="0">
                <a:solidFill>
                  <a:srgbClr val="FF6600"/>
                </a:solidFill>
              </a:rPr>
              <a:t>thực</a:t>
            </a:r>
            <a:r>
              <a:rPr lang="en-US" altLang="en-US" sz="2963" b="1" dirty="0" smtClean="0">
                <a:solidFill>
                  <a:srgbClr val="FF6600"/>
                </a:solidFill>
              </a:rPr>
              <a:t> </a:t>
            </a:r>
            <a:r>
              <a:rPr lang="en-US" altLang="en-US" sz="2963" b="1" dirty="0" err="1" smtClean="0">
                <a:solidFill>
                  <a:srgbClr val="FF6600"/>
                </a:solidFill>
              </a:rPr>
              <a:t>nghiệm</a:t>
            </a:r>
            <a:r>
              <a:rPr lang="en-US" altLang="en-US" sz="2963" b="1" dirty="0" smtClean="0">
                <a:solidFill>
                  <a:srgbClr val="FF6600"/>
                </a:solidFill>
              </a:rPr>
              <a:t> </a:t>
            </a:r>
            <a:r>
              <a:rPr lang="en-US" altLang="en-US" sz="2963" b="1" dirty="0" err="1" smtClean="0">
                <a:solidFill>
                  <a:srgbClr val="FF6600"/>
                </a:solidFill>
              </a:rPr>
              <a:t>trên</a:t>
            </a:r>
            <a:r>
              <a:rPr lang="en-US" altLang="en-US" sz="2963" b="1" dirty="0" smtClean="0">
                <a:solidFill>
                  <a:srgbClr val="FF6600"/>
                </a:solidFill>
              </a:rPr>
              <a:t> </a:t>
            </a:r>
            <a:r>
              <a:rPr lang="en-US" altLang="en-US" sz="2963" b="1" dirty="0" err="1" smtClean="0">
                <a:solidFill>
                  <a:srgbClr val="FF6600"/>
                </a:solidFill>
              </a:rPr>
              <a:t>ảnh</a:t>
            </a:r>
            <a:r>
              <a:rPr lang="en-US" altLang="en-US" sz="2963" b="1" dirty="0" smtClean="0">
                <a:solidFill>
                  <a:srgbClr val="FF6600"/>
                </a:solidFill>
              </a:rPr>
              <a:t> </a:t>
            </a:r>
            <a:r>
              <a:rPr lang="en-US" altLang="en-US" sz="2963" b="1" dirty="0" err="1" smtClean="0">
                <a:solidFill>
                  <a:srgbClr val="FF6600"/>
                </a:solidFill>
              </a:rPr>
              <a:t>đen</a:t>
            </a:r>
            <a:r>
              <a:rPr lang="en-US" altLang="en-US" sz="2963" b="1" dirty="0" smtClean="0">
                <a:solidFill>
                  <a:srgbClr val="FF6600"/>
                </a:solidFill>
              </a:rPr>
              <a:t> </a:t>
            </a:r>
            <a:r>
              <a:rPr lang="en-US" altLang="en-US" sz="2963" b="1" dirty="0" err="1" smtClean="0">
                <a:solidFill>
                  <a:srgbClr val="FF6600"/>
                </a:solidFill>
              </a:rPr>
              <a:t>trắng</a:t>
            </a:r>
            <a:endParaRPr lang="en-US" altLang="en-US" sz="1693" b="1" dirty="0">
              <a:solidFill>
                <a:srgbClr val="0000FF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933" y="1712684"/>
            <a:ext cx="8047038" cy="4107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41799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5352804" y="2841703"/>
            <a:ext cx="1077213" cy="55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247" tIns="49529" rIns="95247" bIns="49529">
            <a:spAutoFit/>
          </a:bodyPr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Aft>
                <a:spcPts val="1495"/>
              </a:spcAft>
            </a:pPr>
            <a:r>
              <a:rPr lang="en-US" sz="2963" b="1" dirty="0" smtClean="0">
                <a:solidFill>
                  <a:srgbClr val="FF6600"/>
                </a:solidFill>
              </a:rPr>
              <a:t>Q&amp;A</a:t>
            </a:r>
            <a:endParaRPr lang="en-US" altLang="en-US" sz="2963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07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8327959" y="6248140"/>
            <a:ext cx="2394084" cy="4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 eaLnBrk="1"/>
            <a:fld id="{E64854A8-6152-45D4-B0F2-602064E05F91}" type="slidenum">
              <a:rPr lang="en-US" altLang="en-US" sz="1482">
                <a:solidFill>
                  <a:srgbClr val="000000"/>
                </a:solidFill>
              </a:rPr>
              <a:pPr algn="r" eaLnBrk="1"/>
              <a:t>3</a:t>
            </a:fld>
            <a:endParaRPr lang="en-US" altLang="en-US" sz="1482">
              <a:solidFill>
                <a:srgbClr val="000000"/>
              </a:solidFill>
            </a:endParaRPr>
          </a:p>
        </p:txBody>
      </p:sp>
      <p:grpSp>
        <p:nvGrpSpPr>
          <p:cNvPr id="11267" name="Group 2"/>
          <p:cNvGrpSpPr>
            <a:grpSpLocks/>
          </p:cNvGrpSpPr>
          <p:nvPr/>
        </p:nvGrpSpPr>
        <p:grpSpPr bwMode="auto">
          <a:xfrm>
            <a:off x="1821092" y="606502"/>
            <a:ext cx="9061556" cy="4757927"/>
            <a:chOff x="470" y="409"/>
            <a:chExt cx="5124" cy="2832"/>
          </a:xfrm>
        </p:grpSpPr>
        <p:sp>
          <p:nvSpPr>
            <p:cNvPr id="11268" name="AutoShape 3"/>
            <p:cNvSpPr>
              <a:spLocks noChangeArrowheads="1"/>
            </p:cNvSpPr>
            <p:nvPr/>
          </p:nvSpPr>
          <p:spPr bwMode="auto">
            <a:xfrm>
              <a:off x="470" y="409"/>
              <a:ext cx="5124" cy="2832"/>
            </a:xfrm>
            <a:prstGeom prst="roundRect">
              <a:avLst>
                <a:gd name="adj" fmla="val 32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en-US" sz="1905"/>
            </a:p>
          </p:txBody>
        </p:sp>
        <p:cxnSp>
          <p:nvCxnSpPr>
            <p:cNvPr id="11270" name="AutoShape 5"/>
            <p:cNvCxnSpPr>
              <a:cxnSpLocks noChangeShapeType="1"/>
              <a:stCxn id="6157" idx="1"/>
              <a:endCxn id="11275" idx="2"/>
            </p:cNvCxnSpPr>
            <p:nvPr/>
          </p:nvCxnSpPr>
          <p:spPr bwMode="auto">
            <a:xfrm rot="10800000">
              <a:off x="3008" y="1175"/>
              <a:ext cx="390" cy="900"/>
            </a:xfrm>
            <a:prstGeom prst="bentConnector2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1" name="AutoShape 6"/>
            <p:cNvCxnSpPr>
              <a:cxnSpLocks noChangeShapeType="1"/>
              <a:stCxn id="6156" idx="1"/>
              <a:endCxn id="11275" idx="2"/>
            </p:cNvCxnSpPr>
            <p:nvPr/>
          </p:nvCxnSpPr>
          <p:spPr bwMode="auto">
            <a:xfrm rot="10800000">
              <a:off x="3008" y="1175"/>
              <a:ext cx="390" cy="401"/>
            </a:xfrm>
            <a:prstGeom prst="bentConnector2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2" name="AutoShape 7"/>
            <p:cNvCxnSpPr>
              <a:cxnSpLocks noChangeShapeType="1"/>
              <a:stCxn id="11275" idx="1"/>
            </p:cNvCxnSpPr>
            <p:nvPr/>
          </p:nvCxnSpPr>
          <p:spPr bwMode="auto">
            <a:xfrm rot="10800000">
              <a:off x="1382" y="745"/>
              <a:ext cx="528" cy="263"/>
            </a:xfrm>
            <a:prstGeom prst="bentConnector3">
              <a:avLst>
                <a:gd name="adj1" fmla="val 63634"/>
              </a:avLst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3" name="AutoShape 8"/>
            <p:cNvCxnSpPr>
              <a:cxnSpLocks noChangeShapeType="1"/>
              <a:stCxn id="11276" idx="1"/>
              <a:endCxn id="11274" idx="2"/>
            </p:cNvCxnSpPr>
            <p:nvPr/>
          </p:nvCxnSpPr>
          <p:spPr bwMode="auto">
            <a:xfrm rot="10800000">
              <a:off x="1568" y="743"/>
              <a:ext cx="366" cy="2017"/>
            </a:xfrm>
            <a:prstGeom prst="bentConnector2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4" name="AutoShape 9"/>
            <p:cNvSpPr>
              <a:spLocks noChangeArrowheads="1"/>
            </p:cNvSpPr>
            <p:nvPr/>
          </p:nvSpPr>
          <p:spPr bwMode="auto">
            <a:xfrm>
              <a:off x="470" y="409"/>
              <a:ext cx="2196" cy="33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/>
              <a:r>
                <a:rPr lang="en-US" altLang="en-US" sz="1905" b="1">
                  <a:solidFill>
                    <a:srgbClr val="0000CC"/>
                  </a:solidFill>
                </a:rPr>
                <a:t>NỘI DUNG</a:t>
              </a:r>
            </a:p>
          </p:txBody>
        </p:sp>
        <p:sp>
          <p:nvSpPr>
            <p:cNvPr id="11275" name="AutoShape 10"/>
            <p:cNvSpPr>
              <a:spLocks noChangeArrowheads="1"/>
            </p:cNvSpPr>
            <p:nvPr/>
          </p:nvSpPr>
          <p:spPr bwMode="auto">
            <a:xfrm>
              <a:off x="1910" y="841"/>
              <a:ext cx="2196" cy="334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936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/>
              <a:r>
                <a:rPr lang="en-US" altLang="en-US" sz="1905" b="1" u="sng">
                  <a:solidFill>
                    <a:srgbClr val="FF0000"/>
                  </a:solidFill>
                </a:rPr>
                <a:t>Phần 1</a:t>
              </a:r>
              <a:r>
                <a:rPr lang="en-US" altLang="en-US" sz="1905" b="1">
                  <a:solidFill>
                    <a:srgbClr val="FF0000"/>
                  </a:solidFill>
                </a:rPr>
                <a:t>          Tổng quan về </a:t>
              </a:r>
            </a:p>
            <a:p>
              <a:pPr eaLnBrk="1"/>
              <a:r>
                <a:rPr lang="en-US" altLang="en-US" sz="1905" b="1">
                  <a:solidFill>
                    <a:srgbClr val="FF0000"/>
                  </a:solidFill>
                </a:rPr>
                <a:t>             tìm kiếm ảnh theo nội dung</a:t>
              </a:r>
            </a:p>
          </p:txBody>
        </p:sp>
        <p:sp>
          <p:nvSpPr>
            <p:cNvPr id="11276" name="AutoShape 11"/>
            <p:cNvSpPr>
              <a:spLocks noChangeArrowheads="1"/>
            </p:cNvSpPr>
            <p:nvPr/>
          </p:nvSpPr>
          <p:spPr bwMode="auto">
            <a:xfrm>
              <a:off x="1934" y="2593"/>
              <a:ext cx="2597" cy="334"/>
            </a:xfrm>
            <a:prstGeom prst="roundRect">
              <a:avLst>
                <a:gd name="adj" fmla="val 16667"/>
              </a:avLst>
            </a:prstGeom>
            <a:solidFill>
              <a:srgbClr val="B2B2B2"/>
            </a:solidFill>
            <a:ln w="936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/>
              <a:r>
                <a:rPr lang="en-US" altLang="en-US" sz="1905" b="1" u="sng" dirty="0" err="1">
                  <a:solidFill>
                    <a:srgbClr val="993300"/>
                  </a:solidFill>
                </a:rPr>
                <a:t>Phần</a:t>
              </a:r>
              <a:r>
                <a:rPr lang="en-US" altLang="en-US" sz="1905" b="1" u="sng" dirty="0">
                  <a:solidFill>
                    <a:srgbClr val="993300"/>
                  </a:solidFill>
                </a:rPr>
                <a:t> 2</a:t>
              </a:r>
              <a:r>
                <a:rPr lang="en-US" altLang="en-US" sz="1905" b="1" dirty="0">
                  <a:solidFill>
                    <a:srgbClr val="993300"/>
                  </a:solidFill>
                </a:rPr>
                <a:t>      </a:t>
              </a:r>
              <a:r>
                <a:rPr lang="en-US" altLang="en-US" sz="2000" b="1" dirty="0" err="1" smtClean="0">
                  <a:solidFill>
                    <a:srgbClr val="0000FF"/>
                  </a:solidFill>
                </a:rPr>
                <a:t>Các</a:t>
              </a:r>
              <a:r>
                <a:rPr lang="en-US" altLang="en-US" sz="2000" b="1" dirty="0" smtClean="0">
                  <a:solidFill>
                    <a:srgbClr val="0000FF"/>
                  </a:solidFill>
                </a:rPr>
                <a:t> </a:t>
              </a:r>
              <a:r>
                <a:rPr lang="en-US" altLang="en-US" sz="2000" b="1" dirty="0" err="1" smtClean="0">
                  <a:solidFill>
                    <a:srgbClr val="0000FF"/>
                  </a:solidFill>
                </a:rPr>
                <a:t>đặc</a:t>
              </a:r>
              <a:r>
                <a:rPr lang="en-US" altLang="en-US" sz="2000" b="1" dirty="0" smtClean="0">
                  <a:solidFill>
                    <a:srgbClr val="0000FF"/>
                  </a:solidFill>
                </a:rPr>
                <a:t> </a:t>
              </a:r>
              <a:r>
                <a:rPr lang="en-US" altLang="en-US" sz="2000" b="1" dirty="0" err="1" smtClean="0">
                  <a:solidFill>
                    <a:srgbClr val="0000FF"/>
                  </a:solidFill>
                </a:rPr>
                <a:t>trưng</a:t>
              </a:r>
              <a:r>
                <a:rPr lang="en-US" altLang="en-US" sz="2000" b="1" dirty="0" smtClean="0">
                  <a:solidFill>
                    <a:srgbClr val="0000FF"/>
                  </a:solidFill>
                </a:rPr>
                <a:t> </a:t>
              </a:r>
              <a:r>
                <a:rPr lang="en-US" altLang="en-US" sz="2000" b="1" dirty="0" err="1" smtClean="0">
                  <a:solidFill>
                    <a:srgbClr val="0000FF"/>
                  </a:solidFill>
                </a:rPr>
                <a:t>ảnh</a:t>
              </a:r>
              <a:endParaRPr lang="en-US" altLang="en-US" sz="2000" b="1" dirty="0">
                <a:solidFill>
                  <a:srgbClr val="0000FF"/>
                </a:solidFill>
              </a:endParaRPr>
            </a:p>
            <a:p>
              <a:pPr eaLnBrk="1"/>
              <a:r>
                <a:rPr lang="en-US" altLang="en-US" sz="2000" b="1" dirty="0">
                  <a:solidFill>
                    <a:srgbClr val="0000FF"/>
                  </a:solidFill>
                </a:rPr>
                <a:t>			</a:t>
              </a:r>
              <a:r>
                <a:rPr lang="en-US" altLang="en-US" sz="2000" b="1" dirty="0" err="1" smtClean="0">
                  <a:solidFill>
                    <a:srgbClr val="0000FF"/>
                  </a:solidFill>
                </a:rPr>
                <a:t>và</a:t>
              </a:r>
              <a:r>
                <a:rPr lang="en-US" altLang="en-US" sz="2000" b="1" dirty="0" smtClean="0">
                  <a:solidFill>
                    <a:srgbClr val="0000FF"/>
                  </a:solidFill>
                </a:rPr>
                <a:t> </a:t>
              </a:r>
              <a:r>
                <a:rPr lang="en-US" altLang="en-US" sz="2000" b="1" dirty="0" err="1" smtClean="0">
                  <a:solidFill>
                    <a:srgbClr val="0000FF"/>
                  </a:solidFill>
                </a:rPr>
                <a:t>phương</a:t>
              </a:r>
              <a:r>
                <a:rPr lang="en-US" altLang="en-US" sz="2000" b="1" dirty="0" smtClean="0">
                  <a:solidFill>
                    <a:srgbClr val="0000FF"/>
                  </a:solidFill>
                </a:rPr>
                <a:t> </a:t>
              </a:r>
              <a:r>
                <a:rPr lang="en-US" altLang="en-US" sz="2000" b="1" dirty="0" err="1" smtClean="0">
                  <a:solidFill>
                    <a:srgbClr val="0000FF"/>
                  </a:solidFill>
                </a:rPr>
                <a:t>pháp</a:t>
              </a:r>
              <a:r>
                <a:rPr lang="en-US" altLang="en-US" sz="2000" b="1" dirty="0" smtClean="0">
                  <a:solidFill>
                    <a:srgbClr val="0000FF"/>
                  </a:solidFill>
                </a:rPr>
                <a:t> </a:t>
              </a:r>
              <a:r>
                <a:rPr lang="en-US" altLang="en-US" sz="2000" b="1" dirty="0" err="1" smtClean="0">
                  <a:solidFill>
                    <a:srgbClr val="0000FF"/>
                  </a:solidFill>
                </a:rPr>
                <a:t>trích</a:t>
              </a:r>
              <a:r>
                <a:rPr lang="en-US" altLang="en-US" sz="2000" b="1" dirty="0" smtClean="0">
                  <a:solidFill>
                    <a:srgbClr val="0000FF"/>
                  </a:solidFill>
                </a:rPr>
                <a:t> </a:t>
              </a:r>
              <a:r>
                <a:rPr lang="en-US" altLang="en-US" sz="2000" b="1" dirty="0" err="1" smtClean="0">
                  <a:solidFill>
                    <a:srgbClr val="0000FF"/>
                  </a:solidFill>
                </a:rPr>
                <a:t>chọn</a:t>
              </a:r>
              <a:endParaRPr lang="en-US" alt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6156" name="AutoShape 12"/>
            <p:cNvSpPr>
              <a:spLocks noChangeArrowheads="1"/>
            </p:cNvSpPr>
            <p:nvPr/>
          </p:nvSpPr>
          <p:spPr bwMode="auto">
            <a:xfrm>
              <a:off x="3398" y="1410"/>
              <a:ext cx="2196" cy="33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360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lvl1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/>
              <a:r>
                <a:rPr lang="en-US" altLang="en-US" sz="2222" b="1">
                  <a:solidFill>
                    <a:srgbClr val="0000FF"/>
                  </a:solidFill>
                </a:rPr>
                <a:t>1. Giới thiệu chung</a:t>
              </a:r>
            </a:p>
          </p:txBody>
        </p:sp>
        <p:sp>
          <p:nvSpPr>
            <p:cNvPr id="6157" name="AutoShape 13"/>
            <p:cNvSpPr>
              <a:spLocks noChangeArrowheads="1"/>
            </p:cNvSpPr>
            <p:nvPr/>
          </p:nvSpPr>
          <p:spPr bwMode="auto">
            <a:xfrm>
              <a:off x="3398" y="1909"/>
              <a:ext cx="2196" cy="33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360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lvl1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eaLnBrk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/>
              <a:r>
                <a:rPr lang="en-US" altLang="en-US" sz="2222" b="1">
                  <a:solidFill>
                    <a:srgbClr val="0000FF"/>
                  </a:solidFill>
                </a:rPr>
                <a:t>2.Các bước thực hiện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0685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8327959" y="6248140"/>
            <a:ext cx="2394084" cy="4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 eaLnBrk="1"/>
            <a:fld id="{AD2CB2F0-8E7C-42C8-A5A4-BC0E28A2E328}" type="slidenum">
              <a:rPr lang="en-US" altLang="en-US" sz="1482">
                <a:solidFill>
                  <a:srgbClr val="000000"/>
                </a:solidFill>
              </a:rPr>
              <a:pPr algn="r" eaLnBrk="1"/>
              <a:t>4</a:t>
            </a:fld>
            <a:endParaRPr lang="en-US" altLang="en-US" sz="1482">
              <a:solidFill>
                <a:srgbClr val="000000"/>
              </a:solidFill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1903413" y="687145"/>
            <a:ext cx="8225568" cy="668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247" tIns="49529" rIns="95247" bIns="49529">
            <a:spAutoFit/>
          </a:bodyPr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1363" indent="-284163"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1413" indent="-227013"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598613" indent="-227013"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r>
              <a:rPr lang="en-US" altLang="en-US" sz="2540" b="1" dirty="0">
                <a:solidFill>
                  <a:srgbClr val="0000FF"/>
                </a:solidFill>
              </a:rPr>
              <a:t>				     </a:t>
            </a:r>
            <a:r>
              <a:rPr lang="en-US" altLang="en-US" sz="2963" b="1" dirty="0">
                <a:solidFill>
                  <a:srgbClr val="FF6600"/>
                </a:solidFill>
              </a:rPr>
              <a:t>1. </a:t>
            </a:r>
            <a:r>
              <a:rPr lang="en-US" altLang="en-US" sz="2963" b="1" dirty="0" err="1">
                <a:solidFill>
                  <a:srgbClr val="FF6600"/>
                </a:solidFill>
              </a:rPr>
              <a:t>Giới</a:t>
            </a:r>
            <a:r>
              <a:rPr lang="en-US" altLang="en-US" sz="2963" b="1" dirty="0">
                <a:solidFill>
                  <a:srgbClr val="FF6600"/>
                </a:solidFill>
              </a:rPr>
              <a:t> </a:t>
            </a:r>
            <a:r>
              <a:rPr lang="en-US" altLang="en-US" sz="2963" b="1" dirty="0" err="1">
                <a:solidFill>
                  <a:srgbClr val="FF6600"/>
                </a:solidFill>
              </a:rPr>
              <a:t>thiệu</a:t>
            </a:r>
            <a:r>
              <a:rPr lang="en-US" altLang="en-US" sz="2963" b="1" dirty="0">
                <a:solidFill>
                  <a:srgbClr val="FF6600"/>
                </a:solidFill>
              </a:rPr>
              <a:t> </a:t>
            </a:r>
            <a:r>
              <a:rPr lang="en-US" altLang="en-US" sz="2963" b="1" dirty="0" err="1">
                <a:solidFill>
                  <a:srgbClr val="FF6600"/>
                </a:solidFill>
              </a:rPr>
              <a:t>chung</a:t>
            </a:r>
            <a:endParaRPr lang="en-US" altLang="en-US" sz="2963" b="1" dirty="0">
              <a:solidFill>
                <a:srgbClr val="FF6600"/>
              </a:solidFill>
            </a:endParaRPr>
          </a:p>
          <a:p>
            <a:pPr eaLnBrk="1"/>
            <a:r>
              <a:rPr lang="en-US" altLang="en-US" sz="2540" b="1" u="sng" dirty="0" err="1">
                <a:solidFill>
                  <a:srgbClr val="0000FF"/>
                </a:solidFill>
              </a:rPr>
              <a:t>Khái</a:t>
            </a:r>
            <a:r>
              <a:rPr lang="en-US" altLang="en-US" sz="2540" b="1" u="sng" dirty="0">
                <a:solidFill>
                  <a:srgbClr val="0000FF"/>
                </a:solidFill>
              </a:rPr>
              <a:t> </a:t>
            </a:r>
            <a:r>
              <a:rPr lang="en-US" altLang="en-US" sz="2540" b="1" u="sng" dirty="0" err="1">
                <a:solidFill>
                  <a:srgbClr val="0000FF"/>
                </a:solidFill>
              </a:rPr>
              <a:t>lược</a:t>
            </a:r>
            <a:r>
              <a:rPr lang="en-US" altLang="en-US" sz="2540" b="1" u="sng" dirty="0">
                <a:solidFill>
                  <a:srgbClr val="0000FF"/>
                </a:solidFill>
              </a:rPr>
              <a:t>:  </a:t>
            </a:r>
          </a:p>
          <a:p>
            <a:pPr eaLnBrk="1"/>
            <a:endParaRPr lang="en-US" altLang="en-US" sz="2540" dirty="0">
              <a:solidFill>
                <a:srgbClr val="000000"/>
              </a:solidFill>
            </a:endParaRPr>
          </a:p>
          <a:p>
            <a:pPr lvl="1" eaLnBrk="1">
              <a:buFont typeface="Wingdings" panose="05000000000000000000" pitchFamily="2" charset="2"/>
              <a:buChar char=""/>
            </a:pPr>
            <a:r>
              <a:rPr lang="en-US" altLang="en-US" sz="2117" dirty="0" err="1">
                <a:solidFill>
                  <a:srgbClr val="993366"/>
                </a:solidFill>
              </a:rPr>
              <a:t>Tài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nguyên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ảnh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trên</a:t>
            </a:r>
            <a:r>
              <a:rPr lang="en-US" altLang="en-US" sz="2117" dirty="0">
                <a:solidFill>
                  <a:srgbClr val="993366"/>
                </a:solidFill>
              </a:rPr>
              <a:t> WEB </a:t>
            </a:r>
            <a:r>
              <a:rPr lang="en-US" altLang="en-US" sz="2117" dirty="0" err="1">
                <a:solidFill>
                  <a:srgbClr val="993366"/>
                </a:solidFill>
              </a:rPr>
              <a:t>ngày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càng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lớn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cùng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sự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phát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triển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của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công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nghệ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ảnh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số</a:t>
            </a:r>
            <a:r>
              <a:rPr lang="en-US" altLang="en-US" sz="2117" dirty="0">
                <a:solidFill>
                  <a:srgbClr val="993366"/>
                </a:solidFill>
              </a:rPr>
              <a:t>.</a:t>
            </a:r>
          </a:p>
          <a:p>
            <a:pPr lvl="1" eaLnBrk="1">
              <a:buFont typeface="Wingdings" panose="05000000000000000000" pitchFamily="2" charset="2"/>
              <a:buNone/>
            </a:pPr>
            <a:endParaRPr lang="en-US" altLang="en-US" sz="2117" dirty="0">
              <a:solidFill>
                <a:srgbClr val="993366"/>
              </a:solidFill>
            </a:endParaRPr>
          </a:p>
          <a:p>
            <a:pPr lvl="1" eaLnBrk="1">
              <a:buFont typeface="Wingdings" panose="05000000000000000000" pitchFamily="2" charset="2"/>
              <a:buChar char=""/>
            </a:pPr>
            <a:r>
              <a:rPr lang="en-US" altLang="en-US" sz="2117" dirty="0" err="1">
                <a:solidFill>
                  <a:srgbClr val="993366"/>
                </a:solidFill>
              </a:rPr>
              <a:t>Tới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tháng</a:t>
            </a:r>
            <a:r>
              <a:rPr lang="en-US" altLang="en-US" sz="2117" dirty="0">
                <a:solidFill>
                  <a:srgbClr val="993366"/>
                </a:solidFill>
              </a:rPr>
              <a:t> 10/2009 </a:t>
            </a:r>
            <a:r>
              <a:rPr lang="en-US" altLang="en-US" sz="2117" dirty="0">
                <a:solidFill>
                  <a:srgbClr val="FF0000"/>
                </a:solidFill>
              </a:rPr>
              <a:t>[*]:</a:t>
            </a:r>
          </a:p>
          <a:p>
            <a:pPr lvl="2" eaLnBrk="1">
              <a:buFont typeface="Times New Roman" panose="02020603050405020304" pitchFamily="18" charset="0"/>
              <a:buChar char="•"/>
            </a:pPr>
            <a:r>
              <a:rPr lang="en-US" altLang="en-US" sz="2117" dirty="0">
                <a:solidFill>
                  <a:srgbClr val="993366"/>
                </a:solidFill>
              </a:rPr>
              <a:t>Flick : 4 </a:t>
            </a:r>
            <a:r>
              <a:rPr lang="en-US" altLang="en-US" sz="2117" dirty="0" err="1">
                <a:solidFill>
                  <a:srgbClr val="993366"/>
                </a:solidFill>
              </a:rPr>
              <a:t>tỷ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ảnh</a:t>
            </a:r>
            <a:endParaRPr lang="en-US" altLang="en-US" sz="2117" dirty="0">
              <a:solidFill>
                <a:srgbClr val="993366"/>
              </a:solidFill>
            </a:endParaRPr>
          </a:p>
          <a:p>
            <a:pPr lvl="2" eaLnBrk="1">
              <a:buFont typeface="Times New Roman" panose="02020603050405020304" pitchFamily="18" charset="0"/>
              <a:buChar char="•"/>
            </a:pPr>
            <a:r>
              <a:rPr lang="en-US" altLang="en-US" sz="2117" dirty="0">
                <a:solidFill>
                  <a:srgbClr val="993366"/>
                </a:solidFill>
              </a:rPr>
              <a:t>Facebook: 30 </a:t>
            </a:r>
            <a:r>
              <a:rPr lang="en-US" altLang="en-US" sz="2117" dirty="0" err="1">
                <a:solidFill>
                  <a:srgbClr val="993366"/>
                </a:solidFill>
              </a:rPr>
              <a:t>tỷ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ảnh</a:t>
            </a:r>
            <a:endParaRPr lang="en-US" altLang="en-US" sz="2117" dirty="0">
              <a:solidFill>
                <a:srgbClr val="993366"/>
              </a:solidFill>
            </a:endParaRPr>
          </a:p>
          <a:p>
            <a:pPr lvl="2" eaLnBrk="1">
              <a:buFont typeface="Times New Roman" panose="02020603050405020304" pitchFamily="18" charset="0"/>
              <a:buChar char="•"/>
            </a:pPr>
            <a:r>
              <a:rPr lang="en-US" altLang="en-US" sz="2117" dirty="0">
                <a:solidFill>
                  <a:srgbClr val="993366"/>
                </a:solidFill>
              </a:rPr>
              <a:t>1,73 </a:t>
            </a:r>
            <a:r>
              <a:rPr lang="en-US" altLang="en-US" sz="2117" dirty="0" err="1">
                <a:solidFill>
                  <a:srgbClr val="993366"/>
                </a:solidFill>
              </a:rPr>
              <a:t>tỷ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người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sử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dụng</a:t>
            </a:r>
            <a:r>
              <a:rPr lang="en-US" altLang="en-US" sz="2117" dirty="0">
                <a:solidFill>
                  <a:srgbClr val="993366"/>
                </a:solidFill>
              </a:rPr>
              <a:t> Internet	</a:t>
            </a:r>
          </a:p>
          <a:p>
            <a:pPr eaLnBrk="1">
              <a:buClrTx/>
              <a:buSzTx/>
              <a:buFontTx/>
              <a:buNone/>
            </a:pPr>
            <a:r>
              <a:rPr lang="en-US" altLang="en-US" sz="2117" dirty="0">
                <a:solidFill>
                  <a:srgbClr val="993366"/>
                </a:solidFill>
              </a:rPr>
              <a:t>		</a:t>
            </a:r>
          </a:p>
          <a:p>
            <a:pPr lvl="1" eaLnBrk="1">
              <a:buFont typeface="Wingdings" panose="05000000000000000000" pitchFamily="2" charset="2"/>
              <a:buChar char=""/>
            </a:pPr>
            <a:r>
              <a:rPr lang="en-US" altLang="en-US" sz="2117" dirty="0" err="1">
                <a:solidFill>
                  <a:srgbClr val="993366"/>
                </a:solidFill>
              </a:rPr>
              <a:t>Cần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thiết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tìm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kiếm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ảnh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phục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vụ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những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mục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đích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khác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nhau</a:t>
            </a:r>
            <a:r>
              <a:rPr lang="en-US" altLang="en-US" sz="2117" dirty="0">
                <a:solidFill>
                  <a:srgbClr val="993366"/>
                </a:solidFill>
              </a:rPr>
              <a:t>:</a:t>
            </a:r>
          </a:p>
          <a:p>
            <a:pPr lvl="3" eaLnBrk="1">
              <a:buFont typeface="Times New Roman" panose="02020603050405020304" pitchFamily="18" charset="0"/>
              <a:buChar char="•"/>
            </a:pPr>
            <a:r>
              <a:rPr lang="en-US" altLang="en-US" sz="2117" dirty="0" err="1">
                <a:solidFill>
                  <a:srgbClr val="993366"/>
                </a:solidFill>
              </a:rPr>
              <a:t>Tìm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thông</a:t>
            </a:r>
            <a:r>
              <a:rPr lang="en-US" altLang="en-US" sz="2117" dirty="0">
                <a:solidFill>
                  <a:srgbClr val="993366"/>
                </a:solidFill>
              </a:rPr>
              <a:t> tin </a:t>
            </a:r>
            <a:r>
              <a:rPr lang="en-US" altLang="en-US" sz="2117" dirty="0" err="1">
                <a:solidFill>
                  <a:srgbClr val="993366"/>
                </a:solidFill>
              </a:rPr>
              <a:t>liên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quan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tới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ảnh</a:t>
            </a:r>
            <a:r>
              <a:rPr lang="en-US" altLang="en-US" sz="2117" dirty="0">
                <a:solidFill>
                  <a:srgbClr val="993366"/>
                </a:solidFill>
              </a:rPr>
              <a:t> (</a:t>
            </a:r>
            <a:r>
              <a:rPr lang="en-US" altLang="en-US" sz="2117" dirty="0" err="1">
                <a:solidFill>
                  <a:srgbClr val="993366"/>
                </a:solidFill>
              </a:rPr>
              <a:t>xuất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xứ</a:t>
            </a:r>
            <a:r>
              <a:rPr lang="en-US" altLang="en-US" sz="2117" dirty="0">
                <a:solidFill>
                  <a:srgbClr val="993366"/>
                </a:solidFill>
              </a:rPr>
              <a:t>, </a:t>
            </a:r>
            <a:r>
              <a:rPr lang="en-US" altLang="en-US" sz="2117" dirty="0" err="1">
                <a:solidFill>
                  <a:srgbClr val="993366"/>
                </a:solidFill>
              </a:rPr>
              <a:t>tác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giả</a:t>
            </a:r>
            <a:r>
              <a:rPr lang="en-US" altLang="en-US" sz="2117" dirty="0">
                <a:solidFill>
                  <a:srgbClr val="993366"/>
                </a:solidFill>
              </a:rPr>
              <a:t>, </a:t>
            </a:r>
            <a:r>
              <a:rPr lang="en-US" altLang="en-US" sz="2117" dirty="0" err="1">
                <a:solidFill>
                  <a:srgbClr val="993366"/>
                </a:solidFill>
              </a:rPr>
              <a:t>nhận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dạng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người</a:t>
            </a:r>
            <a:r>
              <a:rPr lang="en-US" altLang="en-US" sz="2117" dirty="0">
                <a:solidFill>
                  <a:srgbClr val="993366"/>
                </a:solidFill>
              </a:rPr>
              <a:t>,…)</a:t>
            </a:r>
          </a:p>
          <a:p>
            <a:pPr lvl="3" eaLnBrk="1">
              <a:buFont typeface="Times New Roman" panose="02020603050405020304" pitchFamily="18" charset="0"/>
              <a:buChar char="•"/>
            </a:pPr>
            <a:r>
              <a:rPr lang="en-US" altLang="en-US" sz="2117" dirty="0" err="1">
                <a:solidFill>
                  <a:srgbClr val="993366"/>
                </a:solidFill>
              </a:rPr>
              <a:t>Tìm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sản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phẩm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theo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mẫu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sẵn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có</a:t>
            </a:r>
            <a:r>
              <a:rPr lang="en-US" altLang="en-US" sz="2117" dirty="0">
                <a:solidFill>
                  <a:srgbClr val="993366"/>
                </a:solidFill>
              </a:rPr>
              <a:t>,….</a:t>
            </a:r>
          </a:p>
          <a:p>
            <a:pPr eaLnBrk="1">
              <a:buClrTx/>
              <a:buSzTx/>
              <a:buFontTx/>
              <a:buNone/>
            </a:pPr>
            <a:endParaRPr lang="en-US" altLang="en-US" sz="2117" dirty="0">
              <a:solidFill>
                <a:srgbClr val="993366"/>
              </a:solidFill>
            </a:endParaRPr>
          </a:p>
          <a:p>
            <a:pPr eaLnBrk="1">
              <a:buClrTx/>
              <a:buSzTx/>
              <a:buFontTx/>
              <a:buNone/>
            </a:pPr>
            <a:endParaRPr lang="en-US" altLang="en-US" sz="2117" dirty="0">
              <a:solidFill>
                <a:srgbClr val="000000"/>
              </a:solidFill>
            </a:endParaRPr>
          </a:p>
          <a:p>
            <a:pPr eaLnBrk="1">
              <a:buFont typeface="Wingdings" panose="05000000000000000000" pitchFamily="2" charset="2"/>
              <a:buNone/>
            </a:pPr>
            <a:endParaRPr lang="en-US" altLang="en-US" sz="2540" dirty="0">
              <a:solidFill>
                <a:srgbClr val="000000"/>
              </a:solidFill>
            </a:endParaRPr>
          </a:p>
          <a:p>
            <a:pPr eaLnBrk="1">
              <a:buClrTx/>
              <a:buSzTx/>
              <a:buFontTx/>
              <a:buNone/>
            </a:pPr>
            <a:r>
              <a:rPr lang="en-US" altLang="en-US" sz="254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292" name="Oval 3"/>
          <p:cNvSpPr>
            <a:spLocks noChangeArrowheads="1"/>
          </p:cNvSpPr>
          <p:nvPr/>
        </p:nvSpPr>
        <p:spPr bwMode="auto">
          <a:xfrm>
            <a:off x="2387271" y="0"/>
            <a:ext cx="7499782" cy="606502"/>
          </a:xfrm>
          <a:prstGeom prst="ellipse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5247" tIns="49529" rIns="95247" bIns="49529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/>
            <a:r>
              <a:rPr lang="en-US" altLang="en-US" sz="2540" b="1" dirty="0" err="1">
                <a:solidFill>
                  <a:srgbClr val="000099"/>
                </a:solidFill>
              </a:rPr>
              <a:t>Tổng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quan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về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tìm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kiếm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ảnh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theo</a:t>
            </a:r>
            <a:r>
              <a:rPr lang="en-US" altLang="en-US" sz="2540" b="1" dirty="0">
                <a:solidFill>
                  <a:srgbClr val="000099"/>
                </a:solidFill>
              </a:rPr>
              <a:t> </a:t>
            </a:r>
            <a:r>
              <a:rPr lang="en-US" altLang="en-US" sz="2540" b="1" dirty="0" err="1">
                <a:solidFill>
                  <a:srgbClr val="000099"/>
                </a:solidFill>
              </a:rPr>
              <a:t>nội</a:t>
            </a:r>
            <a:r>
              <a:rPr lang="en-US" altLang="en-US" sz="2540" b="1" dirty="0">
                <a:solidFill>
                  <a:srgbClr val="000099"/>
                </a:solidFill>
              </a:rPr>
              <a:t> dung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1661485" y="6251500"/>
            <a:ext cx="8870710" cy="393183"/>
          </a:xfrm>
          <a:prstGeom prst="rect">
            <a:avLst/>
          </a:prstGeom>
          <a:solidFill>
            <a:srgbClr val="DDDDDD"/>
          </a:solidFill>
          <a:ln w="9360">
            <a:solidFill>
              <a:srgbClr val="FF6600"/>
            </a:solidFill>
            <a:miter lim="800000"/>
            <a:headEnd/>
            <a:tailEnd/>
          </a:ln>
        </p:spPr>
        <p:txBody>
          <a:bodyPr lIns="95247" tIns="49529" rIns="95247" bIns="49529">
            <a:spAutoFit/>
          </a:bodyPr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r>
              <a:rPr lang="en-US" altLang="en-US" sz="1905" b="1">
                <a:solidFill>
                  <a:srgbClr val="CCCCFF"/>
                </a:solidFill>
                <a:hlinkClick r:id="rId3"/>
              </a:rPr>
              <a:t>/</a:t>
            </a:r>
            <a:r>
              <a:rPr lang="en-US" altLang="en-US" sz="1905">
                <a:solidFill>
                  <a:srgbClr val="000000"/>
                </a:solidFill>
              </a:rPr>
              <a:t> </a:t>
            </a:r>
            <a:r>
              <a:rPr lang="en-US" altLang="en-US" sz="1905">
                <a:solidFill>
                  <a:srgbClr val="FF0000"/>
                </a:solidFill>
              </a:rPr>
              <a:t>[*]</a:t>
            </a:r>
            <a:r>
              <a:rPr lang="en-US" altLang="en-US" sz="1905">
                <a:solidFill>
                  <a:srgbClr val="000000"/>
                </a:solidFill>
              </a:rPr>
              <a:t>   www.socialtime.com/2010/02/20-impressive-internet-statistics</a:t>
            </a:r>
          </a:p>
        </p:txBody>
      </p:sp>
    </p:spTree>
    <p:extLst>
      <p:ext uri="{BB962C8B-B14F-4D97-AF65-F5344CB8AC3E}">
        <p14:creationId xmlns:p14="http://schemas.microsoft.com/office/powerpoint/2010/main" val="14627921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8327959" y="6248140"/>
            <a:ext cx="2394084" cy="4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 eaLnBrk="1"/>
            <a:fld id="{08CB101A-03AD-44AD-BBD0-1E6CC6B1DC15}" type="slidenum">
              <a:rPr lang="en-US" altLang="en-US" sz="1482">
                <a:solidFill>
                  <a:srgbClr val="000000"/>
                </a:solidFill>
              </a:rPr>
              <a:pPr algn="r" eaLnBrk="1"/>
              <a:t>5</a:t>
            </a:fld>
            <a:endParaRPr lang="en-US" altLang="en-US" sz="1482">
              <a:solidFill>
                <a:srgbClr val="000000"/>
              </a:solidFill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903414" y="767788"/>
            <a:ext cx="8449016" cy="681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9717" rIns="0" bIns="0"/>
          <a:lstStyle>
            <a:lvl1pPr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1363" indent="-284163"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1413" indent="-227013"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Aft>
                <a:spcPts val="1495"/>
              </a:spcAft>
            </a:pPr>
            <a:endParaRPr lang="en-US" altLang="en-US" sz="2540" b="1" u="sng">
              <a:solidFill>
                <a:srgbClr val="000000"/>
              </a:solidFill>
            </a:endParaRPr>
          </a:p>
          <a:p>
            <a:pPr eaLnBrk="1">
              <a:spcAft>
                <a:spcPts val="1495"/>
              </a:spcAft>
            </a:pPr>
            <a:r>
              <a:rPr lang="en-US" altLang="en-US" sz="2540" b="1" u="sng">
                <a:solidFill>
                  <a:srgbClr val="0000FF"/>
                </a:solidFill>
              </a:rPr>
              <a:t>Bài toán</a:t>
            </a:r>
          </a:p>
          <a:p>
            <a:pPr lvl="1" eaLnBrk="1">
              <a:spcAft>
                <a:spcPts val="1204"/>
              </a:spcAft>
              <a:buFont typeface="Wingdings" panose="05000000000000000000" pitchFamily="2" charset="2"/>
              <a:buChar char=""/>
            </a:pPr>
            <a:r>
              <a:rPr lang="en-US" altLang="en-US" sz="2117">
                <a:solidFill>
                  <a:srgbClr val="993366"/>
                </a:solidFill>
              </a:rPr>
              <a:t>Cần có những giải pháp</a:t>
            </a:r>
            <a:r>
              <a:rPr lang="en-US" altLang="en-US" sz="2117">
                <a:solidFill>
                  <a:srgbClr val="000000"/>
                </a:solidFill>
              </a:rPr>
              <a:t> </a:t>
            </a:r>
            <a:r>
              <a:rPr lang="en-US" altLang="en-US" sz="2117">
                <a:solidFill>
                  <a:srgbClr val="993366"/>
                </a:solidFill>
              </a:rPr>
              <a:t>thiết thực để kết quả tìm kiếm đáp ứng tốt yêu cầu của người dùng!!!</a:t>
            </a:r>
          </a:p>
          <a:p>
            <a:pPr lvl="1" eaLnBrk="1">
              <a:spcAft>
                <a:spcPts val="1204"/>
              </a:spcAft>
            </a:pPr>
            <a:endParaRPr lang="en-US" altLang="en-US" sz="2540">
              <a:solidFill>
                <a:srgbClr val="000000"/>
              </a:solidFill>
            </a:endParaRPr>
          </a:p>
          <a:p>
            <a:pPr eaLnBrk="1">
              <a:spcAft>
                <a:spcPts val="1495"/>
              </a:spcAft>
            </a:pPr>
            <a:r>
              <a:rPr lang="en-US" altLang="en-US" sz="2540" b="1" u="sng">
                <a:solidFill>
                  <a:srgbClr val="0000FF"/>
                </a:solidFill>
              </a:rPr>
              <a:t>Giải pháp</a:t>
            </a:r>
            <a:r>
              <a:rPr lang="en-US" altLang="en-US" sz="2117">
                <a:solidFill>
                  <a:srgbClr val="993366"/>
                </a:solidFill>
              </a:rPr>
              <a:t>	</a:t>
            </a:r>
          </a:p>
          <a:p>
            <a:pPr lvl="1" eaLnBrk="1">
              <a:spcAft>
                <a:spcPts val="1204"/>
              </a:spcAft>
              <a:buFont typeface="Wingdings" panose="05000000000000000000" pitchFamily="2" charset="2"/>
              <a:buChar char=""/>
            </a:pPr>
            <a:r>
              <a:rPr lang="en-US" altLang="en-US" sz="2117">
                <a:solidFill>
                  <a:srgbClr val="993366"/>
                </a:solidFill>
              </a:rPr>
              <a:t>Tìm kiếm ảnh dựa vào các đặc trưng trong văn bản đi kèm với ảnh</a:t>
            </a:r>
          </a:p>
          <a:p>
            <a:pPr lvl="1" eaLnBrk="1">
              <a:spcAft>
                <a:spcPts val="1204"/>
              </a:spcAft>
              <a:buFont typeface="Wingdings" panose="05000000000000000000" pitchFamily="2" charset="2"/>
              <a:buChar char=""/>
            </a:pPr>
            <a:r>
              <a:rPr lang="en-US" altLang="en-US" sz="2117">
                <a:solidFill>
                  <a:srgbClr val="993366"/>
                </a:solidFill>
              </a:rPr>
              <a:t>Tìm kiếm ảnh dựa trên nội dung của ảnh.</a:t>
            </a:r>
          </a:p>
          <a:p>
            <a:pPr lvl="1" eaLnBrk="1">
              <a:spcAft>
                <a:spcPts val="1204"/>
              </a:spcAft>
              <a:buFont typeface="Wingdings" panose="05000000000000000000" pitchFamily="2" charset="2"/>
              <a:buChar char=""/>
            </a:pPr>
            <a:r>
              <a:rPr lang="en-US" altLang="en-US" sz="2117">
                <a:solidFill>
                  <a:srgbClr val="993366"/>
                </a:solidFill>
              </a:rPr>
              <a:t>Kết hợp hai hình thức trên.</a:t>
            </a:r>
          </a:p>
          <a:p>
            <a:pPr lvl="2" eaLnBrk="1">
              <a:spcAft>
                <a:spcPts val="900"/>
              </a:spcAft>
            </a:pPr>
            <a:endParaRPr lang="en-US" altLang="en-US" sz="2117">
              <a:solidFill>
                <a:srgbClr val="000000"/>
              </a:solidFill>
            </a:endParaRPr>
          </a:p>
          <a:p>
            <a:pPr lvl="2" eaLnBrk="1">
              <a:spcAft>
                <a:spcPts val="900"/>
              </a:spcAft>
            </a:pPr>
            <a:endParaRPr lang="en-US" altLang="en-US" sz="2117">
              <a:solidFill>
                <a:srgbClr val="000000"/>
              </a:solidFill>
            </a:endParaRPr>
          </a:p>
          <a:p>
            <a:pPr lvl="2" eaLnBrk="1">
              <a:spcAft>
                <a:spcPts val="900"/>
              </a:spcAft>
            </a:pPr>
            <a:endParaRPr lang="en-US" altLang="en-US" sz="2117">
              <a:solidFill>
                <a:srgbClr val="000000"/>
              </a:solidFill>
            </a:endParaRPr>
          </a:p>
          <a:p>
            <a:pPr eaLnBrk="1">
              <a:spcAft>
                <a:spcPts val="900"/>
              </a:spcAft>
            </a:pPr>
            <a:r>
              <a:rPr lang="en-US" altLang="en-US" sz="2117">
                <a:solidFill>
                  <a:srgbClr val="000000"/>
                </a:solidFill>
              </a:rPr>
              <a:t>				</a:t>
            </a:r>
          </a:p>
        </p:txBody>
      </p:sp>
      <p:sp>
        <p:nvSpPr>
          <p:cNvPr id="13316" name="Oval 3"/>
          <p:cNvSpPr>
            <a:spLocks noChangeArrowheads="1"/>
          </p:cNvSpPr>
          <p:nvPr/>
        </p:nvSpPr>
        <p:spPr bwMode="auto">
          <a:xfrm>
            <a:off x="2387271" y="0"/>
            <a:ext cx="7499782" cy="606502"/>
          </a:xfrm>
          <a:prstGeom prst="ellipse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5247" tIns="49529" rIns="95247" bIns="49529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/>
            <a:r>
              <a:rPr lang="en-US" altLang="en-US" sz="2540" b="1">
                <a:solidFill>
                  <a:srgbClr val="000099"/>
                </a:solidFill>
              </a:rPr>
              <a:t>Tổng quan về tìm kiếm ảnh theo nội dung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4084130" y="767789"/>
            <a:ext cx="4002693" cy="55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247" tIns="49529" rIns="95247" bIns="49529">
            <a:spAutoFit/>
          </a:bodyPr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r>
              <a:rPr lang="en-US" altLang="en-US" sz="2963" b="1">
                <a:solidFill>
                  <a:srgbClr val="FF6600"/>
                </a:solidFill>
              </a:rPr>
              <a:t>1. Giới thiệu chung </a:t>
            </a:r>
            <a:r>
              <a:rPr lang="en-US" altLang="en-US" sz="1905" b="1">
                <a:solidFill>
                  <a:srgbClr val="0000FF"/>
                </a:solidFill>
              </a:rPr>
              <a:t>(cont)</a:t>
            </a:r>
          </a:p>
        </p:txBody>
      </p:sp>
    </p:spTree>
    <p:extLst>
      <p:ext uri="{BB962C8B-B14F-4D97-AF65-F5344CB8AC3E}">
        <p14:creationId xmlns:p14="http://schemas.microsoft.com/office/powerpoint/2010/main" val="3250833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1"/>
          <p:cNvSpPr txBox="1">
            <a:spLocks noChangeArrowheads="1"/>
          </p:cNvSpPr>
          <p:nvPr/>
        </p:nvSpPr>
        <p:spPr bwMode="auto">
          <a:xfrm>
            <a:off x="8327959" y="6248140"/>
            <a:ext cx="2394084" cy="4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 eaLnBrk="1"/>
            <a:fld id="{B2C85FE0-26AC-4E9B-A64F-09931193BEC7}" type="slidenum">
              <a:rPr lang="en-US" altLang="en-US" sz="1482">
                <a:solidFill>
                  <a:srgbClr val="000000"/>
                </a:solidFill>
              </a:rPr>
              <a:pPr algn="r" eaLnBrk="1"/>
              <a:t>6</a:t>
            </a:fld>
            <a:endParaRPr lang="en-US" altLang="en-US" sz="1482">
              <a:solidFill>
                <a:srgbClr val="000000"/>
              </a:solidFill>
            </a:endParaRPr>
          </a:p>
        </p:txBody>
      </p:sp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1822771" y="687145"/>
            <a:ext cx="8449016" cy="7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9717" rIns="0" bIns="0"/>
          <a:lstStyle>
            <a:lvl1pPr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1363" indent="-284163"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1413" indent="-227013"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598613" indent="-227013"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Aft>
                <a:spcPts val="1495"/>
              </a:spcAft>
            </a:pPr>
            <a:endParaRPr lang="en-US" altLang="en-US" sz="2540" b="1" u="sng" dirty="0">
              <a:solidFill>
                <a:srgbClr val="0000FF"/>
              </a:solidFill>
            </a:endParaRPr>
          </a:p>
          <a:p>
            <a:pPr eaLnBrk="1">
              <a:spcAft>
                <a:spcPts val="1495"/>
              </a:spcAft>
            </a:pPr>
            <a:r>
              <a:rPr lang="en-US" altLang="en-US" sz="2540" b="1" u="sng" dirty="0" err="1">
                <a:solidFill>
                  <a:srgbClr val="0000FF"/>
                </a:solidFill>
              </a:rPr>
              <a:t>Giải</a:t>
            </a:r>
            <a:r>
              <a:rPr lang="en-US" altLang="en-US" sz="2540" b="1" u="sng" dirty="0">
                <a:solidFill>
                  <a:srgbClr val="0000FF"/>
                </a:solidFill>
              </a:rPr>
              <a:t> </a:t>
            </a:r>
            <a:r>
              <a:rPr lang="en-US" altLang="en-US" sz="2540" b="1" u="sng" dirty="0" err="1">
                <a:solidFill>
                  <a:srgbClr val="0000FF"/>
                </a:solidFill>
              </a:rPr>
              <a:t>pháp</a:t>
            </a:r>
            <a:r>
              <a:rPr lang="en-US" altLang="en-US" sz="2540" dirty="0">
                <a:solidFill>
                  <a:srgbClr val="993366"/>
                </a:solidFill>
              </a:rPr>
              <a:t>	</a:t>
            </a:r>
          </a:p>
          <a:p>
            <a:pPr lvl="1" eaLnBrk="1">
              <a:spcAft>
                <a:spcPts val="1204"/>
              </a:spcAft>
              <a:buFont typeface="Wingdings" panose="05000000000000000000" pitchFamily="2" charset="2"/>
              <a:buChar char=""/>
            </a:pPr>
            <a:r>
              <a:rPr lang="en-US" altLang="en-US" sz="2540" dirty="0" err="1">
                <a:solidFill>
                  <a:srgbClr val="993366"/>
                </a:solidFill>
              </a:rPr>
              <a:t>Tìm</a:t>
            </a:r>
            <a:r>
              <a:rPr lang="en-US" altLang="en-US" sz="2540" dirty="0">
                <a:solidFill>
                  <a:srgbClr val="993366"/>
                </a:solidFill>
              </a:rPr>
              <a:t> </a:t>
            </a:r>
            <a:r>
              <a:rPr lang="en-US" altLang="en-US" sz="2540" dirty="0" err="1">
                <a:solidFill>
                  <a:srgbClr val="993366"/>
                </a:solidFill>
              </a:rPr>
              <a:t>kiếm</a:t>
            </a:r>
            <a:r>
              <a:rPr lang="en-US" altLang="en-US" sz="2540" dirty="0">
                <a:solidFill>
                  <a:srgbClr val="993366"/>
                </a:solidFill>
              </a:rPr>
              <a:t> </a:t>
            </a:r>
            <a:r>
              <a:rPr lang="en-US" altLang="en-US" sz="2540" dirty="0" err="1">
                <a:solidFill>
                  <a:srgbClr val="993366"/>
                </a:solidFill>
              </a:rPr>
              <a:t>ảnh</a:t>
            </a:r>
            <a:r>
              <a:rPr lang="en-US" altLang="en-US" sz="2540" dirty="0">
                <a:solidFill>
                  <a:srgbClr val="993366"/>
                </a:solidFill>
              </a:rPr>
              <a:t> </a:t>
            </a:r>
            <a:r>
              <a:rPr lang="en-US" altLang="en-US" sz="2540" dirty="0" err="1">
                <a:solidFill>
                  <a:srgbClr val="993366"/>
                </a:solidFill>
              </a:rPr>
              <a:t>dựa</a:t>
            </a:r>
            <a:r>
              <a:rPr lang="en-US" altLang="en-US" sz="2540" dirty="0">
                <a:solidFill>
                  <a:srgbClr val="993366"/>
                </a:solidFill>
              </a:rPr>
              <a:t> </a:t>
            </a:r>
            <a:r>
              <a:rPr lang="en-US" altLang="en-US" sz="2540" dirty="0" err="1">
                <a:solidFill>
                  <a:srgbClr val="993366"/>
                </a:solidFill>
              </a:rPr>
              <a:t>vào</a:t>
            </a:r>
            <a:r>
              <a:rPr lang="en-US" altLang="en-US" sz="2540" dirty="0">
                <a:solidFill>
                  <a:srgbClr val="993366"/>
                </a:solidFill>
              </a:rPr>
              <a:t> </a:t>
            </a:r>
            <a:r>
              <a:rPr lang="en-US" altLang="en-US" sz="2540" dirty="0" err="1">
                <a:solidFill>
                  <a:srgbClr val="993366"/>
                </a:solidFill>
              </a:rPr>
              <a:t>các</a:t>
            </a:r>
            <a:r>
              <a:rPr lang="en-US" altLang="en-US" sz="2540" dirty="0">
                <a:solidFill>
                  <a:srgbClr val="993366"/>
                </a:solidFill>
              </a:rPr>
              <a:t> </a:t>
            </a:r>
            <a:r>
              <a:rPr lang="en-US" altLang="en-US" sz="2540" dirty="0" err="1">
                <a:solidFill>
                  <a:srgbClr val="993366"/>
                </a:solidFill>
              </a:rPr>
              <a:t>đặc</a:t>
            </a:r>
            <a:r>
              <a:rPr lang="en-US" altLang="en-US" sz="2540" dirty="0">
                <a:solidFill>
                  <a:srgbClr val="993366"/>
                </a:solidFill>
              </a:rPr>
              <a:t> </a:t>
            </a:r>
            <a:r>
              <a:rPr lang="en-US" altLang="en-US" sz="2540" dirty="0" err="1">
                <a:solidFill>
                  <a:srgbClr val="993366"/>
                </a:solidFill>
              </a:rPr>
              <a:t>trưng</a:t>
            </a:r>
            <a:r>
              <a:rPr lang="en-US" altLang="en-US" sz="2540" dirty="0">
                <a:solidFill>
                  <a:srgbClr val="993366"/>
                </a:solidFill>
              </a:rPr>
              <a:t> </a:t>
            </a:r>
            <a:r>
              <a:rPr lang="en-US" altLang="en-US" sz="2540" dirty="0" err="1">
                <a:solidFill>
                  <a:srgbClr val="993366"/>
                </a:solidFill>
              </a:rPr>
              <a:t>trong</a:t>
            </a:r>
            <a:r>
              <a:rPr lang="en-US" altLang="en-US" sz="2540" dirty="0">
                <a:solidFill>
                  <a:srgbClr val="993366"/>
                </a:solidFill>
              </a:rPr>
              <a:t> </a:t>
            </a:r>
            <a:r>
              <a:rPr lang="en-US" altLang="en-US" sz="2540" dirty="0" err="1">
                <a:solidFill>
                  <a:srgbClr val="993366"/>
                </a:solidFill>
              </a:rPr>
              <a:t>văn</a:t>
            </a:r>
            <a:r>
              <a:rPr lang="en-US" altLang="en-US" sz="2540" dirty="0">
                <a:solidFill>
                  <a:srgbClr val="993366"/>
                </a:solidFill>
              </a:rPr>
              <a:t> </a:t>
            </a:r>
            <a:r>
              <a:rPr lang="en-US" altLang="en-US" sz="2540" dirty="0" err="1">
                <a:solidFill>
                  <a:srgbClr val="993366"/>
                </a:solidFill>
              </a:rPr>
              <a:t>bản</a:t>
            </a:r>
            <a:r>
              <a:rPr lang="en-US" altLang="en-US" sz="2540" dirty="0">
                <a:solidFill>
                  <a:srgbClr val="993366"/>
                </a:solidFill>
              </a:rPr>
              <a:t> </a:t>
            </a:r>
            <a:r>
              <a:rPr lang="en-US" altLang="en-US" sz="2540" dirty="0" err="1">
                <a:solidFill>
                  <a:srgbClr val="993366"/>
                </a:solidFill>
              </a:rPr>
              <a:t>đi</a:t>
            </a:r>
            <a:r>
              <a:rPr lang="en-US" altLang="en-US" sz="2540" dirty="0">
                <a:solidFill>
                  <a:srgbClr val="993366"/>
                </a:solidFill>
              </a:rPr>
              <a:t> </a:t>
            </a:r>
            <a:r>
              <a:rPr lang="en-US" altLang="en-US" sz="2540" dirty="0" err="1">
                <a:solidFill>
                  <a:srgbClr val="993366"/>
                </a:solidFill>
              </a:rPr>
              <a:t>kèm</a:t>
            </a:r>
            <a:r>
              <a:rPr lang="en-US" altLang="en-US" sz="2540" dirty="0">
                <a:solidFill>
                  <a:srgbClr val="993366"/>
                </a:solidFill>
              </a:rPr>
              <a:t> </a:t>
            </a:r>
            <a:r>
              <a:rPr lang="en-US" altLang="en-US" sz="2540" dirty="0" err="1">
                <a:solidFill>
                  <a:srgbClr val="993366"/>
                </a:solidFill>
              </a:rPr>
              <a:t>với</a:t>
            </a:r>
            <a:r>
              <a:rPr lang="en-US" altLang="en-US" sz="2540" dirty="0">
                <a:solidFill>
                  <a:srgbClr val="993366"/>
                </a:solidFill>
              </a:rPr>
              <a:t> </a:t>
            </a:r>
            <a:r>
              <a:rPr lang="en-US" altLang="en-US" sz="2540" dirty="0" err="1">
                <a:solidFill>
                  <a:srgbClr val="993366"/>
                </a:solidFill>
              </a:rPr>
              <a:t>ảnh</a:t>
            </a:r>
            <a:r>
              <a:rPr lang="en-US" altLang="en-US" sz="2540" dirty="0">
                <a:solidFill>
                  <a:srgbClr val="993366"/>
                </a:solidFill>
              </a:rPr>
              <a:t> (Meta-data).</a:t>
            </a:r>
          </a:p>
          <a:p>
            <a:pPr lvl="2" eaLnBrk="1">
              <a:spcAft>
                <a:spcPts val="900"/>
              </a:spcAft>
              <a:buFont typeface="Wingdings" panose="05000000000000000000" pitchFamily="2" charset="2"/>
              <a:buChar char=""/>
            </a:pPr>
            <a:r>
              <a:rPr lang="en-US" altLang="en-US" sz="2117" u="sng" dirty="0" err="1">
                <a:solidFill>
                  <a:srgbClr val="0000FF"/>
                </a:solidFill>
              </a:rPr>
              <a:t>Ưu</a:t>
            </a:r>
            <a:r>
              <a:rPr lang="en-US" altLang="en-US" sz="2117" u="sng" dirty="0">
                <a:solidFill>
                  <a:srgbClr val="0000FF"/>
                </a:solidFill>
              </a:rPr>
              <a:t> </a:t>
            </a:r>
            <a:r>
              <a:rPr lang="en-US" altLang="en-US" sz="2117" u="sng" dirty="0" err="1">
                <a:solidFill>
                  <a:srgbClr val="0000FF"/>
                </a:solidFill>
              </a:rPr>
              <a:t>điểm</a:t>
            </a:r>
            <a:r>
              <a:rPr lang="en-US" altLang="en-US" sz="2117" u="sng" dirty="0">
                <a:solidFill>
                  <a:srgbClr val="0000FF"/>
                </a:solidFill>
              </a:rPr>
              <a:t>: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</a:p>
          <a:p>
            <a:pPr lvl="3" eaLnBrk="1">
              <a:spcAft>
                <a:spcPts val="609"/>
              </a:spcAft>
              <a:buFont typeface="Times New Roman" panose="02020603050405020304" pitchFamily="18" charset="0"/>
              <a:buChar char="•"/>
            </a:pP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Đơn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giản</a:t>
            </a:r>
            <a:r>
              <a:rPr lang="en-US" altLang="en-US" sz="2117" dirty="0">
                <a:solidFill>
                  <a:srgbClr val="993366"/>
                </a:solidFill>
              </a:rPr>
              <a:t>.</a:t>
            </a:r>
          </a:p>
          <a:p>
            <a:pPr lvl="3" eaLnBrk="1">
              <a:spcAft>
                <a:spcPts val="609"/>
              </a:spcAft>
              <a:buFont typeface="Times New Roman" panose="02020603050405020304" pitchFamily="18" charset="0"/>
              <a:buChar char="•"/>
            </a:pP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Nhanh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có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kết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quả</a:t>
            </a:r>
            <a:r>
              <a:rPr lang="en-US" altLang="en-US" sz="2117" dirty="0">
                <a:solidFill>
                  <a:srgbClr val="993366"/>
                </a:solidFill>
              </a:rPr>
              <a:t>.</a:t>
            </a:r>
          </a:p>
          <a:p>
            <a:pPr lvl="2" eaLnBrk="1">
              <a:spcAft>
                <a:spcPts val="900"/>
              </a:spcAft>
              <a:buFont typeface="Wingdings" panose="05000000000000000000" pitchFamily="2" charset="2"/>
              <a:buChar char=""/>
            </a:pPr>
            <a:r>
              <a:rPr lang="en-US" altLang="en-US" sz="2117" u="sng" dirty="0" err="1">
                <a:solidFill>
                  <a:srgbClr val="0000FF"/>
                </a:solidFill>
              </a:rPr>
              <a:t>Nhược</a:t>
            </a:r>
            <a:r>
              <a:rPr lang="en-US" altLang="en-US" sz="2117" u="sng" dirty="0">
                <a:solidFill>
                  <a:srgbClr val="0000FF"/>
                </a:solidFill>
              </a:rPr>
              <a:t> </a:t>
            </a:r>
            <a:r>
              <a:rPr lang="en-US" altLang="en-US" sz="2117" u="sng" dirty="0" err="1">
                <a:solidFill>
                  <a:srgbClr val="0000FF"/>
                </a:solidFill>
              </a:rPr>
              <a:t>điểm</a:t>
            </a:r>
            <a:r>
              <a:rPr lang="en-US" altLang="en-US" sz="2117" u="sng" dirty="0">
                <a:solidFill>
                  <a:srgbClr val="0000FF"/>
                </a:solidFill>
              </a:rPr>
              <a:t>:</a:t>
            </a:r>
          </a:p>
          <a:p>
            <a:pPr lvl="3" eaLnBrk="1">
              <a:spcAft>
                <a:spcPts val="609"/>
              </a:spcAft>
              <a:buFont typeface="Times New Roman" panose="02020603050405020304" pitchFamily="18" charset="0"/>
              <a:buChar char="•"/>
            </a:pP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Dựa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trên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những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đặc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trưng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mang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tính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chủ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quan</a:t>
            </a:r>
            <a:r>
              <a:rPr lang="en-US" altLang="en-US" sz="2117" dirty="0">
                <a:solidFill>
                  <a:srgbClr val="993366"/>
                </a:solidFill>
              </a:rPr>
              <a:t>, </a:t>
            </a:r>
            <a:r>
              <a:rPr lang="en-US" altLang="en-US" sz="2117" dirty="0" err="1">
                <a:solidFill>
                  <a:srgbClr val="993366"/>
                </a:solidFill>
              </a:rPr>
              <a:t>phụ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thuộc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vào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quá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trình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xử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lý</a:t>
            </a:r>
            <a:r>
              <a:rPr lang="en-US" altLang="en-US" sz="2117" dirty="0">
                <a:solidFill>
                  <a:srgbClr val="993366"/>
                </a:solidFill>
              </a:rPr>
              <a:t> ban </a:t>
            </a:r>
            <a:r>
              <a:rPr lang="en-US" altLang="en-US" sz="2117" dirty="0" err="1">
                <a:solidFill>
                  <a:srgbClr val="993366"/>
                </a:solidFill>
              </a:rPr>
              <a:t>đầu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của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người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đưa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ảnh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lên</a:t>
            </a:r>
            <a:r>
              <a:rPr lang="en-US" altLang="en-US" sz="2117" dirty="0">
                <a:solidFill>
                  <a:srgbClr val="993366"/>
                </a:solidFill>
              </a:rPr>
              <a:t> WEB.</a:t>
            </a:r>
          </a:p>
          <a:p>
            <a:pPr lvl="3" eaLnBrk="1">
              <a:spcAft>
                <a:spcPts val="609"/>
              </a:spcAft>
              <a:buFont typeface="Times New Roman" panose="02020603050405020304" pitchFamily="18" charset="0"/>
              <a:buChar char="•"/>
            </a:pP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Truy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vấn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có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ngữ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nghĩa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nhập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nhằng</a:t>
            </a:r>
            <a:r>
              <a:rPr lang="en-US" altLang="en-US" sz="2117" dirty="0">
                <a:solidFill>
                  <a:srgbClr val="993366"/>
                </a:solidFill>
              </a:rPr>
              <a:t>         </a:t>
            </a:r>
            <a:r>
              <a:rPr lang="en-US" altLang="en-US" sz="2117" dirty="0" err="1">
                <a:solidFill>
                  <a:srgbClr val="993366"/>
                </a:solidFill>
              </a:rPr>
              <a:t>độ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chính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xác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không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cao</a:t>
            </a:r>
            <a:r>
              <a:rPr lang="en-US" altLang="en-US" sz="2117" dirty="0">
                <a:solidFill>
                  <a:srgbClr val="993366"/>
                </a:solidFill>
              </a:rPr>
              <a:t>.</a:t>
            </a:r>
          </a:p>
        </p:txBody>
      </p:sp>
      <p:sp>
        <p:nvSpPr>
          <p:cNvPr id="1029" name="Oval 3"/>
          <p:cNvSpPr>
            <a:spLocks noChangeArrowheads="1"/>
          </p:cNvSpPr>
          <p:nvPr/>
        </p:nvSpPr>
        <p:spPr bwMode="auto">
          <a:xfrm>
            <a:off x="2387271" y="0"/>
            <a:ext cx="7499782" cy="606502"/>
          </a:xfrm>
          <a:prstGeom prst="ellipse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5247" tIns="49529" rIns="95247" bIns="49529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/>
            <a:r>
              <a:rPr lang="en-US" altLang="en-US" sz="2540" b="1">
                <a:solidFill>
                  <a:srgbClr val="000099"/>
                </a:solidFill>
              </a:rPr>
              <a:t>Tổng quan về tìm kiếm ảnh theo nội dung</a:t>
            </a: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4084130" y="767789"/>
            <a:ext cx="4002693" cy="55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247" tIns="49529" rIns="95247" bIns="49529">
            <a:spAutoFit/>
          </a:bodyPr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r>
              <a:rPr lang="en-US" altLang="en-US" sz="2963" b="1">
                <a:solidFill>
                  <a:srgbClr val="FF6600"/>
                </a:solidFill>
              </a:rPr>
              <a:t>1. Giới thiệu chung </a:t>
            </a:r>
            <a:r>
              <a:rPr lang="en-US" altLang="en-US" sz="1905" b="1">
                <a:solidFill>
                  <a:srgbClr val="0000FF"/>
                </a:solidFill>
              </a:rPr>
              <a:t>(cont)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948206"/>
              </p:ext>
            </p:extLst>
          </p:nvPr>
        </p:nvGraphicFramePr>
        <p:xfrm>
          <a:off x="7242089" y="5125271"/>
          <a:ext cx="725785" cy="658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r:id="rId4" imgW="212400" imgH="169200" progId="">
                  <p:embed/>
                </p:oleObj>
              </mc:Choice>
              <mc:Fallback>
                <p:oleObj r:id="rId4" imgW="212400" imgH="169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2089" y="5125271"/>
                        <a:ext cx="725785" cy="65858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5384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8327959" y="6248140"/>
            <a:ext cx="2394084" cy="4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 eaLnBrk="1"/>
            <a:fld id="{5308CAB5-87B2-44DA-8EB5-227C1B5B63C6}" type="slidenum">
              <a:rPr lang="en-US" altLang="en-US" sz="1482">
                <a:solidFill>
                  <a:srgbClr val="000000"/>
                </a:solidFill>
              </a:rPr>
              <a:pPr algn="r" eaLnBrk="1"/>
              <a:t>7</a:t>
            </a:fld>
            <a:endParaRPr lang="en-US" altLang="en-US" sz="1482">
              <a:solidFill>
                <a:srgbClr val="000000"/>
              </a:solidFill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903414" y="606502"/>
            <a:ext cx="8449016" cy="7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9717" rIns="0" bIns="0"/>
          <a:lstStyle>
            <a:lvl1pPr eaLnBrk="0"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1363" indent="-284163" eaLnBrk="0"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1413" indent="-227013" eaLnBrk="0"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598613" indent="-227013" eaLnBrk="0"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lvl="1" eaLnBrk="1">
              <a:spcAft>
                <a:spcPts val="1204"/>
              </a:spcAft>
            </a:pPr>
            <a:endParaRPr lang="en-US" altLang="en-US" sz="2540">
              <a:solidFill>
                <a:srgbClr val="993366"/>
              </a:solidFill>
            </a:endParaRPr>
          </a:p>
          <a:p>
            <a:pPr lvl="1" eaLnBrk="1">
              <a:spcAft>
                <a:spcPts val="1204"/>
              </a:spcAft>
            </a:pPr>
            <a:endParaRPr lang="en-US" altLang="en-US" sz="2540">
              <a:solidFill>
                <a:srgbClr val="993366"/>
              </a:solidFill>
            </a:endParaRPr>
          </a:p>
          <a:p>
            <a:pPr lvl="1" eaLnBrk="1">
              <a:spcAft>
                <a:spcPts val="1204"/>
              </a:spcAft>
              <a:buFont typeface="Wingdings" panose="05000000000000000000" pitchFamily="2" charset="2"/>
              <a:buChar char=""/>
            </a:pPr>
            <a:r>
              <a:rPr lang="en-US" altLang="en-US" sz="2540">
                <a:solidFill>
                  <a:srgbClr val="993366"/>
                </a:solidFill>
              </a:rPr>
              <a:t>Tìm kiếm ảnh dựa trên nội dung của ảnh.</a:t>
            </a:r>
          </a:p>
          <a:p>
            <a:pPr lvl="2" eaLnBrk="1">
              <a:spcAft>
                <a:spcPts val="900"/>
              </a:spcAft>
              <a:buFont typeface="Wingdings" panose="05000000000000000000" pitchFamily="2" charset="2"/>
              <a:buChar char=""/>
            </a:pPr>
            <a:r>
              <a:rPr lang="en-US" altLang="en-US" sz="1905" u="sng">
                <a:solidFill>
                  <a:srgbClr val="000099"/>
                </a:solidFill>
              </a:rPr>
              <a:t>Ưu điểm:</a:t>
            </a:r>
          </a:p>
          <a:p>
            <a:pPr lvl="3" eaLnBrk="1">
              <a:spcAft>
                <a:spcPts val="609"/>
              </a:spcAft>
              <a:buFont typeface="Times New Roman" panose="02020603050405020304" pitchFamily="18" charset="0"/>
              <a:buChar char="•"/>
            </a:pPr>
            <a:r>
              <a:rPr lang="en-US" altLang="en-US" sz="2117">
                <a:solidFill>
                  <a:srgbClr val="993366"/>
                </a:solidFill>
              </a:rPr>
              <a:t>Độ chính xác tương đối ổn định, đáp ứng được yêu cầu của người sử dụng. </a:t>
            </a:r>
          </a:p>
          <a:p>
            <a:pPr lvl="3" eaLnBrk="1">
              <a:spcAft>
                <a:spcPts val="609"/>
              </a:spcAft>
              <a:buFont typeface="Times New Roman" panose="02020603050405020304" pitchFamily="18" charset="0"/>
              <a:buChar char="•"/>
            </a:pPr>
            <a:r>
              <a:rPr lang="en-US" altLang="en-US" sz="2117">
                <a:solidFill>
                  <a:srgbClr val="993366"/>
                </a:solidFill>
              </a:rPr>
              <a:t> Không phụ thuộc vào sự xử lý của người đưa ảnh lên WEB.</a:t>
            </a:r>
          </a:p>
          <a:p>
            <a:pPr lvl="3" eaLnBrk="1">
              <a:spcAft>
                <a:spcPts val="609"/>
              </a:spcAft>
            </a:pPr>
            <a:endParaRPr lang="en-US" altLang="en-US" sz="2117">
              <a:solidFill>
                <a:srgbClr val="993366"/>
              </a:solidFill>
            </a:endParaRPr>
          </a:p>
          <a:p>
            <a:pPr lvl="2" eaLnBrk="1">
              <a:spcAft>
                <a:spcPts val="900"/>
              </a:spcAft>
              <a:buFont typeface="Wingdings" panose="05000000000000000000" pitchFamily="2" charset="2"/>
              <a:buChar char=""/>
            </a:pPr>
            <a:r>
              <a:rPr lang="en-US" altLang="en-US" sz="2117" u="sng">
                <a:solidFill>
                  <a:srgbClr val="000099"/>
                </a:solidFill>
              </a:rPr>
              <a:t>Nhược điểm:</a:t>
            </a:r>
            <a:r>
              <a:rPr lang="en-US" altLang="en-US" sz="2117">
                <a:solidFill>
                  <a:srgbClr val="993366"/>
                </a:solidFill>
              </a:rPr>
              <a:t>	</a:t>
            </a:r>
          </a:p>
          <a:p>
            <a:pPr lvl="3" eaLnBrk="1">
              <a:spcAft>
                <a:spcPts val="609"/>
              </a:spcAft>
              <a:buFont typeface="Times New Roman" panose="02020603050405020304" pitchFamily="18" charset="0"/>
              <a:buChar char="•"/>
            </a:pPr>
            <a:r>
              <a:rPr lang="en-US" altLang="en-US" sz="2117">
                <a:solidFill>
                  <a:srgbClr val="993366"/>
                </a:solidFill>
              </a:rPr>
              <a:t> Khó khăn trong việc phân tích nội dung ảnh.</a:t>
            </a:r>
          </a:p>
          <a:p>
            <a:pPr lvl="3" eaLnBrk="1">
              <a:spcAft>
                <a:spcPts val="609"/>
              </a:spcAft>
            </a:pPr>
            <a:endParaRPr lang="en-US" altLang="en-US" sz="2117">
              <a:solidFill>
                <a:srgbClr val="993366"/>
              </a:solidFill>
            </a:endParaRPr>
          </a:p>
          <a:p>
            <a:pPr lvl="3" eaLnBrk="1">
              <a:spcAft>
                <a:spcPts val="609"/>
              </a:spcAft>
            </a:pPr>
            <a:endParaRPr lang="en-US" altLang="en-US" sz="2117">
              <a:solidFill>
                <a:srgbClr val="993366"/>
              </a:solidFill>
            </a:endParaRPr>
          </a:p>
          <a:p>
            <a:pPr lvl="3" eaLnBrk="1">
              <a:spcAft>
                <a:spcPts val="609"/>
              </a:spcAft>
            </a:pPr>
            <a:endParaRPr lang="en-US" altLang="en-US" sz="1693">
              <a:solidFill>
                <a:srgbClr val="993366"/>
              </a:solidFill>
            </a:endParaRPr>
          </a:p>
          <a:p>
            <a:pPr eaLnBrk="1">
              <a:spcAft>
                <a:spcPts val="1495"/>
              </a:spcAft>
            </a:pPr>
            <a:r>
              <a:rPr lang="en-US" altLang="en-US" sz="3387">
                <a:solidFill>
                  <a:srgbClr val="000000"/>
                </a:solidFill>
              </a:rPr>
              <a:t>			</a:t>
            </a:r>
          </a:p>
        </p:txBody>
      </p:sp>
      <p:sp>
        <p:nvSpPr>
          <p:cNvPr id="14340" name="Oval 3"/>
          <p:cNvSpPr>
            <a:spLocks noChangeArrowheads="1"/>
          </p:cNvSpPr>
          <p:nvPr/>
        </p:nvSpPr>
        <p:spPr bwMode="auto">
          <a:xfrm>
            <a:off x="2387271" y="0"/>
            <a:ext cx="7499782" cy="606502"/>
          </a:xfrm>
          <a:prstGeom prst="ellipse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5247" tIns="49529" rIns="95247" bIns="49529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/>
            <a:r>
              <a:rPr lang="en-US" altLang="en-US" sz="2540" b="1">
                <a:solidFill>
                  <a:srgbClr val="000099"/>
                </a:solidFill>
              </a:rPr>
              <a:t>Tổng quan về tìm kiếm ảnh theo nội dung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4084130" y="767789"/>
            <a:ext cx="4002693" cy="55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247" tIns="49529" rIns="95247" bIns="49529">
            <a:spAutoFit/>
          </a:bodyPr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r>
              <a:rPr lang="en-US" altLang="en-US" sz="2963" b="1">
                <a:solidFill>
                  <a:srgbClr val="FF6600"/>
                </a:solidFill>
              </a:rPr>
              <a:t>1. Giới thiệu chung </a:t>
            </a:r>
            <a:r>
              <a:rPr lang="en-US" altLang="en-US" sz="1905" b="1">
                <a:solidFill>
                  <a:srgbClr val="0000FF"/>
                </a:solidFill>
              </a:rPr>
              <a:t>(cont)</a:t>
            </a:r>
          </a:p>
        </p:txBody>
      </p:sp>
    </p:spTree>
    <p:extLst>
      <p:ext uri="{BB962C8B-B14F-4D97-AF65-F5344CB8AC3E}">
        <p14:creationId xmlns:p14="http://schemas.microsoft.com/office/powerpoint/2010/main" val="30300542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8327959" y="6248140"/>
            <a:ext cx="2394084" cy="4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 eaLnBrk="1"/>
            <a:fld id="{AF1E4128-FBBD-42DD-94B4-6DA2E2F66BF3}" type="slidenum">
              <a:rPr lang="en-US" altLang="en-US" sz="1482">
                <a:solidFill>
                  <a:srgbClr val="000000"/>
                </a:solidFill>
              </a:rPr>
              <a:pPr algn="r" eaLnBrk="1"/>
              <a:t>8</a:t>
            </a:fld>
            <a:endParaRPr lang="en-US" altLang="en-US" sz="1482">
              <a:solidFill>
                <a:srgbClr val="000000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822771" y="687145"/>
            <a:ext cx="8521258" cy="48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/>
            <a:r>
              <a:rPr lang="en-US" altLang="en-US" sz="2963" b="1">
                <a:solidFill>
                  <a:srgbClr val="FF6600"/>
                </a:solidFill>
              </a:rPr>
              <a:t>2. Các bước thực hiện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1984056" y="1171002"/>
            <a:ext cx="8449016" cy="483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9717" rIns="0" bIns="0"/>
          <a:lstStyle>
            <a:lvl1pPr eaLnBrk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598613" indent="-227013" eaLnBrk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Aft>
                <a:spcPts val="1495"/>
              </a:spcAft>
            </a:pPr>
            <a:r>
              <a:rPr lang="en-US" altLang="en-US" sz="2328" dirty="0" err="1">
                <a:solidFill>
                  <a:srgbClr val="993366"/>
                </a:solidFill>
              </a:rPr>
              <a:t>C</a:t>
            </a:r>
            <a:r>
              <a:rPr lang="en-US" altLang="en-US" sz="2328" dirty="0" err="1" smtClean="0">
                <a:solidFill>
                  <a:srgbClr val="993366"/>
                </a:solidFill>
              </a:rPr>
              <a:t>ó</a:t>
            </a:r>
            <a:r>
              <a:rPr lang="en-US" altLang="en-US" sz="2328" dirty="0" smtClean="0">
                <a:solidFill>
                  <a:srgbClr val="993366"/>
                </a:solidFill>
              </a:rPr>
              <a:t> </a:t>
            </a:r>
            <a:r>
              <a:rPr lang="en-US" altLang="en-US" sz="2328" dirty="0">
                <a:solidFill>
                  <a:srgbClr val="993366"/>
                </a:solidFill>
              </a:rPr>
              <a:t>4 </a:t>
            </a:r>
            <a:r>
              <a:rPr lang="en-US" altLang="en-US" sz="2328" dirty="0" err="1">
                <a:solidFill>
                  <a:srgbClr val="993366"/>
                </a:solidFill>
              </a:rPr>
              <a:t>bước</a:t>
            </a:r>
            <a:r>
              <a:rPr lang="en-US" altLang="en-US" sz="2328" dirty="0">
                <a:solidFill>
                  <a:srgbClr val="993366"/>
                </a:solidFill>
              </a:rPr>
              <a:t> </a:t>
            </a:r>
            <a:r>
              <a:rPr lang="en-US" altLang="en-US" sz="2328" dirty="0" err="1">
                <a:solidFill>
                  <a:srgbClr val="993366"/>
                </a:solidFill>
              </a:rPr>
              <a:t>trong</a:t>
            </a:r>
            <a:r>
              <a:rPr lang="en-US" altLang="en-US" sz="2328" dirty="0">
                <a:solidFill>
                  <a:srgbClr val="993366"/>
                </a:solidFill>
              </a:rPr>
              <a:t> </a:t>
            </a:r>
            <a:r>
              <a:rPr lang="en-US" altLang="en-US" sz="2328" dirty="0" err="1">
                <a:solidFill>
                  <a:srgbClr val="993366"/>
                </a:solidFill>
              </a:rPr>
              <a:t>quá</a:t>
            </a:r>
            <a:r>
              <a:rPr lang="en-US" altLang="en-US" sz="2328" dirty="0">
                <a:solidFill>
                  <a:srgbClr val="993366"/>
                </a:solidFill>
              </a:rPr>
              <a:t> </a:t>
            </a:r>
            <a:r>
              <a:rPr lang="en-US" altLang="en-US" sz="2328" dirty="0" err="1">
                <a:solidFill>
                  <a:srgbClr val="993366"/>
                </a:solidFill>
              </a:rPr>
              <a:t>trình</a:t>
            </a:r>
            <a:r>
              <a:rPr lang="en-US" altLang="en-US" sz="2328" dirty="0">
                <a:solidFill>
                  <a:srgbClr val="993366"/>
                </a:solidFill>
              </a:rPr>
              <a:t> </a:t>
            </a:r>
            <a:r>
              <a:rPr lang="en-US" altLang="en-US" sz="2328" dirty="0" err="1">
                <a:solidFill>
                  <a:srgbClr val="993366"/>
                </a:solidFill>
              </a:rPr>
              <a:t>tìm</a:t>
            </a:r>
            <a:r>
              <a:rPr lang="en-US" altLang="en-US" sz="2328" dirty="0">
                <a:solidFill>
                  <a:srgbClr val="993366"/>
                </a:solidFill>
              </a:rPr>
              <a:t> </a:t>
            </a:r>
            <a:r>
              <a:rPr lang="en-US" altLang="en-US" sz="2328" dirty="0" err="1">
                <a:solidFill>
                  <a:srgbClr val="993366"/>
                </a:solidFill>
              </a:rPr>
              <a:t>kiếm</a:t>
            </a:r>
            <a:r>
              <a:rPr lang="en-US" altLang="en-US" sz="2328" dirty="0">
                <a:solidFill>
                  <a:srgbClr val="993366"/>
                </a:solidFill>
              </a:rPr>
              <a:t> </a:t>
            </a:r>
            <a:r>
              <a:rPr lang="en-US" altLang="en-US" sz="2328" dirty="0" err="1">
                <a:solidFill>
                  <a:srgbClr val="993366"/>
                </a:solidFill>
              </a:rPr>
              <a:t>ảnh</a:t>
            </a:r>
            <a:r>
              <a:rPr lang="en-US" altLang="en-US" sz="2328" dirty="0">
                <a:solidFill>
                  <a:srgbClr val="993366"/>
                </a:solidFill>
              </a:rPr>
              <a:t> </a:t>
            </a:r>
            <a:r>
              <a:rPr lang="en-US" altLang="en-US" sz="2328" dirty="0" err="1">
                <a:solidFill>
                  <a:srgbClr val="993366"/>
                </a:solidFill>
              </a:rPr>
              <a:t>theo</a:t>
            </a:r>
            <a:r>
              <a:rPr lang="en-US" altLang="en-US" sz="2328" dirty="0">
                <a:solidFill>
                  <a:srgbClr val="993366"/>
                </a:solidFill>
              </a:rPr>
              <a:t> </a:t>
            </a:r>
            <a:r>
              <a:rPr lang="en-US" altLang="en-US" sz="2328" dirty="0" err="1">
                <a:solidFill>
                  <a:srgbClr val="993366"/>
                </a:solidFill>
              </a:rPr>
              <a:t>nội</a:t>
            </a:r>
            <a:r>
              <a:rPr lang="en-US" altLang="en-US" sz="2328" dirty="0">
                <a:solidFill>
                  <a:srgbClr val="993366"/>
                </a:solidFill>
              </a:rPr>
              <a:t> dung:	 </a:t>
            </a:r>
          </a:p>
          <a:p>
            <a:pPr eaLnBrk="1">
              <a:spcAft>
                <a:spcPts val="1495"/>
              </a:spcAft>
            </a:pPr>
            <a:r>
              <a:rPr lang="en-US" altLang="en-US" sz="2328" dirty="0">
                <a:solidFill>
                  <a:srgbClr val="993366"/>
                </a:solidFill>
              </a:rPr>
              <a:t>	</a:t>
            </a:r>
            <a:r>
              <a:rPr lang="en-US" altLang="en-US" sz="2328" b="1" dirty="0">
                <a:solidFill>
                  <a:srgbClr val="993366"/>
                </a:solidFill>
              </a:rPr>
              <a:t>Input</a:t>
            </a:r>
            <a:r>
              <a:rPr lang="en-US" altLang="en-US" sz="2328" dirty="0">
                <a:solidFill>
                  <a:srgbClr val="993366"/>
                </a:solidFill>
              </a:rPr>
              <a:t> : </a:t>
            </a:r>
            <a:r>
              <a:rPr lang="en-US" altLang="en-US" sz="2328" dirty="0" err="1">
                <a:solidFill>
                  <a:srgbClr val="993366"/>
                </a:solidFill>
              </a:rPr>
              <a:t>một</a:t>
            </a:r>
            <a:r>
              <a:rPr lang="en-US" altLang="en-US" sz="2328" dirty="0">
                <a:solidFill>
                  <a:srgbClr val="993366"/>
                </a:solidFill>
              </a:rPr>
              <a:t> </a:t>
            </a:r>
            <a:r>
              <a:rPr lang="en-US" altLang="en-US" sz="2328" dirty="0" err="1">
                <a:solidFill>
                  <a:srgbClr val="993366"/>
                </a:solidFill>
              </a:rPr>
              <a:t>ảnh</a:t>
            </a:r>
            <a:r>
              <a:rPr lang="en-US" altLang="en-US" sz="2328" dirty="0">
                <a:solidFill>
                  <a:srgbClr val="993366"/>
                </a:solidFill>
              </a:rPr>
              <a:t> </a:t>
            </a:r>
            <a:r>
              <a:rPr lang="en-US" altLang="en-US" sz="2328" dirty="0" err="1">
                <a:solidFill>
                  <a:srgbClr val="993366"/>
                </a:solidFill>
              </a:rPr>
              <a:t>truy</a:t>
            </a:r>
            <a:r>
              <a:rPr lang="en-US" altLang="en-US" sz="2328" dirty="0">
                <a:solidFill>
                  <a:srgbClr val="993366"/>
                </a:solidFill>
              </a:rPr>
              <a:t> </a:t>
            </a:r>
            <a:r>
              <a:rPr lang="en-US" altLang="en-US" sz="2328" dirty="0" err="1">
                <a:solidFill>
                  <a:srgbClr val="993366"/>
                </a:solidFill>
              </a:rPr>
              <a:t>vấn</a:t>
            </a:r>
            <a:r>
              <a:rPr lang="en-US" altLang="en-US" sz="2328" dirty="0">
                <a:solidFill>
                  <a:srgbClr val="993366"/>
                </a:solidFill>
              </a:rPr>
              <a:t>.</a:t>
            </a:r>
          </a:p>
          <a:p>
            <a:pPr eaLnBrk="1">
              <a:spcAft>
                <a:spcPts val="1495"/>
              </a:spcAft>
            </a:pPr>
            <a:r>
              <a:rPr lang="en-US" altLang="en-US" sz="1905" dirty="0">
                <a:solidFill>
                  <a:srgbClr val="993366"/>
                </a:solidFill>
              </a:rPr>
              <a:t>	</a:t>
            </a:r>
            <a:r>
              <a:rPr lang="en-US" altLang="en-US" sz="2540" dirty="0" err="1">
                <a:solidFill>
                  <a:srgbClr val="000099"/>
                </a:solidFill>
              </a:rPr>
              <a:t>Bước</a:t>
            </a:r>
            <a:r>
              <a:rPr lang="en-US" altLang="en-US" sz="2540" dirty="0">
                <a:solidFill>
                  <a:srgbClr val="000099"/>
                </a:solidFill>
              </a:rPr>
              <a:t> 1: </a:t>
            </a:r>
            <a:r>
              <a:rPr lang="en-US" altLang="en-US" sz="2540" dirty="0" err="1">
                <a:solidFill>
                  <a:srgbClr val="000099"/>
                </a:solidFill>
              </a:rPr>
              <a:t>Trích</a:t>
            </a:r>
            <a:r>
              <a:rPr lang="en-US" altLang="en-US" sz="2540" dirty="0">
                <a:solidFill>
                  <a:srgbClr val="000099"/>
                </a:solidFill>
              </a:rPr>
              <a:t> </a:t>
            </a:r>
            <a:r>
              <a:rPr lang="en-US" altLang="en-US" sz="2540" dirty="0" err="1">
                <a:solidFill>
                  <a:srgbClr val="000099"/>
                </a:solidFill>
              </a:rPr>
              <a:t>chọn</a:t>
            </a:r>
            <a:r>
              <a:rPr lang="en-US" altLang="en-US" sz="2540" dirty="0">
                <a:solidFill>
                  <a:srgbClr val="000099"/>
                </a:solidFill>
              </a:rPr>
              <a:t> </a:t>
            </a:r>
            <a:r>
              <a:rPr lang="en-US" altLang="en-US" sz="2540" dirty="0" err="1">
                <a:solidFill>
                  <a:srgbClr val="000099"/>
                </a:solidFill>
              </a:rPr>
              <a:t>các</a:t>
            </a:r>
            <a:r>
              <a:rPr lang="en-US" altLang="en-US" sz="2540" dirty="0">
                <a:solidFill>
                  <a:srgbClr val="000099"/>
                </a:solidFill>
              </a:rPr>
              <a:t> </a:t>
            </a:r>
            <a:r>
              <a:rPr lang="en-US" altLang="en-US" sz="2540" dirty="0" err="1">
                <a:solidFill>
                  <a:srgbClr val="000099"/>
                </a:solidFill>
              </a:rPr>
              <a:t>đặc</a:t>
            </a:r>
            <a:r>
              <a:rPr lang="en-US" altLang="en-US" sz="2540" dirty="0">
                <a:solidFill>
                  <a:srgbClr val="000099"/>
                </a:solidFill>
              </a:rPr>
              <a:t> </a:t>
            </a:r>
            <a:r>
              <a:rPr lang="en-US" altLang="en-US" sz="2540" dirty="0" err="1">
                <a:solidFill>
                  <a:srgbClr val="000099"/>
                </a:solidFill>
              </a:rPr>
              <a:t>trưng</a:t>
            </a:r>
            <a:r>
              <a:rPr lang="en-US" altLang="en-US" sz="2540" dirty="0">
                <a:solidFill>
                  <a:srgbClr val="000099"/>
                </a:solidFill>
              </a:rPr>
              <a:t> </a:t>
            </a:r>
            <a:r>
              <a:rPr lang="en-US" altLang="en-US" sz="2540" dirty="0" err="1">
                <a:solidFill>
                  <a:srgbClr val="000099"/>
                </a:solidFill>
              </a:rPr>
              <a:t>ảnh</a:t>
            </a:r>
            <a:endParaRPr lang="en-US" altLang="en-US" sz="2540" dirty="0">
              <a:solidFill>
                <a:srgbClr val="000099"/>
              </a:solidFill>
            </a:endParaRPr>
          </a:p>
          <a:p>
            <a:pPr lvl="3" eaLnBrk="1">
              <a:spcAft>
                <a:spcPts val="609"/>
              </a:spcAft>
              <a:buFont typeface="Times New Roman" panose="02020603050405020304" pitchFamily="18" charset="0"/>
              <a:buChar char="•"/>
            </a:pPr>
            <a:r>
              <a:rPr lang="en-US" altLang="en-US" sz="2117" dirty="0" err="1">
                <a:solidFill>
                  <a:srgbClr val="993366"/>
                </a:solidFill>
              </a:rPr>
              <a:t>Phân</a:t>
            </a:r>
            <a:r>
              <a:rPr lang="en-US" altLang="en-US" sz="2117" dirty="0">
                <a:solidFill>
                  <a:srgbClr val="993366"/>
                </a:solidFill>
              </a:rPr>
              <a:t> chia </a:t>
            </a:r>
            <a:r>
              <a:rPr lang="en-US" altLang="en-US" sz="2117" dirty="0" err="1">
                <a:solidFill>
                  <a:srgbClr val="993366"/>
                </a:solidFill>
              </a:rPr>
              <a:t>ảnh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thành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nhiều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vùng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ảnh</a:t>
            </a:r>
            <a:r>
              <a:rPr lang="en-US" altLang="en-US" sz="2117" dirty="0">
                <a:solidFill>
                  <a:srgbClr val="993366"/>
                </a:solidFill>
              </a:rPr>
              <a:t>.</a:t>
            </a:r>
            <a:r>
              <a:rPr lang="en-US" altLang="en-US" sz="1693" dirty="0">
                <a:solidFill>
                  <a:srgbClr val="993366"/>
                </a:solidFill>
              </a:rPr>
              <a:t>	</a:t>
            </a:r>
          </a:p>
          <a:p>
            <a:pPr lvl="3" eaLnBrk="1">
              <a:spcAft>
                <a:spcPts val="609"/>
              </a:spcAft>
              <a:buFont typeface="Times New Roman" panose="02020603050405020304" pitchFamily="18" charset="0"/>
              <a:buChar char="•"/>
            </a:pPr>
            <a:r>
              <a:rPr lang="en-US" altLang="en-US" sz="2117" dirty="0" err="1">
                <a:solidFill>
                  <a:srgbClr val="993366"/>
                </a:solidFill>
              </a:rPr>
              <a:t>Lưu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trữ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thông</a:t>
            </a:r>
            <a:r>
              <a:rPr lang="en-US" altLang="en-US" sz="2117" dirty="0">
                <a:solidFill>
                  <a:srgbClr val="993366"/>
                </a:solidFill>
              </a:rPr>
              <a:t> tin </a:t>
            </a:r>
            <a:r>
              <a:rPr lang="en-US" altLang="en-US" sz="2117" dirty="0" err="1">
                <a:solidFill>
                  <a:srgbClr val="993366"/>
                </a:solidFill>
              </a:rPr>
              <a:t>mỗi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vùng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ảnh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trong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một</a:t>
            </a:r>
            <a:r>
              <a:rPr lang="en-US" altLang="en-US" sz="2117" dirty="0">
                <a:solidFill>
                  <a:srgbClr val="993366"/>
                </a:solidFill>
              </a:rPr>
              <a:t> blob (Binary Large Object).</a:t>
            </a:r>
          </a:p>
          <a:p>
            <a:pPr lvl="3" eaLnBrk="1">
              <a:spcAft>
                <a:spcPts val="609"/>
              </a:spcAft>
              <a:buFont typeface="Times New Roman" panose="02020603050405020304" pitchFamily="18" charset="0"/>
              <a:buChar char="•"/>
            </a:pPr>
            <a:r>
              <a:rPr lang="en-US" altLang="en-US" sz="2117" dirty="0" err="1">
                <a:solidFill>
                  <a:srgbClr val="993366"/>
                </a:solidFill>
              </a:rPr>
              <a:t>Coi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mỗi</a:t>
            </a:r>
            <a:r>
              <a:rPr lang="en-US" altLang="en-US" sz="2117" dirty="0">
                <a:solidFill>
                  <a:srgbClr val="993366"/>
                </a:solidFill>
              </a:rPr>
              <a:t> blob (</a:t>
            </a:r>
            <a:r>
              <a:rPr lang="en-US" altLang="en-US" sz="2117" dirty="0" err="1">
                <a:solidFill>
                  <a:srgbClr val="993366"/>
                </a:solidFill>
              </a:rPr>
              <a:t>vùng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ảnh</a:t>
            </a:r>
            <a:r>
              <a:rPr lang="en-US" altLang="en-US" sz="2117" dirty="0">
                <a:solidFill>
                  <a:srgbClr val="993366"/>
                </a:solidFill>
              </a:rPr>
              <a:t>) </a:t>
            </a:r>
            <a:r>
              <a:rPr lang="en-US" altLang="en-US" sz="2117" dirty="0" err="1">
                <a:solidFill>
                  <a:srgbClr val="993366"/>
                </a:solidFill>
              </a:rPr>
              <a:t>như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một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đối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tượng</a:t>
            </a:r>
            <a:r>
              <a:rPr lang="en-US" altLang="en-US" sz="2117" dirty="0">
                <a:solidFill>
                  <a:srgbClr val="993366"/>
                </a:solidFill>
              </a:rPr>
              <a:t>.</a:t>
            </a:r>
          </a:p>
          <a:p>
            <a:pPr lvl="3" eaLnBrk="1">
              <a:spcAft>
                <a:spcPts val="609"/>
              </a:spcAft>
              <a:buFont typeface="Times New Roman" panose="02020603050405020304" pitchFamily="18" charset="0"/>
              <a:buChar char="•"/>
            </a:pPr>
            <a:r>
              <a:rPr lang="en-US" altLang="en-US" sz="2117" dirty="0" err="1">
                <a:solidFill>
                  <a:srgbClr val="993366"/>
                </a:solidFill>
              </a:rPr>
              <a:t>Lựa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chọn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đặc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trưng</a:t>
            </a:r>
            <a:r>
              <a:rPr lang="en-US" altLang="en-US" sz="2117" dirty="0">
                <a:solidFill>
                  <a:srgbClr val="993366"/>
                </a:solidFill>
              </a:rPr>
              <a:t>: </a:t>
            </a:r>
            <a:r>
              <a:rPr lang="en-US" altLang="en-US" sz="2117" dirty="0" err="1">
                <a:solidFill>
                  <a:srgbClr val="993366"/>
                </a:solidFill>
              </a:rPr>
              <a:t>tiến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hành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tối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ưu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tập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đặc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trưng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ảnh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để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giảm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số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lần</a:t>
            </a:r>
            <a:r>
              <a:rPr lang="en-US" altLang="en-US" sz="2117" dirty="0">
                <a:solidFill>
                  <a:srgbClr val="993366"/>
                </a:solidFill>
              </a:rPr>
              <a:t> so </a:t>
            </a:r>
            <a:r>
              <a:rPr lang="en-US" altLang="en-US" sz="2117" dirty="0" err="1">
                <a:solidFill>
                  <a:srgbClr val="993366"/>
                </a:solidFill>
              </a:rPr>
              <a:t>sánh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đặc</a:t>
            </a:r>
            <a:r>
              <a:rPr lang="en-US" altLang="en-US" sz="2117" dirty="0">
                <a:solidFill>
                  <a:srgbClr val="993366"/>
                </a:solidFill>
              </a:rPr>
              <a:t> </a:t>
            </a:r>
            <a:r>
              <a:rPr lang="en-US" altLang="en-US" sz="2117" dirty="0" err="1">
                <a:solidFill>
                  <a:srgbClr val="993366"/>
                </a:solidFill>
              </a:rPr>
              <a:t>trưng</a:t>
            </a:r>
            <a:r>
              <a:rPr lang="en-US" altLang="en-US" sz="2117" dirty="0">
                <a:solidFill>
                  <a:srgbClr val="993366"/>
                </a:solidFill>
              </a:rPr>
              <a:t>.</a:t>
            </a:r>
          </a:p>
          <a:p>
            <a:pPr eaLnBrk="1">
              <a:spcAft>
                <a:spcPts val="1204"/>
              </a:spcAft>
            </a:pPr>
            <a:r>
              <a:rPr lang="en-US" altLang="en-US" sz="2117" dirty="0">
                <a:solidFill>
                  <a:srgbClr val="993366"/>
                </a:solidFill>
              </a:rPr>
              <a:t>	</a:t>
            </a:r>
            <a:r>
              <a:rPr lang="en-US" altLang="en-US" sz="1693" dirty="0">
                <a:solidFill>
                  <a:srgbClr val="993366"/>
                </a:solidFill>
              </a:rPr>
              <a:t>		 	</a:t>
            </a:r>
          </a:p>
        </p:txBody>
      </p:sp>
      <p:sp>
        <p:nvSpPr>
          <p:cNvPr id="15365" name="Oval 4"/>
          <p:cNvSpPr>
            <a:spLocks noChangeArrowheads="1"/>
          </p:cNvSpPr>
          <p:nvPr/>
        </p:nvSpPr>
        <p:spPr bwMode="auto">
          <a:xfrm>
            <a:off x="2387271" y="0"/>
            <a:ext cx="7499782" cy="606502"/>
          </a:xfrm>
          <a:prstGeom prst="ellipse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5247" tIns="49529" rIns="95247" bIns="49529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/>
            <a:r>
              <a:rPr lang="en-US" altLang="en-US" sz="2540" b="1">
                <a:solidFill>
                  <a:srgbClr val="000099"/>
                </a:solidFill>
              </a:rPr>
              <a:t>Tổng quan về tìm kiếm ảnh theo nội dung</a:t>
            </a:r>
          </a:p>
        </p:txBody>
      </p:sp>
    </p:spTree>
    <p:extLst>
      <p:ext uri="{BB962C8B-B14F-4D97-AF65-F5344CB8AC3E}">
        <p14:creationId xmlns:p14="http://schemas.microsoft.com/office/powerpoint/2010/main" val="2899432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8327959" y="6248140"/>
            <a:ext cx="2394084" cy="4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 eaLnBrk="1"/>
            <a:fld id="{A2A1F5B1-4B0D-4F59-8B02-701BED777140}" type="slidenum">
              <a:rPr lang="en-US" altLang="en-US" sz="1482">
                <a:solidFill>
                  <a:srgbClr val="000000"/>
                </a:solidFill>
              </a:rPr>
              <a:pPr algn="r" eaLnBrk="1"/>
              <a:t>9</a:t>
            </a:fld>
            <a:endParaRPr lang="en-US" altLang="en-US" sz="1482">
              <a:solidFill>
                <a:srgbClr val="000000"/>
              </a:solidFill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822771" y="1171002"/>
            <a:ext cx="8449016" cy="7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9717" rIns="0" bIns="0"/>
          <a:lstStyle>
            <a:lvl1pPr eaLnBrk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1413" indent="-227013" eaLnBrk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Aft>
                <a:spcPts val="1495"/>
              </a:spcAft>
            </a:pPr>
            <a:r>
              <a:rPr lang="en-US" altLang="en-US" sz="2540">
                <a:solidFill>
                  <a:srgbClr val="993366"/>
                </a:solidFill>
              </a:rPr>
              <a:t>	</a:t>
            </a:r>
            <a:r>
              <a:rPr lang="en-US" altLang="en-US" sz="2540">
                <a:solidFill>
                  <a:srgbClr val="000099"/>
                </a:solidFill>
              </a:rPr>
              <a:t>Bước 2: </a:t>
            </a:r>
            <a:r>
              <a:rPr lang="en-US" altLang="en-US" sz="3387">
                <a:solidFill>
                  <a:srgbClr val="000099"/>
                </a:solidFill>
              </a:rPr>
              <a:t> </a:t>
            </a:r>
            <a:r>
              <a:rPr lang="en-US" altLang="en-US" sz="2540">
                <a:solidFill>
                  <a:srgbClr val="000099"/>
                </a:solidFill>
              </a:rPr>
              <a:t>Tiền xử lý</a:t>
            </a:r>
            <a:r>
              <a:rPr lang="en-US" altLang="en-US" sz="2540">
                <a:solidFill>
                  <a:srgbClr val="993366"/>
                </a:solidFill>
              </a:rPr>
              <a:t>	</a:t>
            </a:r>
          </a:p>
          <a:p>
            <a:pPr lvl="2" eaLnBrk="1">
              <a:spcAft>
                <a:spcPts val="900"/>
              </a:spcAft>
              <a:buFont typeface="Times New Roman" panose="02020603050405020304" pitchFamily="18" charset="0"/>
              <a:buChar char="•"/>
            </a:pPr>
            <a:r>
              <a:rPr lang="en-US" altLang="en-US" sz="2117">
                <a:solidFill>
                  <a:srgbClr val="993366"/>
                </a:solidFill>
              </a:rPr>
              <a:t>So sánh các đối tượng trong ảnh truy vấn với đối tượng ở các ảnh  trong cơ sở dữ liệu.</a:t>
            </a:r>
            <a:r>
              <a:rPr lang="en-US" altLang="en-US" sz="1693">
                <a:solidFill>
                  <a:srgbClr val="000000"/>
                </a:solidFill>
              </a:rPr>
              <a:t> </a:t>
            </a:r>
          </a:p>
          <a:p>
            <a:pPr lvl="2" eaLnBrk="1">
              <a:spcAft>
                <a:spcPts val="900"/>
              </a:spcAft>
              <a:buFont typeface="Times New Roman" panose="02020603050405020304" pitchFamily="18" charset="0"/>
              <a:buChar char="•"/>
            </a:pPr>
            <a:r>
              <a:rPr lang="en-US" altLang="en-US" sz="2117">
                <a:solidFill>
                  <a:srgbClr val="993366"/>
                </a:solidFill>
              </a:rPr>
              <a:t>Gán cho mỗi đối tượng giống nhau một định danh(ID)</a:t>
            </a:r>
          </a:p>
          <a:p>
            <a:pPr eaLnBrk="1">
              <a:spcAft>
                <a:spcPts val="1495"/>
              </a:spcAft>
            </a:pPr>
            <a:r>
              <a:rPr lang="en-US" altLang="en-US" sz="2540">
                <a:solidFill>
                  <a:srgbClr val="000000"/>
                </a:solidFill>
              </a:rPr>
              <a:t>	</a:t>
            </a:r>
            <a:r>
              <a:rPr lang="en-US" altLang="en-US" sz="2540">
                <a:solidFill>
                  <a:srgbClr val="000099"/>
                </a:solidFill>
              </a:rPr>
              <a:t>Bước 3: Tạo một ảnh phụ để hỗ trợ cho việc tìm kiếm</a:t>
            </a:r>
          </a:p>
          <a:p>
            <a:pPr lvl="2" eaLnBrk="1">
              <a:spcAft>
                <a:spcPts val="900"/>
              </a:spcAft>
              <a:buFont typeface="Times New Roman" panose="02020603050405020304" pitchFamily="18" charset="0"/>
              <a:buChar char="•"/>
            </a:pPr>
            <a:r>
              <a:rPr lang="en-US" altLang="en-US" sz="2117">
                <a:solidFill>
                  <a:srgbClr val="993366"/>
                </a:solidFill>
              </a:rPr>
              <a:t>Tạo một ảnh phụ dựa vào các đối tượng được gán định danh trong bước 2</a:t>
            </a:r>
          </a:p>
          <a:p>
            <a:pPr lvl="2" eaLnBrk="1">
              <a:spcAft>
                <a:spcPts val="900"/>
              </a:spcAft>
              <a:buFont typeface="Times New Roman" panose="02020603050405020304" pitchFamily="18" charset="0"/>
              <a:buChar char="•"/>
            </a:pPr>
            <a:r>
              <a:rPr lang="en-US" altLang="en-US" sz="2117">
                <a:solidFill>
                  <a:srgbClr val="993366"/>
                </a:solidFill>
              </a:rPr>
              <a:t>Tạo ra một ảnh hiển thị trên trang html.</a:t>
            </a:r>
          </a:p>
          <a:p>
            <a:pPr eaLnBrk="1">
              <a:spcAft>
                <a:spcPts val="1495"/>
              </a:spcAft>
            </a:pPr>
            <a:r>
              <a:rPr lang="en-US" altLang="en-US" sz="2540">
                <a:solidFill>
                  <a:srgbClr val="993366"/>
                </a:solidFill>
              </a:rPr>
              <a:t>	</a:t>
            </a:r>
            <a:r>
              <a:rPr lang="en-US" altLang="en-US" sz="2540">
                <a:solidFill>
                  <a:srgbClr val="000099"/>
                </a:solidFill>
              </a:rPr>
              <a:t>Bước 4: Thực hiện tìm kiếm</a:t>
            </a:r>
          </a:p>
          <a:p>
            <a:pPr lvl="2" eaLnBrk="1">
              <a:spcAft>
                <a:spcPts val="900"/>
              </a:spcAft>
              <a:buFont typeface="Times New Roman" panose="02020603050405020304" pitchFamily="18" charset="0"/>
              <a:buChar char="•"/>
            </a:pPr>
            <a:r>
              <a:rPr lang="en-US" altLang="en-US" sz="2117">
                <a:solidFill>
                  <a:srgbClr val="993366"/>
                </a:solidFill>
              </a:rPr>
              <a:t>Dựa vào các thuật toán khai phá dữ liệu để thực hiện việc tìm kiếm ảnh</a:t>
            </a:r>
          </a:p>
        </p:txBody>
      </p:sp>
      <p:sp>
        <p:nvSpPr>
          <p:cNvPr id="16388" name="Oval 3"/>
          <p:cNvSpPr>
            <a:spLocks noChangeArrowheads="1"/>
          </p:cNvSpPr>
          <p:nvPr/>
        </p:nvSpPr>
        <p:spPr bwMode="auto">
          <a:xfrm>
            <a:off x="2387271" y="0"/>
            <a:ext cx="7499782" cy="606502"/>
          </a:xfrm>
          <a:prstGeom prst="ellipse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5247" tIns="49529" rIns="95247" bIns="49529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/>
            <a:r>
              <a:rPr lang="en-US" altLang="en-US" sz="2540" b="1">
                <a:solidFill>
                  <a:srgbClr val="000099"/>
                </a:solidFill>
              </a:rPr>
              <a:t>Tổng quan về tìm kiếm ảnh theo nội dung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1822771" y="687145"/>
            <a:ext cx="8521258" cy="48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/>
            <a:r>
              <a:rPr lang="en-US" altLang="en-US" sz="2963" b="1">
                <a:solidFill>
                  <a:srgbClr val="FF6600"/>
                </a:solidFill>
              </a:rPr>
              <a:t>2. Các bước thực hiện </a:t>
            </a:r>
            <a:r>
              <a:rPr lang="en-US" altLang="en-US" sz="1905" b="1">
                <a:solidFill>
                  <a:srgbClr val="0000FF"/>
                </a:solidFill>
              </a:rPr>
              <a:t>(cont)</a:t>
            </a:r>
          </a:p>
        </p:txBody>
      </p:sp>
    </p:spTree>
    <p:extLst>
      <p:ext uri="{BB962C8B-B14F-4D97-AF65-F5344CB8AC3E}">
        <p14:creationId xmlns:p14="http://schemas.microsoft.com/office/powerpoint/2010/main" val="4140845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2221</TotalTime>
  <Words>1466</Words>
  <Application>Microsoft Office PowerPoint</Application>
  <PresentationFormat>Widescreen</PresentationFormat>
  <Paragraphs>407</Paragraphs>
  <Slides>28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Wingdings</vt:lpstr>
      <vt:lpstr>Office Theme</vt:lpstr>
      <vt:lpstr>BÁO CÁO TIỂU LUẬN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hieutx</dc:creator>
  <cp:lastModifiedBy>ADMIN</cp:lastModifiedBy>
  <cp:revision>36</cp:revision>
  <dcterms:created xsi:type="dcterms:W3CDTF">2014-05-02T09:04:23Z</dcterms:created>
  <dcterms:modified xsi:type="dcterms:W3CDTF">2014-05-20T00:41:19Z</dcterms:modified>
</cp:coreProperties>
</file>