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3" r:id="rId6"/>
    <p:sldId id="268" r:id="rId7"/>
    <p:sldId id="269" r:id="rId8"/>
    <p:sldId id="270" r:id="rId9"/>
    <p:sldId id="262" r:id="rId10"/>
    <p:sldId id="271"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s229.stanford.edu/proj2019aut/data/assignment_308832_raw/26612934.pdf" TargetMode="External"/><Relationship Id="rId2" Type="http://schemas.openxmlformats.org/officeDocument/2006/relationships/hyperlink" Target="https://www.cnn.com/2022/01/20/business/car-prices-easing-2022/index.html" TargetMode="External"/><Relationship Id="rId1" Type="http://schemas.openxmlformats.org/officeDocument/2006/relationships/slideLayout" Target="../slideLayouts/slideLayout2.xml"/><Relationship Id="rId4" Type="http://schemas.openxmlformats.org/officeDocument/2006/relationships/hyperlink" Target="https://www.kaggle.com/tunguz/used-car-auction-pr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400" dirty="0"/>
              <a:t>Feature-Based Used Car Price Predictor</a:t>
            </a:r>
            <a:br>
              <a:rPr lang="en-US" sz="4400" dirty="0"/>
            </a:br>
            <a:r>
              <a:rPr lang="en-US" sz="3200" dirty="0"/>
              <a:t>Using Linear Regression and Support Vector Machines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Parker Smith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 (cont.)</a:t>
            </a:r>
          </a:p>
        </p:txBody>
      </p:sp>
      <p:sp>
        <p:nvSpPr>
          <p:cNvPr id="4" name="Content Placeholder 3">
            <a:extLst>
              <a:ext uri="{FF2B5EF4-FFF2-40B4-BE49-F238E27FC236}">
                <a16:creationId xmlns:a16="http://schemas.microsoft.com/office/drawing/2014/main" id="{DBB6BB24-F156-4E77-8401-53B6F2DF1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977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C106-3537-48C0-8DB9-E8F0585269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FC2CED-B693-4023-B1F8-EA651804A7A9}"/>
              </a:ext>
            </a:extLst>
          </p:cNvPr>
          <p:cNvSpPr>
            <a:spLocks noGrp="1"/>
          </p:cNvSpPr>
          <p:nvPr>
            <p:ph idx="1"/>
          </p:nvPr>
        </p:nvSpPr>
        <p:spPr/>
        <p:txBody>
          <a:bodyPr/>
          <a:lstStyle/>
          <a:p>
            <a:r>
              <a:rPr lang="en-US" dirty="0"/>
              <a:t>Conclusion from Paper</a:t>
            </a:r>
          </a:p>
        </p:txBody>
      </p:sp>
    </p:spTree>
    <p:extLst>
      <p:ext uri="{BB962C8B-B14F-4D97-AF65-F5344CB8AC3E}">
        <p14:creationId xmlns:p14="http://schemas.microsoft.com/office/powerpoint/2010/main" val="165777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C3-92BB-4037-AEA9-274E1F236EF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BC5225E-D4DB-4F10-A8BB-4E92DBA47ABA}"/>
              </a:ext>
            </a:extLst>
          </p:cNvPr>
          <p:cNvSpPr>
            <a:spLocks noGrp="1"/>
          </p:cNvSpPr>
          <p:nvPr>
            <p:ph idx="1"/>
          </p:nvPr>
        </p:nvSpPr>
        <p:spPr/>
        <p:txBody>
          <a:bodyPr/>
          <a:lstStyle/>
          <a:p>
            <a:r>
              <a:rPr lang="en-US" dirty="0"/>
              <a:t>Future Work from paper</a:t>
            </a:r>
          </a:p>
        </p:txBody>
      </p:sp>
    </p:spTree>
    <p:extLst>
      <p:ext uri="{BB962C8B-B14F-4D97-AF65-F5344CB8AC3E}">
        <p14:creationId xmlns:p14="http://schemas.microsoft.com/office/powerpoint/2010/main" val="173783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6494-564D-4C2E-8261-9CA41776DB58}"/>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EEDAA95-C3F8-4F26-B238-CEBFE6C9C964}"/>
              </a:ext>
            </a:extLst>
          </p:cNvPr>
          <p:cNvSpPr>
            <a:spLocks noGrp="1"/>
          </p:cNvSpPr>
          <p:nvPr>
            <p:ph idx="1"/>
          </p:nvPr>
        </p:nvSpPr>
        <p:spPr/>
        <p:txBody>
          <a:bodyPr/>
          <a:lstStyle/>
          <a:p>
            <a:r>
              <a:rPr lang="en-US" sz="1400" dirty="0"/>
              <a:t>[1] </a:t>
            </a:r>
            <a:r>
              <a:rPr lang="en-US" sz="1400" dirty="0">
                <a:effectLst/>
                <a:latin typeface="Arial" panose="020B0604020202020204" pitchFamily="34" charset="0"/>
              </a:rPr>
              <a:t>C. Isidore, “Why car prices remain so stubbornly high,” CNN Business, 2022. [Online]. Available: </a:t>
            </a:r>
            <a:r>
              <a:rPr lang="en-US" sz="1400" dirty="0">
                <a:effectLst/>
                <a:latin typeface="Arial" panose="020B0604020202020204" pitchFamily="34" charset="0"/>
                <a:hlinkClick r:id="rId2"/>
              </a:rPr>
              <a:t>https://www.cnn.com/2022/01/20/business/car-prices-easing-2022/index.html</a:t>
            </a:r>
            <a:r>
              <a:rPr lang="en-US" sz="1400" dirty="0">
                <a:effectLst/>
                <a:latin typeface="Arial" panose="020B0604020202020204" pitchFamily="34" charset="0"/>
              </a:rPr>
              <a:t> </a:t>
            </a:r>
          </a:p>
          <a:p>
            <a:r>
              <a:rPr lang="en-US" sz="1400" dirty="0"/>
              <a:t>[2] </a:t>
            </a:r>
            <a:r>
              <a:rPr lang="en-US" sz="1400" dirty="0">
                <a:effectLst/>
                <a:latin typeface="Arial" panose="020B0604020202020204" pitchFamily="34" charset="0"/>
              </a:rPr>
              <a:t>K. </a:t>
            </a:r>
            <a:r>
              <a:rPr lang="en-US" sz="1400" dirty="0" err="1">
                <a:effectLst/>
                <a:latin typeface="Arial" panose="020B0604020202020204" pitchFamily="34" charset="0"/>
              </a:rPr>
              <a:t>Kumbar</a:t>
            </a:r>
            <a:r>
              <a:rPr lang="en-US" sz="1400" dirty="0">
                <a:effectLst/>
                <a:latin typeface="Arial" panose="020B0604020202020204" pitchFamily="34" charset="0"/>
              </a:rPr>
              <a:t>, P. </a:t>
            </a:r>
            <a:r>
              <a:rPr lang="en-US" sz="1400" dirty="0" err="1">
                <a:effectLst/>
                <a:latin typeface="Arial" panose="020B0604020202020204" pitchFamily="34" charset="0"/>
              </a:rPr>
              <a:t>Gadre</a:t>
            </a:r>
            <a:r>
              <a:rPr lang="en-US" sz="1400" dirty="0">
                <a:effectLst/>
                <a:latin typeface="Arial" panose="020B0604020202020204" pitchFamily="34" charset="0"/>
              </a:rPr>
              <a:t>, and V. Nayak, “Cs 229 project report: Predicting used car prices,” December 2019. [Online]. Available: </a:t>
            </a:r>
            <a:r>
              <a:rPr lang="en-US" sz="1400" dirty="0">
                <a:effectLst/>
                <a:latin typeface="Arial" panose="020B0604020202020204" pitchFamily="34" charset="0"/>
                <a:hlinkClick r:id="rId3"/>
              </a:rPr>
              <a:t>https://cs229.stanford.edu/proj2019aut/data/assignment_308832_raw/26612934.pdf</a:t>
            </a:r>
            <a:r>
              <a:rPr lang="en-US" sz="1400" dirty="0">
                <a:effectLst/>
                <a:latin typeface="Arial" panose="020B0604020202020204" pitchFamily="34" charset="0"/>
              </a:rPr>
              <a:t> </a:t>
            </a:r>
          </a:p>
          <a:p>
            <a:r>
              <a:rPr lang="en-US" sz="1400" dirty="0">
                <a:latin typeface="Arial" panose="020B0604020202020204" pitchFamily="34" charset="0"/>
              </a:rPr>
              <a:t>[3] </a:t>
            </a:r>
            <a:r>
              <a:rPr lang="en-US" sz="1400" dirty="0">
                <a:effectLst/>
                <a:latin typeface="Arial" panose="020B0604020202020204" pitchFamily="34" charset="0"/>
              </a:rPr>
              <a:t>B. </a:t>
            </a:r>
            <a:r>
              <a:rPr lang="en-US" sz="1400" dirty="0" err="1">
                <a:effectLst/>
                <a:latin typeface="Arial" panose="020B0604020202020204" pitchFamily="34" charset="0"/>
              </a:rPr>
              <a:t>Tunguz</a:t>
            </a:r>
            <a:r>
              <a:rPr lang="en-US" sz="1400" dirty="0">
                <a:effectLst/>
                <a:latin typeface="Arial" panose="020B0604020202020204" pitchFamily="34" charset="0"/>
              </a:rPr>
              <a:t>, “Used car auction prices,” 2015. [Online]. Available: </a:t>
            </a:r>
            <a:r>
              <a:rPr lang="en-US" sz="1400" dirty="0">
                <a:effectLst/>
                <a:latin typeface="Arial" panose="020B0604020202020204" pitchFamily="34" charset="0"/>
                <a:hlinkClick r:id="rId4"/>
              </a:rPr>
              <a:t>https://www.kaggle.com/tunguz/used-car-auction-prices</a:t>
            </a:r>
            <a:r>
              <a:rPr lang="en-US" sz="1400" dirty="0">
                <a:latin typeface="Arial" panose="020B0604020202020204" pitchFamily="34" charset="0"/>
              </a:rPr>
              <a:t> </a:t>
            </a:r>
            <a:endParaRPr lang="en-US" sz="14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89432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2519-9A62-4C71-AAFD-1ADC26F2725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067759-6587-470C-88E6-496AC3BCF49F}"/>
              </a:ext>
            </a:extLst>
          </p:cNvPr>
          <p:cNvSpPr>
            <a:spLocks noGrp="1"/>
          </p:cNvSpPr>
          <p:nvPr>
            <p:ph idx="1"/>
          </p:nvPr>
        </p:nvSpPr>
        <p:spPr/>
        <p:txBody>
          <a:bodyPr/>
          <a:lstStyle/>
          <a:p>
            <a:pPr marL="457200" indent="-457200">
              <a:buFont typeface="+mj-lt"/>
              <a:buAutoNum type="arabicPeriod"/>
            </a:pPr>
            <a:r>
              <a:rPr lang="en-US" dirty="0"/>
              <a:t>Introduction and Motivation: What is the problem and why am I solving it?</a:t>
            </a:r>
          </a:p>
          <a:p>
            <a:pPr marL="457200" indent="-457200">
              <a:buFont typeface="+mj-lt"/>
              <a:buAutoNum type="arabicPeriod"/>
            </a:pPr>
            <a:r>
              <a:rPr lang="en-US" dirty="0"/>
              <a:t>Description and Details: A general description of the problem, the solution, and the results.</a:t>
            </a:r>
          </a:p>
          <a:p>
            <a:pPr marL="457200" indent="-457200">
              <a:buFont typeface="+mj-lt"/>
              <a:buAutoNum type="arabicPeriod"/>
            </a:pPr>
            <a:r>
              <a:rPr lang="en-US" dirty="0"/>
              <a:t>Extensive Results: A display of the results from this project including</a:t>
            </a:r>
          </a:p>
          <a:p>
            <a:pPr marL="749808" lvl="1" indent="-457200">
              <a:buFont typeface="+mj-lt"/>
              <a:buAutoNum type="arabicPeriod"/>
            </a:pPr>
            <a:r>
              <a:rPr lang="en-US" dirty="0"/>
              <a:t>How I gathered data</a:t>
            </a:r>
          </a:p>
          <a:p>
            <a:pPr marL="749808" lvl="1" indent="-457200">
              <a:buFont typeface="+mj-lt"/>
              <a:buAutoNum type="arabicPeriod"/>
            </a:pPr>
            <a:r>
              <a:rPr lang="en-US" dirty="0"/>
              <a:t>The performed tests</a:t>
            </a:r>
          </a:p>
          <a:p>
            <a:pPr marL="749808" lvl="1" indent="-457200">
              <a:buFont typeface="+mj-lt"/>
              <a:buAutoNum type="arabicPeriod"/>
            </a:pPr>
            <a:r>
              <a:rPr lang="en-US" dirty="0"/>
              <a:t>My key results</a:t>
            </a:r>
          </a:p>
          <a:p>
            <a:pPr marL="457200" indent="-457200">
              <a:buFont typeface="+mj-lt"/>
              <a:buAutoNum type="arabicPeriod"/>
            </a:pPr>
            <a:r>
              <a:rPr lang="en-US" dirty="0"/>
              <a:t>Conclusions and Future Work: What do these results show and how can this project be extended in the future?</a:t>
            </a:r>
          </a:p>
        </p:txBody>
      </p:sp>
    </p:spTree>
    <p:extLst>
      <p:ext uri="{BB962C8B-B14F-4D97-AF65-F5344CB8AC3E}">
        <p14:creationId xmlns:p14="http://schemas.microsoft.com/office/powerpoint/2010/main" val="380659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4C8-C0E7-477A-9869-3A8CE18C8C44}"/>
              </a:ext>
            </a:extLst>
          </p:cNvPr>
          <p:cNvSpPr>
            <a:spLocks noGrp="1"/>
          </p:cNvSpPr>
          <p:nvPr>
            <p:ph type="title"/>
          </p:nvPr>
        </p:nvSpPr>
        <p:spPr/>
        <p:txBody>
          <a:bodyPr/>
          <a:lstStyle/>
          <a:p>
            <a:r>
              <a:rPr lang="en-US" dirty="0"/>
              <a:t>Introduction and Motivation</a:t>
            </a:r>
          </a:p>
        </p:txBody>
      </p:sp>
      <p:sp>
        <p:nvSpPr>
          <p:cNvPr id="3" name="Content Placeholder 2">
            <a:extLst>
              <a:ext uri="{FF2B5EF4-FFF2-40B4-BE49-F238E27FC236}">
                <a16:creationId xmlns:a16="http://schemas.microsoft.com/office/drawing/2014/main" id="{E0830FEE-C659-4E8F-AC16-A21F6D91B1F5}"/>
              </a:ext>
            </a:extLst>
          </p:cNvPr>
          <p:cNvSpPr>
            <a:spLocks noGrp="1"/>
          </p:cNvSpPr>
          <p:nvPr>
            <p:ph idx="1"/>
          </p:nvPr>
        </p:nvSpPr>
        <p:spPr/>
        <p:txBody>
          <a:bodyPr/>
          <a:lstStyle/>
          <a:p>
            <a:r>
              <a:rPr lang="en-US" dirty="0"/>
              <a:t>Purchasing a car is the second largest purchase most people make.</a:t>
            </a:r>
          </a:p>
          <a:p>
            <a:r>
              <a:rPr lang="en-US" dirty="0"/>
              <a:t>Since the average price of a new car is $46,426 and the average price of a used car is $30,000, a large portion of the population has turned to purchasing used cars [1].</a:t>
            </a:r>
          </a:p>
          <a:p>
            <a:r>
              <a:rPr lang="en-US" dirty="0"/>
              <a:t>However, determining whether a listed price is fair and accurate is a more difficult task.</a:t>
            </a:r>
          </a:p>
          <a:p>
            <a:r>
              <a:rPr lang="en-US" dirty="0"/>
              <a:t>In the past, a consumer, car salesmen, or private car seller would have to manually search through other car listings and (with their bias included), determine whether the price listed was accurate. This leads to inaccurate and time-consuming results.</a:t>
            </a:r>
          </a:p>
          <a:p>
            <a:r>
              <a:rPr lang="en-US" dirty="0"/>
              <a:t>This problem can be greatly simplified through machine learning.</a:t>
            </a:r>
          </a:p>
        </p:txBody>
      </p:sp>
    </p:spTree>
    <p:extLst>
      <p:ext uri="{BB962C8B-B14F-4D97-AF65-F5344CB8AC3E}">
        <p14:creationId xmlns:p14="http://schemas.microsoft.com/office/powerpoint/2010/main" val="58518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F7EB-5102-401C-8340-4AF9BAB27ED1}"/>
              </a:ext>
            </a:extLst>
          </p:cNvPr>
          <p:cNvSpPr>
            <a:spLocks noGrp="1"/>
          </p:cNvSpPr>
          <p:nvPr>
            <p:ph type="title"/>
          </p:nvPr>
        </p:nvSpPr>
        <p:spPr/>
        <p:txBody>
          <a:bodyPr/>
          <a:lstStyle/>
          <a:p>
            <a:r>
              <a:rPr lang="en-US" dirty="0"/>
              <a:t>Project Description and Details</a:t>
            </a:r>
          </a:p>
        </p:txBody>
      </p:sp>
      <p:sp>
        <p:nvSpPr>
          <p:cNvPr id="3" name="Content Placeholder 2">
            <a:extLst>
              <a:ext uri="{FF2B5EF4-FFF2-40B4-BE49-F238E27FC236}">
                <a16:creationId xmlns:a16="http://schemas.microsoft.com/office/drawing/2014/main" id="{37CFF424-F6D0-4393-BF36-F2606067DBCF}"/>
              </a:ext>
            </a:extLst>
          </p:cNvPr>
          <p:cNvSpPr>
            <a:spLocks noGrp="1"/>
          </p:cNvSpPr>
          <p:nvPr>
            <p:ph idx="1"/>
          </p:nvPr>
        </p:nvSpPr>
        <p:spPr/>
        <p:txBody>
          <a:bodyPr>
            <a:normAutofit/>
          </a:bodyPr>
          <a:lstStyle/>
          <a:p>
            <a:r>
              <a:rPr lang="en-US" dirty="0"/>
              <a:t>This project is based off </a:t>
            </a:r>
            <a:r>
              <a:rPr lang="en-US" i="1" dirty="0"/>
              <a:t>CS 229 Project Report: Predicting Used Car Prices</a:t>
            </a:r>
            <a:r>
              <a:rPr lang="en-US" dirty="0"/>
              <a:t> by </a:t>
            </a:r>
            <a:r>
              <a:rPr lang="en-US" dirty="0" err="1"/>
              <a:t>Kshitij</a:t>
            </a:r>
            <a:r>
              <a:rPr lang="en-US" dirty="0"/>
              <a:t> </a:t>
            </a:r>
            <a:r>
              <a:rPr lang="en-US" dirty="0" err="1"/>
              <a:t>Kumbar</a:t>
            </a:r>
            <a:r>
              <a:rPr lang="en-US" dirty="0"/>
              <a:t>, Pranav </a:t>
            </a:r>
            <a:r>
              <a:rPr lang="en-US" dirty="0" err="1"/>
              <a:t>Gadre</a:t>
            </a:r>
            <a:r>
              <a:rPr lang="en-US" dirty="0"/>
              <a:t>, and Varun Naya [2]. </a:t>
            </a:r>
            <a:r>
              <a:rPr lang="en-US" dirty="0">
                <a:highlight>
                  <a:srgbClr val="FFFF00"/>
                </a:highlight>
              </a:rPr>
              <a:t>MORE INFO ABOUT WHY THE BASELINE IS BAD</a:t>
            </a:r>
          </a:p>
          <a:p>
            <a:r>
              <a:rPr lang="en-US" dirty="0"/>
              <a:t>In this project, I simply use a Support Vector Machine (SVM) and Multiple Linear Regression.</a:t>
            </a:r>
          </a:p>
          <a:p>
            <a:r>
              <a:rPr lang="en-US" dirty="0"/>
              <a:t>The dataset for this project comes from Kaggle and includes 560,000 car listings [3].</a:t>
            </a:r>
          </a:p>
          <a:p>
            <a:r>
              <a:rPr lang="en-US" dirty="0"/>
              <a:t>This project runs the dataset through each model a single time and returns the R</a:t>
            </a:r>
            <a:r>
              <a:rPr lang="en-US" baseline="30000" dirty="0"/>
              <a:t>2</a:t>
            </a:r>
            <a:r>
              <a:rPr lang="en-US" dirty="0"/>
              <a:t> Accuracy, the Mean Squared Error (MSE), the Root Mean Squared Error (RMSE), and the time it took to train the model.</a:t>
            </a:r>
          </a:p>
          <a:p>
            <a:r>
              <a:rPr lang="en-US" dirty="0"/>
              <a:t>My initial models showed great success, with both taking less than a minute to train and having an R</a:t>
            </a:r>
            <a:r>
              <a:rPr lang="en-US" baseline="30000" dirty="0"/>
              <a:t>2</a:t>
            </a:r>
            <a:r>
              <a:rPr lang="en-US" dirty="0"/>
              <a:t> accuracy of over 90%.</a:t>
            </a:r>
          </a:p>
        </p:txBody>
      </p:sp>
    </p:spTree>
    <p:extLst>
      <p:ext uri="{BB962C8B-B14F-4D97-AF65-F5344CB8AC3E}">
        <p14:creationId xmlns:p14="http://schemas.microsoft.com/office/powerpoint/2010/main" val="208819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a:xfrm>
            <a:off x="1097280" y="286603"/>
            <a:ext cx="10058400" cy="1450757"/>
          </a:xfrm>
        </p:spPr>
        <p:txBody>
          <a:bodyPr anchor="b">
            <a:normAutofit/>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sz="half" idx="1"/>
          </p:nvPr>
        </p:nvSpPr>
        <p:spPr>
          <a:xfrm>
            <a:off x="1097280" y="2120900"/>
            <a:ext cx="4639736" cy="3748193"/>
          </a:xfrm>
        </p:spPr>
        <p:txBody>
          <a:bodyPr>
            <a:normAutofit/>
          </a:bodyPr>
          <a:lstStyle/>
          <a:p>
            <a:pPr>
              <a:lnSpc>
                <a:spcPct val="100000"/>
              </a:lnSpc>
            </a:pPr>
            <a:r>
              <a:rPr lang="en-US" dirty="0"/>
              <a:t>The dataset chosen for this project from Kaggle included 4 continuous factors and 12 categorical factors, the most important include the vehicle’s year, make, body style, transmission, condition, odometer reading, and selling price.</a:t>
            </a:r>
          </a:p>
          <a:p>
            <a:pPr>
              <a:lnSpc>
                <a:spcPct val="100000"/>
              </a:lnSpc>
            </a:pPr>
            <a:r>
              <a:rPr lang="en-US" dirty="0"/>
              <a:t>Once the dataset was selected, I had to preprocess the data to remove outliers and clean up unnecessary factors.</a:t>
            </a:r>
          </a:p>
        </p:txBody>
      </p:sp>
      <p:pic>
        <p:nvPicPr>
          <p:cNvPr id="5" name="Picture 4" descr="Chart, histogram&#10;&#10;Description automatically generated">
            <a:extLst>
              <a:ext uri="{FF2B5EF4-FFF2-40B4-BE49-F238E27FC236}">
                <a16:creationId xmlns:a16="http://schemas.microsoft.com/office/drawing/2014/main" id="{D4F322BD-B9C0-48EE-B8BE-8380B4648D29}"/>
              </a:ext>
            </a:extLst>
          </p:cNvPr>
          <p:cNvPicPr>
            <a:picLocks noChangeAspect="1"/>
          </p:cNvPicPr>
          <p:nvPr/>
        </p:nvPicPr>
        <p:blipFill>
          <a:blip r:embed="rId2"/>
          <a:stretch>
            <a:fillRect/>
          </a:stretch>
        </p:blipFill>
        <p:spPr>
          <a:xfrm>
            <a:off x="6515944" y="2255096"/>
            <a:ext cx="4639736" cy="3479802"/>
          </a:xfrm>
          <a:prstGeom prst="rect">
            <a:avLst/>
          </a:prstGeom>
          <a:noFill/>
        </p:spPr>
      </p:pic>
    </p:spTree>
    <p:extLst>
      <p:ext uri="{BB962C8B-B14F-4D97-AF65-F5344CB8AC3E}">
        <p14:creationId xmlns:p14="http://schemas.microsoft.com/office/powerpoint/2010/main" val="156828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a:xfrm>
            <a:off x="1097280" y="286603"/>
            <a:ext cx="10058400" cy="1450757"/>
          </a:xfrm>
        </p:spPr>
        <p:txBody>
          <a:bodyPr anchor="b">
            <a:normAutofit/>
          </a:bodyPr>
          <a:lstStyle/>
          <a:p>
            <a:r>
              <a:rPr lang="en-US" dirty="0"/>
              <a:t>Extensive Results – The Dataset</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sz="half" idx="1"/>
          </p:nvPr>
        </p:nvSpPr>
        <p:spPr>
          <a:xfrm>
            <a:off x="1097280" y="2120900"/>
            <a:ext cx="4639736" cy="3748193"/>
          </a:xfrm>
        </p:spPr>
        <p:txBody>
          <a:bodyPr>
            <a:normAutofit/>
          </a:bodyPr>
          <a:lstStyle/>
          <a:p>
            <a:r>
              <a:rPr lang="en-US" dirty="0"/>
              <a:t>After preprocessing the data, the categorical features were encoded using the </a:t>
            </a:r>
            <a:r>
              <a:rPr lang="en-US" dirty="0" err="1"/>
              <a:t>OneHotEncoding</a:t>
            </a:r>
            <a:r>
              <a:rPr lang="en-US" dirty="0"/>
              <a:t> scheme. This translates categories into binary features and overall adds more features to the dataset.</a:t>
            </a:r>
          </a:p>
          <a:p>
            <a:r>
              <a:rPr lang="en-US" dirty="0"/>
              <a:t>Finally, before testing, I determined the linearity of the dataset’s features by comparing several of the continuous features to the sale price.</a:t>
            </a:r>
          </a:p>
        </p:txBody>
      </p:sp>
      <p:pic>
        <p:nvPicPr>
          <p:cNvPr id="9" name="Picture 8" descr="Chart, bar chart&#10;&#10;Description automatically generated">
            <a:extLst>
              <a:ext uri="{FF2B5EF4-FFF2-40B4-BE49-F238E27FC236}">
                <a16:creationId xmlns:a16="http://schemas.microsoft.com/office/drawing/2014/main" id="{919E047D-B947-461E-A52D-EEC7639A53F8}"/>
              </a:ext>
            </a:extLst>
          </p:cNvPr>
          <p:cNvPicPr>
            <a:picLocks noChangeAspect="1"/>
          </p:cNvPicPr>
          <p:nvPr/>
        </p:nvPicPr>
        <p:blipFill>
          <a:blip r:embed="rId2"/>
          <a:stretch>
            <a:fillRect/>
          </a:stretch>
        </p:blipFill>
        <p:spPr>
          <a:xfrm>
            <a:off x="6515944" y="2255096"/>
            <a:ext cx="4639736" cy="3479802"/>
          </a:xfrm>
          <a:prstGeom prst="rect">
            <a:avLst/>
          </a:prstGeom>
          <a:noFill/>
        </p:spPr>
      </p:pic>
    </p:spTree>
    <p:extLst>
      <p:ext uri="{BB962C8B-B14F-4D97-AF65-F5344CB8AC3E}">
        <p14:creationId xmlns:p14="http://schemas.microsoft.com/office/powerpoint/2010/main" val="7363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sz="4400" dirty="0"/>
              <a:t>Performed Tests – Linear Regression</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The first model I chose, due to the high linearity of the data, was a Multiple Linear Regression model.</a:t>
            </a:r>
          </a:p>
          <a:p>
            <a:r>
              <a:rPr lang="en-US" dirty="0"/>
              <a:t>Using 4 continuous features and 8 categorical features, the Linear Regression model ran with a 90% training and 10% testing split on a single epoch.</a:t>
            </a:r>
          </a:p>
          <a:p>
            <a:r>
              <a:rPr lang="en-US" dirty="0"/>
              <a:t>The accuracy of the model is measured using R</a:t>
            </a:r>
            <a:r>
              <a:rPr lang="en-US" baseline="30000" dirty="0"/>
              <a:t>2</a:t>
            </a:r>
            <a:r>
              <a:rPr lang="en-US" dirty="0"/>
              <a:t> accuracy, MSE, RMSE, and training time.</a:t>
            </a:r>
          </a:p>
          <a:p>
            <a:endParaRPr lang="en-US" dirty="0"/>
          </a:p>
        </p:txBody>
      </p:sp>
    </p:spTree>
    <p:extLst>
      <p:ext uri="{BB962C8B-B14F-4D97-AF65-F5344CB8AC3E}">
        <p14:creationId xmlns:p14="http://schemas.microsoft.com/office/powerpoint/2010/main" val="374425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A18-9188-4AF9-9797-2B64492321C4}"/>
              </a:ext>
            </a:extLst>
          </p:cNvPr>
          <p:cNvSpPr>
            <a:spLocks noGrp="1"/>
          </p:cNvSpPr>
          <p:nvPr>
            <p:ph type="title"/>
          </p:nvPr>
        </p:nvSpPr>
        <p:spPr/>
        <p:txBody>
          <a:bodyPr>
            <a:normAutofit/>
          </a:bodyPr>
          <a:lstStyle/>
          <a:p>
            <a:r>
              <a:rPr lang="en-US" dirty="0"/>
              <a:t>Performed Tests – SVM</a:t>
            </a:r>
          </a:p>
        </p:txBody>
      </p:sp>
      <p:sp>
        <p:nvSpPr>
          <p:cNvPr id="3" name="Content Placeholder 2">
            <a:extLst>
              <a:ext uri="{FF2B5EF4-FFF2-40B4-BE49-F238E27FC236}">
                <a16:creationId xmlns:a16="http://schemas.microsoft.com/office/drawing/2014/main" id="{E26CA3E8-D20B-4B11-BE12-5621D0E15FF7}"/>
              </a:ext>
            </a:extLst>
          </p:cNvPr>
          <p:cNvSpPr>
            <a:spLocks noGrp="1"/>
          </p:cNvSpPr>
          <p:nvPr>
            <p:ph idx="1"/>
          </p:nvPr>
        </p:nvSpPr>
        <p:spPr/>
        <p:txBody>
          <a:bodyPr/>
          <a:lstStyle/>
          <a:p>
            <a:r>
              <a:rPr lang="en-US" dirty="0"/>
              <a:t>The second model I chose, due to its heavy use in machine learning, was a linear SVM model.</a:t>
            </a:r>
          </a:p>
          <a:p>
            <a:r>
              <a:rPr lang="en-US" dirty="0"/>
              <a:t>This model also used 4 continuous features and 8 categorical features like the Linear Regression model. It ran with a 90% training and 10% testing split.</a:t>
            </a:r>
          </a:p>
          <a:p>
            <a:r>
              <a:rPr lang="en-US" dirty="0"/>
              <a:t>The SVM model used a linear kernel to emulate linear regression, the tolerance value for the SVM was set to be .075.</a:t>
            </a:r>
          </a:p>
          <a:p>
            <a:r>
              <a:rPr lang="en-US" dirty="0"/>
              <a:t>Finally, before any data was inputted to the SVM, it had to be standardized to be between -1 and 1.</a:t>
            </a:r>
          </a:p>
          <a:p>
            <a:r>
              <a:rPr lang="en-US" dirty="0"/>
              <a:t>The accuracy of the model is measured using R</a:t>
            </a:r>
            <a:r>
              <a:rPr lang="en-US" baseline="30000" dirty="0"/>
              <a:t>2</a:t>
            </a:r>
            <a:r>
              <a:rPr lang="en-US" dirty="0"/>
              <a:t> accuracy, MSE, RMSE, and training time.</a:t>
            </a:r>
          </a:p>
        </p:txBody>
      </p:sp>
    </p:spTree>
    <p:extLst>
      <p:ext uri="{BB962C8B-B14F-4D97-AF65-F5344CB8AC3E}">
        <p14:creationId xmlns:p14="http://schemas.microsoft.com/office/powerpoint/2010/main" val="99754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3876-44B7-49CA-9FEB-927574AFCB44}"/>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DBB6BB24-F156-4E77-8401-53B6F2DF1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81396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{C67EA1B9-0361-43C3-82C9-83F60B3E522C}tf56160789_win32</Template>
  <TotalTime>596</TotalTime>
  <Words>832</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Feature-Based Used Car Price Predictor Using Linear Regression and Support Vector Machines</vt:lpstr>
      <vt:lpstr>Outline</vt:lpstr>
      <vt:lpstr>Introduction and Motivation</vt:lpstr>
      <vt:lpstr>Project Description and Details</vt:lpstr>
      <vt:lpstr>Extensive Results – The Dataset</vt:lpstr>
      <vt:lpstr>Extensive Results – The Dataset</vt:lpstr>
      <vt:lpstr>Performed Tests – Linear Regression</vt:lpstr>
      <vt:lpstr>Performed Tests – SVM</vt:lpstr>
      <vt:lpstr>Results</vt:lpstr>
      <vt:lpstr>Results (cont.)</vt:lpstr>
      <vt:lpstr>Conclusion</vt:lpstr>
      <vt:lpstr>Future Work</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Regression Models  to Determine the Price of Used Cars</dc:title>
  <dc:creator>Parker Smith</dc:creator>
  <cp:lastModifiedBy>Parker Smith</cp:lastModifiedBy>
  <cp:revision>25</cp:revision>
  <dcterms:created xsi:type="dcterms:W3CDTF">2022-02-28T20:34:22Z</dcterms:created>
  <dcterms:modified xsi:type="dcterms:W3CDTF">2022-04-21T20:50:01Z</dcterms:modified>
</cp:coreProperties>
</file>