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1" r:id="rId5"/>
    <p:sldId id="273" r:id="rId6"/>
    <p:sldId id="272" r:id="rId7"/>
    <p:sldId id="263" r:id="rId8"/>
    <p:sldId id="268" r:id="rId9"/>
    <p:sldId id="269" r:id="rId10"/>
    <p:sldId id="270" r:id="rId11"/>
    <p:sldId id="262" r:id="rId12"/>
    <p:sldId id="271" r:id="rId13"/>
    <p:sldId id="266" r:id="rId14"/>
    <p:sldId id="265"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ars.usnews.com/cars-trucks/buying-a-car-from-a-private-seller-" TargetMode="External"/><Relationship Id="rId2" Type="http://schemas.openxmlformats.org/officeDocument/2006/relationships/hyperlink" Target="https://www.cnn.com/2022/01/20/business/car-prices-easing-2022/index.html" TargetMode="External"/><Relationship Id="rId1" Type="http://schemas.openxmlformats.org/officeDocument/2006/relationships/slideLayout" Target="../slideLayouts/slideLayout2.xml"/><Relationship Id="rId5" Type="http://schemas.openxmlformats.org/officeDocument/2006/relationships/hyperlink" Target="https://www.kaggle.com/tunguz/used-car-auction-prices" TargetMode="External"/><Relationship Id="rId4" Type="http://schemas.openxmlformats.org/officeDocument/2006/relationships/hyperlink" Target="https://cs229.stanford.edu/proj2019aut/data/assignment_308832_raw/26612934.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400" dirty="0"/>
              <a:t>Feature-Based Used Car Price Predictor</a:t>
            </a:r>
            <a:br>
              <a:rPr lang="en-US" sz="4400" dirty="0"/>
            </a:br>
            <a:r>
              <a:rPr lang="en-US" sz="3200" dirty="0"/>
              <a:t>Using Linear Regression and Support Vector Machines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By Parker Smith</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A18-9188-4AF9-9797-2B64492321C4}"/>
              </a:ext>
            </a:extLst>
          </p:cNvPr>
          <p:cNvSpPr>
            <a:spLocks noGrp="1"/>
          </p:cNvSpPr>
          <p:nvPr>
            <p:ph type="title"/>
          </p:nvPr>
        </p:nvSpPr>
        <p:spPr/>
        <p:txBody>
          <a:bodyPr>
            <a:normAutofit/>
          </a:bodyPr>
          <a:lstStyle/>
          <a:p>
            <a:r>
              <a:rPr lang="en-US" dirty="0"/>
              <a:t>Performed Tests – SVM</a:t>
            </a:r>
          </a:p>
        </p:txBody>
      </p:sp>
      <p:sp>
        <p:nvSpPr>
          <p:cNvPr id="3" name="Content Placeholder 2">
            <a:extLst>
              <a:ext uri="{FF2B5EF4-FFF2-40B4-BE49-F238E27FC236}">
                <a16:creationId xmlns:a16="http://schemas.microsoft.com/office/drawing/2014/main" id="{E26CA3E8-D20B-4B11-BE12-5621D0E15FF7}"/>
              </a:ext>
            </a:extLst>
          </p:cNvPr>
          <p:cNvSpPr>
            <a:spLocks noGrp="1"/>
          </p:cNvSpPr>
          <p:nvPr>
            <p:ph idx="1"/>
          </p:nvPr>
        </p:nvSpPr>
        <p:spPr/>
        <p:txBody>
          <a:bodyPr/>
          <a:lstStyle/>
          <a:p>
            <a:r>
              <a:rPr lang="en-US" dirty="0"/>
              <a:t>The second model I chose, due to its heavy use in machine learning, was a linear SVM model.</a:t>
            </a:r>
          </a:p>
          <a:p>
            <a:r>
              <a:rPr lang="en-US" dirty="0"/>
              <a:t>This model also used 4 continuous features and 8 categorical features like the Linear Regression model. It ran with a 90% training and 10% testing split.</a:t>
            </a:r>
          </a:p>
          <a:p>
            <a:r>
              <a:rPr lang="en-US" dirty="0"/>
              <a:t>The SVM model used a linear kernel to emulate linear regression, and the tolerance value for the SVM was set to be .075.</a:t>
            </a:r>
          </a:p>
          <a:p>
            <a:r>
              <a:rPr lang="en-US" dirty="0"/>
              <a:t>Finally, before any data was inputted to the SVM, it had to be standardized to be between -1 and 1.</a:t>
            </a:r>
          </a:p>
          <a:p>
            <a:r>
              <a:rPr lang="en-US" dirty="0"/>
              <a:t>The accuracy of the model is measured using R</a:t>
            </a:r>
            <a:r>
              <a:rPr lang="en-US" baseline="30000" dirty="0"/>
              <a:t>2</a:t>
            </a:r>
            <a:r>
              <a:rPr lang="en-US" dirty="0"/>
              <a:t> accuracy, MSE, RMSE, and training time.</a:t>
            </a:r>
          </a:p>
        </p:txBody>
      </p:sp>
    </p:spTree>
    <p:extLst>
      <p:ext uri="{BB962C8B-B14F-4D97-AF65-F5344CB8AC3E}">
        <p14:creationId xmlns:p14="http://schemas.microsoft.com/office/powerpoint/2010/main" val="997546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3876-44B7-49CA-9FEB-927574AFCB4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BDD79EE-F827-4269-9337-BED18FC03E63}"/>
              </a:ext>
            </a:extLst>
          </p:cNvPr>
          <p:cNvSpPr>
            <a:spLocks noGrp="1"/>
          </p:cNvSpPr>
          <p:nvPr>
            <p:ph sz="half" idx="1"/>
          </p:nvPr>
        </p:nvSpPr>
        <p:spPr/>
        <p:txBody>
          <a:bodyPr/>
          <a:lstStyle/>
          <a:p>
            <a:r>
              <a:rPr lang="en-US" dirty="0"/>
              <a:t>Both models ultimately had remarkably similar results: around 97% accuracy, 1,450 RMSE, and a training time of less than a minute.</a:t>
            </a:r>
          </a:p>
          <a:p>
            <a:r>
              <a:rPr lang="en-US" dirty="0"/>
              <a:t>The RMSE is an important result factor as it has the same unit as the dependent variable (in this case, the selling price). Therefore, this shows that both models will have a + or - $1,450 error when it estimates a car’s value.</a:t>
            </a:r>
          </a:p>
        </p:txBody>
      </p:sp>
      <p:graphicFrame>
        <p:nvGraphicFramePr>
          <p:cNvPr id="6" name="Table 6">
            <a:extLst>
              <a:ext uri="{FF2B5EF4-FFF2-40B4-BE49-F238E27FC236}">
                <a16:creationId xmlns:a16="http://schemas.microsoft.com/office/drawing/2014/main" id="{2D6DCFE4-AD70-4350-8054-9B7A7EBC514E}"/>
              </a:ext>
            </a:extLst>
          </p:cNvPr>
          <p:cNvGraphicFramePr>
            <a:graphicFrameLocks noGrp="1"/>
          </p:cNvGraphicFramePr>
          <p:nvPr>
            <p:ph sz="half" idx="2"/>
            <p:extLst>
              <p:ext uri="{D42A27DB-BD31-4B8C-83A1-F6EECF244321}">
                <p14:modId xmlns:p14="http://schemas.microsoft.com/office/powerpoint/2010/main" val="1489700984"/>
              </p:ext>
            </p:extLst>
          </p:nvPr>
        </p:nvGraphicFramePr>
        <p:xfrm>
          <a:off x="6517005" y="2808816"/>
          <a:ext cx="4638675" cy="2372360"/>
        </p:xfrm>
        <a:graphic>
          <a:graphicData uri="http://schemas.openxmlformats.org/drawingml/2006/table">
            <a:tbl>
              <a:tblPr firstRow="1" bandRow="1">
                <a:tableStyleId>{5C22544A-7EE6-4342-B048-85BDC9FD1C3A}</a:tableStyleId>
              </a:tblPr>
              <a:tblGrid>
                <a:gridCol w="1546225">
                  <a:extLst>
                    <a:ext uri="{9D8B030D-6E8A-4147-A177-3AD203B41FA5}">
                      <a16:colId xmlns:a16="http://schemas.microsoft.com/office/drawing/2014/main" val="1653173488"/>
                    </a:ext>
                  </a:extLst>
                </a:gridCol>
                <a:gridCol w="1546225">
                  <a:extLst>
                    <a:ext uri="{9D8B030D-6E8A-4147-A177-3AD203B41FA5}">
                      <a16:colId xmlns:a16="http://schemas.microsoft.com/office/drawing/2014/main" val="143124233"/>
                    </a:ext>
                  </a:extLst>
                </a:gridCol>
                <a:gridCol w="1546225">
                  <a:extLst>
                    <a:ext uri="{9D8B030D-6E8A-4147-A177-3AD203B41FA5}">
                      <a16:colId xmlns:a16="http://schemas.microsoft.com/office/drawing/2014/main" val="614196786"/>
                    </a:ext>
                  </a:extLst>
                </a:gridCol>
              </a:tblGrid>
              <a:tr h="370840">
                <a:tc>
                  <a:txBody>
                    <a:bodyPr/>
                    <a:lstStyle/>
                    <a:p>
                      <a:endParaRPr lang="en-US" sz="1400" dirty="0"/>
                    </a:p>
                  </a:txBody>
                  <a:tcPr/>
                </a:tc>
                <a:tc>
                  <a:txBody>
                    <a:bodyPr/>
                    <a:lstStyle/>
                    <a:p>
                      <a:r>
                        <a:rPr lang="en-US" sz="1400" dirty="0"/>
                        <a:t>Linear Regression</a:t>
                      </a:r>
                    </a:p>
                  </a:txBody>
                  <a:tcPr/>
                </a:tc>
                <a:tc>
                  <a:txBody>
                    <a:bodyPr/>
                    <a:lstStyle/>
                    <a:p>
                      <a:r>
                        <a:rPr lang="en-US" sz="1400" dirty="0"/>
                        <a:t>SVM</a:t>
                      </a:r>
                    </a:p>
                  </a:txBody>
                  <a:tcPr/>
                </a:tc>
                <a:extLst>
                  <a:ext uri="{0D108BD9-81ED-4DB2-BD59-A6C34878D82A}">
                    <a16:rowId xmlns:a16="http://schemas.microsoft.com/office/drawing/2014/main" val="1408519899"/>
                  </a:ext>
                </a:extLst>
              </a:tr>
              <a:tr h="370840">
                <a:tc>
                  <a:txBody>
                    <a:bodyPr/>
                    <a:lstStyle/>
                    <a:p>
                      <a:r>
                        <a:rPr lang="en-US" sz="1400" dirty="0"/>
                        <a:t>R</a:t>
                      </a:r>
                      <a:r>
                        <a:rPr lang="en-US" sz="1400" baseline="30000" dirty="0"/>
                        <a:t>2</a:t>
                      </a:r>
                      <a:r>
                        <a:rPr lang="en-US" sz="1400" dirty="0"/>
                        <a:t> Test Accuracy</a:t>
                      </a:r>
                    </a:p>
                  </a:txBody>
                  <a:tcPr/>
                </a:tc>
                <a:tc>
                  <a:txBody>
                    <a:bodyPr/>
                    <a:lstStyle/>
                    <a:p>
                      <a:r>
                        <a:rPr lang="en-US" sz="1400" dirty="0"/>
                        <a:t>96.84%</a:t>
                      </a:r>
                    </a:p>
                  </a:txBody>
                  <a:tcPr/>
                </a:tc>
                <a:tc>
                  <a:txBody>
                    <a:bodyPr/>
                    <a:lstStyle/>
                    <a:p>
                      <a:r>
                        <a:rPr lang="en-US" sz="1400" dirty="0"/>
                        <a:t>96.74%</a:t>
                      </a:r>
                    </a:p>
                  </a:txBody>
                  <a:tcPr/>
                </a:tc>
                <a:extLst>
                  <a:ext uri="{0D108BD9-81ED-4DB2-BD59-A6C34878D82A}">
                    <a16:rowId xmlns:a16="http://schemas.microsoft.com/office/drawing/2014/main" val="949442040"/>
                  </a:ext>
                </a:extLst>
              </a:tr>
              <a:tr h="370840">
                <a:tc>
                  <a:txBody>
                    <a:bodyPr/>
                    <a:lstStyle/>
                    <a:p>
                      <a:r>
                        <a:rPr lang="en-US" sz="1400" dirty="0"/>
                        <a:t>R</a:t>
                      </a:r>
                      <a:r>
                        <a:rPr lang="en-US" sz="1400" baseline="30000" dirty="0"/>
                        <a:t>2</a:t>
                      </a:r>
                      <a:r>
                        <a:rPr lang="en-US" sz="1400" dirty="0"/>
                        <a:t> Training Accuracy</a:t>
                      </a:r>
                    </a:p>
                  </a:txBody>
                  <a:tcPr/>
                </a:tc>
                <a:tc>
                  <a:txBody>
                    <a:bodyPr/>
                    <a:lstStyle/>
                    <a:p>
                      <a:r>
                        <a:rPr lang="en-US" sz="1400" dirty="0"/>
                        <a:t>96.84%</a:t>
                      </a:r>
                    </a:p>
                  </a:txBody>
                  <a:tcPr/>
                </a:tc>
                <a:tc>
                  <a:txBody>
                    <a:bodyPr/>
                    <a:lstStyle/>
                    <a:p>
                      <a:r>
                        <a:rPr lang="en-US" sz="1400" dirty="0"/>
                        <a:t>96.72%</a:t>
                      </a:r>
                    </a:p>
                  </a:txBody>
                  <a:tcPr/>
                </a:tc>
                <a:extLst>
                  <a:ext uri="{0D108BD9-81ED-4DB2-BD59-A6C34878D82A}">
                    <a16:rowId xmlns:a16="http://schemas.microsoft.com/office/drawing/2014/main" val="4115214523"/>
                  </a:ext>
                </a:extLst>
              </a:tr>
              <a:tr h="370840">
                <a:tc>
                  <a:txBody>
                    <a:bodyPr/>
                    <a:lstStyle/>
                    <a:p>
                      <a:r>
                        <a:rPr lang="en-US" sz="1400" dirty="0"/>
                        <a:t>MSE Loss</a:t>
                      </a:r>
                    </a:p>
                  </a:txBody>
                  <a:tcPr/>
                </a:tc>
                <a:tc>
                  <a:txBody>
                    <a:bodyPr/>
                    <a:lstStyle/>
                    <a:p>
                      <a:r>
                        <a:rPr lang="en-US" sz="1400" dirty="0"/>
                        <a:t>2,022,285</a:t>
                      </a:r>
                    </a:p>
                  </a:txBody>
                  <a:tcPr/>
                </a:tc>
                <a:tc>
                  <a:txBody>
                    <a:bodyPr/>
                    <a:lstStyle/>
                    <a:p>
                      <a:r>
                        <a:rPr lang="en-US" sz="1400" dirty="0"/>
                        <a:t>2,097,970</a:t>
                      </a:r>
                    </a:p>
                  </a:txBody>
                  <a:tcPr/>
                </a:tc>
                <a:extLst>
                  <a:ext uri="{0D108BD9-81ED-4DB2-BD59-A6C34878D82A}">
                    <a16:rowId xmlns:a16="http://schemas.microsoft.com/office/drawing/2014/main" val="2858703124"/>
                  </a:ext>
                </a:extLst>
              </a:tr>
              <a:tr h="370840">
                <a:tc>
                  <a:txBody>
                    <a:bodyPr/>
                    <a:lstStyle/>
                    <a:p>
                      <a:r>
                        <a:rPr lang="en-US" sz="1400" dirty="0"/>
                        <a:t>RMSE Loss</a:t>
                      </a:r>
                    </a:p>
                  </a:txBody>
                  <a:tcPr/>
                </a:tc>
                <a:tc>
                  <a:txBody>
                    <a:bodyPr/>
                    <a:lstStyle/>
                    <a:p>
                      <a:r>
                        <a:rPr lang="en-US" sz="1400" dirty="0"/>
                        <a:t>1,422.07</a:t>
                      </a:r>
                    </a:p>
                  </a:txBody>
                  <a:tcPr/>
                </a:tc>
                <a:tc>
                  <a:txBody>
                    <a:bodyPr/>
                    <a:lstStyle/>
                    <a:p>
                      <a:r>
                        <a:rPr lang="en-US" sz="1400" dirty="0"/>
                        <a:t>1,448.44</a:t>
                      </a:r>
                    </a:p>
                  </a:txBody>
                  <a:tcPr/>
                </a:tc>
                <a:extLst>
                  <a:ext uri="{0D108BD9-81ED-4DB2-BD59-A6C34878D82A}">
                    <a16:rowId xmlns:a16="http://schemas.microsoft.com/office/drawing/2014/main" val="3540711673"/>
                  </a:ext>
                </a:extLst>
              </a:tr>
              <a:tr h="370840">
                <a:tc>
                  <a:txBody>
                    <a:bodyPr/>
                    <a:lstStyle/>
                    <a:p>
                      <a:r>
                        <a:rPr lang="en-US" sz="1400" dirty="0"/>
                        <a:t>Training Time</a:t>
                      </a:r>
                    </a:p>
                  </a:txBody>
                  <a:tcPr/>
                </a:tc>
                <a:tc>
                  <a:txBody>
                    <a:bodyPr/>
                    <a:lstStyle/>
                    <a:p>
                      <a:r>
                        <a:rPr lang="en-US" sz="1400" dirty="0"/>
                        <a:t>44 Seconds</a:t>
                      </a:r>
                    </a:p>
                  </a:txBody>
                  <a:tcPr/>
                </a:tc>
                <a:tc>
                  <a:txBody>
                    <a:bodyPr/>
                    <a:lstStyle/>
                    <a:p>
                      <a:r>
                        <a:rPr lang="en-US" sz="1400" dirty="0"/>
                        <a:t>38 Seconds</a:t>
                      </a:r>
                    </a:p>
                  </a:txBody>
                  <a:tcPr/>
                </a:tc>
                <a:extLst>
                  <a:ext uri="{0D108BD9-81ED-4DB2-BD59-A6C34878D82A}">
                    <a16:rowId xmlns:a16="http://schemas.microsoft.com/office/drawing/2014/main" val="3483977743"/>
                  </a:ext>
                </a:extLst>
              </a:tr>
            </a:tbl>
          </a:graphicData>
        </a:graphic>
      </p:graphicFrame>
    </p:spTree>
    <p:extLst>
      <p:ext uri="{BB962C8B-B14F-4D97-AF65-F5344CB8AC3E}">
        <p14:creationId xmlns:p14="http://schemas.microsoft.com/office/powerpoint/2010/main" val="1808139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3876-44B7-49CA-9FEB-927574AFCB44}"/>
              </a:ext>
            </a:extLst>
          </p:cNvPr>
          <p:cNvSpPr>
            <a:spLocks noGrp="1"/>
          </p:cNvSpPr>
          <p:nvPr>
            <p:ph type="title"/>
          </p:nvPr>
        </p:nvSpPr>
        <p:spPr/>
        <p:txBody>
          <a:bodyPr/>
          <a:lstStyle/>
          <a:p>
            <a:r>
              <a:rPr lang="en-US" dirty="0"/>
              <a:t>Results (cont.)</a:t>
            </a:r>
          </a:p>
        </p:txBody>
      </p:sp>
      <p:sp>
        <p:nvSpPr>
          <p:cNvPr id="4" name="Content Placeholder 3">
            <a:extLst>
              <a:ext uri="{FF2B5EF4-FFF2-40B4-BE49-F238E27FC236}">
                <a16:creationId xmlns:a16="http://schemas.microsoft.com/office/drawing/2014/main" id="{DBB6BB24-F156-4E77-8401-53B6F2DF1989}"/>
              </a:ext>
            </a:extLst>
          </p:cNvPr>
          <p:cNvSpPr>
            <a:spLocks noGrp="1"/>
          </p:cNvSpPr>
          <p:nvPr>
            <p:ph idx="1"/>
          </p:nvPr>
        </p:nvSpPr>
        <p:spPr>
          <a:xfrm>
            <a:off x="1097280" y="2108201"/>
            <a:ext cx="10058400" cy="735288"/>
          </a:xfrm>
        </p:spPr>
        <p:txBody>
          <a:bodyPr>
            <a:normAutofit/>
          </a:bodyPr>
          <a:lstStyle/>
          <a:p>
            <a:r>
              <a:rPr lang="en-US" dirty="0"/>
              <a:t>Ultimately, this project’s two models performed significantly better than the baseline’s models when compared.</a:t>
            </a:r>
          </a:p>
        </p:txBody>
      </p:sp>
      <p:pic>
        <p:nvPicPr>
          <p:cNvPr id="7" name="Picture 6" descr="Chart, bar chart&#10;&#10;Description automatically generated">
            <a:extLst>
              <a:ext uri="{FF2B5EF4-FFF2-40B4-BE49-F238E27FC236}">
                <a16:creationId xmlns:a16="http://schemas.microsoft.com/office/drawing/2014/main" id="{F74AAC1F-9192-4A75-AE64-D18803543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40" y="3016592"/>
            <a:ext cx="3780688" cy="2835516"/>
          </a:xfrm>
          <a:prstGeom prst="rect">
            <a:avLst/>
          </a:prstGeom>
        </p:spPr>
      </p:pic>
      <p:pic>
        <p:nvPicPr>
          <p:cNvPr id="9" name="Picture 8" descr="Chart, bar chart&#10;&#10;Description automatically generated">
            <a:extLst>
              <a:ext uri="{FF2B5EF4-FFF2-40B4-BE49-F238E27FC236}">
                <a16:creationId xmlns:a16="http://schemas.microsoft.com/office/drawing/2014/main" id="{C651399A-2FD0-4A55-9963-5BEA46E66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8328" y="3016592"/>
            <a:ext cx="3780688" cy="2835516"/>
          </a:xfrm>
          <a:prstGeom prst="rect">
            <a:avLst/>
          </a:prstGeom>
        </p:spPr>
      </p:pic>
      <p:pic>
        <p:nvPicPr>
          <p:cNvPr id="11" name="Picture 10" descr="Chart, bar chart&#10;&#10;Description automatically generated">
            <a:extLst>
              <a:ext uri="{FF2B5EF4-FFF2-40B4-BE49-F238E27FC236}">
                <a16:creationId xmlns:a16="http://schemas.microsoft.com/office/drawing/2014/main" id="{1426D1DE-7885-492E-B906-C8213C2941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016" y="3016592"/>
            <a:ext cx="3780688" cy="2835516"/>
          </a:xfrm>
          <a:prstGeom prst="rect">
            <a:avLst/>
          </a:prstGeom>
        </p:spPr>
      </p:pic>
    </p:spTree>
    <p:extLst>
      <p:ext uri="{BB962C8B-B14F-4D97-AF65-F5344CB8AC3E}">
        <p14:creationId xmlns:p14="http://schemas.microsoft.com/office/powerpoint/2010/main" val="3997771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C106-3537-48C0-8DB9-E8F05852698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7FC2CED-B693-4023-B1F8-EA651804A7A9}"/>
              </a:ext>
            </a:extLst>
          </p:cNvPr>
          <p:cNvSpPr>
            <a:spLocks noGrp="1"/>
          </p:cNvSpPr>
          <p:nvPr>
            <p:ph idx="1"/>
          </p:nvPr>
        </p:nvSpPr>
        <p:spPr/>
        <p:txBody>
          <a:bodyPr/>
          <a:lstStyle/>
          <a:p>
            <a:r>
              <a:rPr lang="en-US" dirty="0"/>
              <a:t>This project shows that is completely possible to determine the price of a used car given its features. The results are even very accurate and could be used in a commercial setting.</a:t>
            </a:r>
          </a:p>
          <a:p>
            <a:r>
              <a:rPr lang="en-US" dirty="0"/>
              <a:t>Whether the Linear Regression or SVM model is chosen, both take a short time to train and provide a similar result, a critical aspect in today’s fast-moving world.</a:t>
            </a:r>
          </a:p>
          <a:p>
            <a:r>
              <a:rPr lang="en-US" dirty="0"/>
              <a:t>Certainly, any user, whether it be a consumer, used car salesman, or private seller, can use this project’s findings to determine the price of their car rapidly and with a high degree of confidence.</a:t>
            </a:r>
          </a:p>
        </p:txBody>
      </p:sp>
    </p:spTree>
    <p:extLst>
      <p:ext uri="{BB962C8B-B14F-4D97-AF65-F5344CB8AC3E}">
        <p14:creationId xmlns:p14="http://schemas.microsoft.com/office/powerpoint/2010/main" val="1657771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B6C3-92BB-4037-AEA9-274E1F236EF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BC5225E-D4DB-4F10-A8BB-4E92DBA47ABA}"/>
              </a:ext>
            </a:extLst>
          </p:cNvPr>
          <p:cNvSpPr>
            <a:spLocks noGrp="1"/>
          </p:cNvSpPr>
          <p:nvPr>
            <p:ph idx="1"/>
          </p:nvPr>
        </p:nvSpPr>
        <p:spPr/>
        <p:txBody>
          <a:bodyPr/>
          <a:lstStyle/>
          <a:p>
            <a:r>
              <a:rPr lang="en-US" dirty="0"/>
              <a:t>Dataset with more recent car listings (possibly with more features)</a:t>
            </a:r>
          </a:p>
          <a:p>
            <a:r>
              <a:rPr lang="en-US" dirty="0"/>
              <a:t>Use an internet API to find accident claims based on the vehicle’s VIN number</a:t>
            </a:r>
          </a:p>
          <a:p>
            <a:r>
              <a:rPr lang="en-US" dirty="0"/>
              <a:t>For the SVM model, further optimize the hyperparameters and possibly improve the kernel</a:t>
            </a:r>
          </a:p>
          <a:p>
            <a:r>
              <a:rPr lang="en-US" dirty="0"/>
              <a:t>Front-end GUI to enter some features and get a quick result</a:t>
            </a:r>
          </a:p>
          <a:p>
            <a:pPr marL="0" indent="0">
              <a:buNone/>
            </a:pPr>
            <a:endParaRPr lang="en-US" dirty="0"/>
          </a:p>
        </p:txBody>
      </p:sp>
    </p:spTree>
    <p:extLst>
      <p:ext uri="{BB962C8B-B14F-4D97-AF65-F5344CB8AC3E}">
        <p14:creationId xmlns:p14="http://schemas.microsoft.com/office/powerpoint/2010/main" val="173783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6494-564D-4C2E-8261-9CA41776DB58}"/>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EEEDAA95-C3F8-4F26-B238-CEBFE6C9C964}"/>
              </a:ext>
            </a:extLst>
          </p:cNvPr>
          <p:cNvSpPr>
            <a:spLocks noGrp="1"/>
          </p:cNvSpPr>
          <p:nvPr>
            <p:ph idx="1"/>
          </p:nvPr>
        </p:nvSpPr>
        <p:spPr/>
        <p:txBody>
          <a:bodyPr/>
          <a:lstStyle/>
          <a:p>
            <a:r>
              <a:rPr lang="en-US" sz="1400" dirty="0"/>
              <a:t>[1] </a:t>
            </a:r>
            <a:r>
              <a:rPr lang="en-US" sz="1400" dirty="0">
                <a:effectLst/>
                <a:latin typeface="Arial" panose="020B0604020202020204" pitchFamily="34" charset="0"/>
              </a:rPr>
              <a:t>C. Isidore, “Why car prices remain so stubbornly high,” CNN Business, 2022. [Online]. Available: </a:t>
            </a:r>
            <a:r>
              <a:rPr lang="en-US" sz="1400" dirty="0">
                <a:effectLst/>
                <a:latin typeface="Arial" panose="020B0604020202020204" pitchFamily="34" charset="0"/>
                <a:hlinkClick r:id="rId2"/>
              </a:rPr>
              <a:t>https://www.cnn.com/2022/01/20/business/car-prices-easing-2022/index.html</a:t>
            </a:r>
            <a:r>
              <a:rPr lang="en-US" sz="1400" dirty="0">
                <a:effectLst/>
                <a:latin typeface="Arial" panose="020B0604020202020204" pitchFamily="34" charset="0"/>
              </a:rPr>
              <a:t> </a:t>
            </a:r>
          </a:p>
          <a:p>
            <a:r>
              <a:rPr lang="en-US" sz="1400" dirty="0">
                <a:latin typeface="Arial" panose="020B0604020202020204" pitchFamily="34" charset="0"/>
              </a:rPr>
              <a:t>[2] J. M. Vincent, “Buying a car from a private seller,” U.S. News &amp; World Report, 2020. [Online]. Available: </a:t>
            </a:r>
            <a:r>
              <a:rPr lang="en-US" sz="1400" dirty="0">
                <a:latin typeface="Arial" panose="020B0604020202020204" pitchFamily="34" charset="0"/>
                <a:hlinkClick r:id="rId3"/>
              </a:rPr>
              <a:t>https://cars.usnews.com/cars-trucks/buying-a-car-from-a-private-seller-</a:t>
            </a:r>
            <a:r>
              <a:rPr lang="en-US" sz="1400" dirty="0">
                <a:latin typeface="Arial" panose="020B0604020202020204" pitchFamily="34" charset="0"/>
              </a:rPr>
              <a:t> </a:t>
            </a:r>
            <a:endParaRPr lang="en-US" sz="1400" dirty="0">
              <a:effectLst/>
              <a:latin typeface="Arial" panose="020B0604020202020204" pitchFamily="34" charset="0"/>
            </a:endParaRPr>
          </a:p>
          <a:p>
            <a:r>
              <a:rPr lang="en-US" sz="1400" dirty="0"/>
              <a:t>[3] </a:t>
            </a:r>
            <a:r>
              <a:rPr lang="en-US" sz="1400" dirty="0">
                <a:effectLst/>
                <a:latin typeface="Arial" panose="020B0604020202020204" pitchFamily="34" charset="0"/>
              </a:rPr>
              <a:t>K. </a:t>
            </a:r>
            <a:r>
              <a:rPr lang="en-US" sz="1400" dirty="0" err="1">
                <a:effectLst/>
                <a:latin typeface="Arial" panose="020B0604020202020204" pitchFamily="34" charset="0"/>
              </a:rPr>
              <a:t>Kumbar</a:t>
            </a:r>
            <a:r>
              <a:rPr lang="en-US" sz="1400" dirty="0">
                <a:effectLst/>
                <a:latin typeface="Arial" panose="020B0604020202020204" pitchFamily="34" charset="0"/>
              </a:rPr>
              <a:t>, P. </a:t>
            </a:r>
            <a:r>
              <a:rPr lang="en-US" sz="1400" dirty="0" err="1">
                <a:effectLst/>
                <a:latin typeface="Arial" panose="020B0604020202020204" pitchFamily="34" charset="0"/>
              </a:rPr>
              <a:t>Gadre</a:t>
            </a:r>
            <a:r>
              <a:rPr lang="en-US" sz="1400" dirty="0">
                <a:effectLst/>
                <a:latin typeface="Arial" panose="020B0604020202020204" pitchFamily="34" charset="0"/>
              </a:rPr>
              <a:t>, and V. Nayak, “Cs 229 project report: Predicting used car prices,” December 2019. [Online]. Available: </a:t>
            </a:r>
            <a:r>
              <a:rPr lang="en-US" sz="1400" dirty="0">
                <a:effectLst/>
                <a:latin typeface="Arial" panose="020B0604020202020204" pitchFamily="34" charset="0"/>
                <a:hlinkClick r:id="rId4"/>
              </a:rPr>
              <a:t>https://cs229.stanford.edu/proj2019aut/data/assignment_308832_raw/26612934.pdf</a:t>
            </a:r>
            <a:r>
              <a:rPr lang="en-US" sz="1400" dirty="0">
                <a:effectLst/>
                <a:latin typeface="Arial" panose="020B0604020202020204" pitchFamily="34" charset="0"/>
              </a:rPr>
              <a:t> </a:t>
            </a:r>
          </a:p>
          <a:p>
            <a:r>
              <a:rPr lang="en-US" sz="1400" dirty="0">
                <a:latin typeface="Arial" panose="020B0604020202020204" pitchFamily="34" charset="0"/>
              </a:rPr>
              <a:t>[4] </a:t>
            </a:r>
            <a:r>
              <a:rPr lang="en-US" sz="1400" dirty="0">
                <a:effectLst/>
                <a:latin typeface="Arial" panose="020B0604020202020204" pitchFamily="34" charset="0"/>
              </a:rPr>
              <a:t>B. </a:t>
            </a:r>
            <a:r>
              <a:rPr lang="en-US" sz="1400" dirty="0" err="1">
                <a:effectLst/>
                <a:latin typeface="Arial" panose="020B0604020202020204" pitchFamily="34" charset="0"/>
              </a:rPr>
              <a:t>Tunguz</a:t>
            </a:r>
            <a:r>
              <a:rPr lang="en-US" sz="1400" dirty="0">
                <a:effectLst/>
                <a:latin typeface="Arial" panose="020B0604020202020204" pitchFamily="34" charset="0"/>
              </a:rPr>
              <a:t>, “Used car auction prices,” 2015. [Online]. Available: </a:t>
            </a:r>
            <a:r>
              <a:rPr lang="en-US" sz="1400" dirty="0">
                <a:effectLst/>
                <a:latin typeface="Arial" panose="020B0604020202020204" pitchFamily="34" charset="0"/>
                <a:hlinkClick r:id="rId5"/>
              </a:rPr>
              <a:t>https://www.kaggle.com/tunguz/used-car-auction-prices</a:t>
            </a:r>
            <a:r>
              <a:rPr lang="en-US" sz="1400" dirty="0">
                <a:latin typeface="Arial" panose="020B0604020202020204" pitchFamily="34" charset="0"/>
              </a:rPr>
              <a:t> </a:t>
            </a:r>
            <a:endParaRPr lang="en-US" sz="1400"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389432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2519-9A62-4C71-AAFD-1ADC26F2725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F067759-6587-470C-88E6-496AC3BCF49F}"/>
              </a:ext>
            </a:extLst>
          </p:cNvPr>
          <p:cNvSpPr>
            <a:spLocks noGrp="1"/>
          </p:cNvSpPr>
          <p:nvPr>
            <p:ph idx="1"/>
          </p:nvPr>
        </p:nvSpPr>
        <p:spPr/>
        <p:txBody>
          <a:bodyPr/>
          <a:lstStyle/>
          <a:p>
            <a:pPr marL="457200" indent="-457200">
              <a:buFont typeface="+mj-lt"/>
              <a:buAutoNum type="arabicPeriod"/>
            </a:pPr>
            <a:r>
              <a:rPr lang="en-US" dirty="0"/>
              <a:t>Introduction and Motivation: What is the problem and why am I solving it?</a:t>
            </a:r>
          </a:p>
          <a:p>
            <a:pPr marL="457200" indent="-457200">
              <a:buFont typeface="+mj-lt"/>
              <a:buAutoNum type="arabicPeriod"/>
            </a:pPr>
            <a:r>
              <a:rPr lang="en-US" dirty="0"/>
              <a:t>Description and Details: A general description of the problem, the solution, and the results.</a:t>
            </a:r>
          </a:p>
          <a:p>
            <a:pPr marL="457200" indent="-457200">
              <a:buFont typeface="+mj-lt"/>
              <a:buAutoNum type="arabicPeriod"/>
            </a:pPr>
            <a:r>
              <a:rPr lang="en-US" dirty="0"/>
              <a:t>Extensive Results: A display of the results from this project including</a:t>
            </a:r>
          </a:p>
          <a:p>
            <a:pPr marL="749808" lvl="1" indent="-457200">
              <a:buFont typeface="+mj-lt"/>
              <a:buAutoNum type="arabicPeriod"/>
            </a:pPr>
            <a:r>
              <a:rPr lang="en-US" dirty="0"/>
              <a:t>How I gathered data</a:t>
            </a:r>
          </a:p>
          <a:p>
            <a:pPr marL="749808" lvl="1" indent="-457200">
              <a:buFont typeface="+mj-lt"/>
              <a:buAutoNum type="arabicPeriod"/>
            </a:pPr>
            <a:r>
              <a:rPr lang="en-US" dirty="0"/>
              <a:t>The performed tests</a:t>
            </a:r>
          </a:p>
          <a:p>
            <a:pPr marL="749808" lvl="1" indent="-457200">
              <a:buFont typeface="+mj-lt"/>
              <a:buAutoNum type="arabicPeriod"/>
            </a:pPr>
            <a:r>
              <a:rPr lang="en-US" dirty="0"/>
              <a:t>My key results</a:t>
            </a:r>
          </a:p>
          <a:p>
            <a:pPr marL="457200" indent="-457200">
              <a:buFont typeface="+mj-lt"/>
              <a:buAutoNum type="arabicPeriod"/>
            </a:pPr>
            <a:r>
              <a:rPr lang="en-US" dirty="0"/>
              <a:t>Conclusions and Future Work: What do these results show and how can this project be extended in the future?</a:t>
            </a:r>
          </a:p>
        </p:txBody>
      </p:sp>
    </p:spTree>
    <p:extLst>
      <p:ext uri="{BB962C8B-B14F-4D97-AF65-F5344CB8AC3E}">
        <p14:creationId xmlns:p14="http://schemas.microsoft.com/office/powerpoint/2010/main" val="3806592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4C8-C0E7-477A-9869-3A8CE18C8C44}"/>
              </a:ext>
            </a:extLst>
          </p:cNvPr>
          <p:cNvSpPr>
            <a:spLocks noGrp="1"/>
          </p:cNvSpPr>
          <p:nvPr>
            <p:ph type="title"/>
          </p:nvPr>
        </p:nvSpPr>
        <p:spPr/>
        <p:txBody>
          <a:bodyPr/>
          <a:lstStyle/>
          <a:p>
            <a:r>
              <a:rPr lang="en-US" dirty="0"/>
              <a:t>Introduction and Motivation</a:t>
            </a:r>
          </a:p>
        </p:txBody>
      </p:sp>
      <p:sp>
        <p:nvSpPr>
          <p:cNvPr id="3" name="Content Placeholder 2">
            <a:extLst>
              <a:ext uri="{FF2B5EF4-FFF2-40B4-BE49-F238E27FC236}">
                <a16:creationId xmlns:a16="http://schemas.microsoft.com/office/drawing/2014/main" id="{E0830FEE-C659-4E8F-AC16-A21F6D91B1F5}"/>
              </a:ext>
            </a:extLst>
          </p:cNvPr>
          <p:cNvSpPr>
            <a:spLocks noGrp="1"/>
          </p:cNvSpPr>
          <p:nvPr>
            <p:ph idx="1"/>
          </p:nvPr>
        </p:nvSpPr>
        <p:spPr/>
        <p:txBody>
          <a:bodyPr/>
          <a:lstStyle/>
          <a:p>
            <a:r>
              <a:rPr lang="en-US" dirty="0"/>
              <a:t>Purchasing a car is the second largest purchase most people make.</a:t>
            </a:r>
          </a:p>
          <a:p>
            <a:r>
              <a:rPr lang="en-US" dirty="0"/>
              <a:t>Since the average price of a new car is $46,426 and the average price of a used car is $30,000, a large portion of the population has turned to purchasing used cars [1].</a:t>
            </a:r>
          </a:p>
          <a:p>
            <a:r>
              <a:rPr lang="en-US" dirty="0"/>
              <a:t>However, determining whether a listed price is fair and accurate is a more difficult task.</a:t>
            </a:r>
          </a:p>
          <a:p>
            <a:r>
              <a:rPr lang="en-US" dirty="0"/>
              <a:t>In the past, a consumer, car salesman, or private car seller would have to manually search through other car listings and (with their bias included), determine whether the price listed was accurate. This leads to inaccurate and time-consuming results.</a:t>
            </a:r>
          </a:p>
          <a:p>
            <a:r>
              <a:rPr lang="en-US" dirty="0"/>
              <a:t>This problem can be greatly simplified through machine learning.</a:t>
            </a:r>
          </a:p>
        </p:txBody>
      </p:sp>
    </p:spTree>
    <p:extLst>
      <p:ext uri="{BB962C8B-B14F-4D97-AF65-F5344CB8AC3E}">
        <p14:creationId xmlns:p14="http://schemas.microsoft.com/office/powerpoint/2010/main" val="58518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F7EB-5102-401C-8340-4AF9BAB27ED1}"/>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37CFF424-F6D0-4393-BF36-F2606067DBCF}"/>
              </a:ext>
            </a:extLst>
          </p:cNvPr>
          <p:cNvSpPr>
            <a:spLocks noGrp="1"/>
          </p:cNvSpPr>
          <p:nvPr>
            <p:ph idx="1"/>
          </p:nvPr>
        </p:nvSpPr>
        <p:spPr/>
        <p:txBody>
          <a:bodyPr>
            <a:normAutofit/>
          </a:bodyPr>
          <a:lstStyle/>
          <a:p>
            <a:r>
              <a:rPr lang="en-US" dirty="0"/>
              <a:t>This project’s intent was to create a model that allowed any user to quickly determine an accurate price for a used car based on the car’s features.</a:t>
            </a:r>
          </a:p>
          <a:p>
            <a:r>
              <a:rPr lang="en-US" dirty="0"/>
              <a:t>This is useful for three parties: consumers, car salesmen, and private car sellers.</a:t>
            </a:r>
          </a:p>
          <a:p>
            <a:pPr lvl="1"/>
            <a:r>
              <a:rPr lang="en-US" dirty="0"/>
              <a:t>Consumers can purchase a car without the manual searching, saving time and money.</a:t>
            </a:r>
          </a:p>
          <a:p>
            <a:pPr lvl="1"/>
            <a:r>
              <a:rPr lang="en-US" dirty="0"/>
              <a:t>Car salesmen can determine a price where they can sell their car with a high enough margin for profit, but a low enough price to attract consumers.</a:t>
            </a:r>
          </a:p>
          <a:p>
            <a:pPr lvl="1"/>
            <a:r>
              <a:rPr lang="en-US" dirty="0"/>
              <a:t>Private car sellers often have an overinflated sense of how much their car is worth [2]. This model would allow those users to see a more accurate price of their car and become more competitive on the market.</a:t>
            </a:r>
          </a:p>
        </p:txBody>
      </p:sp>
    </p:spTree>
    <p:extLst>
      <p:ext uri="{BB962C8B-B14F-4D97-AF65-F5344CB8AC3E}">
        <p14:creationId xmlns:p14="http://schemas.microsoft.com/office/powerpoint/2010/main" val="208819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F7EB-5102-401C-8340-4AF9BAB27ED1}"/>
              </a:ext>
            </a:extLst>
          </p:cNvPr>
          <p:cNvSpPr>
            <a:spLocks noGrp="1"/>
          </p:cNvSpPr>
          <p:nvPr>
            <p:ph type="title"/>
          </p:nvPr>
        </p:nvSpPr>
        <p:spPr/>
        <p:txBody>
          <a:bodyPr/>
          <a:lstStyle/>
          <a:p>
            <a:r>
              <a:rPr lang="en-US" dirty="0"/>
              <a:t>Project Description (cont.)</a:t>
            </a:r>
          </a:p>
        </p:txBody>
      </p:sp>
      <p:sp>
        <p:nvSpPr>
          <p:cNvPr id="3" name="Content Placeholder 2">
            <a:extLst>
              <a:ext uri="{FF2B5EF4-FFF2-40B4-BE49-F238E27FC236}">
                <a16:creationId xmlns:a16="http://schemas.microsoft.com/office/drawing/2014/main" id="{37CFF424-F6D0-4393-BF36-F2606067DBCF}"/>
              </a:ext>
            </a:extLst>
          </p:cNvPr>
          <p:cNvSpPr>
            <a:spLocks noGrp="1"/>
          </p:cNvSpPr>
          <p:nvPr>
            <p:ph idx="1"/>
          </p:nvPr>
        </p:nvSpPr>
        <p:spPr/>
        <p:txBody>
          <a:bodyPr>
            <a:normAutofit/>
          </a:bodyPr>
          <a:lstStyle/>
          <a:p>
            <a:r>
              <a:rPr lang="en-US" dirty="0"/>
              <a:t>This project is based off </a:t>
            </a:r>
            <a:r>
              <a:rPr lang="en-US" i="1" dirty="0"/>
              <a:t>CS 229 Project Report: Predicting Used Car Prices</a:t>
            </a:r>
            <a:r>
              <a:rPr lang="en-US" dirty="0"/>
              <a:t> by </a:t>
            </a:r>
            <a:r>
              <a:rPr lang="en-US" dirty="0" err="1"/>
              <a:t>Kshitij</a:t>
            </a:r>
            <a:r>
              <a:rPr lang="en-US" dirty="0"/>
              <a:t> </a:t>
            </a:r>
            <a:r>
              <a:rPr lang="en-US" dirty="0" err="1"/>
              <a:t>Kumbar</a:t>
            </a:r>
            <a:r>
              <a:rPr lang="en-US" dirty="0"/>
              <a:t>, Pranav </a:t>
            </a:r>
            <a:r>
              <a:rPr lang="en-US" dirty="0" err="1"/>
              <a:t>Gadre</a:t>
            </a:r>
            <a:r>
              <a:rPr lang="en-US" dirty="0"/>
              <a:t>, and Varun Naya [3].</a:t>
            </a:r>
          </a:p>
          <a:p>
            <a:r>
              <a:rPr lang="en-US" dirty="0"/>
              <a:t>While the dataset for the baseline is huge, 1.2 million listings, the number of features is very minimal, only six. After preprocessing, only 5 of those features are used for their models. This was much too small for an accurate result.</a:t>
            </a:r>
          </a:p>
          <a:p>
            <a:r>
              <a:rPr lang="en-US" dirty="0"/>
              <a:t>Multiple models were used in the baseline: Linear Regression, Random Forest, Gradient Boost, </a:t>
            </a:r>
            <a:r>
              <a:rPr lang="en-US" dirty="0" err="1"/>
              <a:t>XGBoost</a:t>
            </a:r>
            <a:r>
              <a:rPr lang="en-US" dirty="0"/>
              <a:t>, </a:t>
            </a:r>
            <a:r>
              <a:rPr lang="en-US" dirty="0" err="1"/>
              <a:t>LightGBM</a:t>
            </a:r>
            <a:r>
              <a:rPr lang="en-US" dirty="0"/>
              <a:t>, </a:t>
            </a:r>
            <a:r>
              <a:rPr lang="en-US" dirty="0" err="1"/>
              <a:t>KMeans</a:t>
            </a:r>
            <a:r>
              <a:rPr lang="en-US" dirty="0"/>
              <a:t> + Linear Regression, and a Neural Network.</a:t>
            </a:r>
          </a:p>
          <a:p>
            <a:r>
              <a:rPr lang="en-US" dirty="0"/>
              <a:t>Unfortunately, all of these models took a very long time to train, and produced accuracy ratings that were below 90%.</a:t>
            </a:r>
          </a:p>
        </p:txBody>
      </p:sp>
    </p:spTree>
    <p:extLst>
      <p:ext uri="{BB962C8B-B14F-4D97-AF65-F5344CB8AC3E}">
        <p14:creationId xmlns:p14="http://schemas.microsoft.com/office/powerpoint/2010/main" val="405056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F7EB-5102-401C-8340-4AF9BAB27ED1}"/>
              </a:ext>
            </a:extLst>
          </p:cNvPr>
          <p:cNvSpPr>
            <a:spLocks noGrp="1"/>
          </p:cNvSpPr>
          <p:nvPr>
            <p:ph type="title"/>
          </p:nvPr>
        </p:nvSpPr>
        <p:spPr/>
        <p:txBody>
          <a:bodyPr/>
          <a:lstStyle/>
          <a:p>
            <a:r>
              <a:rPr lang="en-US" dirty="0"/>
              <a:t>Project Details</a:t>
            </a:r>
          </a:p>
        </p:txBody>
      </p:sp>
      <p:sp>
        <p:nvSpPr>
          <p:cNvPr id="3" name="Content Placeholder 2">
            <a:extLst>
              <a:ext uri="{FF2B5EF4-FFF2-40B4-BE49-F238E27FC236}">
                <a16:creationId xmlns:a16="http://schemas.microsoft.com/office/drawing/2014/main" id="{37CFF424-F6D0-4393-BF36-F2606067DBCF}"/>
              </a:ext>
            </a:extLst>
          </p:cNvPr>
          <p:cNvSpPr>
            <a:spLocks noGrp="1"/>
          </p:cNvSpPr>
          <p:nvPr>
            <p:ph idx="1"/>
          </p:nvPr>
        </p:nvSpPr>
        <p:spPr/>
        <p:txBody>
          <a:bodyPr>
            <a:normAutofit lnSpcReduction="10000"/>
          </a:bodyPr>
          <a:lstStyle/>
          <a:p>
            <a:r>
              <a:rPr lang="en-US" dirty="0"/>
              <a:t>This project was partially built on the baseline with the intent of improving the training time and the accuracy rating.</a:t>
            </a:r>
          </a:p>
          <a:p>
            <a:r>
              <a:rPr lang="en-US" dirty="0"/>
              <a:t>Therefore, this project simply uses two models: a Support Vector Machine (SVM) and Multiple Linear Regression.</a:t>
            </a:r>
          </a:p>
          <a:p>
            <a:r>
              <a:rPr lang="en-US" dirty="0"/>
              <a:t>The dataset for this project comes from Kaggle and includes 560,000 car listings [4].</a:t>
            </a:r>
          </a:p>
          <a:p>
            <a:r>
              <a:rPr lang="en-US" dirty="0"/>
              <a:t>This project runs the dataset through each model a single time and returns the R</a:t>
            </a:r>
            <a:r>
              <a:rPr lang="en-US" baseline="30000" dirty="0"/>
              <a:t>2</a:t>
            </a:r>
            <a:r>
              <a:rPr lang="en-US" dirty="0"/>
              <a:t> Accuracy, the Mean Squared Error (MSE), the Root Mean Squared Error (RMSE), and the time it took to train the model.</a:t>
            </a:r>
          </a:p>
          <a:p>
            <a:r>
              <a:rPr lang="en-US" dirty="0"/>
              <a:t>My initial models showed great success, with both taking less than a minute to train and having an R</a:t>
            </a:r>
            <a:r>
              <a:rPr lang="en-US" baseline="30000" dirty="0"/>
              <a:t>2</a:t>
            </a:r>
            <a:r>
              <a:rPr lang="en-US" dirty="0"/>
              <a:t> accuracy of over 90%.</a:t>
            </a:r>
          </a:p>
        </p:txBody>
      </p:sp>
    </p:spTree>
    <p:extLst>
      <p:ext uri="{BB962C8B-B14F-4D97-AF65-F5344CB8AC3E}">
        <p14:creationId xmlns:p14="http://schemas.microsoft.com/office/powerpoint/2010/main" val="71704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A18-9188-4AF9-9797-2B64492321C4}"/>
              </a:ext>
            </a:extLst>
          </p:cNvPr>
          <p:cNvSpPr>
            <a:spLocks noGrp="1"/>
          </p:cNvSpPr>
          <p:nvPr>
            <p:ph type="title"/>
          </p:nvPr>
        </p:nvSpPr>
        <p:spPr>
          <a:xfrm>
            <a:off x="1097280" y="286603"/>
            <a:ext cx="10058400" cy="1450757"/>
          </a:xfrm>
        </p:spPr>
        <p:txBody>
          <a:bodyPr anchor="b">
            <a:normAutofit/>
          </a:bodyPr>
          <a:lstStyle/>
          <a:p>
            <a:r>
              <a:rPr lang="en-US" dirty="0"/>
              <a:t>Extensive Results – The Dataset</a:t>
            </a:r>
          </a:p>
        </p:txBody>
      </p:sp>
      <p:sp>
        <p:nvSpPr>
          <p:cNvPr id="3" name="Content Placeholder 2">
            <a:extLst>
              <a:ext uri="{FF2B5EF4-FFF2-40B4-BE49-F238E27FC236}">
                <a16:creationId xmlns:a16="http://schemas.microsoft.com/office/drawing/2014/main" id="{E26CA3E8-D20B-4B11-BE12-5621D0E15FF7}"/>
              </a:ext>
            </a:extLst>
          </p:cNvPr>
          <p:cNvSpPr>
            <a:spLocks noGrp="1"/>
          </p:cNvSpPr>
          <p:nvPr>
            <p:ph sz="half" idx="1"/>
          </p:nvPr>
        </p:nvSpPr>
        <p:spPr>
          <a:xfrm>
            <a:off x="1097280" y="2120900"/>
            <a:ext cx="4639736" cy="3748193"/>
          </a:xfrm>
        </p:spPr>
        <p:txBody>
          <a:bodyPr>
            <a:normAutofit/>
          </a:bodyPr>
          <a:lstStyle/>
          <a:p>
            <a:pPr>
              <a:lnSpc>
                <a:spcPct val="100000"/>
              </a:lnSpc>
            </a:pPr>
            <a:r>
              <a:rPr lang="en-US" dirty="0"/>
              <a:t>The dataset chosen for this project from Kaggle included 4 continuous factors and 12 categorical factors, the most important include the vehicle’s year, make, body style, transmission, condition, odometer reading, and selling price.</a:t>
            </a:r>
          </a:p>
          <a:p>
            <a:pPr>
              <a:lnSpc>
                <a:spcPct val="100000"/>
              </a:lnSpc>
            </a:pPr>
            <a:r>
              <a:rPr lang="en-US" dirty="0"/>
              <a:t>Once the dataset was selected, I had to preprocess the data to remove outliers and clean up unnecessary factors.</a:t>
            </a:r>
          </a:p>
        </p:txBody>
      </p:sp>
      <p:pic>
        <p:nvPicPr>
          <p:cNvPr id="5" name="Picture 4" descr="Chart, histogram&#10;&#10;Description automatically generated">
            <a:extLst>
              <a:ext uri="{FF2B5EF4-FFF2-40B4-BE49-F238E27FC236}">
                <a16:creationId xmlns:a16="http://schemas.microsoft.com/office/drawing/2014/main" id="{D4F322BD-B9C0-48EE-B8BE-8380B4648D29}"/>
              </a:ext>
            </a:extLst>
          </p:cNvPr>
          <p:cNvPicPr>
            <a:picLocks noChangeAspect="1"/>
          </p:cNvPicPr>
          <p:nvPr/>
        </p:nvPicPr>
        <p:blipFill>
          <a:blip r:embed="rId2"/>
          <a:stretch>
            <a:fillRect/>
          </a:stretch>
        </p:blipFill>
        <p:spPr>
          <a:xfrm>
            <a:off x="6515944" y="2255096"/>
            <a:ext cx="4639736" cy="3479802"/>
          </a:xfrm>
          <a:prstGeom prst="rect">
            <a:avLst/>
          </a:prstGeom>
          <a:noFill/>
        </p:spPr>
      </p:pic>
    </p:spTree>
    <p:extLst>
      <p:ext uri="{BB962C8B-B14F-4D97-AF65-F5344CB8AC3E}">
        <p14:creationId xmlns:p14="http://schemas.microsoft.com/office/powerpoint/2010/main" val="156828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A18-9188-4AF9-9797-2B64492321C4}"/>
              </a:ext>
            </a:extLst>
          </p:cNvPr>
          <p:cNvSpPr>
            <a:spLocks noGrp="1"/>
          </p:cNvSpPr>
          <p:nvPr>
            <p:ph type="title"/>
          </p:nvPr>
        </p:nvSpPr>
        <p:spPr>
          <a:xfrm>
            <a:off x="1097280" y="286603"/>
            <a:ext cx="10058400" cy="1450757"/>
          </a:xfrm>
        </p:spPr>
        <p:txBody>
          <a:bodyPr anchor="b">
            <a:normAutofit/>
          </a:bodyPr>
          <a:lstStyle/>
          <a:p>
            <a:r>
              <a:rPr lang="en-US" dirty="0"/>
              <a:t>Extensive Results – The Dataset</a:t>
            </a:r>
          </a:p>
        </p:txBody>
      </p:sp>
      <p:sp>
        <p:nvSpPr>
          <p:cNvPr id="3" name="Content Placeholder 2">
            <a:extLst>
              <a:ext uri="{FF2B5EF4-FFF2-40B4-BE49-F238E27FC236}">
                <a16:creationId xmlns:a16="http://schemas.microsoft.com/office/drawing/2014/main" id="{E26CA3E8-D20B-4B11-BE12-5621D0E15FF7}"/>
              </a:ext>
            </a:extLst>
          </p:cNvPr>
          <p:cNvSpPr>
            <a:spLocks noGrp="1"/>
          </p:cNvSpPr>
          <p:nvPr>
            <p:ph sz="half" idx="1"/>
          </p:nvPr>
        </p:nvSpPr>
        <p:spPr>
          <a:xfrm>
            <a:off x="1097280" y="2120900"/>
            <a:ext cx="4639736" cy="3748193"/>
          </a:xfrm>
        </p:spPr>
        <p:txBody>
          <a:bodyPr>
            <a:normAutofit/>
          </a:bodyPr>
          <a:lstStyle/>
          <a:p>
            <a:r>
              <a:rPr lang="en-US" dirty="0"/>
              <a:t>After preprocessing the data, the categorical features were encoded using the </a:t>
            </a:r>
            <a:r>
              <a:rPr lang="en-US" dirty="0" err="1"/>
              <a:t>OneHotEncoding</a:t>
            </a:r>
            <a:r>
              <a:rPr lang="en-US" dirty="0"/>
              <a:t> scheme. This translates categories into binary features and overall adds more features to the dataset.</a:t>
            </a:r>
          </a:p>
          <a:p>
            <a:r>
              <a:rPr lang="en-US" dirty="0"/>
              <a:t>Finally, before testing, I determined the linearity of the dataset’s features by comparing several of the continuous features to the sale price.</a:t>
            </a:r>
          </a:p>
        </p:txBody>
      </p:sp>
      <p:pic>
        <p:nvPicPr>
          <p:cNvPr id="9" name="Picture 8" descr="Chart, bar chart&#10;&#10;Description automatically generated">
            <a:extLst>
              <a:ext uri="{FF2B5EF4-FFF2-40B4-BE49-F238E27FC236}">
                <a16:creationId xmlns:a16="http://schemas.microsoft.com/office/drawing/2014/main" id="{919E047D-B947-461E-A52D-EEC7639A53F8}"/>
              </a:ext>
            </a:extLst>
          </p:cNvPr>
          <p:cNvPicPr>
            <a:picLocks noChangeAspect="1"/>
          </p:cNvPicPr>
          <p:nvPr/>
        </p:nvPicPr>
        <p:blipFill>
          <a:blip r:embed="rId2"/>
          <a:stretch>
            <a:fillRect/>
          </a:stretch>
        </p:blipFill>
        <p:spPr>
          <a:xfrm>
            <a:off x="6515944" y="2255096"/>
            <a:ext cx="4639736" cy="3479802"/>
          </a:xfrm>
          <a:prstGeom prst="rect">
            <a:avLst/>
          </a:prstGeom>
          <a:noFill/>
        </p:spPr>
      </p:pic>
    </p:spTree>
    <p:extLst>
      <p:ext uri="{BB962C8B-B14F-4D97-AF65-F5344CB8AC3E}">
        <p14:creationId xmlns:p14="http://schemas.microsoft.com/office/powerpoint/2010/main" val="736390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A18-9188-4AF9-9797-2B64492321C4}"/>
              </a:ext>
            </a:extLst>
          </p:cNvPr>
          <p:cNvSpPr>
            <a:spLocks noGrp="1"/>
          </p:cNvSpPr>
          <p:nvPr>
            <p:ph type="title"/>
          </p:nvPr>
        </p:nvSpPr>
        <p:spPr/>
        <p:txBody>
          <a:bodyPr>
            <a:normAutofit/>
          </a:bodyPr>
          <a:lstStyle/>
          <a:p>
            <a:r>
              <a:rPr lang="en-US" sz="4400" dirty="0"/>
              <a:t>Performed Tests – Linear Regression</a:t>
            </a:r>
          </a:p>
        </p:txBody>
      </p:sp>
      <p:sp>
        <p:nvSpPr>
          <p:cNvPr id="3" name="Content Placeholder 2">
            <a:extLst>
              <a:ext uri="{FF2B5EF4-FFF2-40B4-BE49-F238E27FC236}">
                <a16:creationId xmlns:a16="http://schemas.microsoft.com/office/drawing/2014/main" id="{E26CA3E8-D20B-4B11-BE12-5621D0E15FF7}"/>
              </a:ext>
            </a:extLst>
          </p:cNvPr>
          <p:cNvSpPr>
            <a:spLocks noGrp="1"/>
          </p:cNvSpPr>
          <p:nvPr>
            <p:ph idx="1"/>
          </p:nvPr>
        </p:nvSpPr>
        <p:spPr/>
        <p:txBody>
          <a:bodyPr/>
          <a:lstStyle/>
          <a:p>
            <a:r>
              <a:rPr lang="en-US" dirty="0"/>
              <a:t>The first model I chose, due to the high linearity of the data, was a Multiple Linear Regression model.</a:t>
            </a:r>
          </a:p>
          <a:p>
            <a:r>
              <a:rPr lang="en-US" dirty="0"/>
              <a:t>Using 4 continuous features and 8 categorical features, the Linear Regression model ran with a 90% training and 10% testing split on a single epoch.</a:t>
            </a:r>
          </a:p>
          <a:p>
            <a:r>
              <a:rPr lang="en-US" dirty="0"/>
              <a:t>The accuracy of the model is measured using R</a:t>
            </a:r>
            <a:r>
              <a:rPr lang="en-US" baseline="30000" dirty="0"/>
              <a:t>2</a:t>
            </a:r>
            <a:r>
              <a:rPr lang="en-US" dirty="0"/>
              <a:t> accuracy, MSE, RMSE, and training time.</a:t>
            </a:r>
          </a:p>
          <a:p>
            <a:endParaRPr lang="en-US" dirty="0"/>
          </a:p>
        </p:txBody>
      </p:sp>
    </p:spTree>
    <p:extLst>
      <p:ext uri="{BB962C8B-B14F-4D97-AF65-F5344CB8AC3E}">
        <p14:creationId xmlns:p14="http://schemas.microsoft.com/office/powerpoint/2010/main" val="374425225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{C67EA1B9-0361-43C3-82C9-83F60B3E522C}tf56160789_win32</Template>
  <TotalTime>654</TotalTime>
  <Words>1401</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Calibri</vt:lpstr>
      <vt:lpstr>Franklin Gothic Book</vt:lpstr>
      <vt:lpstr>1_RetrospectVTI</vt:lpstr>
      <vt:lpstr>Feature-Based Used Car Price Predictor Using Linear Regression and Support Vector Machines</vt:lpstr>
      <vt:lpstr>Outline</vt:lpstr>
      <vt:lpstr>Introduction and Motivation</vt:lpstr>
      <vt:lpstr>Project Description</vt:lpstr>
      <vt:lpstr>Project Description (cont.)</vt:lpstr>
      <vt:lpstr>Project Details</vt:lpstr>
      <vt:lpstr>Extensive Results – The Dataset</vt:lpstr>
      <vt:lpstr>Extensive Results – The Dataset</vt:lpstr>
      <vt:lpstr>Performed Tests – Linear Regression</vt:lpstr>
      <vt:lpstr>Performed Tests – SVM</vt:lpstr>
      <vt:lpstr>Results</vt:lpstr>
      <vt:lpstr>Results (cont.)</vt:lpstr>
      <vt:lpstr>Conclusion</vt:lpstr>
      <vt:lpstr>Future Work</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Regression Models  to Determine the Price of Used Cars</dc:title>
  <dc:creator>Parker Smith</dc:creator>
  <cp:lastModifiedBy>Parker Smith</cp:lastModifiedBy>
  <cp:revision>30</cp:revision>
  <dcterms:created xsi:type="dcterms:W3CDTF">2022-02-28T20:34:22Z</dcterms:created>
  <dcterms:modified xsi:type="dcterms:W3CDTF">2022-04-23T17:45:22Z</dcterms:modified>
</cp:coreProperties>
</file>