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8:12.4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1,'2566'0,"-2536"2,0 1,0 1,40 12,-41-9,1 0,0-3,41 3,77-9,131 3,-252 3,-1 0,41 13,-44-10,0-2,1 0,-1-1,29 0,663-5,-695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0:35:02.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1,'8'0,"0"1,0 1,-1-1,16 6,21 4,47-6,91-6,-59-1,1407 2,-1512-1,-1 0,32-9,-36 7,9-1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0:35:04.1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51,'0'-1,"0"0,0 1,1-1,-1 0,0 1,0-1,1 0,-1 1,0-1,1 1,-1-1,1 1,-1-1,1 1,-1-1,1 1,-1-1,1 1,-1-1,1 1,-1 0,1-1,0 1,-1 0,1 0,1-1,21-4,-15 4,45-10,2 3,-1 2,63 1,302 6,-398-1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0:35:0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3,'176'-2,"188"4,-231 10,46 1,-13-14,80 3,-158 10,-61-7,51 3,-55-8,-2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8:16.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29,'1'-1,"-1"0,0 0,1 0,-1 0,0 0,1 0,-1 0,1 1,-1-1,1 0,0 0,-1 0,1 1,0-1,0 0,-1 1,1-1,0 1,0-1,0 1,0-1,0 1,0 0,0-1,0 1,-1 0,1 0,2 0,33-5,-30 5,49-4,1 2,-1 3,111 17,-127-13,1-2,64-1,-65-3,1 1,62 10,52 11,-133-16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8:19.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75,'7'-7,"-4"4,0-1,0 1,1 0,-1 0,1 0,0 0,-1 1,1-1,1 1,-1 0,0 0,0 1,1-1,8-1,36-6,-16 2,0 2,51-2,2037 8,-2100-1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08.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0,'31'2,"-1"2,0 0,0 3,-1 0,50 20,-49-16,1-1,0-1,1-2,58 6,-40-9,0 3,58 15,-88-18,27 3,0-2,1-2,77-6,-25 1,499 2,-538-3,106-19,-108 12,115-5,1181 16,-1333-1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10.4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77,'35'-2,"0"-2,0-2,0-1,34-12,-26 8,79-13,162 20,-152 7,40-3,-151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13.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52,'104'2,"115"-4,-100-20,-12 19,-53 2,88-12,-77 5,1 3,110 6,-65 2,1252-3,-1337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19.1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2,'277'-1,"315"3,-553-2,0 2,0 2,0 1,72 21,-84-19,0-1,30 3,27 5,-36-4,-1-2,81 3,99-12,-82-2,1724 3,-1841 2,1 1,-1 1,40 11,-35-7,59 7,80-12,-150-3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21.1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29,'28'-10,"-4"1,22 3,-1 3,91 4,-44 2,401-3,-472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23.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55,'35'-2,"-1"-1,57-13,-19 3,50 0,0 6,127 8,-104 1,650 0,-749 0,68 12,-61-6,211 41,-85-23,-140-16,-23-4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jpayne/852k-used-car-listings" TargetMode="External"/><Relationship Id="rId2" Type="http://schemas.openxmlformats.org/officeDocument/2006/relationships/hyperlink" Target="https://cs229.stanford.edu/proj2019aut/data/assignment_308832_raw/26612934.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customXml" Target="../ink/ink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400" dirty="0"/>
              <a:t>Feature-Based Used Car Price Predictor</a:t>
            </a:r>
            <a:br>
              <a:rPr lang="en-US" sz="4400" dirty="0"/>
            </a:br>
            <a:r>
              <a:rPr lang="en-US" sz="3200" dirty="0"/>
              <a:t>Using Linear Regression and Support Vector Machines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Parker Smith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C106-3537-48C0-8DB9-E8F0585269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FC2CED-B693-4023-B1F8-EA651804A7A9}"/>
              </a:ext>
            </a:extLst>
          </p:cNvPr>
          <p:cNvSpPr>
            <a:spLocks noGrp="1"/>
          </p:cNvSpPr>
          <p:nvPr>
            <p:ph idx="1"/>
          </p:nvPr>
        </p:nvSpPr>
        <p:spPr/>
        <p:txBody>
          <a:bodyPr/>
          <a:lstStyle/>
          <a:p>
            <a:r>
              <a:rPr lang="en-US" dirty="0"/>
              <a:t>In conclusion, this project will, with varying degrees of efficiency, determine the price of a used car based solely on a few input features.</a:t>
            </a:r>
          </a:p>
          <a:p>
            <a:r>
              <a:rPr lang="en-US" dirty="0"/>
              <a:t>Due to the linearity of the year-to-price and the milage-to-price data, a Linear Regression model has the quickest training time and turns out to be one of the most accurate models.</a:t>
            </a:r>
          </a:p>
          <a:p>
            <a:r>
              <a:rPr lang="en-US" dirty="0"/>
              <a:t>Finally, as always, more work can be done to further improve efficiency. However, that would come at the time cost of gathering more data and creating a larger, more complex model.</a:t>
            </a:r>
          </a:p>
        </p:txBody>
      </p:sp>
    </p:spTree>
    <p:extLst>
      <p:ext uri="{BB962C8B-B14F-4D97-AF65-F5344CB8AC3E}">
        <p14:creationId xmlns:p14="http://schemas.microsoft.com/office/powerpoint/2010/main" val="165777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2519-9A62-4C71-AAFD-1ADC26F2725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067759-6587-470C-88E6-496AC3BCF49F}"/>
              </a:ext>
            </a:extLst>
          </p:cNvPr>
          <p:cNvSpPr>
            <a:spLocks noGrp="1"/>
          </p:cNvSpPr>
          <p:nvPr>
            <p:ph idx="1"/>
          </p:nvPr>
        </p:nvSpPr>
        <p:spPr/>
        <p:txBody>
          <a:bodyPr/>
          <a:lstStyle/>
          <a:p>
            <a:pPr marL="457200" indent="-457200">
              <a:buFont typeface="+mj-lt"/>
              <a:buAutoNum type="arabicPeriod"/>
            </a:pPr>
            <a:r>
              <a:rPr lang="en-US" dirty="0"/>
              <a:t>Introduction and Motivation: What is the problem and why am I solving it?</a:t>
            </a:r>
          </a:p>
          <a:p>
            <a:pPr marL="457200" indent="-457200">
              <a:buFont typeface="+mj-lt"/>
              <a:buAutoNum type="arabicPeriod"/>
            </a:pPr>
            <a:r>
              <a:rPr lang="en-US" dirty="0"/>
              <a:t>Description and Details: A general description of the problem, the solution, and the results.</a:t>
            </a:r>
          </a:p>
          <a:p>
            <a:pPr marL="457200" indent="-457200">
              <a:buFont typeface="+mj-lt"/>
              <a:buAutoNum type="arabicPeriod"/>
            </a:pPr>
            <a:r>
              <a:rPr lang="en-US" dirty="0"/>
              <a:t>Extensive Results: A display of the results from this project including</a:t>
            </a:r>
          </a:p>
          <a:p>
            <a:pPr marL="749808" lvl="1" indent="-457200">
              <a:buFont typeface="+mj-lt"/>
              <a:buAutoNum type="arabicPeriod"/>
            </a:pPr>
            <a:r>
              <a:rPr lang="en-US" dirty="0"/>
              <a:t>The performed tests</a:t>
            </a:r>
          </a:p>
          <a:p>
            <a:pPr marL="749808" lvl="1" indent="-457200">
              <a:buFont typeface="+mj-lt"/>
              <a:buAutoNum type="arabicPeriod"/>
            </a:pPr>
            <a:r>
              <a:rPr lang="en-US" dirty="0"/>
              <a:t>How I gathered data</a:t>
            </a:r>
          </a:p>
          <a:p>
            <a:pPr marL="749808" lvl="1" indent="-457200">
              <a:buFont typeface="+mj-lt"/>
              <a:buAutoNum type="arabicPeriod"/>
            </a:pPr>
            <a:r>
              <a:rPr lang="en-US" dirty="0"/>
              <a:t>My key results</a:t>
            </a:r>
          </a:p>
          <a:p>
            <a:pPr marL="457200" indent="-457200">
              <a:buFont typeface="+mj-lt"/>
              <a:buAutoNum type="arabicPeriod"/>
            </a:pPr>
            <a:r>
              <a:rPr lang="en-US" dirty="0"/>
              <a:t>Conclusions and Future Work: What do these results show and how can this project be extended in the future?</a:t>
            </a:r>
          </a:p>
        </p:txBody>
      </p:sp>
    </p:spTree>
    <p:extLst>
      <p:ext uri="{BB962C8B-B14F-4D97-AF65-F5344CB8AC3E}">
        <p14:creationId xmlns:p14="http://schemas.microsoft.com/office/powerpoint/2010/main" val="380659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4C8-C0E7-477A-9869-3A8CE18C8C44}"/>
              </a:ext>
            </a:extLst>
          </p:cNvPr>
          <p:cNvSpPr>
            <a:spLocks noGrp="1"/>
          </p:cNvSpPr>
          <p:nvPr>
            <p:ph type="title"/>
          </p:nvPr>
        </p:nvSpPr>
        <p:spPr/>
        <p:txBody>
          <a:bodyPr/>
          <a:lstStyle/>
          <a:p>
            <a:r>
              <a:rPr lang="en-US" dirty="0"/>
              <a:t>My Motivation</a:t>
            </a:r>
          </a:p>
        </p:txBody>
      </p:sp>
      <p:sp>
        <p:nvSpPr>
          <p:cNvPr id="3" name="Content Placeholder 2">
            <a:extLst>
              <a:ext uri="{FF2B5EF4-FFF2-40B4-BE49-F238E27FC236}">
                <a16:creationId xmlns:a16="http://schemas.microsoft.com/office/drawing/2014/main" id="{E0830FEE-C659-4E8F-AC16-A21F6D91B1F5}"/>
              </a:ext>
            </a:extLst>
          </p:cNvPr>
          <p:cNvSpPr>
            <a:spLocks noGrp="1"/>
          </p:cNvSpPr>
          <p:nvPr>
            <p:ph idx="1"/>
          </p:nvPr>
        </p:nvSpPr>
        <p:spPr/>
        <p:txBody>
          <a:bodyPr/>
          <a:lstStyle/>
          <a:p>
            <a:r>
              <a:rPr lang="en-US" dirty="0"/>
              <a:t>Currently, the pricing of used cars is unpredictable and expensive. Sellers want the most amount of money for their car, while buyers want to avoid overpaying for a car. </a:t>
            </a:r>
          </a:p>
          <a:p>
            <a:r>
              <a:rPr lang="en-US" dirty="0"/>
              <a:t>This leads to an interesting standstill for both buyers and sellers where they are undecided as to the proper price for a used car.</a:t>
            </a:r>
          </a:p>
          <a:p>
            <a:r>
              <a:rPr lang="en-US" dirty="0"/>
              <a:t>By creating an accurate regression model for the price of a used car based on its features, both buyers and sellers can easily determine a fair price for any given used car.</a:t>
            </a:r>
          </a:p>
        </p:txBody>
      </p:sp>
    </p:spTree>
    <p:extLst>
      <p:ext uri="{BB962C8B-B14F-4D97-AF65-F5344CB8AC3E}">
        <p14:creationId xmlns:p14="http://schemas.microsoft.com/office/powerpoint/2010/main" val="58518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48A1-A2B4-442E-87B5-06CDDE7C031B}"/>
              </a:ext>
            </a:extLst>
          </p:cNvPr>
          <p:cNvSpPr>
            <a:spLocks noGrp="1"/>
          </p:cNvSpPr>
          <p:nvPr>
            <p:ph type="title"/>
          </p:nvPr>
        </p:nvSpPr>
        <p:spPr/>
        <p:txBody>
          <a:bodyPr/>
          <a:lstStyle/>
          <a:p>
            <a:r>
              <a:rPr lang="en-US" dirty="0"/>
              <a:t>My Motivation (cont.)</a:t>
            </a:r>
          </a:p>
        </p:txBody>
      </p:sp>
      <p:sp>
        <p:nvSpPr>
          <p:cNvPr id="3" name="Content Placeholder 2">
            <a:extLst>
              <a:ext uri="{FF2B5EF4-FFF2-40B4-BE49-F238E27FC236}">
                <a16:creationId xmlns:a16="http://schemas.microsoft.com/office/drawing/2014/main" id="{311154EF-3C76-42C9-AEE4-F4AE3EBC271A}"/>
              </a:ext>
            </a:extLst>
          </p:cNvPr>
          <p:cNvSpPr>
            <a:spLocks noGrp="1"/>
          </p:cNvSpPr>
          <p:nvPr>
            <p:ph idx="1"/>
          </p:nvPr>
        </p:nvSpPr>
        <p:spPr/>
        <p:txBody>
          <a:bodyPr/>
          <a:lstStyle/>
          <a:p>
            <a:r>
              <a:rPr lang="en-US" dirty="0"/>
              <a:t>This problem to evaluate the price of a used car based on its features may seem simple at first, however it is not.</a:t>
            </a:r>
          </a:p>
          <a:p>
            <a:r>
              <a:rPr lang="en-US" dirty="0"/>
              <a:t>Interestingly, although there is a linear relationship between a car’s age (or milage) and its price, there is a heavy variation between all the datapoints.</a:t>
            </a:r>
          </a:p>
          <a:p>
            <a:r>
              <a:rPr lang="en-US" dirty="0"/>
              <a:t>This leads to the conclusion that other non-linear factors are at play, which must be discovered through different means.</a:t>
            </a:r>
          </a:p>
        </p:txBody>
      </p:sp>
    </p:spTree>
    <p:extLst>
      <p:ext uri="{BB962C8B-B14F-4D97-AF65-F5344CB8AC3E}">
        <p14:creationId xmlns:p14="http://schemas.microsoft.com/office/powerpoint/2010/main" val="299196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lstStyle/>
          <a:p>
            <a:r>
              <a:rPr lang="en-US" dirty="0"/>
              <a:t>The baseline for this project is </a:t>
            </a:r>
            <a:r>
              <a:rPr lang="en-US" i="1" dirty="0"/>
              <a:t>CS 229 Project Report: Predicting Used Car Prices</a:t>
            </a:r>
            <a:r>
              <a:rPr lang="en-US" dirty="0"/>
              <a:t> by </a:t>
            </a:r>
            <a:r>
              <a:rPr lang="en-US" dirty="0" err="1"/>
              <a:t>Kshitij</a:t>
            </a:r>
            <a:r>
              <a:rPr lang="en-US" dirty="0"/>
              <a:t> </a:t>
            </a:r>
            <a:r>
              <a:rPr lang="en-US" dirty="0" err="1"/>
              <a:t>Kumbar</a:t>
            </a:r>
            <a:r>
              <a:rPr lang="en-US" dirty="0"/>
              <a:t>, Pranav </a:t>
            </a:r>
            <a:r>
              <a:rPr lang="en-US" dirty="0" err="1"/>
              <a:t>Gadre</a:t>
            </a:r>
            <a:r>
              <a:rPr lang="en-US" dirty="0"/>
              <a:t>, and Varun Naya. (</a:t>
            </a:r>
            <a:r>
              <a:rPr lang="en-US" dirty="0">
                <a:hlinkClick r:id="rId2"/>
              </a:rPr>
              <a:t>Link to PDF</a:t>
            </a:r>
            <a:r>
              <a:rPr lang="en-US" dirty="0"/>
              <a:t>) </a:t>
            </a:r>
          </a:p>
          <a:p>
            <a:r>
              <a:rPr lang="en-US" dirty="0"/>
              <a:t>The dataset is from Kaggle and contains 1.2 Million used car listings obtained from TrueCar.com. (</a:t>
            </a:r>
            <a:r>
              <a:rPr lang="en-US" dirty="0">
                <a:hlinkClick r:id="rId3"/>
              </a:rPr>
              <a:t>Link to Dataset</a:t>
            </a:r>
            <a:r>
              <a:rPr lang="en-US" dirty="0"/>
              <a:t>)</a:t>
            </a:r>
          </a:p>
          <a:p>
            <a:r>
              <a:rPr lang="en-US" dirty="0"/>
              <a:t>The overall problem that both the baseline project and I wish to solve is to find an accurate way to predict used car prices.</a:t>
            </a:r>
          </a:p>
          <a:p>
            <a:r>
              <a:rPr lang="en-US" dirty="0"/>
              <a:t>Essentially, the baseline project stripped the data of all factors except the car’s age, milage, make, model, and price.</a:t>
            </a:r>
          </a:p>
        </p:txBody>
      </p:sp>
    </p:spTree>
    <p:extLst>
      <p:ext uri="{BB962C8B-B14F-4D97-AF65-F5344CB8AC3E}">
        <p14:creationId xmlns:p14="http://schemas.microsoft.com/office/powerpoint/2010/main" val="208819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lstStyle/>
          <a:p>
            <a:r>
              <a:rPr lang="en-US" dirty="0"/>
              <a:t>My Implementation</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For my implementation, I intend to keep more of the factors from the raw data that the baseline project stripped away.</a:t>
            </a:r>
          </a:p>
          <a:p>
            <a:r>
              <a:rPr lang="en-US" dirty="0"/>
              <a:t>In doing this, there will be more flexibility in the models I generate so they can accurately fit the training and testing data.</a:t>
            </a:r>
          </a:p>
          <a:p>
            <a:r>
              <a:rPr lang="en-US" dirty="0"/>
              <a:t>Through my implementation, I will create three Linear Regression models (singular, multiple, and polynomial), a Support Vector Machine, and an Artificial Neural Network. After testing, a winning model will be decided: first based on accuracy, then on the time it takes for the model to reach that accuracy.</a:t>
            </a:r>
          </a:p>
        </p:txBody>
      </p:sp>
    </p:spTree>
    <p:extLst>
      <p:ext uri="{BB962C8B-B14F-4D97-AF65-F5344CB8AC3E}">
        <p14:creationId xmlns:p14="http://schemas.microsoft.com/office/powerpoint/2010/main" val="156828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Baseline Results</a:t>
            </a:r>
          </a:p>
        </p:txBody>
      </p:sp>
      <p:pic>
        <p:nvPicPr>
          <p:cNvPr id="5" name="Content Placeholder 4">
            <a:extLst>
              <a:ext uri="{FF2B5EF4-FFF2-40B4-BE49-F238E27FC236}">
                <a16:creationId xmlns:a16="http://schemas.microsoft.com/office/drawing/2014/main" id="{441A1109-EF2F-4704-8E51-80DB236E5450}"/>
              </a:ext>
            </a:extLst>
          </p:cNvPr>
          <p:cNvPicPr>
            <a:picLocks noGrp="1" noChangeAspect="1"/>
          </p:cNvPicPr>
          <p:nvPr>
            <p:ph idx="1"/>
          </p:nvPr>
        </p:nvPicPr>
        <p:blipFill>
          <a:blip r:embed="rId2"/>
          <a:stretch>
            <a:fillRect/>
          </a:stretch>
        </p:blipFill>
        <p:spPr>
          <a:xfrm>
            <a:off x="1716088" y="2108225"/>
            <a:ext cx="8820150" cy="3760738"/>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B59BBBB-0B64-4AA9-8116-B1687F38D494}"/>
                  </a:ext>
                </a:extLst>
              </p14:cNvPr>
              <p14:cNvContentPartPr/>
              <p14:nvPr/>
            </p14:nvContentPartPr>
            <p14:xfrm>
              <a:off x="2077113" y="3009268"/>
              <a:ext cx="1553040" cy="36360"/>
            </p14:xfrm>
          </p:contentPart>
        </mc:Choice>
        <mc:Fallback xmlns="">
          <p:pic>
            <p:nvPicPr>
              <p:cNvPr id="13" name="Ink 12">
                <a:extLst>
                  <a:ext uri="{FF2B5EF4-FFF2-40B4-BE49-F238E27FC236}">
                    <a16:creationId xmlns:a16="http://schemas.microsoft.com/office/drawing/2014/main" id="{0B59BBBB-0B64-4AA9-8116-B1687F38D494}"/>
                  </a:ext>
                </a:extLst>
              </p:cNvPr>
              <p:cNvPicPr/>
              <p:nvPr/>
            </p:nvPicPr>
            <p:blipFill>
              <a:blip r:embed="rId4"/>
              <a:stretch>
                <a:fillRect/>
              </a:stretch>
            </p:blipFill>
            <p:spPr>
              <a:xfrm>
                <a:off x="2023113" y="2901628"/>
                <a:ext cx="16606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74BAD07A-9540-4BB9-9F55-B10050D4018C}"/>
                  </a:ext>
                </a:extLst>
              </p14:cNvPr>
              <p14:cNvContentPartPr/>
              <p14:nvPr/>
            </p14:nvContentPartPr>
            <p14:xfrm>
              <a:off x="4882593" y="2999188"/>
              <a:ext cx="336960" cy="23400"/>
            </p14:xfrm>
          </p:contentPart>
        </mc:Choice>
        <mc:Fallback xmlns="">
          <p:pic>
            <p:nvPicPr>
              <p:cNvPr id="14" name="Ink 13">
                <a:extLst>
                  <a:ext uri="{FF2B5EF4-FFF2-40B4-BE49-F238E27FC236}">
                    <a16:creationId xmlns:a16="http://schemas.microsoft.com/office/drawing/2014/main" id="{74BAD07A-9540-4BB9-9F55-B10050D4018C}"/>
                  </a:ext>
                </a:extLst>
              </p:cNvPr>
              <p:cNvPicPr/>
              <p:nvPr/>
            </p:nvPicPr>
            <p:blipFill>
              <a:blip r:embed="rId6"/>
              <a:stretch>
                <a:fillRect/>
              </a:stretch>
            </p:blipFill>
            <p:spPr>
              <a:xfrm>
                <a:off x="4828593" y="2891188"/>
                <a:ext cx="4446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F42CA5DB-436A-4C3C-BAFA-00B835DF5984}"/>
                  </a:ext>
                </a:extLst>
              </p14:cNvPr>
              <p14:cNvContentPartPr/>
              <p14:nvPr/>
            </p14:nvContentPartPr>
            <p14:xfrm>
              <a:off x="8984073" y="3026548"/>
              <a:ext cx="869400" cy="27360"/>
            </p14:xfrm>
          </p:contentPart>
        </mc:Choice>
        <mc:Fallback xmlns="">
          <p:pic>
            <p:nvPicPr>
              <p:cNvPr id="15" name="Ink 14">
                <a:extLst>
                  <a:ext uri="{FF2B5EF4-FFF2-40B4-BE49-F238E27FC236}">
                    <a16:creationId xmlns:a16="http://schemas.microsoft.com/office/drawing/2014/main" id="{F42CA5DB-436A-4C3C-BAFA-00B835DF5984}"/>
                  </a:ext>
                </a:extLst>
              </p:cNvPr>
              <p:cNvPicPr/>
              <p:nvPr/>
            </p:nvPicPr>
            <p:blipFill>
              <a:blip r:embed="rId8"/>
              <a:stretch>
                <a:fillRect/>
              </a:stretch>
            </p:blipFill>
            <p:spPr>
              <a:xfrm>
                <a:off x="8930073" y="2918908"/>
                <a:ext cx="977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3CA3DFD-8645-4C0D-8C63-DA3964E77182}"/>
                  </a:ext>
                </a:extLst>
              </p14:cNvPr>
              <p14:cNvContentPartPr/>
              <p14:nvPr/>
            </p14:nvContentPartPr>
            <p14:xfrm>
              <a:off x="2236953" y="3879388"/>
              <a:ext cx="1251000" cy="55440"/>
            </p14:xfrm>
          </p:contentPart>
        </mc:Choice>
        <mc:Fallback xmlns="">
          <p:pic>
            <p:nvPicPr>
              <p:cNvPr id="16" name="Ink 15">
                <a:extLst>
                  <a:ext uri="{FF2B5EF4-FFF2-40B4-BE49-F238E27FC236}">
                    <a16:creationId xmlns:a16="http://schemas.microsoft.com/office/drawing/2014/main" id="{03CA3DFD-8645-4C0D-8C63-DA3964E77182}"/>
                  </a:ext>
                </a:extLst>
              </p:cNvPr>
              <p:cNvPicPr/>
              <p:nvPr/>
            </p:nvPicPr>
            <p:blipFill>
              <a:blip r:embed="rId10"/>
              <a:stretch>
                <a:fillRect/>
              </a:stretch>
            </p:blipFill>
            <p:spPr>
              <a:xfrm>
                <a:off x="2182953" y="3771388"/>
                <a:ext cx="13586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F9DF9198-8BB3-4FCE-AA89-62E6FB723C47}"/>
                  </a:ext>
                </a:extLst>
              </p14:cNvPr>
              <p14:cNvContentPartPr/>
              <p14:nvPr/>
            </p14:nvContentPartPr>
            <p14:xfrm>
              <a:off x="4882593" y="3887308"/>
              <a:ext cx="354240" cy="28080"/>
            </p14:xfrm>
          </p:contentPart>
        </mc:Choice>
        <mc:Fallback xmlns="">
          <p:pic>
            <p:nvPicPr>
              <p:cNvPr id="17" name="Ink 16">
                <a:extLst>
                  <a:ext uri="{FF2B5EF4-FFF2-40B4-BE49-F238E27FC236}">
                    <a16:creationId xmlns:a16="http://schemas.microsoft.com/office/drawing/2014/main" id="{F9DF9198-8BB3-4FCE-AA89-62E6FB723C47}"/>
                  </a:ext>
                </a:extLst>
              </p:cNvPr>
              <p:cNvPicPr/>
              <p:nvPr/>
            </p:nvPicPr>
            <p:blipFill>
              <a:blip r:embed="rId12"/>
              <a:stretch>
                <a:fillRect/>
              </a:stretch>
            </p:blipFill>
            <p:spPr>
              <a:xfrm>
                <a:off x="4828593" y="3779308"/>
                <a:ext cx="4618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507059D-FEF9-412D-A5AF-CEEFE5D3C939}"/>
                  </a:ext>
                </a:extLst>
              </p14:cNvPr>
              <p14:cNvContentPartPr/>
              <p14:nvPr/>
            </p14:nvContentPartPr>
            <p14:xfrm>
              <a:off x="8957073" y="3922588"/>
              <a:ext cx="919080" cy="19800"/>
            </p14:xfrm>
          </p:contentPart>
        </mc:Choice>
        <mc:Fallback xmlns="">
          <p:pic>
            <p:nvPicPr>
              <p:cNvPr id="18" name="Ink 17">
                <a:extLst>
                  <a:ext uri="{FF2B5EF4-FFF2-40B4-BE49-F238E27FC236}">
                    <a16:creationId xmlns:a16="http://schemas.microsoft.com/office/drawing/2014/main" id="{5507059D-FEF9-412D-A5AF-CEEFE5D3C939}"/>
                  </a:ext>
                </a:extLst>
              </p:cNvPr>
              <p:cNvPicPr/>
              <p:nvPr/>
            </p:nvPicPr>
            <p:blipFill>
              <a:blip r:embed="rId14"/>
              <a:stretch>
                <a:fillRect/>
              </a:stretch>
            </p:blipFill>
            <p:spPr>
              <a:xfrm>
                <a:off x="8903433" y="3814588"/>
                <a:ext cx="10267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BF6A1774-8293-460B-B275-88E1080E2EE8}"/>
                  </a:ext>
                </a:extLst>
              </p14:cNvPr>
              <p14:cNvContentPartPr/>
              <p14:nvPr/>
            </p14:nvContentPartPr>
            <p14:xfrm>
              <a:off x="2130393" y="5174668"/>
              <a:ext cx="1536480" cy="54360"/>
            </p14:xfrm>
          </p:contentPart>
        </mc:Choice>
        <mc:Fallback xmlns="">
          <p:pic>
            <p:nvPicPr>
              <p:cNvPr id="19" name="Ink 18">
                <a:extLst>
                  <a:ext uri="{FF2B5EF4-FFF2-40B4-BE49-F238E27FC236}">
                    <a16:creationId xmlns:a16="http://schemas.microsoft.com/office/drawing/2014/main" id="{BF6A1774-8293-460B-B275-88E1080E2EE8}"/>
                  </a:ext>
                </a:extLst>
              </p:cNvPr>
              <p:cNvPicPr/>
              <p:nvPr/>
            </p:nvPicPr>
            <p:blipFill>
              <a:blip r:embed="rId16"/>
              <a:stretch>
                <a:fillRect/>
              </a:stretch>
            </p:blipFill>
            <p:spPr>
              <a:xfrm>
                <a:off x="2076393" y="5067028"/>
                <a:ext cx="16441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3A5E11BC-2E51-4448-B7F9-819BAE600AF9}"/>
                  </a:ext>
                </a:extLst>
              </p14:cNvPr>
              <p14:cNvContentPartPr/>
              <p14:nvPr/>
            </p14:nvContentPartPr>
            <p14:xfrm>
              <a:off x="4882593" y="5218228"/>
              <a:ext cx="318960" cy="10440"/>
            </p14:xfrm>
          </p:contentPart>
        </mc:Choice>
        <mc:Fallback xmlns="">
          <p:pic>
            <p:nvPicPr>
              <p:cNvPr id="20" name="Ink 19">
                <a:extLst>
                  <a:ext uri="{FF2B5EF4-FFF2-40B4-BE49-F238E27FC236}">
                    <a16:creationId xmlns:a16="http://schemas.microsoft.com/office/drawing/2014/main" id="{3A5E11BC-2E51-4448-B7F9-819BAE600AF9}"/>
                  </a:ext>
                </a:extLst>
              </p:cNvPr>
              <p:cNvPicPr/>
              <p:nvPr/>
            </p:nvPicPr>
            <p:blipFill>
              <a:blip r:embed="rId18"/>
              <a:stretch>
                <a:fillRect/>
              </a:stretch>
            </p:blipFill>
            <p:spPr>
              <a:xfrm>
                <a:off x="4828593" y="5110588"/>
                <a:ext cx="4266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3A86BD84-D9B0-4883-BEC8-EB766404471B}"/>
                  </a:ext>
                </a:extLst>
              </p14:cNvPr>
              <p14:cNvContentPartPr/>
              <p14:nvPr/>
            </p14:nvContentPartPr>
            <p14:xfrm>
              <a:off x="8948433" y="5164588"/>
              <a:ext cx="855360" cy="43560"/>
            </p14:xfrm>
          </p:contentPart>
        </mc:Choice>
        <mc:Fallback xmlns="">
          <p:pic>
            <p:nvPicPr>
              <p:cNvPr id="21" name="Ink 20">
                <a:extLst>
                  <a:ext uri="{FF2B5EF4-FFF2-40B4-BE49-F238E27FC236}">
                    <a16:creationId xmlns:a16="http://schemas.microsoft.com/office/drawing/2014/main" id="{3A86BD84-D9B0-4883-BEC8-EB766404471B}"/>
                  </a:ext>
                </a:extLst>
              </p:cNvPr>
              <p:cNvPicPr/>
              <p:nvPr/>
            </p:nvPicPr>
            <p:blipFill>
              <a:blip r:embed="rId20"/>
              <a:stretch>
                <a:fillRect/>
              </a:stretch>
            </p:blipFill>
            <p:spPr>
              <a:xfrm>
                <a:off x="8894433" y="5056948"/>
                <a:ext cx="963000" cy="259200"/>
              </a:xfrm>
              <a:prstGeom prst="rect">
                <a:avLst/>
              </a:prstGeom>
            </p:spPr>
          </p:pic>
        </mc:Fallback>
      </mc:AlternateContent>
    </p:spTree>
    <p:extLst>
      <p:ext uri="{BB962C8B-B14F-4D97-AF65-F5344CB8AC3E}">
        <p14:creationId xmlns:p14="http://schemas.microsoft.com/office/powerpoint/2010/main" val="180813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B7F0-26EC-400A-BAD6-C3DA455ACCE7}"/>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C56A5B12-F36C-4468-BEF2-E10E281A78D8}"/>
              </a:ext>
            </a:extLst>
          </p:cNvPr>
          <p:cNvSpPr>
            <a:spLocks noGrp="1"/>
          </p:cNvSpPr>
          <p:nvPr>
            <p:ph sz="half" idx="1"/>
          </p:nvPr>
        </p:nvSpPr>
        <p:spPr/>
        <p:txBody>
          <a:bodyPr/>
          <a:lstStyle/>
          <a:p>
            <a:r>
              <a:rPr lang="en-US" dirty="0"/>
              <a:t>As is highlighted, Linear Regression has one of the highest R^2 scores with the lowest training time.</a:t>
            </a:r>
          </a:p>
          <a:p>
            <a:r>
              <a:rPr lang="en-US" dirty="0"/>
              <a:t>This showcases that even when many of the factors from the raw data are ignored, the model will predict an accurate result </a:t>
            </a:r>
            <a:r>
              <a:rPr lang="en-US" b="1" dirty="0"/>
              <a:t>87%</a:t>
            </a:r>
            <a:r>
              <a:rPr lang="en-US" dirty="0"/>
              <a:t> of the time.</a:t>
            </a:r>
          </a:p>
          <a:p>
            <a:r>
              <a:rPr lang="en-US" dirty="0"/>
              <a:t>With my implementation, this accuracy can be improved even more.</a:t>
            </a:r>
          </a:p>
        </p:txBody>
      </p:sp>
      <p:pic>
        <p:nvPicPr>
          <p:cNvPr id="6" name="Content Placeholder 5">
            <a:extLst>
              <a:ext uri="{FF2B5EF4-FFF2-40B4-BE49-F238E27FC236}">
                <a16:creationId xmlns:a16="http://schemas.microsoft.com/office/drawing/2014/main" id="{0445B0DF-EF00-4C6C-A0E3-DE304A078054}"/>
              </a:ext>
            </a:extLst>
          </p:cNvPr>
          <p:cNvPicPr>
            <a:picLocks noGrp="1" noChangeAspect="1"/>
          </p:cNvPicPr>
          <p:nvPr>
            <p:ph sz="half" idx="2"/>
          </p:nvPr>
        </p:nvPicPr>
        <p:blipFill>
          <a:blip r:embed="rId2"/>
          <a:stretch>
            <a:fillRect/>
          </a:stretch>
        </p:blipFill>
        <p:spPr>
          <a:xfrm>
            <a:off x="6516688" y="3006024"/>
            <a:ext cx="4638675" cy="1977839"/>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79FE655-CFC8-4A9B-911C-2B2F44EF9164}"/>
                  </a:ext>
                </a:extLst>
              </p14:cNvPr>
              <p14:cNvContentPartPr/>
              <p14:nvPr/>
            </p14:nvContentPartPr>
            <p14:xfrm>
              <a:off x="6711033" y="3461788"/>
              <a:ext cx="771840" cy="10440"/>
            </p14:xfrm>
          </p:contentPart>
        </mc:Choice>
        <mc:Fallback xmlns="">
          <p:pic>
            <p:nvPicPr>
              <p:cNvPr id="7" name="Ink 6">
                <a:extLst>
                  <a:ext uri="{FF2B5EF4-FFF2-40B4-BE49-F238E27FC236}">
                    <a16:creationId xmlns:a16="http://schemas.microsoft.com/office/drawing/2014/main" id="{E79FE655-CFC8-4A9B-911C-2B2F44EF9164}"/>
                  </a:ext>
                </a:extLst>
              </p:cNvPr>
              <p:cNvPicPr/>
              <p:nvPr/>
            </p:nvPicPr>
            <p:blipFill>
              <a:blip r:embed="rId4"/>
              <a:stretch>
                <a:fillRect/>
              </a:stretch>
            </p:blipFill>
            <p:spPr>
              <a:xfrm>
                <a:off x="6657393" y="3354148"/>
                <a:ext cx="8794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E733124-2AD4-42DD-982C-C132512F7329}"/>
                  </a:ext>
                </a:extLst>
              </p14:cNvPr>
              <p14:cNvContentPartPr/>
              <p14:nvPr/>
            </p14:nvContentPartPr>
            <p14:xfrm>
              <a:off x="8131593" y="3461428"/>
              <a:ext cx="275040" cy="18360"/>
            </p14:xfrm>
          </p:contentPart>
        </mc:Choice>
        <mc:Fallback xmlns="">
          <p:pic>
            <p:nvPicPr>
              <p:cNvPr id="8" name="Ink 7">
                <a:extLst>
                  <a:ext uri="{FF2B5EF4-FFF2-40B4-BE49-F238E27FC236}">
                    <a16:creationId xmlns:a16="http://schemas.microsoft.com/office/drawing/2014/main" id="{9E733124-2AD4-42DD-982C-C132512F7329}"/>
                  </a:ext>
                </a:extLst>
              </p:cNvPr>
              <p:cNvPicPr/>
              <p:nvPr/>
            </p:nvPicPr>
            <p:blipFill>
              <a:blip r:embed="rId6"/>
              <a:stretch>
                <a:fillRect/>
              </a:stretch>
            </p:blipFill>
            <p:spPr>
              <a:xfrm>
                <a:off x="8077953" y="3353788"/>
                <a:ext cx="3826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09C8F22-C138-4B0B-B142-D6649F3127F4}"/>
                  </a:ext>
                </a:extLst>
              </p14:cNvPr>
              <p14:cNvContentPartPr/>
              <p14:nvPr/>
            </p14:nvContentPartPr>
            <p14:xfrm>
              <a:off x="10333353" y="3478708"/>
              <a:ext cx="540720" cy="19440"/>
            </p14:xfrm>
          </p:contentPart>
        </mc:Choice>
        <mc:Fallback xmlns="">
          <p:pic>
            <p:nvPicPr>
              <p:cNvPr id="9" name="Ink 8">
                <a:extLst>
                  <a:ext uri="{FF2B5EF4-FFF2-40B4-BE49-F238E27FC236}">
                    <a16:creationId xmlns:a16="http://schemas.microsoft.com/office/drawing/2014/main" id="{909C8F22-C138-4B0B-B142-D6649F3127F4}"/>
                  </a:ext>
                </a:extLst>
              </p:cNvPr>
              <p:cNvPicPr/>
              <p:nvPr/>
            </p:nvPicPr>
            <p:blipFill>
              <a:blip r:embed="rId8"/>
              <a:stretch>
                <a:fillRect/>
              </a:stretch>
            </p:blipFill>
            <p:spPr>
              <a:xfrm>
                <a:off x="10279353" y="3371068"/>
                <a:ext cx="648360" cy="235080"/>
              </a:xfrm>
              <a:prstGeom prst="rect">
                <a:avLst/>
              </a:prstGeom>
            </p:spPr>
          </p:pic>
        </mc:Fallback>
      </mc:AlternateContent>
    </p:spTree>
    <p:extLst>
      <p:ext uri="{BB962C8B-B14F-4D97-AF65-F5344CB8AC3E}">
        <p14:creationId xmlns:p14="http://schemas.microsoft.com/office/powerpoint/2010/main" val="279660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6C3-92BB-4037-AEA9-274E1F236E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BC5225E-D4DB-4F10-A8BB-4E92DBA47ABA}"/>
              </a:ext>
            </a:extLst>
          </p:cNvPr>
          <p:cNvSpPr>
            <a:spLocks noGrp="1"/>
          </p:cNvSpPr>
          <p:nvPr>
            <p:ph idx="1"/>
          </p:nvPr>
        </p:nvSpPr>
        <p:spPr/>
        <p:txBody>
          <a:bodyPr/>
          <a:lstStyle/>
          <a:p>
            <a:r>
              <a:rPr lang="en-US" dirty="0"/>
              <a:t>In the future, these models could easily be improved with a greater amount of input data with more features within that data. Examples include quality of the vehicle, the number of doors, how many the car seats, and the size of the engine. More features will always allow for the model to pinpoint a closer price estimate to a given input.</a:t>
            </a:r>
          </a:p>
          <a:p>
            <a:r>
              <a:rPr lang="en-US" dirty="0"/>
              <a:t>In addition to more data, further tweaking of hyperparameters on an ANN will improve efficiency, although at the cost of training time.</a:t>
            </a:r>
          </a:p>
        </p:txBody>
      </p:sp>
    </p:spTree>
    <p:extLst>
      <p:ext uri="{BB962C8B-B14F-4D97-AF65-F5344CB8AC3E}">
        <p14:creationId xmlns:p14="http://schemas.microsoft.com/office/powerpoint/2010/main" val="173783400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{C67EA1B9-0361-43C3-82C9-83F60B3E522C}tf56160789_win32</Template>
  <TotalTime>419</TotalTime>
  <Words>744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Feature-Based Used Car Price Predictor Using Linear Regression and Support Vector Machines</vt:lpstr>
      <vt:lpstr>Outline</vt:lpstr>
      <vt:lpstr>My Motivation</vt:lpstr>
      <vt:lpstr>My Motivation (cont.)</vt:lpstr>
      <vt:lpstr>Project Description</vt:lpstr>
      <vt:lpstr>My Implementation</vt:lpstr>
      <vt:lpstr>Baseline Results</vt:lpstr>
      <vt:lpstr>Interpreting the Results</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Regression Models  to Determine the Price of Used Cars</dc:title>
  <dc:creator>Parker Smith</dc:creator>
  <cp:lastModifiedBy>Parker Smith</cp:lastModifiedBy>
  <cp:revision>11</cp:revision>
  <dcterms:created xsi:type="dcterms:W3CDTF">2022-02-28T20:34:22Z</dcterms:created>
  <dcterms:modified xsi:type="dcterms:W3CDTF">2022-04-20T21:41:59Z</dcterms:modified>
</cp:coreProperties>
</file>