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4" r:id="rId3"/>
    <p:sldId id="269" r:id="rId4"/>
    <p:sldId id="260" r:id="rId5"/>
    <p:sldId id="268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21:07:49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37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3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509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683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2538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844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7519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3266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441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06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Azubi Africa; AWS re/Start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8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Azubi Africa; AWS re/Start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3E22C10D-5186-414D-BCBD-D0D009FC7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7010" y="1587320"/>
            <a:ext cx="6052633" cy="2232444"/>
          </a:xfrm>
        </p:spPr>
        <p:txBody>
          <a:bodyPr>
            <a:normAutofit fontScale="90000"/>
          </a:bodyPr>
          <a:lstStyle/>
          <a:p>
            <a:r>
              <a:rPr lang="en-US" sz="8900" b="1" dirty="0"/>
              <a:t>A</a:t>
            </a:r>
            <a:r>
              <a:rPr lang="en-US" sz="6000" b="1" dirty="0"/>
              <a:t>UTOMATED</a:t>
            </a:r>
            <a:r>
              <a:rPr lang="en-US" sz="4800" b="1" dirty="0"/>
              <a:t> </a:t>
            </a:r>
            <a:r>
              <a:rPr lang="en-US" sz="8900" b="1" dirty="0"/>
              <a:t>T</a:t>
            </a:r>
            <a:r>
              <a:rPr lang="en-US" sz="6000" b="1" dirty="0"/>
              <a:t>ELLER</a:t>
            </a:r>
            <a:r>
              <a:rPr lang="en-US" sz="4800" b="1" dirty="0"/>
              <a:t> </a:t>
            </a:r>
            <a:r>
              <a:rPr lang="en-US" sz="8900" b="1" dirty="0"/>
              <a:t>M</a:t>
            </a:r>
            <a:r>
              <a:rPr lang="en-US" sz="6000" b="1" dirty="0"/>
              <a:t>ACHINE</a:t>
            </a:r>
          </a:p>
        </p:txBody>
      </p:sp>
      <p:pic>
        <p:nvPicPr>
          <p:cNvPr id="5" name="Picture 5" descr="Modern architecture detail | Free Stock Photo | LibreShot">
            <a:extLst>
              <a:ext uri="{FF2B5EF4-FFF2-40B4-BE49-F238E27FC236}">
                <a16:creationId xmlns:a16="http://schemas.microsoft.com/office/drawing/2014/main" id="{BF64C0D2-EC56-47A7-B1FB-12C0F501E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6" r="28875" b="3"/>
          <a:stretch/>
        </p:blipFill>
        <p:spPr>
          <a:xfrm>
            <a:off x="20" y="-1"/>
            <a:ext cx="4033938" cy="4192254"/>
          </a:xfrm>
          <a:custGeom>
            <a:avLst/>
            <a:gdLst/>
            <a:ahLst/>
            <a:cxnLst/>
            <a:rect l="l" t="t" r="r" b="b"/>
            <a:pathLst>
              <a:path w="4033958" h="4192254">
                <a:moveTo>
                  <a:pt x="0" y="0"/>
                </a:moveTo>
                <a:lnTo>
                  <a:pt x="4021829" y="0"/>
                </a:lnTo>
                <a:lnTo>
                  <a:pt x="4021051" y="3317"/>
                </a:lnTo>
                <a:cubicBezTo>
                  <a:pt x="4023338" y="150734"/>
                  <a:pt x="4035666" y="297897"/>
                  <a:pt x="4033759" y="445315"/>
                </a:cubicBezTo>
                <a:cubicBezTo>
                  <a:pt x="4032361" y="542025"/>
                  <a:pt x="4015713" y="637592"/>
                  <a:pt x="4011393" y="734049"/>
                </a:cubicBezTo>
                <a:cubicBezTo>
                  <a:pt x="4005293" y="872443"/>
                  <a:pt x="4018763" y="1010328"/>
                  <a:pt x="4022068" y="1148469"/>
                </a:cubicBezTo>
                <a:cubicBezTo>
                  <a:pt x="4031726" y="1552087"/>
                  <a:pt x="4007071" y="1955578"/>
                  <a:pt x="4024354" y="2359068"/>
                </a:cubicBezTo>
                <a:cubicBezTo>
                  <a:pt x="4029820" y="2477383"/>
                  <a:pt x="4008216" y="2594173"/>
                  <a:pt x="4011646" y="2712107"/>
                </a:cubicBezTo>
                <a:cubicBezTo>
                  <a:pt x="4015841" y="2851391"/>
                  <a:pt x="4020543" y="2990040"/>
                  <a:pt x="4023466" y="3129832"/>
                </a:cubicBezTo>
                <a:cubicBezTo>
                  <a:pt x="4029438" y="3409416"/>
                  <a:pt x="4016858" y="3689000"/>
                  <a:pt x="4021433" y="3968585"/>
                </a:cubicBezTo>
                <a:lnTo>
                  <a:pt x="4022936" y="4166132"/>
                </a:lnTo>
                <a:lnTo>
                  <a:pt x="3955504" y="4158897"/>
                </a:lnTo>
                <a:cubicBezTo>
                  <a:pt x="3911261" y="4157030"/>
                  <a:pt x="3866909" y="4158025"/>
                  <a:pt x="3822699" y="4161892"/>
                </a:cubicBezTo>
                <a:cubicBezTo>
                  <a:pt x="3594839" y="4176937"/>
                  <a:pt x="3366726" y="4170146"/>
                  <a:pt x="3138865" y="4173475"/>
                </a:cubicBezTo>
                <a:cubicBezTo>
                  <a:pt x="2834041" y="4178001"/>
                  <a:pt x="2529470" y="4166419"/>
                  <a:pt x="2224773" y="4165354"/>
                </a:cubicBezTo>
                <a:cubicBezTo>
                  <a:pt x="2162319" y="4165088"/>
                  <a:pt x="2099613" y="4168549"/>
                  <a:pt x="2037413" y="4173874"/>
                </a:cubicBezTo>
                <a:cubicBezTo>
                  <a:pt x="1951239" y="4181064"/>
                  <a:pt x="1866201" y="4172010"/>
                  <a:pt x="1780785" y="4163490"/>
                </a:cubicBezTo>
                <a:cubicBezTo>
                  <a:pt x="1677831" y="4153239"/>
                  <a:pt x="1575129" y="4162292"/>
                  <a:pt x="1472807" y="4174140"/>
                </a:cubicBezTo>
                <a:cubicBezTo>
                  <a:pt x="1297142" y="4194097"/>
                  <a:pt x="1120153" y="4197572"/>
                  <a:pt x="943908" y="4184525"/>
                </a:cubicBezTo>
                <a:cubicBezTo>
                  <a:pt x="749229" y="4170546"/>
                  <a:pt x="554677" y="4173076"/>
                  <a:pt x="359999" y="4174140"/>
                </a:cubicBezTo>
                <a:lnTo>
                  <a:pt x="0" y="4173167"/>
                </a:lnTo>
                <a:close/>
              </a:path>
            </a:pathLst>
          </a:custGeom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AE9B853A-DB70-494A-9C13-ABD7D2B79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8371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4D6EA"/>
          </a:solidFill>
          <a:ln w="38100" cap="rnd">
            <a:solidFill>
              <a:srgbClr val="94D6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mesh of blue lines and verticies">
            <a:extLst>
              <a:ext uri="{FF2B5EF4-FFF2-40B4-BE49-F238E27FC236}">
                <a16:creationId xmlns:a16="http://schemas.microsoft.com/office/drawing/2014/main" id="{DE422C80-D7D7-4D74-9F61-4275388C1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0" r="7363" b="-1"/>
          <a:stretch/>
        </p:blipFill>
        <p:spPr>
          <a:xfrm>
            <a:off x="1" y="4363728"/>
            <a:ext cx="4038139" cy="2494272"/>
          </a:xfrm>
          <a:custGeom>
            <a:avLst/>
            <a:gdLst/>
            <a:ahLst/>
            <a:cxnLst/>
            <a:rect l="l" t="t" r="r" b="b"/>
            <a:pathLst>
              <a:path w="4038139" h="2494272">
                <a:moveTo>
                  <a:pt x="2438639" y="4"/>
                </a:moveTo>
                <a:cubicBezTo>
                  <a:pt x="2482788" y="-80"/>
                  <a:pt x="2526947" y="1185"/>
                  <a:pt x="2571105" y="4513"/>
                </a:cubicBezTo>
                <a:cubicBezTo>
                  <a:pt x="2719783" y="18159"/>
                  <a:pt x="2869154" y="21488"/>
                  <a:pt x="3018248" y="14498"/>
                </a:cubicBezTo>
                <a:cubicBezTo>
                  <a:pt x="3138058" y="5805"/>
                  <a:pt x="3258233" y="4287"/>
                  <a:pt x="3378208" y="9972"/>
                </a:cubicBezTo>
                <a:cubicBezTo>
                  <a:pt x="3489993" y="16762"/>
                  <a:pt x="3601778" y="23684"/>
                  <a:pt x="3713942" y="19690"/>
                </a:cubicBezTo>
                <a:cubicBezTo>
                  <a:pt x="3758606" y="18093"/>
                  <a:pt x="3802639" y="16096"/>
                  <a:pt x="3846924" y="13433"/>
                </a:cubicBezTo>
                <a:cubicBezTo>
                  <a:pt x="3887658" y="9806"/>
                  <a:pt x="3928502" y="8092"/>
                  <a:pt x="3969337" y="8291"/>
                </a:cubicBezTo>
                <a:lnTo>
                  <a:pt x="4026100" y="11233"/>
                </a:lnTo>
                <a:lnTo>
                  <a:pt x="4028421" y="135049"/>
                </a:lnTo>
                <a:cubicBezTo>
                  <a:pt x="4036046" y="318940"/>
                  <a:pt x="4039604" y="503210"/>
                  <a:pt x="4023338" y="686719"/>
                </a:cubicBezTo>
                <a:cubicBezTo>
                  <a:pt x="4003386" y="911530"/>
                  <a:pt x="4007834" y="1135834"/>
                  <a:pt x="4023338" y="1360263"/>
                </a:cubicBezTo>
                <a:cubicBezTo>
                  <a:pt x="4030583" y="1465615"/>
                  <a:pt x="4044435" y="1570714"/>
                  <a:pt x="4034903" y="1676701"/>
                </a:cubicBezTo>
                <a:cubicBezTo>
                  <a:pt x="4027405" y="1758671"/>
                  <a:pt x="4018383" y="1840513"/>
                  <a:pt x="4011646" y="1922609"/>
                </a:cubicBezTo>
                <a:cubicBezTo>
                  <a:pt x="3996524" y="2106499"/>
                  <a:pt x="4007453" y="2290263"/>
                  <a:pt x="4019145" y="2474025"/>
                </a:cubicBezTo>
                <a:lnTo>
                  <a:pt x="4019523" y="2494272"/>
                </a:lnTo>
                <a:lnTo>
                  <a:pt x="0" y="2494272"/>
                </a:lnTo>
                <a:lnTo>
                  <a:pt x="0" y="11504"/>
                </a:lnTo>
                <a:lnTo>
                  <a:pt x="24642" y="15297"/>
                </a:lnTo>
                <a:cubicBezTo>
                  <a:pt x="90250" y="15297"/>
                  <a:pt x="155731" y="12501"/>
                  <a:pt x="221213" y="7975"/>
                </a:cubicBezTo>
                <a:cubicBezTo>
                  <a:pt x="364237" y="-159"/>
                  <a:pt x="507641" y="3223"/>
                  <a:pt x="650186" y="18093"/>
                </a:cubicBezTo>
                <a:cubicBezTo>
                  <a:pt x="751034" y="25934"/>
                  <a:pt x="852334" y="24683"/>
                  <a:pt x="952991" y="14365"/>
                </a:cubicBezTo>
                <a:cubicBezTo>
                  <a:pt x="1137703" y="-1744"/>
                  <a:pt x="1322035" y="11170"/>
                  <a:pt x="1506368" y="22087"/>
                </a:cubicBezTo>
                <a:cubicBezTo>
                  <a:pt x="1684896" y="32736"/>
                  <a:pt x="1863300" y="24882"/>
                  <a:pt x="2041828" y="17826"/>
                </a:cubicBezTo>
                <a:cubicBezTo>
                  <a:pt x="2173833" y="12635"/>
                  <a:pt x="2306192" y="253"/>
                  <a:pt x="2438639" y="4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1EFB-84A9-44D1-8B8C-5883C735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D9B814-95D9-443C-849F-86318EA9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3694" y="6485746"/>
            <a:ext cx="4114800" cy="365125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Azubi Africa; AWS re/Start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2FD32-8B8C-4015-A73B-34E090F2C8B8}"/>
              </a:ext>
            </a:extLst>
          </p:cNvPr>
          <p:cNvSpPr txBox="1"/>
          <p:nvPr/>
        </p:nvSpPr>
        <p:spPr>
          <a:xfrm>
            <a:off x="5205943" y="4712052"/>
            <a:ext cx="323708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/>
              <a:t>BETA 3 CHANNEL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43FD-3FDF-4D1F-BE60-F6D99790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</a:rPr>
              <a:t>Objectives</a:t>
            </a:r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4F7C-3148-492E-A609-95BE13FC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262" y="735535"/>
            <a:ext cx="7039935" cy="53892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4400">
              <a:latin typeface="The Hand"/>
              <a:ea typeface="Verdana"/>
            </a:endParaRPr>
          </a:p>
          <a:p>
            <a:endParaRPr lang="en-US">
              <a:latin typeface="Verdana"/>
              <a:ea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9F6A7-63E5-4841-8F50-7A0402E5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6746" y="6356350"/>
            <a:ext cx="1900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</a:rPr>
              <a:t>Azubi</a:t>
            </a:r>
            <a:r>
              <a:rPr lang="en-US" b="1" dirty="0">
                <a:solidFill>
                  <a:schemeClr val="tx1"/>
                </a:solidFill>
              </a:rPr>
              <a:t> Africa; AWS re/Start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2E0A9-06D6-4B8F-B4A2-C138EBAE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42003-F458-4546-8B51-5CAE34522B57}"/>
              </a:ext>
            </a:extLst>
          </p:cNvPr>
          <p:cNvSpPr txBox="1"/>
          <p:nvPr/>
        </p:nvSpPr>
        <p:spPr>
          <a:xfrm>
            <a:off x="4878823" y="729624"/>
            <a:ext cx="70047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C86A3-FE80-43BB-B6F1-4BB42C837112}"/>
              </a:ext>
            </a:extLst>
          </p:cNvPr>
          <p:cNvSpPr txBox="1"/>
          <p:nvPr/>
        </p:nvSpPr>
        <p:spPr>
          <a:xfrm>
            <a:off x="5107164" y="549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BF9BE-1FBA-4FE2-B186-35C1ACFDD7A1}"/>
              </a:ext>
            </a:extLst>
          </p:cNvPr>
          <p:cNvSpPr txBox="1"/>
          <p:nvPr/>
        </p:nvSpPr>
        <p:spPr>
          <a:xfrm>
            <a:off x="4975099" y="92304"/>
            <a:ext cx="7021954" cy="6047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300" b="1" dirty="0"/>
          </a:p>
          <a:p>
            <a:r>
              <a:rPr lang="en-US" sz="4300" b="1" dirty="0"/>
              <a:t>The main aim of this project is to implement a </a:t>
            </a:r>
          </a:p>
          <a:p>
            <a:r>
              <a:rPr lang="en-US" sz="4300" b="1" dirty="0"/>
              <a:t>fully-functional python-based Automated Teller Machine software.</a:t>
            </a:r>
          </a:p>
          <a:p>
            <a:endParaRPr lang="en-US" sz="4300" b="1" dirty="0"/>
          </a:p>
          <a:p>
            <a:r>
              <a:rPr lang="en-US" sz="4300" b="1" dirty="0"/>
              <a:t>Specific objectives: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b="1" dirty="0"/>
              <a:t>To ensure ATM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b="1" dirty="0"/>
              <a:t>To ascertain user-friendliness</a:t>
            </a:r>
          </a:p>
          <a:p>
            <a:r>
              <a:rPr lang="en-US" sz="43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561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FA7C-E3E6-403B-B7FE-7F0AF78C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3139553" cy="11301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Login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DBA7A-EB4E-484D-AD19-82291E9C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064" y="6356350"/>
            <a:ext cx="3657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Azubi Africa; AWS re/Start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2D1F7-6590-4068-9243-C36C413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136" y="6356350"/>
            <a:ext cx="16527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DFC9A27-A8D7-4714-859C-F78293055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53" y="0"/>
            <a:ext cx="8303944" cy="68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DFA7C-E3E6-403B-B7FE-7F0AF78C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143842" cy="138988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Transactions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DBA7A-EB4E-484D-AD19-82291E9C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064" y="6356350"/>
            <a:ext cx="3657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Azubi Africa; AWS re/Start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2D1F7-6590-4068-9243-C36C413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136" y="6356350"/>
            <a:ext cx="16527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06A4CFE-7E80-405D-9929-82D98E8BF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78" y="0"/>
            <a:ext cx="8206676" cy="68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883AE-5D04-4DA2-B8B5-5FAE739A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73" y="548640"/>
            <a:ext cx="3879615" cy="543153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</a:rPr>
              <a:t>Outcome </a:t>
            </a:r>
            <a:br>
              <a:rPr lang="en-US" sz="6000" dirty="0">
                <a:solidFill>
                  <a:srgbClr val="7030A0"/>
                </a:solidFill>
              </a:rPr>
            </a:br>
            <a:r>
              <a:rPr lang="en-US" sz="6000" dirty="0">
                <a:solidFill>
                  <a:srgbClr val="7030A0"/>
                </a:solidFill>
              </a:rPr>
              <a:t>and </a:t>
            </a:r>
            <a:br>
              <a:rPr lang="en-US" sz="6000" dirty="0">
                <a:solidFill>
                  <a:srgbClr val="7030A0"/>
                </a:solidFill>
              </a:rPr>
            </a:br>
            <a:r>
              <a:rPr lang="en-US" sz="6000" dirty="0">
                <a:solidFill>
                  <a:srgbClr val="7030A0"/>
                </a:solidFill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DACA-BCF8-4EFC-B224-320CA63B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653" y="5753"/>
            <a:ext cx="7317363" cy="68548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/>
              <a:t>Implemented user IDs during logins</a:t>
            </a:r>
          </a:p>
          <a:p>
            <a:pPr marL="0" indent="0">
              <a:buNone/>
            </a:pPr>
            <a:r>
              <a:rPr lang="en-US" sz="4800" b="1" dirty="0"/>
              <a:t>	(Authentication).</a:t>
            </a:r>
          </a:p>
          <a:p>
            <a:r>
              <a:rPr lang="en-US" sz="4800" b="1" dirty="0"/>
              <a:t>Implemented masked pins for secure logins</a:t>
            </a:r>
          </a:p>
          <a:p>
            <a:pPr marL="0" indent="0">
              <a:buNone/>
            </a:pPr>
            <a:r>
              <a:rPr lang="en-US" sz="4800" b="1" dirty="0"/>
              <a:t>	(Authorization).</a:t>
            </a:r>
          </a:p>
          <a:p>
            <a:r>
              <a:rPr lang="en-US" sz="4400" b="1" dirty="0"/>
              <a:t>Logged user and general transaction history</a:t>
            </a:r>
          </a:p>
          <a:p>
            <a:pPr marL="0" indent="0">
              <a:buNone/>
            </a:pPr>
            <a:r>
              <a:rPr lang="en-US" sz="4400" b="1" dirty="0"/>
              <a:t>	(Accounting).</a:t>
            </a:r>
          </a:p>
          <a:p>
            <a:pPr marL="0" indent="0">
              <a:buNone/>
            </a:pPr>
            <a:endParaRPr lang="en-US" sz="4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D2484-90E3-4BB2-BE61-8738DD1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6066" y="6356350"/>
            <a:ext cx="1843178" cy="307616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 Bold"/>
                <a:ea typeface="+mn-ea"/>
                <a:cs typeface="+mn-cs"/>
              </a:rPr>
              <a:t>Azubi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 Bold"/>
                <a:ea typeface="+mn-ea"/>
                <a:cs typeface="+mn-cs"/>
              </a:rPr>
              <a:t> Africa; AWS re/Start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354AE-683F-406B-B8A5-B55EAB81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7CD31F4-64FA-4BA0-9498-67783267A8C8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 Hand 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e Hand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80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3AE-5D04-4DA2-B8B5-5FAE739A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196" y="2736201"/>
            <a:ext cx="3879615" cy="138559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</a:rPr>
              <a:t>Brace </a:t>
            </a:r>
            <a:br>
              <a:rPr lang="en-US" sz="6000" dirty="0">
                <a:solidFill>
                  <a:srgbClr val="7030A0"/>
                </a:solidFill>
              </a:rPr>
            </a:br>
            <a:r>
              <a:rPr lang="en-US" sz="6000" dirty="0">
                <a:solidFill>
                  <a:srgbClr val="7030A0"/>
                </a:solidFill>
              </a:rPr>
              <a:t>for demonstration…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D2484-90E3-4BB2-BE61-8738DD1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6066" y="6356350"/>
            <a:ext cx="1843178" cy="307616"/>
          </a:xfrm>
        </p:spPr>
        <p:txBody>
          <a:bodyPr>
            <a:normAutofit fontScale="92500" lnSpcReduction="10000"/>
          </a:bodyPr>
          <a:lstStyle/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Azubi Africa; AWS re/Start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354AE-683F-406B-B8A5-B55EAB81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7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131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The Hand</vt:lpstr>
      <vt:lpstr>The Hand Bold</vt:lpstr>
      <vt:lpstr>The Serif Hand Black</vt:lpstr>
      <vt:lpstr>Verdana</vt:lpstr>
      <vt:lpstr>SketchyVTI</vt:lpstr>
      <vt:lpstr>AUTOMATED TELLER MACHINE</vt:lpstr>
      <vt:lpstr>Objectives</vt:lpstr>
      <vt:lpstr>Login process</vt:lpstr>
      <vt:lpstr>Transactions</vt:lpstr>
      <vt:lpstr>Outcome  and  Conclusion</vt:lpstr>
      <vt:lpstr>Brace  for demonstration…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Desmond Kim Odera</cp:lastModifiedBy>
  <cp:revision>130</cp:revision>
  <dcterms:created xsi:type="dcterms:W3CDTF">2022-01-19T18:44:58Z</dcterms:created>
  <dcterms:modified xsi:type="dcterms:W3CDTF">2022-03-15T10:39:00Z</dcterms:modified>
</cp:coreProperties>
</file>