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5"/>
  </p:notesMasterIdLst>
  <p:sldIdLst>
    <p:sldId id="256" r:id="rId5"/>
    <p:sldId id="265" r:id="rId6"/>
    <p:sldId id="267" r:id="rId7"/>
    <p:sldId id="266" r:id="rId8"/>
    <p:sldId id="273" r:id="rId9"/>
    <p:sldId id="259" r:id="rId10"/>
    <p:sldId id="296" r:id="rId11"/>
    <p:sldId id="293" r:id="rId12"/>
    <p:sldId id="295" r:id="rId13"/>
    <p:sldId id="282" r:id="rId14"/>
    <p:sldId id="300" r:id="rId15"/>
    <p:sldId id="302" r:id="rId16"/>
    <p:sldId id="269" r:id="rId17"/>
    <p:sldId id="301" r:id="rId18"/>
    <p:sldId id="303" r:id="rId19"/>
    <p:sldId id="304" r:id="rId20"/>
    <p:sldId id="284" r:id="rId21"/>
    <p:sldId id="279" r:id="rId22"/>
    <p:sldId id="286" r:id="rId23"/>
    <p:sldId id="291" r:id="rId2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DF5"/>
    <a:srgbClr val="D38F73"/>
    <a:srgbClr val="FCEC6D"/>
    <a:srgbClr val="293F4B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1"/>
    <p:restoredTop sz="94737"/>
  </p:normalViewPr>
  <p:slideViewPr>
    <p:cSldViewPr snapToGrid="0">
      <p:cViewPr varScale="1">
        <p:scale>
          <a:sx n="78" d="100"/>
          <a:sy n="78" d="100"/>
        </p:scale>
        <p:origin x="112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3/5/2024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e2504181d_0_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7e2504181d_0_9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7e2504181d_0_9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62904" y="1"/>
            <a:ext cx="12254909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427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  <p:sldLayoutId id="2147483711" r:id="rId47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dc-codecademy/mkwd12-net-05-oopcsharp/tree/main/G2" TargetMode="Externa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6" name="Google Shape;148;p25"/>
          <p:cNvSpPr txBox="1">
            <a:spLocks/>
          </p:cNvSpPr>
          <p:nvPr/>
        </p:nvSpPr>
        <p:spPr>
          <a:xfrm>
            <a:off x="615844" y="5194490"/>
            <a:ext cx="3754988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Trainer – </a:t>
            </a:r>
            <a:r>
              <a:rPr lang="en-GB" alt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Danilo </a:t>
            </a:r>
            <a:r>
              <a:rPr lang="en-GB" altLang="en-GB" sz="2000" dirty="0" err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Borozan</a:t>
            </a:r>
            <a:endParaRPr lang="en-GB" sz="2000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Assistant – </a:t>
            </a:r>
            <a:r>
              <a:rPr lang="en-GB" alt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Ilija </a:t>
            </a:r>
            <a:r>
              <a:rPr lang="en-GB" altLang="en-GB" sz="2000" dirty="0" err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Mitev</a:t>
            </a:r>
            <a:endParaRPr lang="en-GB" altLang="en-GB" sz="2000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" name="Google Shape;147;p25"/>
          <p:cNvSpPr txBox="1">
            <a:spLocks/>
          </p:cNvSpPr>
          <p:nvPr/>
        </p:nvSpPr>
        <p:spPr>
          <a:xfrm>
            <a:off x="1417950" y="2135440"/>
            <a:ext cx="8402706" cy="12752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  <a:defRPr sz="8800" b="0" i="0" kern="1200">
                <a:solidFill>
                  <a:schemeClr val="accent4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</a:lstStyle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 panose="020B0A04020102020204"/>
              <a:buNone/>
            </a:pPr>
            <a:r>
              <a:rPr lang="en-US" sz="8000" dirty="0">
                <a:solidFill>
                  <a:srgbClr val="D38F73"/>
                </a:solidFill>
                <a:latin typeface="Roboto" charset="0"/>
                <a:ea typeface="Roboto" charset="0"/>
                <a:cs typeface="Roboto Medium" panose="02000000000000000000"/>
                <a:sym typeface="Roboto Medium" panose="02000000000000000000"/>
              </a:rPr>
              <a:t>Loops</a:t>
            </a:r>
            <a:r>
              <a:rPr lang="en-US" sz="8000" dirty="0">
                <a:solidFill>
                  <a:schemeClr val="lt1"/>
                </a:solidFill>
                <a:latin typeface="Roboto" charset="0"/>
                <a:ea typeface="Roboto" charset="0"/>
                <a:cs typeface="Roboto Medium" panose="02000000000000000000"/>
                <a:sym typeface="Roboto Medium" panose="02000000000000000000"/>
              </a:rPr>
              <a:t> and arrays in C#</a:t>
            </a: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238700" y="351575"/>
            <a:ext cx="6593478" cy="126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D38F73"/>
                </a:solidFill>
                <a:latin typeface="Roboto" charset="0"/>
                <a:ea typeface="Roboto" charset="0"/>
              </a:rPr>
              <a:t>02 </a:t>
            </a:r>
            <a:r>
              <a:rPr lang="en-GB" sz="5400" dirty="0">
                <a:solidFill>
                  <a:srgbClr val="D38F73"/>
                </a:solidFill>
                <a:latin typeface="Roboto" charset="0"/>
                <a:ea typeface="Roboto" charset="0"/>
              </a:rPr>
              <a:t>EXERCISE</a:t>
            </a:r>
            <a:endParaRPr sz="5400" dirty="0">
              <a:solidFill>
                <a:srgbClr val="D38F73"/>
              </a:solidFill>
              <a:latin typeface="Roboto" charset="0"/>
              <a:ea typeface="Roboto" charset="0"/>
            </a:endParaRPr>
          </a:p>
        </p:txBody>
      </p:sp>
      <p:sp>
        <p:nvSpPr>
          <p:cNvPr id="4" name="Google Shape;240;p34"/>
          <p:cNvSpPr txBox="1">
            <a:spLocks/>
          </p:cNvSpPr>
          <p:nvPr/>
        </p:nvSpPr>
        <p:spPr>
          <a:xfrm>
            <a:off x="238700" y="1805751"/>
            <a:ext cx="9344212" cy="4428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Get an input number from the console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Print all even numbers starting from 2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Get another input number from the console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Print all odd numbers starting from 1</a:t>
            </a:r>
          </a:p>
          <a:p>
            <a:pPr marL="45720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2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2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9668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238700" y="351575"/>
            <a:ext cx="6593478" cy="126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D38F73"/>
                </a:solidFill>
                <a:latin typeface="Roboto" charset="0"/>
                <a:ea typeface="Roboto" charset="0"/>
              </a:rPr>
              <a:t>03 </a:t>
            </a:r>
            <a:r>
              <a:rPr lang="en-GB" sz="5400" dirty="0">
                <a:solidFill>
                  <a:srgbClr val="D38F73"/>
                </a:solidFill>
                <a:latin typeface="Roboto" charset="0"/>
                <a:ea typeface="Roboto" charset="0"/>
              </a:rPr>
              <a:t>EXERCISE</a:t>
            </a:r>
            <a:endParaRPr sz="5400" dirty="0">
              <a:solidFill>
                <a:srgbClr val="D38F73"/>
              </a:solidFill>
              <a:latin typeface="Roboto" charset="0"/>
              <a:ea typeface="Roboto" charset="0"/>
            </a:endParaRPr>
          </a:p>
        </p:txBody>
      </p:sp>
      <p:sp>
        <p:nvSpPr>
          <p:cNvPr id="4" name="Google Shape;247;p35"/>
          <p:cNvSpPr txBox="1">
            <a:spLocks/>
          </p:cNvSpPr>
          <p:nvPr/>
        </p:nvSpPr>
        <p:spPr>
          <a:xfrm>
            <a:off x="238700" y="1677734"/>
            <a:ext cx="9938572" cy="47962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Get an input from the console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Print all numbers from 1 to that number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Don’t print numbers that can be divided by 3 or 7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If the number gets to 100 print a message: The limit is reached and stop counting</a:t>
            </a:r>
          </a:p>
          <a:p>
            <a:pPr marL="45720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200" dirty="0">
              <a:solidFill>
                <a:schemeClr val="dk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6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>
            <a:spLocks noGrp="1"/>
          </p:cNvSpPr>
          <p:nvPr>
            <p:ph type="title"/>
          </p:nvPr>
        </p:nvSpPr>
        <p:spPr>
          <a:xfrm>
            <a:off x="1805219" y="677684"/>
            <a:ext cx="8325562" cy="949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/>
          <a:p>
            <a:pPr algn="ctr">
              <a:lnSpc>
                <a:spcPct val="100000"/>
              </a:lnSpc>
              <a:buSzPts val="1100"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ARRAYS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54" name="Google Shape;254;p36"/>
          <p:cNvSpPr txBox="1">
            <a:spLocks noGrp="1"/>
          </p:cNvSpPr>
          <p:nvPr>
            <p:ph type="body" idx="1"/>
          </p:nvPr>
        </p:nvSpPr>
        <p:spPr>
          <a:xfrm>
            <a:off x="2752000" y="5089439"/>
            <a:ext cx="6611200" cy="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Working arrays and array methods</a:t>
            </a:r>
            <a:endParaRPr sz="32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471467" y="1774300"/>
            <a:ext cx="2993067" cy="29930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36"/>
          <p:cNvCxnSpPr/>
          <p:nvPr/>
        </p:nvCxnSpPr>
        <p:spPr>
          <a:xfrm rot="10800000">
            <a:off x="1743900" y="2290900"/>
            <a:ext cx="2202400" cy="0"/>
          </a:xfrm>
          <a:prstGeom prst="straightConnector1">
            <a:avLst/>
          </a:prstGeom>
          <a:noFill/>
          <a:ln w="28575" cap="flat" cmpd="sng">
            <a:solidFill>
              <a:srgbClr val="D38F7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36"/>
          <p:cNvCxnSpPr/>
          <p:nvPr/>
        </p:nvCxnSpPr>
        <p:spPr>
          <a:xfrm rot="10800000">
            <a:off x="2538467" y="2952300"/>
            <a:ext cx="1788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36"/>
          <p:cNvCxnSpPr/>
          <p:nvPr/>
        </p:nvCxnSpPr>
        <p:spPr>
          <a:xfrm flipH="1">
            <a:off x="1167667" y="3613700"/>
            <a:ext cx="2956000" cy="2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36"/>
          <p:cNvCxnSpPr/>
          <p:nvPr/>
        </p:nvCxnSpPr>
        <p:spPr>
          <a:xfrm rot="10800000">
            <a:off x="3133267" y="3990633"/>
            <a:ext cx="1193600" cy="3600"/>
          </a:xfrm>
          <a:prstGeom prst="straightConnector1">
            <a:avLst/>
          </a:prstGeom>
          <a:noFill/>
          <a:ln w="28575" cap="flat" cmpd="sng">
            <a:solidFill>
              <a:srgbClr val="D38F7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36"/>
          <p:cNvCxnSpPr/>
          <p:nvPr/>
        </p:nvCxnSpPr>
        <p:spPr>
          <a:xfrm>
            <a:off x="8062567" y="2290900"/>
            <a:ext cx="2202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36"/>
          <p:cNvCxnSpPr/>
          <p:nvPr/>
        </p:nvCxnSpPr>
        <p:spPr>
          <a:xfrm>
            <a:off x="7682000" y="2952300"/>
            <a:ext cx="1788400" cy="0"/>
          </a:xfrm>
          <a:prstGeom prst="straightConnector1">
            <a:avLst/>
          </a:prstGeom>
          <a:noFill/>
          <a:ln w="28575" cap="flat" cmpd="sng">
            <a:solidFill>
              <a:srgbClr val="D38F7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p36"/>
          <p:cNvCxnSpPr/>
          <p:nvPr/>
        </p:nvCxnSpPr>
        <p:spPr>
          <a:xfrm>
            <a:off x="7885200" y="3613700"/>
            <a:ext cx="2956000" cy="22400"/>
          </a:xfrm>
          <a:prstGeom prst="straightConnector1">
            <a:avLst/>
          </a:prstGeom>
          <a:noFill/>
          <a:ln w="28575" cap="flat" cmpd="sng">
            <a:solidFill>
              <a:srgbClr val="D38F7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36"/>
          <p:cNvCxnSpPr/>
          <p:nvPr/>
        </p:nvCxnSpPr>
        <p:spPr>
          <a:xfrm rot="10800000" flipH="1">
            <a:off x="7682000" y="3990633"/>
            <a:ext cx="1193600" cy="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729" y="343091"/>
            <a:ext cx="7905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591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69;p37"/>
          <p:cNvSpPr txBox="1">
            <a:spLocks noGrp="1"/>
          </p:cNvSpPr>
          <p:nvPr>
            <p:ph type="title"/>
          </p:nvPr>
        </p:nvSpPr>
        <p:spPr>
          <a:xfrm>
            <a:off x="473206" y="277377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ARRAYS</a:t>
            </a:r>
            <a:r>
              <a:rPr lang="en-GB" sz="40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 C#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" name="Google Shape;270;p37"/>
          <p:cNvSpPr txBox="1">
            <a:spLocks noGrp="1"/>
          </p:cNvSpPr>
          <p:nvPr>
            <p:ph type="body" idx="4294967295"/>
          </p:nvPr>
        </p:nvSpPr>
        <p:spPr>
          <a:xfrm>
            <a:off x="354329" y="201042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Arrays in C# are basically </a:t>
            </a: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collection of fixed number of variables of the same type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We use arrays when we want to store a certain number of values as a group.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8889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76;p38"/>
          <p:cNvSpPr txBox="1">
            <a:spLocks noGrp="1"/>
          </p:cNvSpPr>
          <p:nvPr>
            <p:ph type="title"/>
          </p:nvPr>
        </p:nvSpPr>
        <p:spPr>
          <a:xfrm>
            <a:off x="153166" y="551697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ARRAY </a:t>
            </a: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PROPERTIES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" name="Google Shape;277;p38"/>
          <p:cNvSpPr txBox="1">
            <a:spLocks noGrp="1"/>
          </p:cNvSpPr>
          <p:nvPr>
            <p:ph type="body" idx="4294967295"/>
          </p:nvPr>
        </p:nvSpPr>
        <p:spPr>
          <a:xfrm>
            <a:off x="0" y="1406924"/>
            <a:ext cx="7920991" cy="452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When we create an array we must specify the type of the array.</a:t>
            </a:r>
            <a:endParaRPr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When we create an array we must specify </a:t>
            </a:r>
            <a:b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number of elements it will hold.</a:t>
            </a:r>
            <a:endParaRPr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Items in an array are indexed </a:t>
            </a:r>
            <a:b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starting from 0.</a:t>
            </a:r>
            <a:endParaRPr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 can access and change </a:t>
            </a:r>
            <a:b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items by accessing </a:t>
            </a:r>
            <a:b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their index.</a:t>
            </a:r>
            <a:endParaRPr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85372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3;p39"/>
          <p:cNvSpPr txBox="1">
            <a:spLocks noGrp="1"/>
          </p:cNvSpPr>
          <p:nvPr>
            <p:ph type="title"/>
          </p:nvPr>
        </p:nvSpPr>
        <p:spPr>
          <a:xfrm>
            <a:off x="454918" y="350529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WORKING</a:t>
            </a:r>
            <a:r>
              <a:rPr lang="en-GB" sz="40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WITH ARRAYS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" name="Google Shape;284;p39"/>
          <p:cNvSpPr txBox="1">
            <a:spLocks noGrp="1"/>
          </p:cNvSpPr>
          <p:nvPr>
            <p:ph type="body" idx="4294967295"/>
          </p:nvPr>
        </p:nvSpPr>
        <p:spPr>
          <a:xfrm>
            <a:off x="162305" y="182754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 can get the number of items in an array using the property </a:t>
            </a:r>
            <a:r>
              <a:rPr lang="en-GB" sz="28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length.</a:t>
            </a:r>
            <a:endParaRPr sz="28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 can find a value in Array with the method </a:t>
            </a:r>
            <a:r>
              <a:rPr lang="en-GB" sz="2800" b="1" dirty="0" err="1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IndexOf</a:t>
            </a:r>
            <a:r>
              <a:rPr lang="en-GB" sz="28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</a:t>
            </a:r>
            <a:endParaRPr sz="28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 can also reverse an array with </a:t>
            </a:r>
            <a:r>
              <a:rPr lang="en-GB" sz="2800" b="1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Reverse.</a:t>
            </a:r>
            <a:endParaRPr sz="2800" b="1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 can change an array number of items </a:t>
            </a:r>
            <a:b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with </a:t>
            </a:r>
            <a:r>
              <a:rPr lang="en-GB" sz="2800" b="1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Resize.</a:t>
            </a:r>
            <a:endParaRPr sz="2800" b="1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055194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0;p40"/>
          <p:cNvSpPr txBox="1">
            <a:spLocks noGrp="1"/>
          </p:cNvSpPr>
          <p:nvPr>
            <p:ph type="title"/>
          </p:nvPr>
        </p:nvSpPr>
        <p:spPr>
          <a:xfrm>
            <a:off x="226316" y="505977"/>
            <a:ext cx="43740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FOREACH</a:t>
            </a:r>
            <a:r>
              <a:rPr lang="en-GB" sz="40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LOOP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" name="Google Shape;291;p40"/>
          <p:cNvSpPr txBox="1">
            <a:spLocks noGrp="1"/>
          </p:cNvSpPr>
          <p:nvPr>
            <p:ph type="body" idx="4294967295"/>
          </p:nvPr>
        </p:nvSpPr>
        <p:spPr>
          <a:xfrm>
            <a:off x="226314" y="1406924"/>
            <a:ext cx="5177790" cy="4591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loop that </a:t>
            </a: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loops only when provided an array</a:t>
            </a:r>
            <a:endParaRPr sz="2800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Loops through every element of an array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Stores elements in a local variable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Break and continue apply </a:t>
            </a:r>
            <a:b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 well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247671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238700" y="351575"/>
            <a:ext cx="6593478" cy="126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D38F73"/>
                </a:solidFill>
                <a:latin typeface="Roboto" charset="0"/>
                <a:ea typeface="Roboto" charset="0"/>
              </a:rPr>
              <a:t>04 </a:t>
            </a:r>
            <a:r>
              <a:rPr lang="en-GB" sz="5400" dirty="0">
                <a:solidFill>
                  <a:srgbClr val="D38F73"/>
                </a:solidFill>
                <a:latin typeface="Roboto" charset="0"/>
                <a:ea typeface="Roboto" charset="0"/>
              </a:rPr>
              <a:t>EXERCISE</a:t>
            </a:r>
            <a:endParaRPr sz="5400" dirty="0">
              <a:solidFill>
                <a:srgbClr val="D38F73"/>
              </a:solidFill>
              <a:latin typeface="Roboto" charset="0"/>
              <a:ea typeface="Roboto" charset="0"/>
            </a:endParaRPr>
          </a:p>
        </p:txBody>
      </p:sp>
      <p:sp>
        <p:nvSpPr>
          <p:cNvPr id="4" name="Google Shape;310;p41"/>
          <p:cNvSpPr txBox="1">
            <a:spLocks/>
          </p:cNvSpPr>
          <p:nvPr/>
        </p:nvSpPr>
        <p:spPr>
          <a:xfrm>
            <a:off x="238700" y="1696023"/>
            <a:ext cx="9517948" cy="4428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Declare 5 arrays with 5 elements in them:</a:t>
            </a:r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▹"/>
            </a:pPr>
            <a:r>
              <a:rPr lang="en-US" sz="2800" dirty="0">
                <a:solidFill>
                  <a:schemeClr val="dk1"/>
                </a:solidFill>
              </a:rPr>
              <a:t>With words</a:t>
            </a:r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▹"/>
            </a:pPr>
            <a:r>
              <a:rPr lang="en-US" sz="2800" dirty="0">
                <a:solidFill>
                  <a:schemeClr val="dk1"/>
                </a:solidFill>
              </a:rPr>
              <a:t>With decimal values</a:t>
            </a:r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▹"/>
            </a:pPr>
            <a:r>
              <a:rPr lang="en-US" sz="2800" dirty="0">
                <a:solidFill>
                  <a:schemeClr val="dk1"/>
                </a:solidFill>
              </a:rPr>
              <a:t>With characters from keyboard</a:t>
            </a:r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▹"/>
            </a:pPr>
            <a:r>
              <a:rPr lang="en-US" sz="2800" dirty="0">
                <a:solidFill>
                  <a:schemeClr val="dk1"/>
                </a:solidFill>
              </a:rPr>
              <a:t>With true/false values</a:t>
            </a:r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▹"/>
            </a:pPr>
            <a:r>
              <a:rPr lang="en-US" sz="2800" dirty="0">
                <a:solidFill>
                  <a:schemeClr val="dk1"/>
                </a:solidFill>
              </a:rPr>
              <a:t>With arrays, each holding 2 whole numbers</a:t>
            </a:r>
          </a:p>
          <a:p>
            <a:pPr marL="45720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800" dirty="0">
              <a:solidFill>
                <a:schemeClr val="dk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77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247844" y="351575"/>
            <a:ext cx="6593478" cy="126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D38F73"/>
                </a:solidFill>
                <a:latin typeface="Roboto" charset="0"/>
                <a:ea typeface="Roboto" charset="0"/>
              </a:rPr>
              <a:t>05 </a:t>
            </a:r>
            <a:r>
              <a:rPr lang="en-GB" sz="5400" dirty="0">
                <a:solidFill>
                  <a:srgbClr val="D38F73"/>
                </a:solidFill>
                <a:latin typeface="Roboto" charset="0"/>
                <a:ea typeface="Roboto" charset="0"/>
              </a:rPr>
              <a:t>EXERCISE</a:t>
            </a:r>
            <a:endParaRPr sz="5400" dirty="0">
              <a:solidFill>
                <a:srgbClr val="D38F73"/>
              </a:solidFill>
              <a:latin typeface="Roboto" charset="0"/>
              <a:ea typeface="Roboto" charset="0"/>
            </a:endParaRPr>
          </a:p>
        </p:txBody>
      </p:sp>
      <p:sp>
        <p:nvSpPr>
          <p:cNvPr id="4" name="Google Shape;317;p42"/>
          <p:cNvSpPr txBox="1">
            <a:spLocks/>
          </p:cNvSpPr>
          <p:nvPr/>
        </p:nvSpPr>
        <p:spPr>
          <a:xfrm>
            <a:off x="238700" y="1851470"/>
            <a:ext cx="9709972" cy="450360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Declare a new array of integers with 5 elements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Initialize the array elements with values from input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Sum all the values and print the result in the console</a:t>
            </a:r>
          </a:p>
          <a:p>
            <a:pPr marL="45720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800" dirty="0">
              <a:solidFill>
                <a:schemeClr val="dk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13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256988" y="379007"/>
            <a:ext cx="6593478" cy="126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D38F73"/>
                </a:solidFill>
                <a:latin typeface="Roboto" charset="0"/>
                <a:ea typeface="Roboto" charset="0"/>
              </a:rPr>
              <a:t>06 </a:t>
            </a:r>
            <a:r>
              <a:rPr lang="en-GB" sz="5400" dirty="0">
                <a:solidFill>
                  <a:srgbClr val="D38F73"/>
                </a:solidFill>
                <a:latin typeface="Roboto" charset="0"/>
                <a:ea typeface="Roboto" charset="0"/>
              </a:rPr>
              <a:t>EXERCISE</a:t>
            </a:r>
            <a:endParaRPr sz="5400" dirty="0">
              <a:solidFill>
                <a:srgbClr val="D38F73"/>
              </a:solidFill>
              <a:latin typeface="Roboto" charset="0"/>
              <a:ea typeface="Roboto" charset="0"/>
            </a:endParaRPr>
          </a:p>
        </p:txBody>
      </p:sp>
      <p:sp>
        <p:nvSpPr>
          <p:cNvPr id="4" name="Google Shape;324;p43"/>
          <p:cNvSpPr txBox="1">
            <a:spLocks/>
          </p:cNvSpPr>
          <p:nvPr/>
        </p:nvSpPr>
        <p:spPr>
          <a:xfrm>
            <a:off x="138116" y="1778318"/>
            <a:ext cx="10651804" cy="489680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Create an array with names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Give an option to the user to enter a name from the keyboard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After entering the name put it in the array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Ask the user if they want to enter another name(Y / N)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Do the same process over and over until the user enters N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Print all the names after user enters N</a:t>
            </a:r>
          </a:p>
          <a:p>
            <a:pPr marL="45720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6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>
            <p:ph type="title"/>
          </p:nvPr>
        </p:nvSpPr>
        <p:spPr>
          <a:xfrm>
            <a:off x="528070" y="560841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AGENDA </a:t>
            </a: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THIS CLASS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" name="Google Shape;155;p26"/>
          <p:cNvSpPr txBox="1">
            <a:spLocks noGrp="1"/>
          </p:cNvSpPr>
          <p:nvPr>
            <p:ph type="body" idx="4294967295"/>
          </p:nvPr>
        </p:nvSpPr>
        <p:spPr>
          <a:xfrm>
            <a:off x="107441" y="137949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Looping in C# with: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 panose="02000000000000000000"/>
              <a:buChar char="▹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 panose="02000000000000000000"/>
              <a:buChar char="▹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While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 panose="02000000000000000000"/>
              <a:buChar char="▹"/>
            </a:pPr>
            <a:r>
              <a:rPr lang="en-GB" sz="2800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ForEach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Arrays in C#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Array methods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Using Loops and Arrays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Console tricks with loops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4;p41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QUESTIONS?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315;p41"/>
          <p:cNvSpPr txBox="1">
            <a:spLocks/>
          </p:cNvSpPr>
          <p:nvPr/>
        </p:nvSpPr>
        <p:spPr>
          <a:xfrm>
            <a:off x="377770" y="2080633"/>
            <a:ext cx="8117006" cy="4064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indent="0"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find us at</a:t>
            </a:r>
          </a:p>
          <a:p>
            <a:pPr indent="-381000">
              <a:spcBef>
                <a:spcPts val="1000"/>
              </a:spcBef>
              <a:buClr>
                <a:srgbClr val="5E85B9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daniloborozan07@gmail.com</a:t>
            </a:r>
          </a:p>
          <a:p>
            <a:pPr indent="-381000">
              <a:spcBef>
                <a:spcPts val="0"/>
              </a:spcBef>
              <a:buClr>
                <a:srgbClr val="5E85B9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ilija.mitev3@gmail.com</a:t>
            </a: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spcBef>
                <a:spcPts val="1000"/>
              </a:spcBef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find us at</a:t>
            </a:r>
          </a:p>
          <a:p>
            <a:pPr indent="-381000">
              <a:spcBef>
                <a:spcPts val="1000"/>
              </a:spcBef>
              <a:spcAft>
                <a:spcPts val="1000"/>
              </a:spcAft>
              <a:buClr>
                <a:srgbClr val="5E85B9"/>
              </a:buClr>
              <a:buSzPts val="2400"/>
              <a:buFont typeface="Roboto" panose="0200000000000000000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Repository with the code Link</a:t>
            </a:r>
          </a:p>
          <a:p>
            <a:pPr marL="76200" indent="0">
              <a:spcBef>
                <a:spcPts val="1000"/>
              </a:spcBef>
              <a:spcAft>
                <a:spcPts val="1000"/>
              </a:spcAft>
              <a:buClr>
                <a:srgbClr val="5E85B9"/>
              </a:buClr>
              <a:buSzPts val="2400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</a:t>
            </a: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2"/>
              </a:rPr>
              <a:t>https://github.com/sedc-codecademy/mkwd12-net-05-oopcsharp/tree/main/G2</a:t>
            </a: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68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1;p27"/>
          <p:cNvSpPr txBox="1">
            <a:spLocks/>
          </p:cNvSpPr>
          <p:nvPr/>
        </p:nvSpPr>
        <p:spPr>
          <a:xfrm>
            <a:off x="49149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  <a:defRPr sz="3600" b="0" i="0" kern="1200">
                <a:solidFill>
                  <a:schemeClr val="bg2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LOOPS</a:t>
            </a:r>
            <a:r>
              <a:rPr lang="en-GB" sz="40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 C#</a:t>
            </a:r>
          </a:p>
        </p:txBody>
      </p:sp>
      <p:sp>
        <p:nvSpPr>
          <p:cNvPr id="7" name="Google Shape;162;p27"/>
          <p:cNvSpPr txBox="1">
            <a:spLocks noGrp="1"/>
          </p:cNvSpPr>
          <p:nvPr>
            <p:ph type="body" idx="4294967295"/>
          </p:nvPr>
        </p:nvSpPr>
        <p:spPr>
          <a:xfrm>
            <a:off x="395494" y="198299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loop statement allows us to execute a statement or multiple statements, a certain amount of times in a programming language.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3111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8;p28"/>
          <p:cNvSpPr txBox="1">
            <a:spLocks noGrp="1"/>
          </p:cNvSpPr>
          <p:nvPr>
            <p:ph type="title"/>
          </p:nvPr>
        </p:nvSpPr>
        <p:spPr>
          <a:xfrm>
            <a:off x="400054" y="505977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LOOP</a:t>
            </a:r>
            <a:r>
              <a:rPr lang="en-GB" sz="40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TYPES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" name="Google Shape;169;p28"/>
          <p:cNvSpPr txBox="1">
            <a:spLocks noGrp="1"/>
          </p:cNvSpPr>
          <p:nvPr>
            <p:ph type="body" idx="4294967295"/>
          </p:nvPr>
        </p:nvSpPr>
        <p:spPr>
          <a:xfrm>
            <a:off x="235457" y="14069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 can do looping in C# with the following features: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while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do-while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oreach (only with arrays)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8325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5;p29"/>
          <p:cNvSpPr txBox="1">
            <a:spLocks noGrp="1"/>
          </p:cNvSpPr>
          <p:nvPr>
            <p:ph type="title"/>
          </p:nvPr>
        </p:nvSpPr>
        <p:spPr>
          <a:xfrm>
            <a:off x="418342" y="24994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</a:t>
            </a:r>
            <a:r>
              <a:rPr lang="en-GB" sz="40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000" b="1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LOOP</a:t>
            </a:r>
            <a:endParaRPr sz="4000" b="1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176;p29"/>
          <p:cNvSpPr txBox="1">
            <a:spLocks noGrp="1"/>
          </p:cNvSpPr>
          <p:nvPr>
            <p:ph type="body" idx="4294967295"/>
          </p:nvPr>
        </p:nvSpPr>
        <p:spPr>
          <a:xfrm>
            <a:off x="107442" y="1585851"/>
            <a:ext cx="5598414" cy="459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Will loop if a condition is met</a:t>
            </a:r>
            <a:endParaRPr sz="2800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Increments/Decrements counter after code block is executed</a:t>
            </a:r>
            <a:endParaRPr sz="2800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Can leave out everything to create an infinite for loop</a:t>
            </a:r>
            <a:endParaRPr sz="2800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872979" y="0"/>
            <a:ext cx="0" cy="8578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79151" y="857840"/>
            <a:ext cx="2630078" cy="810706"/>
          </a:xfrm>
          <a:prstGeom prst="rect">
            <a:avLst/>
          </a:prstGeom>
          <a:solidFill>
            <a:srgbClr val="A1CDF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Counter </a:t>
            </a:r>
            <a:r>
              <a:rPr lang="en-US" sz="2000" dirty="0" err="1">
                <a:solidFill>
                  <a:schemeClr val="tx1"/>
                </a:solidFill>
              </a:rPr>
              <a:t>init</a:t>
            </a:r>
            <a:r>
              <a:rPr lang="en-US" sz="2000" dirty="0">
                <a:solidFill>
                  <a:schemeClr val="tx1"/>
                </a:solidFill>
              </a:rPr>
              <a:t> ( i )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8894190" y="1668546"/>
            <a:ext cx="0" cy="4242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7579151" y="2092751"/>
            <a:ext cx="2630078" cy="961534"/>
          </a:xfrm>
          <a:prstGeom prst="flowChartDecision">
            <a:avLst/>
          </a:prstGeom>
          <a:solidFill>
            <a:srgbClr val="A1CDF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condition</a:t>
            </a: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8894190" y="3054285"/>
            <a:ext cx="0" cy="324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98557" y="3378700"/>
            <a:ext cx="2630078" cy="810706"/>
          </a:xfrm>
          <a:prstGeom prst="rect">
            <a:avLst/>
          </a:prstGeom>
          <a:solidFill>
            <a:srgbClr val="A1CDF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Code Block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66202" y="3009368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894190" y="4189406"/>
            <a:ext cx="0" cy="324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698557" y="4513821"/>
            <a:ext cx="2630078" cy="810706"/>
          </a:xfrm>
          <a:prstGeom prst="rect">
            <a:avLst/>
          </a:prstGeom>
          <a:solidFill>
            <a:srgbClr val="A1CDF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Increment ( i++)</a:t>
            </a:r>
          </a:p>
        </p:txBody>
      </p:sp>
      <p:cxnSp>
        <p:nvCxnSpPr>
          <p:cNvPr id="1025" name="Elbow Connector 1024"/>
          <p:cNvCxnSpPr>
            <a:stCxn id="22" idx="1"/>
            <a:endCxn id="14" idx="1"/>
          </p:cNvCxnSpPr>
          <p:nvPr/>
        </p:nvCxnSpPr>
        <p:spPr>
          <a:xfrm rot="10800000">
            <a:off x="7579151" y="2573518"/>
            <a:ext cx="119406" cy="2345656"/>
          </a:xfrm>
          <a:prstGeom prst="bentConnector3">
            <a:avLst>
              <a:gd name="adj1" fmla="val 40197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Elbow Connector 1030"/>
          <p:cNvCxnSpPr>
            <a:stCxn id="14" idx="3"/>
          </p:cNvCxnSpPr>
          <p:nvPr/>
        </p:nvCxnSpPr>
        <p:spPr>
          <a:xfrm>
            <a:off x="10209229" y="2573518"/>
            <a:ext cx="707010" cy="363874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253845" y="2236902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3878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3;p30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WHILE </a:t>
            </a: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LOOP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" name="Google Shape;194;p30"/>
          <p:cNvSpPr txBox="1">
            <a:spLocks noGrp="1"/>
          </p:cNvSpPr>
          <p:nvPr>
            <p:ph type="body" idx="4294967295"/>
          </p:nvPr>
        </p:nvSpPr>
        <p:spPr>
          <a:xfrm>
            <a:off x="409194" y="1598948"/>
            <a:ext cx="5836158" cy="4646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While loop </a:t>
            </a: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only has a condition</a:t>
            </a:r>
            <a:endParaRPr sz="2800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Set the condition to true for an infinite loop</a:t>
            </a:r>
            <a:endParaRPr sz="2800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Must declare counters outside the block</a:t>
            </a:r>
            <a:endParaRPr sz="2800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208008" y="0"/>
            <a:ext cx="0" cy="11704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7892969" y="1170432"/>
            <a:ext cx="2630078" cy="961534"/>
          </a:xfrm>
          <a:prstGeom prst="flowChartDecision">
            <a:avLst/>
          </a:prstGeom>
          <a:solidFill>
            <a:srgbClr val="A1CDF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92969" y="2857492"/>
            <a:ext cx="2630078" cy="810706"/>
          </a:xfrm>
          <a:prstGeom prst="rect">
            <a:avLst/>
          </a:prstGeom>
          <a:solidFill>
            <a:srgbClr val="A1CDF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Code Block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208008" y="2108826"/>
            <a:ext cx="0" cy="7486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22818" y="2298493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18437" y="1281867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0" name="Elbow Connector 19"/>
          <p:cNvCxnSpPr/>
          <p:nvPr/>
        </p:nvCxnSpPr>
        <p:spPr>
          <a:xfrm>
            <a:off x="10523047" y="1642244"/>
            <a:ext cx="707010" cy="363874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4" idx="1"/>
            <a:endCxn id="13" idx="1"/>
          </p:cNvCxnSpPr>
          <p:nvPr/>
        </p:nvCxnSpPr>
        <p:spPr>
          <a:xfrm rot="10800000">
            <a:off x="7892969" y="1651199"/>
            <a:ext cx="12700" cy="1611646"/>
          </a:xfrm>
          <a:prstGeom prst="bentConnector3">
            <a:avLst>
              <a:gd name="adj1" fmla="val 2808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41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0;p31"/>
          <p:cNvSpPr txBox="1">
            <a:spLocks/>
          </p:cNvSpPr>
          <p:nvPr/>
        </p:nvSpPr>
        <p:spPr>
          <a:xfrm>
            <a:off x="491492" y="304809"/>
            <a:ext cx="4535100" cy="745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  <a:defRPr sz="3600" b="0" i="0" kern="1200">
                <a:solidFill>
                  <a:schemeClr val="accent3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DO-WHILE</a:t>
            </a:r>
            <a:r>
              <a:rPr lang="en-GB" sz="40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LOOP</a:t>
            </a:r>
          </a:p>
        </p:txBody>
      </p:sp>
      <p:sp>
        <p:nvSpPr>
          <p:cNvPr id="6" name="Google Shape;209;p31"/>
          <p:cNvSpPr txBox="1">
            <a:spLocks noGrp="1"/>
          </p:cNvSpPr>
          <p:nvPr>
            <p:ph type="body" idx="4294967295"/>
          </p:nvPr>
        </p:nvSpPr>
        <p:spPr>
          <a:xfrm>
            <a:off x="208028" y="1524546"/>
            <a:ext cx="5772148" cy="533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Do-While loop will g</a:t>
            </a:r>
            <a:r>
              <a:rPr lang="en-US" sz="28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</a:t>
            </a:r>
            <a:r>
              <a:rPr lang="en-GB" sz="28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arantee </a:t>
            </a: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at least one execution </a:t>
            </a:r>
            <a:r>
              <a:rPr lang="en-GB" sz="28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of the Code Block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Do-While loop has a condition</a:t>
            </a:r>
            <a:endParaRPr sz="2800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Set the condition to true for an infinite loop</a:t>
            </a:r>
            <a:endParaRPr sz="2800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Must declare counters outside the block</a:t>
            </a:r>
            <a:endParaRPr sz="2800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961120" y="82296"/>
            <a:ext cx="0" cy="8229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58968" y="905256"/>
            <a:ext cx="2604304" cy="911969"/>
          </a:xfrm>
          <a:prstGeom prst="rect">
            <a:avLst/>
          </a:prstGeom>
          <a:solidFill>
            <a:srgbClr val="A1CDF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Code Block</a:t>
            </a:r>
          </a:p>
        </p:txBody>
      </p:sp>
      <p:sp>
        <p:nvSpPr>
          <p:cNvPr id="13" name="Diamond 12"/>
          <p:cNvSpPr/>
          <p:nvPr/>
        </p:nvSpPr>
        <p:spPr>
          <a:xfrm>
            <a:off x="7658968" y="2280213"/>
            <a:ext cx="2604304" cy="1041721"/>
          </a:xfrm>
          <a:prstGeom prst="diamond">
            <a:avLst/>
          </a:prstGeom>
          <a:solidFill>
            <a:srgbClr val="A1CDF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Condition</a:t>
            </a:r>
          </a:p>
        </p:txBody>
      </p:sp>
      <p:cxnSp>
        <p:nvCxnSpPr>
          <p:cNvPr id="15" name="Elbow Connector 14"/>
          <p:cNvCxnSpPr>
            <a:stCxn id="13" idx="1"/>
            <a:endCxn id="12" idx="1"/>
          </p:cNvCxnSpPr>
          <p:nvPr/>
        </p:nvCxnSpPr>
        <p:spPr>
          <a:xfrm rot="10800000">
            <a:off x="7658968" y="1361242"/>
            <a:ext cx="12700" cy="1439833"/>
          </a:xfrm>
          <a:prstGeom prst="bentConnector3">
            <a:avLst>
              <a:gd name="adj1" fmla="val 271139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59152" y="2801075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9" name="Elbow Connector 18"/>
          <p:cNvCxnSpPr>
            <a:stCxn id="13" idx="3"/>
          </p:cNvCxnSpPr>
          <p:nvPr/>
        </p:nvCxnSpPr>
        <p:spPr>
          <a:xfrm>
            <a:off x="10263272" y="2801074"/>
            <a:ext cx="420161" cy="224548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263272" y="2421568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2419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61E4B-9C41-B398-FF76-61978991CC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9" name="Google Shape;224;p32"/>
          <p:cNvSpPr txBox="1">
            <a:spLocks/>
          </p:cNvSpPr>
          <p:nvPr/>
        </p:nvSpPr>
        <p:spPr>
          <a:xfrm>
            <a:off x="186776" y="1836730"/>
            <a:ext cx="4348647" cy="44178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BREAK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800" b="1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Used for </a:t>
            </a:r>
            <a:r>
              <a:rPr lang="en-US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breaking out of the loop</a:t>
            </a:r>
            <a:r>
              <a:rPr lang="en-US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Code after break is not executed even if the statement is true.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400" dirty="0">
              <a:solidFill>
                <a:srgbClr val="07376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" name="Google Shape;225;p32"/>
          <p:cNvSpPr txBox="1">
            <a:spLocks/>
          </p:cNvSpPr>
          <p:nvPr/>
        </p:nvSpPr>
        <p:spPr>
          <a:xfrm>
            <a:off x="3234694" y="277377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  <a:defRPr sz="8800" b="0" i="0" kern="1200">
                <a:solidFill>
                  <a:schemeClr val="accent2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BREAK </a:t>
            </a:r>
            <a:r>
              <a:rPr lang="en-GB" sz="4000" b="1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/ CONTINUE</a:t>
            </a:r>
          </a:p>
        </p:txBody>
      </p:sp>
      <p:sp>
        <p:nvSpPr>
          <p:cNvPr id="11" name="Google Shape;226;p32"/>
          <p:cNvSpPr txBox="1">
            <a:spLocks noGrp="1"/>
          </p:cNvSpPr>
          <p:nvPr>
            <p:ph type="body" idx="4294967295"/>
          </p:nvPr>
        </p:nvSpPr>
        <p:spPr>
          <a:xfrm>
            <a:off x="6509266" y="1845874"/>
            <a:ext cx="4548144" cy="4152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CONTINUE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Used for </a:t>
            </a: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breaking out of the current cycle</a:t>
            </a:r>
            <a: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It does not break out of the loop and if the statement is true the loop continues.</a:t>
            </a:r>
            <a:endParaRPr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 dirty="0">
              <a:solidFill>
                <a:srgbClr val="07376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07376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26274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238700" y="429488"/>
            <a:ext cx="6593478" cy="126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D38F73"/>
                </a:solidFill>
                <a:latin typeface="Roboto" charset="0"/>
                <a:ea typeface="Roboto" charset="0"/>
              </a:rPr>
              <a:t>01 </a:t>
            </a:r>
            <a:r>
              <a:rPr lang="en-GB" sz="5400" dirty="0">
                <a:solidFill>
                  <a:srgbClr val="D38F73"/>
                </a:solidFill>
                <a:latin typeface="Roboto" charset="0"/>
                <a:ea typeface="Roboto" charset="0"/>
              </a:rPr>
              <a:t>EXERCISE</a:t>
            </a:r>
            <a:endParaRPr sz="5400" dirty="0">
              <a:solidFill>
                <a:srgbClr val="D38F73"/>
              </a:solidFill>
              <a:latin typeface="Roboto" charset="0"/>
              <a:ea typeface="Roboto" charset="0"/>
            </a:endParaRPr>
          </a:p>
        </p:txBody>
      </p:sp>
      <p:sp>
        <p:nvSpPr>
          <p:cNvPr id="4" name="Google Shape;233;p33"/>
          <p:cNvSpPr txBox="1">
            <a:spLocks/>
          </p:cNvSpPr>
          <p:nvPr/>
        </p:nvSpPr>
        <p:spPr>
          <a:xfrm>
            <a:off x="238700" y="1837944"/>
            <a:ext cx="9481372" cy="4514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Get an input number from the console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Print all numbers from 1 to that number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Get another input number from the console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Print all numbers from that number to 1</a:t>
            </a:r>
          </a:p>
          <a:p>
            <a:pPr marL="45720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200" dirty="0">
              <a:solidFill>
                <a:schemeClr val="dk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1094"/>
      </p:ext>
    </p:extLst>
  </p:cSld>
  <p:clrMapOvr>
    <a:masterClrMapping/>
  </p:clrMapOvr>
</p:sld>
</file>

<file path=ppt/theme/theme1.xml><?xml version="1.0" encoding="utf-8"?>
<a:theme xmlns:a="http://schemas.openxmlformats.org/drawingml/2006/main" name="C# Basic 02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A0CE2E-BC93-4D7C-9869-13C7D782BEAC}">
  <ds:schemaRefs>
    <ds:schemaRef ds:uri="http://purl.org/dc/elements/1.1/"/>
    <ds:schemaRef ds:uri="http://schemas.microsoft.com/office/2006/metadata/properties"/>
    <ds:schemaRef ds:uri="6b73ce5a-f2a1-4cf4-8171-3a71a0a8519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2c4bccb4-1ba2-4bfe-9f28-22789556bff1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C# Basic 02</Template>
  <TotalTime>2824</TotalTime>
  <Words>719</Words>
  <Application>Microsoft Office PowerPoint</Application>
  <PresentationFormat>Widescreen</PresentationFormat>
  <Paragraphs>114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Baskerville</vt:lpstr>
      <vt:lpstr>Calibri</vt:lpstr>
      <vt:lpstr>Roboto</vt:lpstr>
      <vt:lpstr>C# Basic 02</vt:lpstr>
      <vt:lpstr>PowerPoint Presentation</vt:lpstr>
      <vt:lpstr>AGENDA FOR THIS CLASS</vt:lpstr>
      <vt:lpstr>PowerPoint Presentation</vt:lpstr>
      <vt:lpstr>LOOP TYPES</vt:lpstr>
      <vt:lpstr>FOR LOOP</vt:lpstr>
      <vt:lpstr>WHILE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ARRAYS IN C#</vt:lpstr>
      <vt:lpstr>ARRAY PROPERTIES</vt:lpstr>
      <vt:lpstr>WORKING WITH ARRAYS</vt:lpstr>
      <vt:lpstr>FOREACH LOOP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Trajan Stevkovski</dc:creator>
  <cp:lastModifiedBy>Данило Борозан</cp:lastModifiedBy>
  <cp:revision>20</cp:revision>
  <dcterms:created xsi:type="dcterms:W3CDTF">2024-02-13T22:45:59Z</dcterms:created>
  <dcterms:modified xsi:type="dcterms:W3CDTF">2024-03-05T12:00:25Z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