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6"/>
  </p:notesMasterIdLst>
  <p:sldIdLst>
    <p:sldId id="256" r:id="rId5"/>
    <p:sldId id="265" r:id="rId6"/>
    <p:sldId id="267" r:id="rId7"/>
    <p:sldId id="266" r:id="rId8"/>
    <p:sldId id="259" r:id="rId9"/>
    <p:sldId id="269" r:id="rId10"/>
    <p:sldId id="268" r:id="rId11"/>
    <p:sldId id="271" r:id="rId12"/>
    <p:sldId id="273" r:id="rId13"/>
    <p:sldId id="282" r:id="rId14"/>
    <p:sldId id="283" r:id="rId15"/>
    <p:sldId id="284" r:id="rId16"/>
    <p:sldId id="270" r:id="rId17"/>
    <p:sldId id="260" r:id="rId18"/>
    <p:sldId id="285" r:id="rId19"/>
    <p:sldId id="274" r:id="rId20"/>
    <p:sldId id="279" r:id="rId21"/>
    <p:sldId id="286" r:id="rId22"/>
    <p:sldId id="275" r:id="rId23"/>
    <p:sldId id="290" r:id="rId24"/>
    <p:sldId id="291" r:id="rId2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108" d="100"/>
          <a:sy n="108" d="100"/>
        </p:scale>
        <p:origin x="10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2/28/2024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e7a5aa3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7e2e7a5aa3_1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e2e7a5aa3_1_3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62904" y="1"/>
            <a:ext cx="1225490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27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  <p:sldLayoutId id="2147483711" r:id="rId47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" TargetMode="Externa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5" name="Google Shape;147;p25"/>
          <p:cNvSpPr txBox="1">
            <a:spLocks noGrp="1"/>
          </p:cNvSpPr>
          <p:nvPr>
            <p:ph type="ctrTitle"/>
          </p:nvPr>
        </p:nvSpPr>
        <p:spPr>
          <a:xfrm>
            <a:off x="-210312" y="178624"/>
            <a:ext cx="11018520" cy="370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 panose="020B0A04020102020204"/>
              <a:buNone/>
            </a:pPr>
            <a:r>
              <a:rPr lang="en-GB" sz="8000" dirty="0">
                <a:solidFill>
                  <a:schemeClr val="lt1"/>
                </a:solidFill>
                <a:latin typeface="Roboto Medium" charset="0"/>
                <a:ea typeface="Roboto Medium" charset="0"/>
                <a:cs typeface="Roboto Medium" panose="02000000000000000000"/>
                <a:sym typeface="Roboto Medium" panose="02000000000000000000"/>
              </a:rPr>
              <a:t>Working with </a:t>
            </a:r>
            <a:r>
              <a:rPr lang="en-GB" sz="8000" dirty="0">
                <a:solidFill>
                  <a:srgbClr val="D38F73"/>
                </a:solidFill>
                <a:latin typeface="Roboto Medium" charset="0"/>
                <a:ea typeface="Roboto Medium" charset="0"/>
                <a:cs typeface="Roboto Medium" panose="02000000000000000000"/>
                <a:sym typeface="Roboto Medium" panose="02000000000000000000"/>
              </a:rPr>
              <a:t>data types</a:t>
            </a:r>
            <a:r>
              <a:rPr lang="en-GB" sz="8000" dirty="0">
                <a:solidFill>
                  <a:schemeClr val="lt1"/>
                </a:solidFill>
                <a:latin typeface="Roboto Medium" charset="0"/>
                <a:ea typeface="Roboto Medium" charset="0"/>
                <a:cs typeface="Roboto Medium" panose="02000000000000000000"/>
                <a:sym typeface="Roboto Medium" panose="02000000000000000000"/>
              </a:rPr>
              <a:t>, </a:t>
            </a:r>
            <a:r>
              <a:rPr lang="en-GB" sz="8000" dirty="0">
                <a:solidFill>
                  <a:srgbClr val="D38F73"/>
                </a:solidFill>
                <a:latin typeface="Roboto Medium" charset="0"/>
                <a:ea typeface="Roboto Medium" charset="0"/>
                <a:cs typeface="Roboto Medium" panose="02000000000000000000"/>
                <a:sym typeface="Roboto Medium" panose="02000000000000000000"/>
              </a:rPr>
              <a:t>variables</a:t>
            </a:r>
            <a:r>
              <a:rPr lang="en-GB" sz="8000" dirty="0">
                <a:solidFill>
                  <a:schemeClr val="lt1"/>
                </a:solidFill>
                <a:latin typeface="Roboto Medium" charset="0"/>
                <a:ea typeface="Roboto Medium" charset="0"/>
                <a:cs typeface="Roboto Medium" panose="02000000000000000000"/>
                <a:sym typeface="Roboto Medium" panose="02000000000000000000"/>
              </a:rPr>
              <a:t> and </a:t>
            </a:r>
            <a:r>
              <a:rPr lang="en-GB" sz="8000" dirty="0">
                <a:solidFill>
                  <a:srgbClr val="D38F73"/>
                </a:solidFill>
                <a:latin typeface="Roboto Medium" charset="0"/>
                <a:ea typeface="Roboto Medium" charset="0"/>
                <a:cs typeface="Roboto Medium" panose="02000000000000000000"/>
                <a:sym typeface="Roboto Medium" panose="02000000000000000000"/>
              </a:rPr>
              <a:t>branching</a:t>
            </a:r>
            <a:endParaRPr sz="8000" dirty="0">
              <a:solidFill>
                <a:srgbClr val="D38F73"/>
              </a:solidFill>
              <a:latin typeface="Roboto Medium" charset="0"/>
              <a:ea typeface="Roboto Medium" charset="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6" name="Google Shape;148;p25"/>
          <p:cNvSpPr txBox="1">
            <a:spLocks/>
          </p:cNvSpPr>
          <p:nvPr/>
        </p:nvSpPr>
        <p:spPr>
          <a:xfrm>
            <a:off x="615844" y="5194490"/>
            <a:ext cx="3754988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Borozan</a:t>
            </a:r>
            <a:endParaRPr 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Co-Trainer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Mitev</a:t>
            </a:r>
            <a:endParaRPr lang="en-GB" alt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278423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02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3" name="Google Shape;212;p34"/>
          <p:cNvSpPr txBox="1">
            <a:spLocks/>
          </p:cNvSpPr>
          <p:nvPr/>
        </p:nvSpPr>
        <p:spPr>
          <a:xfrm>
            <a:off x="238700" y="1668591"/>
            <a:ext cx="10322620" cy="44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Declare two string variables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Initialize them and concatenate them in a new variable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Declare two string variables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Initialize them with the number 9 and 3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Concatenate them in a new variable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the results in the console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8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278423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03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3" name="Google Shape;219;p35"/>
          <p:cNvSpPr txBox="1">
            <a:spLocks/>
          </p:cNvSpPr>
          <p:nvPr/>
        </p:nvSpPr>
        <p:spPr>
          <a:xfrm>
            <a:off x="238700" y="1760031"/>
            <a:ext cx="10011724" cy="44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Declare an integer and a string variable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Initialize them and concatenate them in a new variable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the result in the console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6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6;p36"/>
          <p:cNvSpPr txBox="1">
            <a:spLocks noGrp="1"/>
          </p:cNvSpPr>
          <p:nvPr>
            <p:ph type="body" idx="4294967295"/>
          </p:nvPr>
        </p:nvSpPr>
        <p:spPr>
          <a:xfrm>
            <a:off x="202124" y="1668590"/>
            <a:ext cx="11337604" cy="4713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800"/>
              <a:buChar char="●"/>
            </a:pPr>
            <a:r>
              <a:rPr lang="en-GB" sz="2800" dirty="0">
                <a:solidFill>
                  <a:schemeClr val="dk1"/>
                </a:solidFill>
              </a:rPr>
              <a:t>You have n credits on your mobile bill. One SMS costs m credits. How many SMS messages you can send?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Char char="●"/>
            </a:pPr>
            <a:r>
              <a:rPr lang="en-GB" sz="2800" dirty="0">
                <a:solidFill>
                  <a:schemeClr val="dk1"/>
                </a:solidFill>
              </a:rPr>
              <a:t>n = 102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Char char="●"/>
            </a:pPr>
            <a:r>
              <a:rPr lang="en-GB" sz="2800" dirty="0">
                <a:solidFill>
                  <a:schemeClr val="dk1"/>
                </a:solidFill>
              </a:rPr>
              <a:t>m = 5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Char char="●"/>
            </a:pPr>
            <a:r>
              <a:rPr lang="en-GB" sz="2800" dirty="0">
                <a:solidFill>
                  <a:schemeClr val="dk1"/>
                </a:solidFill>
              </a:rPr>
              <a:t>Result = ?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278423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04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7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37"/>
          <p:cNvSpPr txBox="1">
            <a:spLocks noGrp="1"/>
          </p:cNvSpPr>
          <p:nvPr>
            <p:ph type="title"/>
          </p:nvPr>
        </p:nvSpPr>
        <p:spPr>
          <a:xfrm>
            <a:off x="253750" y="469400"/>
            <a:ext cx="9777218" cy="92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 ENTRY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CONVERSION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233;p37"/>
          <p:cNvSpPr txBox="1">
            <a:spLocks noGrp="1"/>
          </p:cNvSpPr>
          <p:nvPr>
            <p:ph type="body" idx="4294967295"/>
          </p:nvPr>
        </p:nvSpPr>
        <p:spPr>
          <a:xfrm>
            <a:off x="144017" y="156237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can enter data from the console using the </a:t>
            </a:r>
            <a:r>
              <a:rPr lang="en-GB" sz="2800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ReadLine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method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The console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always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returns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inserted data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a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string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Data Type.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65743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9;p38"/>
          <p:cNvSpPr txBox="1">
            <a:spLocks noGrp="1"/>
          </p:cNvSpPr>
          <p:nvPr>
            <p:ph type="title"/>
          </p:nvPr>
        </p:nvSpPr>
        <p:spPr>
          <a:xfrm>
            <a:off x="573790" y="350529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CONVERSION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METHODS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240;p38"/>
          <p:cNvSpPr txBox="1">
            <a:spLocks noGrp="1"/>
          </p:cNvSpPr>
          <p:nvPr>
            <p:ph type="body" idx="4294967295"/>
          </p:nvPr>
        </p:nvSpPr>
        <p:spPr>
          <a:xfrm>
            <a:off x="244601" y="145264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Type.Parse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(value) - Converts a value and throws an exception if it can’t be parsed (null included)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Convert.ToType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(value) - Same effect as Parse but converts null in to 0 instead of throwing exception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Type.TryParse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(value, out variable) - Same as Parse but when a value is converted it stores it in a variable and returns true, otherwise it returns false instead of throwing an exception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874781" y="509512"/>
            <a:ext cx="102596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lnSpc>
                <a:spcPct val="100000"/>
              </a:lnSpc>
              <a:buSzPts val="1100"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BRANCHING WITH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IF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SWITCH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838200" y="4957700"/>
            <a:ext cx="105156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1" tIns="45699" rIns="91431" bIns="45699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800"/>
              </a:spcBef>
              <a:buNone/>
            </a:pPr>
            <a:r>
              <a:rPr lang="en-GB" sz="32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Making decisions and changing the flow of control in C#</a:t>
            </a:r>
            <a:endParaRPr sz="3200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95551" y="1953601"/>
            <a:ext cx="2800900" cy="28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/>
          <p:nvPr/>
        </p:nvSpPr>
        <p:spPr>
          <a:xfrm>
            <a:off x="3813300" y="1750400"/>
            <a:ext cx="512800" cy="532000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0" name="Google Shape;250;p39"/>
          <p:cNvSpPr/>
          <p:nvPr/>
        </p:nvSpPr>
        <p:spPr>
          <a:xfrm rot="-1577111">
            <a:off x="3218351" y="2806901"/>
            <a:ext cx="402855" cy="418060"/>
          </a:xfrm>
          <a:prstGeom prst="rect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1" name="Google Shape;251;p39"/>
          <p:cNvSpPr/>
          <p:nvPr/>
        </p:nvSpPr>
        <p:spPr>
          <a:xfrm rot="626115">
            <a:off x="2153597" y="3743189"/>
            <a:ext cx="267220" cy="277416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2" name="Google Shape;252;p39"/>
          <p:cNvSpPr/>
          <p:nvPr/>
        </p:nvSpPr>
        <p:spPr>
          <a:xfrm rot="-898683">
            <a:off x="2523918" y="2316537"/>
            <a:ext cx="348231" cy="361527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2622829" y="3215415"/>
            <a:ext cx="267200" cy="277600"/>
          </a:xfrm>
          <a:prstGeom prst="rect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4" name="Google Shape;254;p39"/>
          <p:cNvSpPr/>
          <p:nvPr/>
        </p:nvSpPr>
        <p:spPr>
          <a:xfrm rot="-898559">
            <a:off x="3770730" y="3465415"/>
            <a:ext cx="662503" cy="687831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5" name="Google Shape;255;p39"/>
          <p:cNvSpPr/>
          <p:nvPr/>
        </p:nvSpPr>
        <p:spPr>
          <a:xfrm rot="901902">
            <a:off x="1968696" y="3124429"/>
            <a:ext cx="161941" cy="168151"/>
          </a:xfrm>
          <a:prstGeom prst="rect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6" name="Google Shape;256;p39"/>
          <p:cNvSpPr/>
          <p:nvPr/>
        </p:nvSpPr>
        <p:spPr>
          <a:xfrm rot="623331">
            <a:off x="1651101" y="3833547"/>
            <a:ext cx="170800" cy="177384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7" name="Google Shape;257;p39"/>
          <p:cNvSpPr/>
          <p:nvPr/>
        </p:nvSpPr>
        <p:spPr>
          <a:xfrm rot="2688617">
            <a:off x="2201767" y="4240969"/>
            <a:ext cx="170837" cy="177625"/>
          </a:xfrm>
          <a:prstGeom prst="rect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2866984" y="3819631"/>
            <a:ext cx="402800" cy="418000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59" name="Google Shape;259;p39"/>
          <p:cNvSpPr/>
          <p:nvPr/>
        </p:nvSpPr>
        <p:spPr>
          <a:xfrm rot="622987">
            <a:off x="1377939" y="4278327"/>
            <a:ext cx="130944" cy="136276"/>
          </a:xfrm>
          <a:prstGeom prst="rect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0" name="Google Shape;260;p39"/>
          <p:cNvSpPr/>
          <p:nvPr/>
        </p:nvSpPr>
        <p:spPr>
          <a:xfrm flipH="1">
            <a:off x="7609911" y="1750384"/>
            <a:ext cx="512800" cy="532000"/>
          </a:xfrm>
          <a:prstGeom prst="rect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1" name="Google Shape;261;p39"/>
          <p:cNvSpPr/>
          <p:nvPr/>
        </p:nvSpPr>
        <p:spPr>
          <a:xfrm rot="1577111" flipH="1">
            <a:off x="8314805" y="2806885"/>
            <a:ext cx="402855" cy="418060"/>
          </a:xfrm>
          <a:prstGeom prst="rect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2" name="Google Shape;262;p39"/>
          <p:cNvSpPr/>
          <p:nvPr/>
        </p:nvSpPr>
        <p:spPr>
          <a:xfrm rot="-626115" flipH="1">
            <a:off x="9515195" y="3743173"/>
            <a:ext cx="267220" cy="277416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3" name="Google Shape;263;p39"/>
          <p:cNvSpPr/>
          <p:nvPr/>
        </p:nvSpPr>
        <p:spPr>
          <a:xfrm rot="898683" flipH="1">
            <a:off x="9063862" y="2316521"/>
            <a:ext cx="348231" cy="361527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4" name="Google Shape;264;p39"/>
          <p:cNvSpPr/>
          <p:nvPr/>
        </p:nvSpPr>
        <p:spPr>
          <a:xfrm flipH="1">
            <a:off x="9045980" y="3215399"/>
            <a:ext cx="267200" cy="277600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5" name="Google Shape;265;p39"/>
          <p:cNvSpPr/>
          <p:nvPr/>
        </p:nvSpPr>
        <p:spPr>
          <a:xfrm rot="898559" flipH="1">
            <a:off x="7502779" y="3465399"/>
            <a:ext cx="662503" cy="687831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6" name="Google Shape;266;p39"/>
          <p:cNvSpPr/>
          <p:nvPr/>
        </p:nvSpPr>
        <p:spPr>
          <a:xfrm rot="-901902" flipH="1">
            <a:off x="9805374" y="3124411"/>
            <a:ext cx="161941" cy="168151"/>
          </a:xfrm>
          <a:prstGeom prst="rect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7" name="Google Shape;267;p39"/>
          <p:cNvSpPr/>
          <p:nvPr/>
        </p:nvSpPr>
        <p:spPr>
          <a:xfrm rot="-623331" flipH="1">
            <a:off x="10114109" y="3833531"/>
            <a:ext cx="170800" cy="177384"/>
          </a:xfrm>
          <a:prstGeom prst="rect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8" name="Google Shape;268;p39"/>
          <p:cNvSpPr/>
          <p:nvPr/>
        </p:nvSpPr>
        <p:spPr>
          <a:xfrm rot="-2688617" flipH="1">
            <a:off x="9563406" y="4240952"/>
            <a:ext cx="170837" cy="177625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69" name="Google Shape;269;p39"/>
          <p:cNvSpPr/>
          <p:nvPr/>
        </p:nvSpPr>
        <p:spPr>
          <a:xfrm flipH="1">
            <a:off x="8666225" y="3819615"/>
            <a:ext cx="402800" cy="418000"/>
          </a:xfrm>
          <a:prstGeom prst="rect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70" name="Google Shape;270;p39"/>
          <p:cNvSpPr/>
          <p:nvPr/>
        </p:nvSpPr>
        <p:spPr>
          <a:xfrm rot="-622987" flipH="1">
            <a:off x="10427128" y="4278310"/>
            <a:ext cx="130944" cy="136276"/>
          </a:xfrm>
          <a:prstGeom prst="rect">
            <a:avLst/>
          </a:prstGeom>
          <a:noFill/>
          <a:ln w="28575" cap="flat" cmpd="sng">
            <a:solidFill>
              <a:srgbClr val="5E85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72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6;p40"/>
          <p:cNvSpPr txBox="1">
            <a:spLocks noGrp="1"/>
          </p:cNvSpPr>
          <p:nvPr>
            <p:ph type="title"/>
          </p:nvPr>
        </p:nvSpPr>
        <p:spPr>
          <a:xfrm>
            <a:off x="317758" y="515121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BRANCHING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277;p40"/>
          <p:cNvSpPr txBox="1">
            <a:spLocks noGrp="1"/>
          </p:cNvSpPr>
          <p:nvPr>
            <p:ph type="body" idx="4294967295"/>
          </p:nvPr>
        </p:nvSpPr>
        <p:spPr>
          <a:xfrm>
            <a:off x="0" y="13429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Branching in C# can be done with if/else blocks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Work by testing an expression that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results in true/false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Executing either one block or the other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 have multiple chains of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if/else if statements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5186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41"/>
          <p:cNvSpPr txBox="1">
            <a:spLocks noGrp="1"/>
          </p:cNvSpPr>
          <p:nvPr>
            <p:ph type="body" idx="4294967295"/>
          </p:nvPr>
        </p:nvSpPr>
        <p:spPr>
          <a:xfrm>
            <a:off x="192980" y="1586294"/>
            <a:ext cx="10999276" cy="4759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-GB" sz="2800" dirty="0">
                <a:solidFill>
                  <a:schemeClr val="dk1"/>
                </a:solidFill>
              </a:rPr>
              <a:t>Solve the following problem. On one tree there are 12 branches with n apples on them. One basket can hold m apples. If a user enters number of trees find out how many baskets does it take to collect all the apples from the trees?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-GB" sz="2800" dirty="0">
                <a:solidFill>
                  <a:schemeClr val="dk1"/>
                </a:solidFill>
              </a:rPr>
              <a:t>n = 8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/>
              <a:buChar char="●"/>
            </a:pPr>
            <a:r>
              <a:rPr lang="en-GB" sz="2800" dirty="0">
                <a:solidFill>
                  <a:schemeClr val="dk1"/>
                </a:solidFill>
              </a:rPr>
              <a:t>m = 5</a:t>
            </a:r>
            <a:br>
              <a:rPr lang="en-GB" sz="2800" dirty="0">
                <a:solidFill>
                  <a:schemeClr val="dk1"/>
                </a:solidFill>
              </a:rPr>
            </a:br>
            <a:r>
              <a:rPr lang="en-GB" sz="2800" dirty="0">
                <a:solidFill>
                  <a:schemeClr val="dk1"/>
                </a:solidFill>
              </a:rPr>
              <a:t>Result = ?</a:t>
            </a:r>
            <a:br>
              <a:rPr lang="en-GB" sz="2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278423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05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1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278423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06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3" name="Google Shape;291;p42"/>
          <p:cNvSpPr txBox="1">
            <a:spLocks/>
          </p:cNvSpPr>
          <p:nvPr/>
        </p:nvSpPr>
        <p:spPr>
          <a:xfrm>
            <a:off x="238700" y="1627254"/>
            <a:ext cx="11227876" cy="44670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Create two variables and initialize them with a keyboard input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Write code that can test which number is larger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Write code that can test the numbers whether they are even or odd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Write the larger number from the two in the console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that write if the number is even or odd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6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7;p43"/>
          <p:cNvSpPr txBox="1">
            <a:spLocks noGrp="1"/>
          </p:cNvSpPr>
          <p:nvPr>
            <p:ph type="title"/>
          </p:nvPr>
        </p:nvSpPr>
        <p:spPr>
          <a:xfrm>
            <a:off x="518926" y="515121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SWITCH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298;p43"/>
          <p:cNvSpPr txBox="1">
            <a:spLocks noGrp="1"/>
          </p:cNvSpPr>
          <p:nvPr>
            <p:ph type="body" idx="4294967295"/>
          </p:nvPr>
        </p:nvSpPr>
        <p:spPr>
          <a:xfrm>
            <a:off x="336041" y="206529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Switch lets you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test multiple values at a time</a:t>
            </a:r>
            <a:endParaRPr sz="28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Must break after every statement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Default is used if all tests fail</a:t>
            </a:r>
            <a:endParaRPr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935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>
            <p:ph type="title"/>
          </p:nvPr>
        </p:nvSpPr>
        <p:spPr>
          <a:xfrm>
            <a:off x="628654" y="49683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AGENDA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THIS CLASS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0" y="152579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are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 types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C#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Working with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variables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operators</a:t>
            </a:r>
            <a:endParaRPr sz="28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 entry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Console Applications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 Conversion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C#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Types of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errors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basic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debugging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in Visual Studio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Branching</a:t>
            </a:r>
            <a:endParaRPr sz="28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278423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07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3" name="Google Shape;305;p44"/>
          <p:cNvSpPr txBox="1">
            <a:spLocks/>
          </p:cNvSpPr>
          <p:nvPr/>
        </p:nvSpPr>
        <p:spPr>
          <a:xfrm>
            <a:off x="238700" y="1540574"/>
            <a:ext cx="10889548" cy="46224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Ask the user to enter a number from 1 to 3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If the user enters “1” write “You got a new car!”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If the user enters “2” write “You got a new plane!”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If the user enter “3” write “You got a new bike!”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If the user enters a wrong number or character write an error message in the console</a:t>
            </a:r>
            <a:br>
              <a:rPr lang="en-US" sz="2200" dirty="0">
                <a:solidFill>
                  <a:schemeClr val="dk1"/>
                </a:solidFill>
              </a:rPr>
            </a:br>
            <a:endParaRPr lang="en-US" sz="22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3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628654" y="1489203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daniloborozan07@gmail.com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ilija.mitev3@gmail.com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with the code Link</a:t>
            </a:r>
          </a:p>
        </p:txBody>
      </p:sp>
    </p:spTree>
    <p:extLst>
      <p:ext uri="{BB962C8B-B14F-4D97-AF65-F5344CB8AC3E}">
        <p14:creationId xmlns:p14="http://schemas.microsoft.com/office/powerpoint/2010/main" val="19668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>
            <p:ph type="title"/>
          </p:nvPr>
        </p:nvSpPr>
        <p:spPr>
          <a:xfrm>
            <a:off x="320040" y="432825"/>
            <a:ext cx="8631936" cy="74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STRONGLY TYPED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LANGUAGE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62;p27"/>
          <p:cNvSpPr txBox="1">
            <a:spLocks noGrp="1"/>
          </p:cNvSpPr>
          <p:nvPr>
            <p:ph type="body" idx="4294967295"/>
          </p:nvPr>
        </p:nvSpPr>
        <p:spPr>
          <a:xfrm>
            <a:off x="235457" y="204700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 is a strongly typed language. This means that when we run our code, we must make it clear which container will hold a certain type of data.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3111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8;p28"/>
          <p:cNvSpPr txBox="1">
            <a:spLocks noGrp="1"/>
          </p:cNvSpPr>
          <p:nvPr>
            <p:ph type="title"/>
          </p:nvPr>
        </p:nvSpPr>
        <p:spPr>
          <a:xfrm>
            <a:off x="356616" y="432824"/>
            <a:ext cx="9336024" cy="92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ARE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 TYPES</a:t>
            </a:r>
            <a:r>
              <a:rPr lang="en-GB" sz="40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?</a:t>
            </a:r>
            <a:endParaRPr sz="40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" name="Google Shape;169;p28"/>
          <p:cNvSpPr txBox="1">
            <a:spLocks noGrp="1"/>
          </p:cNvSpPr>
          <p:nvPr>
            <p:ph type="body" idx="4294967295"/>
          </p:nvPr>
        </p:nvSpPr>
        <p:spPr>
          <a:xfrm>
            <a:off x="107441" y="149836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C# accepts multiple Data Types</a:t>
            </a:r>
            <a:endParaRPr sz="24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Difference in what can be stored</a:t>
            </a:r>
            <a:endParaRPr sz="24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Difference in amount that can be stored</a:t>
            </a:r>
            <a:endParaRPr sz="24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classification type that determines what </a:t>
            </a:r>
            <a:b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 of data can be stored or </a:t>
            </a:r>
            <a:b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used somewhere.</a:t>
            </a:r>
            <a:endParaRPr sz="24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8325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75;p29"/>
          <p:cNvGraphicFramePr/>
          <p:nvPr>
            <p:extLst>
              <p:ext uri="{D42A27DB-BD31-4B8C-83A1-F6EECF244321}">
                <p14:modId xmlns:p14="http://schemas.microsoft.com/office/powerpoint/2010/main" val="2037507509"/>
              </p:ext>
            </p:extLst>
          </p:nvPr>
        </p:nvGraphicFramePr>
        <p:xfrm>
          <a:off x="1260591" y="566928"/>
          <a:ext cx="8697225" cy="54563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3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int</a:t>
                      </a:r>
                      <a:endParaRPr b="1" dirty="0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Integer</a:t>
                      </a:r>
                      <a:endParaRPr sz="1100" dirty="0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32 bits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-2,147,483,648 to 2,147,483,647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short</a:t>
                      </a:r>
                      <a:endParaRPr b="1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Integer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16 bits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-32,768 to 32,767</a:t>
                      </a:r>
                      <a:endParaRPr sz="110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long</a:t>
                      </a:r>
                      <a:endParaRPr b="1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Integer</a:t>
                      </a:r>
                      <a:endParaRPr sz="1100" dirty="0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64 bits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-9,223,372,036,854,775,808 to 9,223,372,036,854,775,807</a:t>
                      </a:r>
                      <a:endParaRPr sz="110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float</a:t>
                      </a:r>
                      <a:endParaRPr b="1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Single-precision floating type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32 bits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-3.402823e38 to 3.402823e38</a:t>
                      </a:r>
                      <a:endParaRPr sz="110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double</a:t>
                      </a:r>
                      <a:endParaRPr b="1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Double-precision floating type</a:t>
                      </a:r>
                      <a:endParaRPr sz="1100" dirty="0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64 bits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-1.79769313486232e308 to 1.79769313486232e308</a:t>
                      </a:r>
                      <a:endParaRPr sz="110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char</a:t>
                      </a:r>
                      <a:endParaRPr b="1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Single </a:t>
                      </a:r>
                      <a:r>
                        <a:rPr lang="en-GB" sz="1100" dirty="0" err="1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unicode</a:t>
                      </a: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 character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16 bits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Unicode symbols used in text</a:t>
                      </a:r>
                      <a:endParaRPr sz="110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bool</a:t>
                      </a:r>
                      <a:endParaRPr b="1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Logical </a:t>
                      </a:r>
                      <a:r>
                        <a:rPr lang="en-GB" sz="1100" dirty="0" err="1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boolean</a:t>
                      </a: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 type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8 bits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true / false</a:t>
                      </a:r>
                      <a:endParaRPr sz="110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8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string</a:t>
                      </a:r>
                      <a:endParaRPr b="1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Sequence of characters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/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3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object</a:t>
                      </a:r>
                      <a:endParaRPr b="1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Base object type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/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4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73763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DateTime</a:t>
                      </a:r>
                      <a:endParaRPr b="1">
                        <a:solidFill>
                          <a:srgbClr val="073763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Type representing date and time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/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0:00:00am 1/1/01 to 11:59:59pm 12/31/9999</a:t>
                      </a:r>
                      <a:endParaRPr sz="1100" dirty="0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30"/>
          <p:cNvSpPr txBox="1">
            <a:spLocks noGrp="1"/>
          </p:cNvSpPr>
          <p:nvPr>
            <p:ph type="title"/>
          </p:nvPr>
        </p:nvSpPr>
        <p:spPr>
          <a:xfrm>
            <a:off x="0" y="624848"/>
            <a:ext cx="9884664" cy="74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WE KNOW ABOUT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VARIABLES</a:t>
            </a:r>
            <a:r>
              <a:rPr lang="en-GB" sz="40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?</a:t>
            </a:r>
            <a:endParaRPr sz="40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82;p30"/>
          <p:cNvSpPr txBox="1">
            <a:spLocks noGrp="1"/>
          </p:cNvSpPr>
          <p:nvPr>
            <p:ph type="body" idx="4294967295"/>
          </p:nvPr>
        </p:nvSpPr>
        <p:spPr>
          <a:xfrm>
            <a:off x="171448" y="1781828"/>
            <a:ext cx="8295895" cy="420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declaration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?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initialization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?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can we write a variable name?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should the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variable name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mean?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 you know any naming convention?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8889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31"/>
          <p:cNvSpPr txBox="1">
            <a:spLocks noGrp="1"/>
          </p:cNvSpPr>
          <p:nvPr>
            <p:ph type="title"/>
          </p:nvPr>
        </p:nvSpPr>
        <p:spPr>
          <a:xfrm>
            <a:off x="326902" y="54255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VARIABLES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C#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89;p31"/>
          <p:cNvSpPr txBox="1">
            <a:spLocks noGrp="1"/>
          </p:cNvSpPr>
          <p:nvPr>
            <p:ph type="body" idx="4294967295"/>
          </p:nvPr>
        </p:nvSpPr>
        <p:spPr>
          <a:xfrm>
            <a:off x="0" y="16355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store data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 that can be used later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 declare and instantiate at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same time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Must have a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 Type</a:t>
            </a:r>
            <a:endParaRPr sz="28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 can be changed later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Data Type can’t be changed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Can’t re-declare a variable</a:t>
            </a:r>
            <a:endParaRPr sz="28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9268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5;p32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OPERATORS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C#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96;p32"/>
          <p:cNvSpPr txBox="1">
            <a:spLocks noGrp="1"/>
          </p:cNvSpPr>
          <p:nvPr>
            <p:ph type="body" idx="4294967295"/>
          </p:nvPr>
        </p:nvSpPr>
        <p:spPr>
          <a:xfrm>
            <a:off x="265176" y="1443500"/>
            <a:ext cx="3410712" cy="404289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Arithmetic and assignment</a:t>
            </a:r>
            <a:endParaRPr sz="2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 (PLUS) , - (MINUS) , 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/ (DIVIDE) , * (MULTIPLY) , % (MODULUS)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= , != , += , -= , *= , /= , %=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" name="Google Shape;197;p32"/>
          <p:cNvSpPr txBox="1">
            <a:spLocks noGrp="1"/>
          </p:cNvSpPr>
          <p:nvPr>
            <p:ph type="body" idx="4294967295"/>
          </p:nvPr>
        </p:nvSpPr>
        <p:spPr>
          <a:xfrm>
            <a:off x="4263088" y="1472184"/>
            <a:ext cx="3536743" cy="341439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Logical</a:t>
            </a:r>
            <a:endParaRPr sz="20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&amp;&amp; (AND) , || (OR) , 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^ (XOR), ! (NOT)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&amp;= , |= , ^=</a:t>
            </a:r>
            <a:endParaRPr sz="20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" name="Google Shape;198;p32"/>
          <p:cNvSpPr txBox="1">
            <a:spLocks noGrp="1"/>
          </p:cNvSpPr>
          <p:nvPr>
            <p:ph type="body" idx="4294967295"/>
          </p:nvPr>
        </p:nvSpPr>
        <p:spPr>
          <a:xfrm>
            <a:off x="482346" y="4980157"/>
            <a:ext cx="8359902" cy="137492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More can be found on the official </a:t>
            </a:r>
            <a:r>
              <a:rPr lang="en-GB" sz="1800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microsoft</a:t>
            </a:r>
            <a:r>
              <a:rPr lang="en-GB" sz="1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documentation: 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Microsoft documentation: Operators</a:t>
            </a:r>
            <a:endParaRPr sz="1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1793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91954" y="210032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01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6" name="Google Shape;205;p33"/>
          <p:cNvSpPr txBox="1">
            <a:spLocks/>
          </p:cNvSpPr>
          <p:nvPr/>
        </p:nvSpPr>
        <p:spPr>
          <a:xfrm>
            <a:off x="311852" y="1842327"/>
            <a:ext cx="8762400" cy="40646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Declare two double variables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Initialize them and divide them in a new variable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Declare two integer variables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Initialize them and divide them in a new variable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Print the results in the console and compare</a:t>
            </a:r>
          </a:p>
          <a:p>
            <a:pPr marL="45720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80400"/>
      </p:ext>
    </p:extLst>
  </p:cSld>
  <p:clrMapOvr>
    <a:masterClrMapping/>
  </p:clrMapOvr>
</p:sld>
</file>

<file path=ppt/theme/theme1.xml><?xml version="1.0" encoding="utf-8"?>
<a:theme xmlns:a="http://schemas.openxmlformats.org/drawingml/2006/main" name="Qinshift_Academy_PPT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schemas.microsoft.com/office/infopath/2007/PartnerControls"/>
    <ds:schemaRef ds:uri="6b73ce5a-f2a1-4cf4-8171-3a71a0a85190"/>
    <ds:schemaRef ds:uri="http://schemas.microsoft.com/office/2006/metadata/properties"/>
    <ds:schemaRef ds:uri="http://purl.org/dc/terms/"/>
    <ds:schemaRef ds:uri="http://schemas.microsoft.com/office/2006/documentManagement/types"/>
    <ds:schemaRef ds:uri="2c4bccb4-1ba2-4bfe-9f28-22789556bff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Qinshift_Academy_PPT</Template>
  <TotalTime>222</TotalTime>
  <Words>926</Words>
  <Application>Microsoft Office PowerPoint</Application>
  <PresentationFormat>Widescreen</PresentationFormat>
  <Paragraphs>145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Baskerville</vt:lpstr>
      <vt:lpstr>Calibri</vt:lpstr>
      <vt:lpstr>Roboto</vt:lpstr>
      <vt:lpstr>Roboto Medium</vt:lpstr>
      <vt:lpstr>Qinshift_Academy_PPT</vt:lpstr>
      <vt:lpstr>Working with data types, variables and branching</vt:lpstr>
      <vt:lpstr>AGENDA FOR THIS CLASS</vt:lpstr>
      <vt:lpstr>A STRONGLY TYPED LANGUAGE</vt:lpstr>
      <vt:lpstr>WHAT ARE DATA TYPES?</vt:lpstr>
      <vt:lpstr>PowerPoint Presentation</vt:lpstr>
      <vt:lpstr>WHAT WE KNOW ABOUT VARIABLES?</vt:lpstr>
      <vt:lpstr>VARIABLES IN C#</vt:lpstr>
      <vt:lpstr>OPERATORS IN C#</vt:lpstr>
      <vt:lpstr>PowerPoint Presentation</vt:lpstr>
      <vt:lpstr>PowerPoint Presentation</vt:lpstr>
      <vt:lpstr>PowerPoint Presentation</vt:lpstr>
      <vt:lpstr>PowerPoint Presentation</vt:lpstr>
      <vt:lpstr>DATA ENTRY AND CONVERSION</vt:lpstr>
      <vt:lpstr>CONVERSION METHODS</vt:lpstr>
      <vt:lpstr>BRANCHING WITH IF AND SWITCH</vt:lpstr>
      <vt:lpstr>BRANCHING</vt:lpstr>
      <vt:lpstr>PowerPoint Presentation</vt:lpstr>
      <vt:lpstr>PowerPoint Presentation</vt:lpstr>
      <vt:lpstr>SWITCH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 types, variables and branching</dc:title>
  <dc:creator>Trajan Stevkovski</dc:creator>
  <cp:lastModifiedBy>Edu6</cp:lastModifiedBy>
  <cp:revision>10</cp:revision>
  <dcterms:created xsi:type="dcterms:W3CDTF">2024-02-13T19:11:12Z</dcterms:created>
  <dcterms:modified xsi:type="dcterms:W3CDTF">2024-02-28T18:04:56Z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