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1"/>
  </p:notesMasterIdLst>
  <p:sldIdLst>
    <p:sldId id="270" r:id="rId5"/>
    <p:sldId id="265" r:id="rId6"/>
    <p:sldId id="260" r:id="rId7"/>
    <p:sldId id="266" r:id="rId8"/>
    <p:sldId id="269" r:id="rId9"/>
    <p:sldId id="267" r:id="rId10"/>
    <p:sldId id="271" r:id="rId11"/>
    <p:sldId id="272" r:id="rId12"/>
    <p:sldId id="282" r:id="rId13"/>
    <p:sldId id="275" r:id="rId14"/>
    <p:sldId id="276" r:id="rId15"/>
    <p:sldId id="273" r:id="rId16"/>
    <p:sldId id="274" r:id="rId17"/>
    <p:sldId id="259" r:id="rId18"/>
    <p:sldId id="280" r:id="rId19"/>
    <p:sldId id="281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3/17/2024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179" y="534682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6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Danilo </a:t>
            </a:r>
            <a:r>
              <a:rPr 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Co-Trainer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 </a:t>
            </a:r>
            <a:r>
              <a:rPr lang="en-GB" alt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Mitev</a:t>
            </a: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47;p25"/>
          <p:cNvSpPr txBox="1">
            <a:spLocks/>
          </p:cNvSpPr>
          <p:nvPr/>
        </p:nvSpPr>
        <p:spPr>
          <a:xfrm>
            <a:off x="457830" y="2314064"/>
            <a:ext cx="6912234" cy="1339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4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8000" b="1" dirty="0">
                <a:solidFill>
                  <a:srgbClr val="D38F7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Generic</a:t>
            </a:r>
            <a:r>
              <a:rPr lang="en-GB" sz="80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collections</a:t>
            </a:r>
            <a:endParaRPr lang="en-US" sz="8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0298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01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27;p36"/>
          <p:cNvSpPr txBox="1">
            <a:spLocks/>
          </p:cNvSpPr>
          <p:nvPr/>
        </p:nvSpPr>
        <p:spPr>
          <a:xfrm>
            <a:off x="327960" y="1792016"/>
            <a:ext cx="10288224" cy="4855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Create a phone book Dictionary with 5 names and phone numbers. 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Through the console ask the person to enter a name.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Try and find that name’s phone number in your Phone Book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If you can find it, print it in the console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If you can’t, print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88500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02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5" name="Google Shape;234;p37"/>
          <p:cNvSpPr txBox="1">
            <a:spLocks/>
          </p:cNvSpPr>
          <p:nvPr/>
        </p:nvSpPr>
        <p:spPr>
          <a:xfrm>
            <a:off x="302708" y="1440984"/>
            <a:ext cx="10734100" cy="49232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class Song with the following properties: Title, Length and, Genre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Genre is </a:t>
            </a:r>
            <a:r>
              <a:rPr lang="en-US" sz="2800" dirty="0" err="1">
                <a:solidFill>
                  <a:schemeClr val="dk1"/>
                </a:solidFill>
              </a:rPr>
              <a:t>enum</a:t>
            </a:r>
            <a:r>
              <a:rPr lang="en-US" sz="2800" dirty="0">
                <a:solidFill>
                  <a:schemeClr val="dk1"/>
                </a:solidFill>
              </a:rPr>
              <a:t> with - Rock, HipHop, Techno and Classical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class Person with the following properties: Id, FirstName, </a:t>
            </a:r>
            <a:r>
              <a:rPr lang="en-US" sz="2800" dirty="0" err="1">
                <a:solidFill>
                  <a:schemeClr val="dk1"/>
                </a:solidFill>
              </a:rPr>
              <a:t>LastName</a:t>
            </a:r>
            <a:r>
              <a:rPr lang="en-US" sz="2800" dirty="0">
                <a:solidFill>
                  <a:schemeClr val="dk1"/>
                </a:solidFill>
              </a:rPr>
              <a:t>, Age, </a:t>
            </a:r>
            <a:r>
              <a:rPr lang="en-US" sz="2800" dirty="0" err="1">
                <a:solidFill>
                  <a:schemeClr val="dk1"/>
                </a:solidFill>
              </a:rPr>
              <a:t>FavouriteGenre</a:t>
            </a:r>
            <a:r>
              <a:rPr lang="en-US" sz="2800" dirty="0">
                <a:solidFill>
                  <a:schemeClr val="dk1"/>
                </a:solidFill>
              </a:rPr>
              <a:t> (Genre </a:t>
            </a:r>
            <a:r>
              <a:rPr lang="en-US" sz="2800" dirty="0" err="1">
                <a:solidFill>
                  <a:schemeClr val="dk1"/>
                </a:solidFill>
              </a:rPr>
              <a:t>enum</a:t>
            </a:r>
            <a:r>
              <a:rPr lang="en-US" sz="2800" dirty="0">
                <a:solidFill>
                  <a:schemeClr val="dk1"/>
                </a:solidFill>
              </a:rPr>
              <a:t>) and </a:t>
            </a:r>
            <a:r>
              <a:rPr lang="en-US" sz="2800" dirty="0" err="1">
                <a:solidFill>
                  <a:schemeClr val="dk1"/>
                </a:solidFill>
              </a:rPr>
              <a:t>FavouriteSongs</a:t>
            </a:r>
            <a:endParaRPr lang="en-US" sz="2800" dirty="0">
              <a:solidFill>
                <a:schemeClr val="dk1"/>
              </a:solidFill>
            </a:endParaRP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 err="1">
                <a:solidFill>
                  <a:schemeClr val="dk1"/>
                </a:solidFill>
              </a:rPr>
              <a:t>FavouriteSongs</a:t>
            </a:r>
            <a:r>
              <a:rPr lang="en-US" sz="2800" dirty="0">
                <a:solidFill>
                  <a:schemeClr val="dk1"/>
                </a:solidFill>
              </a:rPr>
              <a:t> is a list of Songs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method called </a:t>
            </a:r>
            <a:r>
              <a:rPr lang="en-US" sz="2800" dirty="0" err="1">
                <a:solidFill>
                  <a:schemeClr val="dk1"/>
                </a:solidFill>
              </a:rPr>
              <a:t>PrintFavouriteSongs</a:t>
            </a:r>
            <a:r>
              <a:rPr lang="en-US" sz="2800" dirty="0">
                <a:solidFill>
                  <a:schemeClr val="dk1"/>
                </a:solidFill>
              </a:rPr>
              <a:t>() that will print out all the titles of their favorite songs or write a message that this person hates music if there are no favorite songs in their list</a:t>
            </a:r>
            <a:br>
              <a:rPr lang="en-US" sz="2800" dirty="0">
                <a:solidFill>
                  <a:schemeClr val="dk1"/>
                </a:solidFill>
              </a:rPr>
            </a:br>
            <a:endParaRPr lang="en-US" sz="2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8"/>
          <p:cNvSpPr txBox="1">
            <a:spLocks noGrp="1"/>
          </p:cNvSpPr>
          <p:nvPr>
            <p:ph type="title"/>
          </p:nvPr>
        </p:nvSpPr>
        <p:spPr>
          <a:xfrm>
            <a:off x="381766" y="32309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241;p38"/>
          <p:cNvSpPr txBox="1">
            <a:spLocks noGrp="1"/>
          </p:cNvSpPr>
          <p:nvPr>
            <p:ph type="body" idx="4294967295"/>
          </p:nvPr>
        </p:nvSpPr>
        <p:spPr>
          <a:xfrm>
            <a:off x="345185" y="199214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 is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syntax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that allows us to write queries of code that can easily and simply manipulate with collections. We can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</a:t>
            </a:r>
            <a:r>
              <a:rPr lang="en-GB" sz="2800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for complex collections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such as ones filled with complex types such as objects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853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;p39"/>
          <p:cNvSpPr txBox="1">
            <a:spLocks noGrp="1"/>
          </p:cNvSpPr>
          <p:nvPr>
            <p:ph type="title"/>
          </p:nvPr>
        </p:nvSpPr>
        <p:spPr>
          <a:xfrm>
            <a:off x="262894" y="55169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METHODS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248;p39"/>
          <p:cNvSpPr txBox="1">
            <a:spLocks noGrp="1"/>
          </p:cNvSpPr>
          <p:nvPr>
            <p:ph type="body" idx="4294967295"/>
          </p:nvPr>
        </p:nvSpPr>
        <p:spPr>
          <a:xfrm>
            <a:off x="244601" y="1397780"/>
            <a:ext cx="7966711" cy="464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use LINQ methods to manipulate with our collections in different ways. We can chain different methods to make a more complex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logic. The thing to always remember is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that all LINQ methods that return a collection,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return the collection as </a:t>
            </a:r>
            <a:r>
              <a:rPr lang="en-GB" sz="2800" b="1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IEnumerable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type.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don’t have much control with this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sort of type so we always try and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convert the result in to something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more workable like </a:t>
            </a: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</a:t>
            </a:r>
            <a:r>
              <a:rPr lang="en-GB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8645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4;p40"/>
          <p:cNvSpPr txBox="1">
            <a:spLocks noGrp="1"/>
          </p:cNvSpPr>
          <p:nvPr>
            <p:ph type="title"/>
          </p:nvPr>
        </p:nvSpPr>
        <p:spPr>
          <a:xfrm>
            <a:off x="281182" y="26823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COMMONLY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USED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Google Shape;255;p40"/>
          <p:cNvSpPr txBox="1">
            <a:spLocks noGrp="1"/>
          </p:cNvSpPr>
          <p:nvPr>
            <p:ph type="body" idx="4294967295"/>
          </p:nvPr>
        </p:nvSpPr>
        <p:spPr>
          <a:xfrm>
            <a:off x="427482" y="1335024"/>
            <a:ext cx="4318254" cy="160934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Where()</a:t>
            </a:r>
            <a:endParaRPr sz="20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method filters out items by a rule that we write. All items are returned in a collection even if there is only one.</a:t>
            </a:r>
            <a:endParaRPr sz="20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257;p40"/>
          <p:cNvSpPr txBox="1">
            <a:spLocks noGrp="1"/>
          </p:cNvSpPr>
          <p:nvPr>
            <p:ph type="body" idx="4294967295"/>
          </p:nvPr>
        </p:nvSpPr>
        <p:spPr>
          <a:xfrm>
            <a:off x="464058" y="3711716"/>
            <a:ext cx="4574286" cy="208557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First()/Last()</a:t>
            </a:r>
            <a:endParaRPr sz="17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Returns the first or last item from a collection. They also throw an error if there are </a:t>
            </a:r>
            <a:r>
              <a:rPr lang="en-GB" sz="20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none</a:t>
            </a:r>
            <a:r>
              <a:rPr lang="en-GB" sz="17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To avoid this there are </a:t>
            </a:r>
            <a:r>
              <a:rPr lang="en-GB" sz="1700" b="1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FirstOrDefault</a:t>
            </a:r>
            <a:r>
              <a:rPr lang="en-GB" sz="17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7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</a:t>
            </a:r>
            <a:r>
              <a:rPr lang="en-GB" sz="1700" b="1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LastOrDefault</a:t>
            </a:r>
            <a:r>
              <a:rPr lang="en-GB" sz="17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7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methods that do not throw an error.</a:t>
            </a:r>
            <a:endParaRPr sz="17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" name="Google Shape;256;p40"/>
          <p:cNvSpPr txBox="1">
            <a:spLocks noGrp="1"/>
          </p:cNvSpPr>
          <p:nvPr>
            <p:ph type="body" idx="4294967295"/>
          </p:nvPr>
        </p:nvSpPr>
        <p:spPr>
          <a:xfrm>
            <a:off x="6038867" y="1608092"/>
            <a:ext cx="5482574" cy="177518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Select()</a:t>
            </a:r>
            <a:endParaRPr sz="20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Selects only a certain thing from the main entity ( Ex. property of an object ) and returns a new collection of only those values.</a:t>
            </a:r>
            <a:endParaRPr sz="20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Google Shape;258;p40"/>
          <p:cNvSpPr txBox="1">
            <a:spLocks noGrp="1"/>
          </p:cNvSpPr>
          <p:nvPr>
            <p:ph type="body" idx="4294967295"/>
          </p:nvPr>
        </p:nvSpPr>
        <p:spPr>
          <a:xfrm>
            <a:off x="6684264" y="3822192"/>
            <a:ext cx="4247303" cy="203821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b="1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ToList</a:t>
            </a:r>
            <a:r>
              <a:rPr lang="en-GB" sz="20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()</a:t>
            </a:r>
            <a:endParaRPr sz="20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Creates a collection that is not a List in to a List type collection.</a:t>
            </a:r>
            <a:endParaRPr sz="20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8941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03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65;p41"/>
          <p:cNvSpPr txBox="1">
            <a:spLocks/>
          </p:cNvSpPr>
          <p:nvPr/>
        </p:nvSpPr>
        <p:spPr>
          <a:xfrm>
            <a:off x="337104" y="1556644"/>
            <a:ext cx="10343088" cy="42223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Select the person Jerry and add all the songs which start with the letter B.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Select the person Maria and add all the songs with length longer than 6 min.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Select the person Jane and add all the songs that are of genre Rock.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Select the person Stefan and add all songs shorter than 3 min and of genre Hip-Hop.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Select all persons from the persons array that have 4 or more songs.</a:t>
            </a:r>
          </a:p>
        </p:txBody>
      </p:sp>
    </p:spTree>
    <p:extLst>
      <p:ext uri="{BB962C8B-B14F-4D97-AF65-F5344CB8AC3E}">
        <p14:creationId xmlns:p14="http://schemas.microsoft.com/office/powerpoint/2010/main" val="102536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41"/>
          <p:cNvSpPr txBox="1">
            <a:spLocks noGrp="1"/>
          </p:cNvSpPr>
          <p:nvPr>
            <p:ph type="title"/>
          </p:nvPr>
        </p:nvSpPr>
        <p:spPr>
          <a:xfrm>
            <a:off x="336046" y="36881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315;p41"/>
          <p:cNvSpPr txBox="1">
            <a:spLocks/>
          </p:cNvSpPr>
          <p:nvPr/>
        </p:nvSpPr>
        <p:spPr>
          <a:xfrm>
            <a:off x="268042" y="1714874"/>
            <a:ext cx="8117006" cy="357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daniloborozan07@gmail.com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ilija.mitev3@gmail.com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840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>
            <p:ph type="title"/>
          </p:nvPr>
        </p:nvSpPr>
        <p:spPr>
          <a:xfrm>
            <a:off x="208030" y="56084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AGENDA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THIS CLASS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226313" y="1361204"/>
            <a:ext cx="7335775" cy="368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Introduction to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collections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C#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Types and differences between generic collections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Methods for manipulating generic collections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Introduction to </a:t>
            </a: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LINQ</a:t>
            </a:r>
            <a:endParaRPr sz="2800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>
            <p:ph type="title"/>
          </p:nvPr>
        </p:nvSpPr>
        <p:spPr>
          <a:xfrm>
            <a:off x="219456" y="219456"/>
            <a:ext cx="9162288" cy="85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COLLECTIONS AND </a:t>
            </a:r>
            <a:b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WHY WE NEED THEM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62;p27"/>
          <p:cNvSpPr txBox="1">
            <a:spLocks noGrp="1"/>
          </p:cNvSpPr>
          <p:nvPr>
            <p:ph type="body" idx="4294967295"/>
          </p:nvPr>
        </p:nvSpPr>
        <p:spPr>
          <a:xfrm>
            <a:off x="125730" y="1918989"/>
            <a:ext cx="78867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33400" indent="-457200">
              <a:spcBef>
                <a:spcPts val="600"/>
              </a:spcBef>
              <a:spcAft>
                <a:spcPts val="0"/>
              </a:spcAft>
              <a:buClr>
                <a:schemeClr val="tx1">
                  <a:lumMod val="10000"/>
                  <a:lumOff val="90000"/>
                </a:schemeClr>
              </a:buClr>
              <a:buSzPts val="2400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Storing multiple types of values</a:t>
            </a:r>
          </a:p>
          <a:p>
            <a:pPr marL="533400" indent="-457200">
              <a:spcBef>
                <a:spcPts val="600"/>
              </a:spcBef>
              <a:spcAft>
                <a:spcPts val="0"/>
              </a:spcAft>
              <a:buClr>
                <a:schemeClr val="tx1">
                  <a:lumMod val="10000"/>
                  <a:lumOff val="90000"/>
                </a:schemeClr>
              </a:buClr>
              <a:buSzPts val="2400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More flexible and editable</a:t>
            </a:r>
          </a:p>
          <a:p>
            <a:pPr marL="533400" indent="-457200">
              <a:spcBef>
                <a:spcPts val="600"/>
              </a:spcBef>
              <a:spcAft>
                <a:spcPts val="0"/>
              </a:spcAft>
              <a:buClr>
                <a:schemeClr val="tx1">
                  <a:lumMod val="10000"/>
                  <a:lumOff val="90000"/>
                </a:schemeClr>
              </a:buClr>
              <a:buSzPts val="2400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Different collections for different use cases</a:t>
            </a:r>
          </a:p>
          <a:p>
            <a:pPr marL="533400" indent="-457200">
              <a:spcBef>
                <a:spcPts val="600"/>
              </a:spcBef>
              <a:spcAft>
                <a:spcPts val="0"/>
              </a:spcAft>
              <a:buClr>
                <a:schemeClr val="tx1">
                  <a:lumMod val="10000"/>
                  <a:lumOff val="90000"/>
                </a:schemeClr>
              </a:buClr>
              <a:buSzPts val="2400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Organizing data easier and better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9"/>
          <p:cNvSpPr txBox="1">
            <a:spLocks noGrp="1"/>
          </p:cNvSpPr>
          <p:nvPr>
            <p:ph type="title"/>
          </p:nvPr>
        </p:nvSpPr>
        <p:spPr>
          <a:xfrm>
            <a:off x="336046" y="50597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COLLECTIONS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76;p29"/>
          <p:cNvSpPr txBox="1">
            <a:spLocks noGrp="1"/>
          </p:cNvSpPr>
          <p:nvPr>
            <p:ph type="body" idx="4294967295"/>
          </p:nvPr>
        </p:nvSpPr>
        <p:spPr>
          <a:xfrm>
            <a:off x="171449" y="1214900"/>
            <a:ext cx="7436359" cy="491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collections in C# are collections that are not confined like arrays with a number of elements, are type safe and easier to use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 general. We need generic collections because: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use collections more dynamically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create specialized collections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like order of retrieving items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 holding just key-value pairs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manipulate easier </a:t>
            </a:r>
            <a:b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with collections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1669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p30"/>
          <p:cNvSpPr txBox="1">
            <a:spLocks noGrp="1"/>
          </p:cNvSpPr>
          <p:nvPr>
            <p:ph type="title"/>
          </p:nvPr>
        </p:nvSpPr>
        <p:spPr>
          <a:xfrm>
            <a:off x="253750" y="22251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WHY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DIFFERENT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83;p30"/>
          <p:cNvSpPr txBox="1">
            <a:spLocks noGrp="1"/>
          </p:cNvSpPr>
          <p:nvPr>
            <p:ph type="body" idx="4294967295"/>
          </p:nvPr>
        </p:nvSpPr>
        <p:spPr>
          <a:xfrm>
            <a:off x="189737" y="1982997"/>
            <a:ext cx="6960871" cy="46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Collections are not always a one size - fit all.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sometimes need some special features for our collection. This in C# is done by having different types of collections with different features.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2420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>
            <p:ph type="title"/>
          </p:nvPr>
        </p:nvSpPr>
        <p:spPr>
          <a:xfrm>
            <a:off x="0" y="633993"/>
            <a:ext cx="9813794" cy="63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TYPES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 GENERIC COLLECTIONS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0;p31"/>
          <p:cNvSpPr txBox="1">
            <a:spLocks noGrp="1"/>
          </p:cNvSpPr>
          <p:nvPr>
            <p:ph type="body" idx="4294967295"/>
          </p:nvPr>
        </p:nvSpPr>
        <p:spPr>
          <a:xfrm>
            <a:off x="171449" y="14252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Dictionary (unordered)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Queue (unordered)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 panose="02000000000000000000"/>
              <a:buChar char="●"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Stack (unordered)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Unordered - can’t use indexes.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985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6;p32"/>
          <p:cNvSpPr txBox="1">
            <a:spLocks noGrp="1"/>
          </p:cNvSpPr>
          <p:nvPr>
            <p:ph type="title"/>
          </p:nvPr>
        </p:nvSpPr>
        <p:spPr>
          <a:xfrm>
            <a:off x="189742" y="286521"/>
            <a:ext cx="9045698" cy="71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COMMON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COLLECTIONS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7;p32"/>
          <p:cNvSpPr txBox="1">
            <a:spLocks noGrp="1"/>
          </p:cNvSpPr>
          <p:nvPr>
            <p:ph type="body" idx="4294967295"/>
          </p:nvPr>
        </p:nvSpPr>
        <p:spPr>
          <a:xfrm>
            <a:off x="345186" y="1041164"/>
            <a:ext cx="3358134" cy="369542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Dictionary</a:t>
            </a:r>
            <a:endParaRPr sz="2400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Dictionary is a generic function that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takes two types and two values.</a:t>
            </a: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One is called a key </a:t>
            </a:r>
            <a:b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the other a value. This makes key-value pairs which are amazing for storing and </a:t>
            </a:r>
            <a:r>
              <a:rPr lang="en-GB" sz="2400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labeling</a:t>
            </a: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data.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8;p32"/>
          <p:cNvSpPr txBox="1">
            <a:spLocks noGrp="1"/>
          </p:cNvSpPr>
          <p:nvPr>
            <p:ph type="body" idx="4294967295"/>
          </p:nvPr>
        </p:nvSpPr>
        <p:spPr>
          <a:xfrm>
            <a:off x="3875296" y="2650508"/>
            <a:ext cx="3723368" cy="331137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</a:t>
            </a:r>
            <a:endParaRPr sz="2400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</a:t>
            </a:r>
            <a: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list is a generic collection that holds items of a certain type.</a:t>
            </a:r>
            <a:br>
              <a:rPr lang="en-GB" sz="24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 is a multi purpose collection that can be used in different scenarios without the constraints that arrays have. 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3750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33"/>
          <p:cNvSpPr txBox="1">
            <a:spLocks noGrp="1"/>
          </p:cNvSpPr>
          <p:nvPr>
            <p:ph type="title"/>
          </p:nvPr>
        </p:nvSpPr>
        <p:spPr>
          <a:xfrm>
            <a:off x="98302" y="487688"/>
            <a:ext cx="9192002" cy="88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ORDERED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GENERIC COLLECTIONS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" name="Google Shape;205;p33"/>
          <p:cNvSpPr txBox="1">
            <a:spLocks noGrp="1"/>
          </p:cNvSpPr>
          <p:nvPr>
            <p:ph type="body" idx="4294967295"/>
          </p:nvPr>
        </p:nvSpPr>
        <p:spPr>
          <a:xfrm>
            <a:off x="162306" y="1452644"/>
            <a:ext cx="4181094" cy="418920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Queue</a:t>
            </a:r>
            <a:endParaRPr sz="2400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collection which can store and give back items of a certain type. The items in this collection always go in the order - FIFO meaning First In First Out - the first item that we put in will be the </a:t>
            </a:r>
            <a:b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we get.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" name="Google Shape;206;p33"/>
          <p:cNvSpPr txBox="1">
            <a:spLocks noGrp="1"/>
          </p:cNvSpPr>
          <p:nvPr>
            <p:ph type="body" idx="4294967295"/>
          </p:nvPr>
        </p:nvSpPr>
        <p:spPr>
          <a:xfrm>
            <a:off x="7916944" y="1489221"/>
            <a:ext cx="3734700" cy="321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Stack</a:t>
            </a:r>
            <a:endParaRPr sz="2400" b="1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collection which can store and give back items of a certain type and also works in a particular order. LIFO is the order meaning Last In First Out.</a:t>
            </a:r>
            <a:endParaRPr sz="24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920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35"/>
          <p:cNvSpPr txBox="1">
            <a:spLocks noGrp="1"/>
          </p:cNvSpPr>
          <p:nvPr>
            <p:ph type="title"/>
          </p:nvPr>
        </p:nvSpPr>
        <p:spPr>
          <a:xfrm>
            <a:off x="137160" y="521207"/>
            <a:ext cx="8039890" cy="68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METHODS</a:t>
            </a:r>
            <a:r>
              <a:rPr lang="en-GB" sz="4000" b="1" dirty="0">
                <a:solidFill>
                  <a:srgbClr val="7030A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MANIPULATION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220;p35"/>
          <p:cNvSpPr txBox="1">
            <a:spLocks noGrp="1"/>
          </p:cNvSpPr>
          <p:nvPr>
            <p:ph type="body" idx="4294967295"/>
          </p:nvPr>
        </p:nvSpPr>
        <p:spPr>
          <a:xfrm>
            <a:off x="189737" y="113730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Dictionary and List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Add</a:t>
            </a:r>
            <a:r>
              <a:rPr lang="en-GB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 adds item in the collection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Remove</a:t>
            </a:r>
            <a:r>
              <a:rPr lang="en-GB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 removes item in the collection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Count</a:t>
            </a:r>
            <a:r>
              <a:rPr lang="en-GB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 returns the number of elements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Stack and Queue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b="1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Enqueue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(queue) and </a:t>
            </a: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Push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(stack) add items to the collection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b="1" dirty="0" err="1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Dequeue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(queue) and </a:t>
            </a: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Pop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(stack) remove the item that is next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/>
              <a:buChar char="●"/>
            </a:pPr>
            <a:r>
              <a:rPr lang="en-GB" sz="28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Peek</a:t>
            </a:r>
            <a:r>
              <a:rPr lang="en-GB" sz="28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 Returns the item that is next</a:t>
            </a:r>
            <a:endParaRPr sz="280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0087537"/>
      </p:ext>
    </p:extLst>
  </p:cSld>
  <p:clrMapOvr>
    <a:masterClrMapping/>
  </p:clrMapOvr>
</p:sld>
</file>

<file path=ppt/theme/theme1.xml><?xml version="1.0" encoding="utf-8"?>
<a:theme xmlns:a="http://schemas.openxmlformats.org/drawingml/2006/main" name="Qinshift_Academy_PPT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Qinshift_Academy_PPT</Template>
  <TotalTime>231</TotalTime>
  <Words>908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Baskerville</vt:lpstr>
      <vt:lpstr>Calibri</vt:lpstr>
      <vt:lpstr>Montserrat</vt:lpstr>
      <vt:lpstr>Roboto</vt:lpstr>
      <vt:lpstr>Qinshift_Academy_PPT</vt:lpstr>
      <vt:lpstr>PowerPoint Presentation</vt:lpstr>
      <vt:lpstr>AGENDA FOR THIS CLASS</vt:lpstr>
      <vt:lpstr>COLLECTIONS AND   WHY WE NEED THEM</vt:lpstr>
      <vt:lpstr>GENERIC COLLECTIONS</vt:lpstr>
      <vt:lpstr>WHY DIFFERENT TYPES?</vt:lpstr>
      <vt:lpstr>TYPES OF GENERIC COLLECTIONS</vt:lpstr>
      <vt:lpstr>COMMON GENERIC COLLECTIONS</vt:lpstr>
      <vt:lpstr>ORDERED GENERIC COLLECTIONS</vt:lpstr>
      <vt:lpstr>METHODS FOR MANIPULATION</vt:lpstr>
      <vt:lpstr>PowerPoint Presentation</vt:lpstr>
      <vt:lpstr>PowerPoint Presentation</vt:lpstr>
      <vt:lpstr>LINQ</vt:lpstr>
      <vt:lpstr>LINQ METHODS</vt:lpstr>
      <vt:lpstr>COMMONLY USED METHODS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Trajan Stevkovski</dc:creator>
  <cp:lastModifiedBy>Edu6</cp:lastModifiedBy>
  <cp:revision>18</cp:revision>
  <dcterms:created xsi:type="dcterms:W3CDTF">2024-02-15T22:07:00Z</dcterms:created>
  <dcterms:modified xsi:type="dcterms:W3CDTF">2024-03-17T20:24:17Z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