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257" r:id="rId6"/>
    <p:sldId id="265" r:id="rId7"/>
    <p:sldId id="260" r:id="rId8"/>
    <p:sldId id="267" r:id="rId9"/>
    <p:sldId id="268" r:id="rId10"/>
    <p:sldId id="266" r:id="rId11"/>
    <p:sldId id="269" r:id="rId12"/>
    <p:sldId id="259" r:id="rId13"/>
    <p:sldId id="270" r:id="rId14"/>
    <p:sldId id="271" r:id="rId15"/>
    <p:sldId id="275" r:id="rId16"/>
    <p:sldId id="274" r:id="rId17"/>
    <p:sldId id="276" r:id="rId18"/>
    <p:sldId id="277" r:id="rId19"/>
    <p:sldId id="278" r:id="rId20"/>
    <p:sldId id="273" r:id="rId2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A552A-F7A4-4D20-9ECE-E6A745984CE2}" v="37" dt="2024-02-26T18:54:45.160"/>
    <p1510:client id="{9D284EA2-44CD-48F9-91E7-30BFC62E74A8}" v="35" dt="2024-02-26T18:53:37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8" d="100"/>
          <a:sy n="78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2/26/2024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828" y="501772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16" y="921275"/>
            <a:ext cx="10763779" cy="225908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Introduction to </a:t>
            </a:r>
            <a:r>
              <a:rPr lang="en-GB" dirty="0">
                <a:solidFill>
                  <a:srgbClr val="D38F73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C#</a:t>
            </a:r>
            <a:r>
              <a:rPr lang="en-GB" dirty="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 and </a:t>
            </a:r>
            <a:r>
              <a:rPr lang="en-GB" dirty="0">
                <a:solidFill>
                  <a:srgbClr val="D38F73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Visual Studio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Co-trainer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Mitev</a:t>
            </a: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4"/>
          <p:cNvSpPr txBox="1">
            <a:spLocks noGrp="1"/>
          </p:cNvSpPr>
          <p:nvPr>
            <p:ph type="title"/>
          </p:nvPr>
        </p:nvSpPr>
        <p:spPr>
          <a:xfrm>
            <a:off x="619510" y="487689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VISUAL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STUDIO?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Google Shape;266;p34"/>
          <p:cNvSpPr txBox="1">
            <a:spLocks noGrp="1"/>
          </p:cNvSpPr>
          <p:nvPr>
            <p:ph type="body" idx="4294967295"/>
          </p:nvPr>
        </p:nvSpPr>
        <p:spPr>
          <a:xfrm>
            <a:off x="80009" y="1452644"/>
            <a:ext cx="7747255" cy="411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Microsoft Visual Studio is an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integrated development environment</a:t>
            </a: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(IDE) from Microsoft. </a:t>
            </a:r>
            <a:b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used to develop computer programs, </a:t>
            </a:r>
            <a:b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 well as web sites, web apps, web services </a:t>
            </a:r>
            <a:b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mobile apps. 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Has a lot of features that help developers         create solutions faster, better and                             in a more organised fashion.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2731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;p35"/>
          <p:cNvSpPr txBox="1">
            <a:spLocks noGrp="1"/>
          </p:cNvSpPr>
          <p:nvPr>
            <p:ph type="title"/>
          </p:nvPr>
        </p:nvSpPr>
        <p:spPr>
          <a:xfrm>
            <a:off x="109728" y="332241"/>
            <a:ext cx="905256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A</a:t>
            </a:r>
            <a:r>
              <a:rPr lang="en-GB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 </a:t>
            </a:r>
            <a:r>
              <a:rPr lang="en-GB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A </a:t>
            </a:r>
            <a:r>
              <a:rPr lang="en-GB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PROJECT</a:t>
            </a:r>
            <a:r>
              <a:rPr lang="en-GB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273;p35"/>
          <p:cNvSpPr txBox="1">
            <a:spLocks noGrp="1"/>
          </p:cNvSpPr>
          <p:nvPr>
            <p:ph type="body" idx="4294967295"/>
          </p:nvPr>
        </p:nvSpPr>
        <p:spPr>
          <a:xfrm>
            <a:off x="0" y="1160170"/>
            <a:ext cx="8634223" cy="49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 </a:t>
            </a: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is a structure for organizing projects                       in Visual Studio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solution tracks dependencies and stores configurations for our projects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</a:t>
            </a:r>
            <a:r>
              <a:rPr lang="en-GB" sz="2400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project </a:t>
            </a: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is an entity that has some output, a place where we write our code and logic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must have a solution in order to create or open a project in Visual Studio.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None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(Even if we have only one project)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7372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9;p36"/>
          <p:cNvSpPr txBox="1">
            <a:spLocks noGrp="1"/>
          </p:cNvSpPr>
          <p:nvPr>
            <p:ph type="sldNum" idx="12"/>
          </p:nvPr>
        </p:nvSpPr>
        <p:spPr>
          <a:xfrm>
            <a:off x="749154" y="548360"/>
            <a:ext cx="2204358" cy="89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0" cap="none" spc="0" normalizeH="0" baseline="0" noProof="0" dirty="0">
                <a:ln>
                  <a:noFill/>
                </a:ln>
                <a:solidFill>
                  <a:srgbClr val="D38F73"/>
                </a:solidFill>
                <a:effectLst/>
                <a:uLnTx/>
                <a:uFillTx/>
                <a:latin typeface="Roboto" charset="0"/>
                <a:ea typeface="Roboto" charset="0"/>
              </a:rPr>
              <a:t>01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D38F73"/>
              </a:solidFill>
              <a:effectLst/>
              <a:uLnTx/>
              <a:uFillTx/>
              <a:latin typeface="Roboto" charset="0"/>
              <a:ea typeface="Roboto" charset="0"/>
            </a:endParaRPr>
          </a:p>
        </p:txBody>
      </p:sp>
      <p:sp>
        <p:nvSpPr>
          <p:cNvPr id="18" name="Google Shape;278;p36"/>
          <p:cNvSpPr txBox="1">
            <a:spLocks/>
          </p:cNvSpPr>
          <p:nvPr/>
        </p:nvSpPr>
        <p:spPr>
          <a:xfrm>
            <a:off x="1712300" y="467625"/>
            <a:ext cx="4441612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3600" b="0" i="0" kern="1200">
                <a:solidFill>
                  <a:schemeClr val="accent3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5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EXERCISE </a:t>
            </a:r>
          </a:p>
        </p:txBody>
      </p:sp>
      <p:sp>
        <p:nvSpPr>
          <p:cNvPr id="21" name="Google Shape;280;p36"/>
          <p:cNvSpPr txBox="1">
            <a:spLocks/>
          </p:cNvSpPr>
          <p:nvPr/>
        </p:nvSpPr>
        <p:spPr>
          <a:xfrm>
            <a:off x="536462" y="1792016"/>
            <a:ext cx="9549370" cy="434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 panose="02000000000000000000"/>
              <a:buChar char="▸"/>
              <a:defRPr sz="30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 panose="02000000000000000000"/>
              <a:buChar char="▹"/>
              <a:defRPr sz="24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 panose="02000000000000000000"/>
              <a:buChar char="■"/>
              <a:defRPr sz="24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 panose="02000000000000000000"/>
              <a:buChar char="○"/>
              <a:defRPr sz="18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 panose="02000000000000000000"/>
              <a:buChar char="○"/>
              <a:defRPr sz="18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737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Open Visual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Studio 2022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/>
              <a:ea typeface="Roboto" panose="02000000000000000000"/>
              <a:sym typeface="Roboto" panose="02000000000000000000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Navigate to File &gt; New &gt; Project... 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Select (on the left) Other Project Types &gt; Visual Studio Solutions 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Select the Blank Solution option, enter a name and click OK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On the right side right click on the solution &gt; Add &gt; New Project...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Select Visual C# &gt; Select Console App ( .NET Framework )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sym typeface="Roboto" panose="02000000000000000000"/>
              </a:rPr>
              <a:t>Enter a name and click OK</a:t>
            </a:r>
          </a:p>
        </p:txBody>
      </p:sp>
    </p:spTree>
    <p:extLst>
      <p:ext uri="{BB962C8B-B14F-4D97-AF65-F5344CB8AC3E}">
        <p14:creationId xmlns:p14="http://schemas.microsoft.com/office/powerpoint/2010/main" val="56068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6;p37"/>
          <p:cNvSpPr txBox="1">
            <a:spLocks noGrp="1"/>
          </p:cNvSpPr>
          <p:nvPr>
            <p:ph type="title"/>
          </p:nvPr>
        </p:nvSpPr>
        <p:spPr>
          <a:xfrm>
            <a:off x="628654" y="50597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CONSOLE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287;p37"/>
          <p:cNvSpPr txBox="1">
            <a:spLocks noGrp="1"/>
          </p:cNvSpPr>
          <p:nvPr>
            <p:ph type="body" idx="4294967295"/>
          </p:nvPr>
        </p:nvSpPr>
        <p:spPr>
          <a:xfrm>
            <a:off x="0" y="1297196"/>
            <a:ext cx="7680960" cy="393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console application is an application that can execute our C# code, take input from the command line and print results in it as well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Visual Studio </a:t>
            </a: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sym typeface="Roboto" panose="02000000000000000000"/>
              </a:rPr>
              <a:t>Console App ( .NET Framework ) template is a pre-set that creates </a:t>
            </a:r>
            <a:b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sym typeface="Roboto" panose="02000000000000000000"/>
              </a:rPr>
              <a:t>a blank console application for us </a:t>
            </a:r>
            <a:b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sym typeface="Roboto" panose="02000000000000000000"/>
              </a:rPr>
              <a:t>to start working on right away, </a:t>
            </a:r>
            <a:b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sym typeface="Roboto" panose="02000000000000000000"/>
              </a:rPr>
              <a:t>without any setup or configuration.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804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9;p36"/>
          <p:cNvSpPr txBox="1">
            <a:spLocks noGrp="1"/>
          </p:cNvSpPr>
          <p:nvPr>
            <p:ph type="sldNum" idx="12"/>
          </p:nvPr>
        </p:nvSpPr>
        <p:spPr>
          <a:xfrm>
            <a:off x="749154" y="548360"/>
            <a:ext cx="2204358" cy="89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0" cap="none" spc="0" normalizeH="0" baseline="0" noProof="0" dirty="0">
                <a:ln>
                  <a:noFill/>
                </a:ln>
                <a:solidFill>
                  <a:srgbClr val="D38F73"/>
                </a:solidFill>
                <a:effectLst/>
                <a:uLnTx/>
                <a:uFillTx/>
                <a:latin typeface="Roboto" charset="0"/>
                <a:ea typeface="Roboto" charset="0"/>
              </a:rPr>
              <a:t>02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D38F73"/>
              </a:solidFill>
              <a:effectLst/>
              <a:uLnTx/>
              <a:uFillTx/>
              <a:latin typeface="Roboto" charset="0"/>
              <a:ea typeface="Roboto" charset="0"/>
            </a:endParaRPr>
          </a:p>
        </p:txBody>
      </p:sp>
      <p:sp>
        <p:nvSpPr>
          <p:cNvPr id="18" name="Google Shape;278;p36"/>
          <p:cNvSpPr txBox="1">
            <a:spLocks/>
          </p:cNvSpPr>
          <p:nvPr/>
        </p:nvSpPr>
        <p:spPr>
          <a:xfrm>
            <a:off x="1712300" y="467625"/>
            <a:ext cx="4441612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3600" b="0" i="0" kern="1200">
                <a:solidFill>
                  <a:schemeClr val="accent3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5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EXERCISE </a:t>
            </a:r>
          </a:p>
        </p:txBody>
      </p:sp>
      <p:sp>
        <p:nvSpPr>
          <p:cNvPr id="5" name="Google Shape;292;p38"/>
          <p:cNvSpPr txBox="1">
            <a:spLocks/>
          </p:cNvSpPr>
          <p:nvPr/>
        </p:nvSpPr>
        <p:spPr>
          <a:xfrm>
            <a:off x="147260" y="1705166"/>
            <a:ext cx="9444796" cy="39458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In your console application Main method write: 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dk1"/>
                </a:solidFill>
              </a:rPr>
              <a:t>Console.WriteLine</a:t>
            </a:r>
            <a:r>
              <a:rPr lang="en-US" sz="3200" dirty="0">
                <a:solidFill>
                  <a:schemeClr val="dk1"/>
                </a:solidFill>
              </a:rPr>
              <a:t>(“Hello world”);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dk1"/>
                </a:solidFill>
              </a:rPr>
              <a:t>Console.ReadLine</a:t>
            </a:r>
            <a:r>
              <a:rPr lang="en-US" sz="3200" dirty="0">
                <a:solidFill>
                  <a:schemeClr val="dk1"/>
                </a:solidFill>
              </a:rPr>
              <a:t>();</a:t>
            </a:r>
          </a:p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Click on the ➤Start button</a:t>
            </a:r>
          </a:p>
        </p:txBody>
      </p:sp>
    </p:spTree>
    <p:extLst>
      <p:ext uri="{BB962C8B-B14F-4D97-AF65-F5344CB8AC3E}">
        <p14:creationId xmlns:p14="http://schemas.microsoft.com/office/powerpoint/2010/main" val="164520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9;p36"/>
          <p:cNvSpPr txBox="1">
            <a:spLocks noGrp="1"/>
          </p:cNvSpPr>
          <p:nvPr>
            <p:ph type="sldNum" idx="12"/>
          </p:nvPr>
        </p:nvSpPr>
        <p:spPr>
          <a:xfrm>
            <a:off x="749154" y="548360"/>
            <a:ext cx="2204358" cy="89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0" cap="none" spc="0" normalizeH="0" baseline="0" noProof="0" dirty="0">
                <a:ln>
                  <a:noFill/>
                </a:ln>
                <a:solidFill>
                  <a:srgbClr val="D38F73"/>
                </a:solidFill>
                <a:effectLst/>
                <a:uLnTx/>
                <a:uFillTx/>
                <a:latin typeface="Roboto" charset="0"/>
                <a:ea typeface="Roboto" charset="0"/>
              </a:rPr>
              <a:t>03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D38F73"/>
              </a:solidFill>
              <a:effectLst/>
              <a:uLnTx/>
              <a:uFillTx/>
              <a:latin typeface="Roboto" charset="0"/>
              <a:ea typeface="Roboto" charset="0"/>
            </a:endParaRPr>
          </a:p>
        </p:txBody>
      </p:sp>
      <p:sp>
        <p:nvSpPr>
          <p:cNvPr id="18" name="Google Shape;278;p36"/>
          <p:cNvSpPr txBox="1">
            <a:spLocks/>
          </p:cNvSpPr>
          <p:nvPr/>
        </p:nvSpPr>
        <p:spPr>
          <a:xfrm>
            <a:off x="1712300" y="467625"/>
            <a:ext cx="4441612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3600" b="0" i="0" kern="1200">
                <a:solidFill>
                  <a:schemeClr val="accent3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5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EXERCISE </a:t>
            </a:r>
          </a:p>
        </p:txBody>
      </p:sp>
      <p:sp>
        <p:nvSpPr>
          <p:cNvPr id="6" name="Google Shape;299;p39"/>
          <p:cNvSpPr txBox="1">
            <a:spLocks/>
          </p:cNvSpPr>
          <p:nvPr/>
        </p:nvSpPr>
        <p:spPr>
          <a:xfrm>
            <a:off x="238700" y="1540575"/>
            <a:ext cx="9408220" cy="44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Create a new console application called ‘Stars’ in the same solution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Try to create a triangle using the * character.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Expected Output: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       *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      ***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     *****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    *******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   *********</a:t>
            </a:r>
          </a:p>
        </p:txBody>
      </p:sp>
    </p:spTree>
    <p:extLst>
      <p:ext uri="{BB962C8B-B14F-4D97-AF65-F5344CB8AC3E}">
        <p14:creationId xmlns:p14="http://schemas.microsoft.com/office/powerpoint/2010/main" val="231242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9;p36"/>
          <p:cNvSpPr txBox="1">
            <a:spLocks noGrp="1"/>
          </p:cNvSpPr>
          <p:nvPr>
            <p:ph type="sldNum" idx="12"/>
          </p:nvPr>
        </p:nvSpPr>
        <p:spPr>
          <a:xfrm>
            <a:off x="749154" y="548360"/>
            <a:ext cx="2204358" cy="89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0" cap="none" spc="0" normalizeH="0" baseline="0" noProof="0" dirty="0">
                <a:ln>
                  <a:noFill/>
                </a:ln>
                <a:solidFill>
                  <a:srgbClr val="D38F73"/>
                </a:solidFill>
                <a:effectLst/>
                <a:uLnTx/>
                <a:uFillTx/>
                <a:latin typeface="Roboto" charset="0"/>
                <a:ea typeface="Roboto" charset="0"/>
              </a:rPr>
              <a:t>04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D38F73"/>
              </a:solidFill>
              <a:effectLst/>
              <a:uLnTx/>
              <a:uFillTx/>
              <a:latin typeface="Roboto" charset="0"/>
              <a:ea typeface="Roboto" charset="0"/>
            </a:endParaRPr>
          </a:p>
        </p:txBody>
      </p:sp>
      <p:sp>
        <p:nvSpPr>
          <p:cNvPr id="18" name="Google Shape;278;p36"/>
          <p:cNvSpPr txBox="1">
            <a:spLocks/>
          </p:cNvSpPr>
          <p:nvPr/>
        </p:nvSpPr>
        <p:spPr>
          <a:xfrm>
            <a:off x="1712300" y="467625"/>
            <a:ext cx="4441612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3600" b="0" i="0" kern="1200">
                <a:solidFill>
                  <a:schemeClr val="accent3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5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EXERCISE </a:t>
            </a:r>
          </a:p>
        </p:txBody>
      </p:sp>
      <p:sp>
        <p:nvSpPr>
          <p:cNvPr id="5" name="Google Shape;306;p40"/>
          <p:cNvSpPr txBox="1">
            <a:spLocks/>
          </p:cNvSpPr>
          <p:nvPr/>
        </p:nvSpPr>
        <p:spPr>
          <a:xfrm>
            <a:off x="238700" y="1492950"/>
            <a:ext cx="8762400" cy="44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Try to create a man using the * character.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Expected Output: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       *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       *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   *  *  *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*     *     *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       *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       *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   *     *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    *         *</a:t>
            </a:r>
            <a:br>
              <a:rPr lang="en-US" sz="3200" dirty="0">
                <a:solidFill>
                  <a:schemeClr val="dk1"/>
                </a:solidFill>
              </a:rPr>
            </a:b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1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daniloborozan07@gmail.com</a:t>
            </a:r>
          </a:p>
          <a:p>
            <a:pPr indent="-381000">
              <a:spcBef>
                <a:spcPts val="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assistant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@mail.com</a:t>
            </a:r>
          </a:p>
          <a:p>
            <a:pPr marL="76200" indent="0">
              <a:spcBef>
                <a:spcPts val="0"/>
              </a:spcBef>
              <a:buClr>
                <a:srgbClr val="5E85B9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with the code Link</a:t>
            </a:r>
          </a:p>
        </p:txBody>
      </p:sp>
    </p:spTree>
    <p:extLst>
      <p:ext uri="{BB962C8B-B14F-4D97-AF65-F5344CB8AC3E}">
        <p14:creationId xmlns:p14="http://schemas.microsoft.com/office/powerpoint/2010/main" val="31615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EFD83F-0C8A-D2B9-0151-1B74331E48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A27B6-9373-868E-2E49-5829C919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416" y="2104586"/>
            <a:ext cx="5305037" cy="757130"/>
          </a:xfrm>
        </p:spPr>
        <p:txBody>
          <a:bodyPr/>
          <a:lstStyle/>
          <a:p>
            <a:r>
              <a:rPr lang="en-GB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HELLO </a:t>
            </a:r>
            <a:r>
              <a:rPr lang="en-GB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</a:t>
            </a:r>
            <a:endParaRPr lang="mk-MK" dirty="0"/>
          </a:p>
        </p:txBody>
      </p:sp>
      <p:sp>
        <p:nvSpPr>
          <p:cNvPr id="5" name="Google Shape;155;p26"/>
          <p:cNvSpPr txBox="1"/>
          <p:nvPr/>
        </p:nvSpPr>
        <p:spPr>
          <a:xfrm>
            <a:off x="1230339" y="3651865"/>
            <a:ext cx="3233506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en-GB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</a:t>
            </a:r>
            <a:r>
              <a:rPr lang="en-US" altLang="en-GB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Software Engineer</a:t>
            </a:r>
            <a:endParaRPr lang="en-GB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</a:endParaRPr>
          </a:p>
          <a:p>
            <a:pPr algn="ctr"/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@</a:t>
            </a:r>
            <a:r>
              <a:rPr lang="en-GB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ITgma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@</a:t>
            </a:r>
            <a:r>
              <a:rPr lang="en-GB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Qinshift Academy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" name="Google Shape;157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53798" y="2030779"/>
            <a:ext cx="1621075" cy="16210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56;p26"/>
          <p:cNvSpPr txBox="1"/>
          <p:nvPr/>
        </p:nvSpPr>
        <p:spPr>
          <a:xfrm>
            <a:off x="8765591" y="3651854"/>
            <a:ext cx="3003622" cy="16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Ilija Mitev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Software Engineer@Sorsix</a:t>
            </a:r>
            <a:endParaRPr sz="1800" dirty="0" err="1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Co-Trainer@Qinshift Academy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157;p26">
            <a:extLst>
              <a:ext uri="{FF2B5EF4-FFF2-40B4-BE49-F238E27FC236}">
                <a16:creationId xmlns:a16="http://schemas.microsoft.com/office/drawing/2014/main" id="{67BC92A8-6B37-4E75-F0CE-7E96CA9EB8A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540329" y="2030779"/>
            <a:ext cx="1621075" cy="16210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484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27"/>
          <p:cNvSpPr txBox="1">
            <a:spLocks noGrp="1"/>
          </p:cNvSpPr>
          <p:nvPr>
            <p:ph type="title"/>
          </p:nvPr>
        </p:nvSpPr>
        <p:spPr>
          <a:xfrm>
            <a:off x="1058422" y="725433"/>
            <a:ext cx="10538394" cy="8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4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AIMS</a:t>
            </a:r>
            <a:r>
              <a:rPr lang="en-GB" sz="44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4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</a:t>
            </a:r>
            <a:r>
              <a:rPr lang="en-GB" sz="44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4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GOALS</a:t>
            </a:r>
            <a:r>
              <a:rPr lang="en-GB" sz="44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4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 THIS COURSE</a:t>
            </a:r>
            <a:endParaRPr sz="4400" b="1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67;p27"/>
          <p:cNvSpPr txBox="1">
            <a:spLocks noGrp="1"/>
          </p:cNvSpPr>
          <p:nvPr>
            <p:ph type="body" idx="4294967295"/>
          </p:nvPr>
        </p:nvSpPr>
        <p:spPr>
          <a:xfrm>
            <a:off x="134873" y="1781828"/>
            <a:ext cx="9969248" cy="384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Understanding the basics of the C# language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Learning to use Visual Studio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Solving problems in C# and Visual Studio by building applications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Writing a lot of C# code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3;p28"/>
          <p:cNvSpPr txBox="1">
            <a:spLocks noGrp="1"/>
          </p:cNvSpPr>
          <p:nvPr>
            <p:ph type="title"/>
          </p:nvPr>
        </p:nvSpPr>
        <p:spPr>
          <a:xfrm>
            <a:off x="-313179" y="249944"/>
            <a:ext cx="10467023" cy="11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4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WHERE ARE WE</a:t>
            </a:r>
            <a:r>
              <a:rPr lang="en-GB" sz="44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4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NOW?</a:t>
            </a:r>
            <a:endParaRPr sz="44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74;p28"/>
          <p:cNvSpPr txBox="1">
            <a:spLocks noGrp="1"/>
          </p:cNvSpPr>
          <p:nvPr>
            <p:ph type="body" idx="4294967295"/>
          </p:nvPr>
        </p:nvSpPr>
        <p:spPr>
          <a:xfrm>
            <a:off x="-82295" y="1453897"/>
            <a:ext cx="9857232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Just finished the front end part 			  of the academy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Have a decent understanding of: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 panose="02000000000000000000"/>
              <a:buChar char="▹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HTML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 panose="02000000000000000000"/>
              <a:buChar char="▹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CSS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2400"/>
              <a:buFont typeface="Roboto" panose="02000000000000000000"/>
              <a:buChar char="▹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JavaScript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36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Have the ability to give a front end solution   to a problem</a:t>
            </a:r>
            <a:endParaRPr sz="36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180;p29"/>
          <p:cNvGrpSpPr/>
          <p:nvPr/>
        </p:nvGrpSpPr>
        <p:grpSpPr>
          <a:xfrm>
            <a:off x="8425522" y="540163"/>
            <a:ext cx="3537882" cy="4459765"/>
            <a:chOff x="-6729413" y="-17360900"/>
            <a:chExt cx="26138326" cy="48436250"/>
          </a:xfrm>
        </p:grpSpPr>
        <p:sp>
          <p:nvSpPr>
            <p:cNvPr id="50" name="Google Shape;181;p29"/>
            <p:cNvSpPr/>
            <p:nvPr/>
          </p:nvSpPr>
          <p:spPr>
            <a:xfrm>
              <a:off x="-6729413" y="-9364662"/>
              <a:ext cx="253983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182;p29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" name="Google Shape;183;p29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184;p29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185;p29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" name="Google Shape;186;p29"/>
            <p:cNvSpPr/>
            <p:nvPr/>
          </p:nvSpPr>
          <p:spPr>
            <a:xfrm>
              <a:off x="-6729413" y="-17360900"/>
              <a:ext cx="193056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" name="Google Shape;187;p29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188;p29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189;p29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191;p29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192;p29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193;p29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194;p29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195;p29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196;p29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197;p29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198;p29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199;p29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200;p29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201;p29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202;p29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203;p29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204;p29"/>
            <p:cNvSpPr/>
            <p:nvPr/>
          </p:nvSpPr>
          <p:spPr>
            <a:xfrm>
              <a:off x="-1373188" y="8743950"/>
              <a:ext cx="13101600" cy="136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205;p29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206;p29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207;p29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208;p29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9" name="Google Shape;211;p29"/>
          <p:cNvSpPr/>
          <p:nvPr/>
        </p:nvSpPr>
        <p:spPr>
          <a:xfrm rot="1171190">
            <a:off x="11177039" y="699393"/>
            <a:ext cx="571600" cy="42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UI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1" name="Google Shape;213;p29"/>
          <p:cNvSpPr/>
          <p:nvPr/>
        </p:nvSpPr>
        <p:spPr>
          <a:xfrm rot="2661574">
            <a:off x="8741775" y="3941476"/>
            <a:ext cx="1315873" cy="40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Backend</a:t>
            </a:r>
            <a:endParaRPr sz="16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2" name="Google Shape;214;p29"/>
          <p:cNvSpPr/>
          <p:nvPr/>
        </p:nvSpPr>
        <p:spPr>
          <a:xfrm>
            <a:off x="141444" y="1208117"/>
            <a:ext cx="5556900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User </a:t>
            </a:r>
            <a:r>
              <a:rPr lang="en-GB" sz="20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see </a:t>
            </a: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</a:t>
            </a:r>
            <a:r>
              <a:rPr lang="en-GB" sz="20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interact </a:t>
            </a: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with it. It is built for the user's convenience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HTML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CSS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JavaScript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JavaScript Frameworks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3" name="Google Shape;216;p29"/>
          <p:cNvSpPr/>
          <p:nvPr/>
        </p:nvSpPr>
        <p:spPr>
          <a:xfrm rot="-1622005">
            <a:off x="8520236" y="1624226"/>
            <a:ext cx="1571932" cy="39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Database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4" name="Google Shape;217;p29"/>
          <p:cNvSpPr/>
          <p:nvPr/>
        </p:nvSpPr>
        <p:spPr>
          <a:xfrm rot="19055628">
            <a:off x="9105105" y="2418208"/>
            <a:ext cx="1676118" cy="39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r>
              <a:rPr lang="en-GB" sz="16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" name="Google Shape;218;p29"/>
          <p:cNvSpPr/>
          <p:nvPr/>
        </p:nvSpPr>
        <p:spPr>
          <a:xfrm rot="-492183">
            <a:off x="10158908" y="1587510"/>
            <a:ext cx="1205359" cy="3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Security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" name="Google Shape;219;p29"/>
          <p:cNvSpPr/>
          <p:nvPr/>
        </p:nvSpPr>
        <p:spPr>
          <a:xfrm rot="716121">
            <a:off x="10322207" y="2170314"/>
            <a:ext cx="1205272" cy="39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Services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7" name="Google Shape;220;p29"/>
          <p:cNvSpPr/>
          <p:nvPr/>
        </p:nvSpPr>
        <p:spPr>
          <a:xfrm rot="19857876">
            <a:off x="9564619" y="3051234"/>
            <a:ext cx="2063949" cy="57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Authentication</a:t>
            </a:r>
            <a:r>
              <a:rPr lang="en-GB" sz="16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</a:t>
            </a:r>
            <a:r>
              <a:rPr lang="en-GB" sz="16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Authorisation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8" name="Google Shape;221;p29"/>
          <p:cNvSpPr/>
          <p:nvPr/>
        </p:nvSpPr>
        <p:spPr>
          <a:xfrm>
            <a:off x="141444" y="3571266"/>
            <a:ext cx="5556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20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Not seen </a:t>
            </a: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by the users. It’s the foundation of the application and the business logic required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/ JAVA / PYTHON / PHP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MVC / </a:t>
            </a:r>
            <a:r>
              <a:rPr lang="en-GB" sz="2000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WebAPI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SQL / MySQL / </a:t>
            </a:r>
            <a:r>
              <a:rPr lang="en-GB" sz="2000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MongoDB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400"/>
              <a:buFont typeface="Roboto" panose="02000000000000000000"/>
              <a:buChar char="●"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 / Spring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9" name="Google Shape;222;p29"/>
          <p:cNvSpPr txBox="1">
            <a:spLocks noGrp="1"/>
          </p:cNvSpPr>
          <p:nvPr>
            <p:ph type="title"/>
          </p:nvPr>
        </p:nvSpPr>
        <p:spPr>
          <a:xfrm>
            <a:off x="383191" y="47837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</a:t>
            </a:r>
            <a:r>
              <a:rPr lang="en-GB" sz="36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</a:t>
            </a:r>
            <a:r>
              <a:rPr lang="en-GB" sz="36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3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</a:t>
            </a:r>
            <a:endParaRPr sz="36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0" name="Google Shape;212;p29"/>
          <p:cNvSpPr/>
          <p:nvPr/>
        </p:nvSpPr>
        <p:spPr>
          <a:xfrm rot="21379557">
            <a:off x="9766552" y="1071643"/>
            <a:ext cx="2009846" cy="34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Responsiveness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" name="Google Shape;209;p29"/>
          <p:cNvSpPr/>
          <p:nvPr/>
        </p:nvSpPr>
        <p:spPr>
          <a:xfrm rot="20317102">
            <a:off x="9479973" y="480593"/>
            <a:ext cx="1532169" cy="36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Frontend</a:t>
            </a:r>
            <a:endParaRPr sz="16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" name="Google Shape;215;p29"/>
          <p:cNvSpPr/>
          <p:nvPr/>
        </p:nvSpPr>
        <p:spPr>
          <a:xfrm rot="-1464746">
            <a:off x="10320860" y="582385"/>
            <a:ext cx="1103813" cy="36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Design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Google Shape;210;p29"/>
          <p:cNvSpPr/>
          <p:nvPr/>
        </p:nvSpPr>
        <p:spPr>
          <a:xfrm rot="-1009">
            <a:off x="8558005" y="1115436"/>
            <a:ext cx="1479105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Web-page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5863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8;p30"/>
          <p:cNvSpPr txBox="1">
            <a:spLocks noGrp="1"/>
          </p:cNvSpPr>
          <p:nvPr>
            <p:ph type="title"/>
          </p:nvPr>
        </p:nvSpPr>
        <p:spPr>
          <a:xfrm>
            <a:off x="853909" y="281599"/>
            <a:ext cx="4921070" cy="98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" name="Google Shape;229;p30"/>
          <p:cNvSpPr txBox="1">
            <a:spLocks noGrp="1"/>
          </p:cNvSpPr>
          <p:nvPr>
            <p:ph type="body" idx="4294967295"/>
          </p:nvPr>
        </p:nvSpPr>
        <p:spPr>
          <a:xfrm>
            <a:off x="189737" y="139778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is an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object-oriented language </a:t>
            </a: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developed by Microsoft that enables developers to build a variety of secure and robust applications that run on the .NET Framework. With it we can create: 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Windows Client Applications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Services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Client-Server Applications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Mobile Applications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Cloud solutions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Much more...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0737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737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852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7982712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OBJECT</a:t>
            </a:r>
            <a:r>
              <a:rPr lang="en-GB" sz="36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36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ORIENTED </a:t>
            </a:r>
            <a:r>
              <a:rPr lang="en-GB" sz="36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LANGUAGE</a:t>
            </a:r>
            <a:endParaRPr sz="36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70865" y="151665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 an object-oriented language, C# supports the concepts of object oriented programming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variables and methods, including the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Main</a:t>
            </a:r>
            <a:r>
              <a:rPr lang="en-GB" sz="2400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</a:t>
            </a: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the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application's</a:t>
            </a:r>
            <a:r>
              <a:rPr lang="en-GB" sz="2400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entry</a:t>
            </a:r>
            <a:r>
              <a:rPr lang="en-GB" sz="2400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point</a:t>
            </a:r>
            <a:r>
              <a:rPr lang="en-GB" sz="2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are encapsulated within class definitions</a:t>
            </a:r>
            <a:endParaRPr sz="2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6253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2;p32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FRAMEWORK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243;p32"/>
          <p:cNvSpPr txBox="1">
            <a:spLocks noGrp="1"/>
          </p:cNvSpPr>
          <p:nvPr>
            <p:ph type="body" idx="4294967295"/>
          </p:nvPr>
        </p:nvSpPr>
        <p:spPr>
          <a:xfrm>
            <a:off x="208025" y="206529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(pronounced dot net) is a framework that provides a programming guidelines and platform that can be used to develop a wide range of applications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.NET framework can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work with </a:t>
            </a: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several programming languages such as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C#,</a:t>
            </a: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b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Visual Basic,</a:t>
            </a: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C++ </a:t>
            </a: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F#.</a:t>
            </a:r>
            <a:endParaRPr sz="24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2873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9;p33"/>
          <p:cNvSpPr txBox="1">
            <a:spLocks noGrp="1"/>
          </p:cNvSpPr>
          <p:nvPr>
            <p:ph type="title"/>
          </p:nvPr>
        </p:nvSpPr>
        <p:spPr>
          <a:xfrm>
            <a:off x="1844806" y="37796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VISUAL STUDIO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" name="Google Shape;251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15969" y="2093976"/>
            <a:ext cx="3392424" cy="337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2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0787373">
            <a:off x="4294513" y="1933416"/>
            <a:ext cx="554975" cy="5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7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800001">
            <a:off x="2683119" y="2032839"/>
            <a:ext cx="829060" cy="75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54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00002">
            <a:off x="2899876" y="3514090"/>
            <a:ext cx="994248" cy="105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59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84599" y="3336155"/>
            <a:ext cx="374801" cy="3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5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700000">
            <a:off x="7430906" y="3111129"/>
            <a:ext cx="554975" cy="5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58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38928" y="3856134"/>
            <a:ext cx="374801" cy="3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56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799997">
            <a:off x="8738076" y="2385823"/>
            <a:ext cx="957666" cy="96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55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13420" y="1836102"/>
            <a:ext cx="374801" cy="3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0;p33"/>
          <p:cNvSpPr txBox="1">
            <a:spLocks noGrp="1"/>
          </p:cNvSpPr>
          <p:nvPr>
            <p:ph type="body" idx="4294967295"/>
          </p:nvPr>
        </p:nvSpPr>
        <p:spPr>
          <a:xfrm>
            <a:off x="3097649" y="5641848"/>
            <a:ext cx="6003317" cy="52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Great piece of technology built for developers</a:t>
            </a:r>
            <a:endParaRPr sz="2000" dirty="0">
              <a:solidFill>
                <a:srgbClr val="0737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purl.org/dc/terms/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b73ce5a-f2a1-4cf4-8171-3a71a0a8519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764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</vt:lpstr>
      <vt:lpstr>Calibri</vt:lpstr>
      <vt:lpstr>Roboto</vt:lpstr>
      <vt:lpstr>Roboto Medium</vt:lpstr>
      <vt:lpstr>1_Office Theme</vt:lpstr>
      <vt:lpstr>Introduction to C# and Visual Studio</vt:lpstr>
      <vt:lpstr>HELLO THERE</vt:lpstr>
      <vt:lpstr>AIMS AND GOALS OF THIS COURSE</vt:lpstr>
      <vt:lpstr>WHERE ARE WE NOW?</vt:lpstr>
      <vt:lpstr>A WEB SOLUTION</vt:lpstr>
      <vt:lpstr>WHAT IS C#?</vt:lpstr>
      <vt:lpstr>OBJECT ORIENTED LANGUAGE</vt:lpstr>
      <vt:lpstr>.NET FRAMEWORK</vt:lpstr>
      <vt:lpstr>VISUAL STUDIO</vt:lpstr>
      <vt:lpstr>WHAT IS VISUAL STUDIO?</vt:lpstr>
      <vt:lpstr>WHAT IS A SOLUTION AND A PROJECT?</vt:lpstr>
      <vt:lpstr>PowerPoint Presentation</vt:lpstr>
      <vt:lpstr>CONSOLE APPLICATION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Zhmudin</dc:creator>
  <cp:lastModifiedBy>Данило Борозан</cp:lastModifiedBy>
  <cp:revision>142</cp:revision>
  <dcterms:created xsi:type="dcterms:W3CDTF">2023-05-30T11:08:16Z</dcterms:created>
  <dcterms:modified xsi:type="dcterms:W3CDTF">2024-02-26T22:20:20Z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