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sldIdLst>
    <p:sldId id="271" r:id="rId5"/>
    <p:sldId id="265" r:id="rId6"/>
    <p:sldId id="260" r:id="rId7"/>
    <p:sldId id="266" r:id="rId8"/>
    <p:sldId id="267" r:id="rId9"/>
    <p:sldId id="268" r:id="rId10"/>
    <p:sldId id="273" r:id="rId11"/>
    <p:sldId id="272" r:id="rId12"/>
    <p:sldId id="274" r:id="rId13"/>
    <p:sldId id="275" r:id="rId14"/>
    <p:sldId id="277" r:id="rId15"/>
    <p:sldId id="269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1"/>
    <p:restoredTop sz="94737"/>
  </p:normalViewPr>
  <p:slideViewPr>
    <p:cSldViewPr snapToGrid="0">
      <p:cViewPr varScale="1">
        <p:scale>
          <a:sx n="51" d="100"/>
          <a:sy n="51" d="100"/>
        </p:scale>
        <p:origin x="62" y="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3/14/2024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5179" y="534682"/>
            <a:ext cx="9345477" cy="5939518"/>
          </a:xfrm>
        </p:spPr>
        <p:txBody>
          <a:bodyPr/>
          <a:lstStyle/>
          <a:p>
            <a:endParaRPr lang="mk-MK" dirty="0"/>
          </a:p>
        </p:txBody>
      </p:sp>
      <p:sp>
        <p:nvSpPr>
          <p:cNvPr id="6" name="Google Shape;148;p25"/>
          <p:cNvSpPr txBox="1">
            <a:spLocks/>
          </p:cNvSpPr>
          <p:nvPr/>
        </p:nvSpPr>
        <p:spPr>
          <a:xfrm>
            <a:off x="615844" y="5194490"/>
            <a:ext cx="3754988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 – </a:t>
            </a:r>
            <a:r>
              <a:rPr lang="en-GB" alt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Danilo Borozan</a:t>
            </a:r>
            <a:endParaRPr 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GB" sz="2000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Co-Trainer – Ilija </a:t>
            </a:r>
            <a:r>
              <a:rPr lang="en-GB" sz="2000" dirty="0" err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Mitev</a:t>
            </a:r>
            <a:endParaRPr lang="en-GB" altLang="en-GB" sz="2000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47;p25"/>
          <p:cNvSpPr txBox="1">
            <a:spLocks/>
          </p:cNvSpPr>
          <p:nvPr/>
        </p:nvSpPr>
        <p:spPr>
          <a:xfrm>
            <a:off x="704718" y="2327464"/>
            <a:ext cx="6912234" cy="13392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  <a:defRPr sz="8800" b="0" i="0" kern="1200">
                <a:solidFill>
                  <a:schemeClr val="accent4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 dirty="0">
                <a:solidFill>
                  <a:srgbClr val="D38F73"/>
                </a:solidFill>
                <a:latin typeface="Montserrat"/>
                <a:ea typeface="Montserrat"/>
                <a:cs typeface="Montserrat"/>
                <a:sym typeface="Montserrat"/>
              </a:rPr>
              <a:t>Inheritance</a:t>
            </a:r>
            <a:r>
              <a:rPr lang="en-US" sz="8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 C#</a:t>
            </a:r>
          </a:p>
        </p:txBody>
      </p:sp>
    </p:spTree>
    <p:extLst>
      <p:ext uri="{BB962C8B-B14F-4D97-AF65-F5344CB8AC3E}">
        <p14:creationId xmlns:p14="http://schemas.microsoft.com/office/powerpoint/2010/main" val="114219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02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4" name="Google Shape;211;p34"/>
          <p:cNvSpPr txBox="1">
            <a:spLocks/>
          </p:cNvSpPr>
          <p:nvPr/>
        </p:nvSpPr>
        <p:spPr>
          <a:xfrm>
            <a:off x="373680" y="1463854"/>
            <a:ext cx="10882584" cy="4799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Create a </a:t>
            </a:r>
            <a:r>
              <a:rPr lang="en-US" sz="2500" dirty="0" err="1">
                <a:solidFill>
                  <a:schemeClr val="dk1"/>
                </a:solidFill>
              </a:rPr>
              <a:t>SalesPerson</a:t>
            </a:r>
            <a:r>
              <a:rPr lang="en-US" sz="2500" dirty="0">
                <a:solidFill>
                  <a:schemeClr val="dk1"/>
                </a:solidFill>
              </a:rPr>
              <a:t> class that inherits from Employee and has the following properties: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Arial" panose="020B0604020202020204" pitchFamily="34" charset="0"/>
              <a:buChar char="▹"/>
            </a:pPr>
            <a:r>
              <a:rPr lang="en-US" sz="2500" dirty="0" err="1">
                <a:solidFill>
                  <a:schemeClr val="dk1"/>
                </a:solidFill>
              </a:rPr>
              <a:t>SuccessSaleRevenue</a:t>
            </a:r>
            <a:r>
              <a:rPr lang="en-US" sz="2500" dirty="0">
                <a:solidFill>
                  <a:schemeClr val="dk1"/>
                </a:solidFill>
              </a:rPr>
              <a:t> double, private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Arial" panose="020B0604020202020204" pitchFamily="34" charset="0"/>
              <a:buChar char="▹"/>
            </a:pPr>
            <a:r>
              <a:rPr lang="en-US" sz="2500" dirty="0">
                <a:solidFill>
                  <a:schemeClr val="dk1"/>
                </a:solidFill>
              </a:rPr>
              <a:t>The salary is by default 500 and role is default Sales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Create constructor that sets all the properties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Create a method called </a:t>
            </a:r>
            <a:r>
              <a:rPr lang="en-US" sz="2500" dirty="0" err="1">
                <a:solidFill>
                  <a:schemeClr val="dk1"/>
                </a:solidFill>
              </a:rPr>
              <a:t>AddSuccessRevenue</a:t>
            </a:r>
            <a:r>
              <a:rPr lang="en-US" sz="2500" dirty="0">
                <a:solidFill>
                  <a:schemeClr val="dk1"/>
                </a:solidFill>
              </a:rPr>
              <a:t> that will get a number and set the </a:t>
            </a:r>
            <a:r>
              <a:rPr lang="en-US" sz="2500" dirty="0" err="1">
                <a:solidFill>
                  <a:schemeClr val="dk1"/>
                </a:solidFill>
              </a:rPr>
              <a:t>SuccessSaleRevenue</a:t>
            </a:r>
            <a:r>
              <a:rPr lang="en-US" sz="2500" dirty="0">
                <a:solidFill>
                  <a:schemeClr val="dk1"/>
                </a:solidFill>
              </a:rPr>
              <a:t> to that value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Override the </a:t>
            </a:r>
            <a:r>
              <a:rPr lang="en-US" sz="2500" dirty="0" err="1">
                <a:solidFill>
                  <a:schemeClr val="dk1"/>
                </a:solidFill>
              </a:rPr>
              <a:t>GetSalary</a:t>
            </a:r>
            <a:r>
              <a:rPr lang="en-US" sz="2500" dirty="0">
                <a:solidFill>
                  <a:schemeClr val="dk1"/>
                </a:solidFill>
              </a:rPr>
              <a:t> method to return the value of the salary plus bonus that is calculated by the </a:t>
            </a:r>
            <a:r>
              <a:rPr lang="en-US" sz="2500" dirty="0" err="1">
                <a:solidFill>
                  <a:schemeClr val="dk1"/>
                </a:solidFill>
              </a:rPr>
              <a:t>SuccessSaleRevenue</a:t>
            </a:r>
            <a:r>
              <a:rPr lang="en-US" sz="2500" dirty="0">
                <a:solidFill>
                  <a:schemeClr val="dk1"/>
                </a:solidFill>
              </a:rPr>
              <a:t>. 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Arial" panose="020B0604020202020204" pitchFamily="34" charset="0"/>
              <a:buChar char="▹"/>
            </a:pPr>
            <a:r>
              <a:rPr lang="en-US" sz="2500" dirty="0">
                <a:solidFill>
                  <a:schemeClr val="dk1"/>
                </a:solidFill>
              </a:rPr>
              <a:t>If less or equal to 2000 then add 500 bonus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Arial" panose="020B0604020202020204" pitchFamily="34" charset="0"/>
              <a:buChar char="▹"/>
            </a:pPr>
            <a:r>
              <a:rPr lang="en-US" sz="2500" dirty="0">
                <a:solidFill>
                  <a:schemeClr val="dk1"/>
                </a:solidFill>
              </a:rPr>
              <a:t>If larger than 2000 but less or equal than 5000 then add 1000 bonus</a:t>
            </a:r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Font typeface="Arial" panose="020B0604020202020204" pitchFamily="34" charset="0"/>
              <a:buChar char="▹"/>
            </a:pPr>
            <a:r>
              <a:rPr lang="en-US" sz="2500" dirty="0">
                <a:solidFill>
                  <a:schemeClr val="dk1"/>
                </a:solidFill>
              </a:rPr>
              <a:t>If larger than 5000 add 1500 bonus</a:t>
            </a:r>
          </a:p>
        </p:txBody>
      </p:sp>
    </p:spTree>
    <p:extLst>
      <p:ext uri="{BB962C8B-B14F-4D97-AF65-F5344CB8AC3E}">
        <p14:creationId xmlns:p14="http://schemas.microsoft.com/office/powerpoint/2010/main" val="76935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03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5" name="Google Shape;218;p35"/>
          <p:cNvSpPr txBox="1">
            <a:spLocks/>
          </p:cNvSpPr>
          <p:nvPr/>
        </p:nvSpPr>
        <p:spPr>
          <a:xfrm>
            <a:off x="309672" y="1740822"/>
            <a:ext cx="10516824" cy="44953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Add class Manager that inherits from Employee and has a new property called </a:t>
            </a:r>
            <a:r>
              <a:rPr lang="en-US" sz="2800" b="1" dirty="0">
                <a:solidFill>
                  <a:schemeClr val="dk1"/>
                </a:solidFill>
              </a:rPr>
              <a:t>Bonus </a:t>
            </a:r>
            <a:r>
              <a:rPr lang="en-US" sz="2800" dirty="0">
                <a:solidFill>
                  <a:schemeClr val="dk1"/>
                </a:solidFill>
              </a:rPr>
              <a:t>- double, private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constructor that sets all properties except </a:t>
            </a:r>
            <a:r>
              <a:rPr lang="en-US" sz="2800" b="1" dirty="0">
                <a:solidFill>
                  <a:schemeClr val="dk1"/>
                </a:solidFill>
              </a:rPr>
              <a:t>Bonus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method called </a:t>
            </a:r>
            <a:r>
              <a:rPr lang="en-US" sz="2800" dirty="0" err="1">
                <a:solidFill>
                  <a:schemeClr val="dk1"/>
                </a:solidFill>
              </a:rPr>
              <a:t>AddBonus</a:t>
            </a:r>
            <a:r>
              <a:rPr lang="en-US" sz="2800" dirty="0">
                <a:solidFill>
                  <a:schemeClr val="dk1"/>
                </a:solidFill>
              </a:rPr>
              <a:t> that adds bonus to the Bonus property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Override the method </a:t>
            </a:r>
            <a:r>
              <a:rPr lang="en-US" sz="2800" dirty="0" err="1">
                <a:solidFill>
                  <a:schemeClr val="dk1"/>
                </a:solidFill>
              </a:rPr>
              <a:t>GetSalary</a:t>
            </a:r>
            <a:r>
              <a:rPr lang="en-US" sz="2800" dirty="0">
                <a:solidFill>
                  <a:schemeClr val="dk1"/>
                </a:solidFill>
              </a:rPr>
              <a:t> to return the Salary + Bonus</a:t>
            </a:r>
          </a:p>
        </p:txBody>
      </p:sp>
    </p:spTree>
    <p:extLst>
      <p:ext uri="{BB962C8B-B14F-4D97-AF65-F5344CB8AC3E}">
        <p14:creationId xmlns:p14="http://schemas.microsoft.com/office/powerpoint/2010/main" val="157977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4;p41"/>
          <p:cNvSpPr txBox="1">
            <a:spLocks noGrp="1"/>
          </p:cNvSpPr>
          <p:nvPr>
            <p:ph type="title"/>
          </p:nvPr>
        </p:nvSpPr>
        <p:spPr>
          <a:xfrm>
            <a:off x="336046" y="36881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315;p41"/>
          <p:cNvSpPr txBox="1">
            <a:spLocks/>
          </p:cNvSpPr>
          <p:nvPr/>
        </p:nvSpPr>
        <p:spPr>
          <a:xfrm>
            <a:off x="268042" y="1714874"/>
            <a:ext cx="8117006" cy="357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trainer@mail.com</a:t>
            </a:r>
          </a:p>
          <a:p>
            <a:pPr indent="-381000">
              <a:spcBef>
                <a:spcPts val="0"/>
              </a:spcBef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assistant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@mail.com</a:t>
            </a:r>
          </a:p>
          <a:p>
            <a:pPr marL="76200" indent="0">
              <a:spcBef>
                <a:spcPts val="0"/>
              </a:spcBef>
              <a:buClr>
                <a:srgbClr val="5E85B9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with the code Link</a:t>
            </a:r>
          </a:p>
        </p:txBody>
      </p:sp>
    </p:spTree>
    <p:extLst>
      <p:ext uri="{BB962C8B-B14F-4D97-AF65-F5344CB8AC3E}">
        <p14:creationId xmlns:p14="http://schemas.microsoft.com/office/powerpoint/2010/main" val="295843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>
            <p:ph type="title"/>
          </p:nvPr>
        </p:nvSpPr>
        <p:spPr>
          <a:xfrm>
            <a:off x="171454" y="560841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THIS CLASS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125729" y="177268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Classed based inheritance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enumerations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Class library project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1;p27"/>
          <p:cNvSpPr txBox="1">
            <a:spLocks noGrp="1"/>
          </p:cNvSpPr>
          <p:nvPr>
            <p:ph type="title"/>
          </p:nvPr>
        </p:nvSpPr>
        <p:spPr>
          <a:xfrm>
            <a:off x="390910" y="259089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CONCEPT OF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INHERITANCE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62;p27"/>
          <p:cNvSpPr txBox="1">
            <a:spLocks noGrp="1"/>
          </p:cNvSpPr>
          <p:nvPr>
            <p:ph type="body" idx="4294967295"/>
          </p:nvPr>
        </p:nvSpPr>
        <p:spPr>
          <a:xfrm>
            <a:off x="226313" y="197385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Inheritance is one of the main pillars of object oriented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programming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 This means that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an entity can inherit some properties or methods from another entity.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There are different types of inheritance, some of which are: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Prototype based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Class based</a:t>
            </a:r>
            <a:endParaRPr sz="28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8"/>
          <p:cNvSpPr txBox="1">
            <a:spLocks noGrp="1"/>
          </p:cNvSpPr>
          <p:nvPr>
            <p:ph type="title"/>
          </p:nvPr>
        </p:nvSpPr>
        <p:spPr>
          <a:xfrm>
            <a:off x="208030" y="55169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BENEFITS OF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INHERITANCE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9;p28"/>
          <p:cNvSpPr txBox="1">
            <a:spLocks noGrp="1"/>
          </p:cNvSpPr>
          <p:nvPr>
            <p:ph type="body" idx="4294967295"/>
          </p:nvPr>
        </p:nvSpPr>
        <p:spPr>
          <a:xfrm>
            <a:off x="0" y="1251476"/>
            <a:ext cx="7664959" cy="47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We can reuse some common properties or methods in our code</a:t>
            </a:r>
            <a:endParaRPr sz="2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We can organise entities by their place in the inheritance tree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sym typeface="Roboto"/>
              </a:rPr>
              <a:t>( precise or general )</a:t>
            </a:r>
            <a:endParaRPr sz="2800" dirty="0">
              <a:solidFill>
                <a:srgbClr val="D38F73"/>
              </a:solidFill>
              <a:latin typeface="Roboto"/>
              <a:ea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Multiple different entities can inherit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from a same source</a:t>
            </a:r>
            <a:endParaRPr sz="2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We can create chains of inheritance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and we can inherit from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multiple entities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in some languages</a:t>
            </a:r>
            <a:endParaRPr sz="2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70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29"/>
          <p:cNvSpPr txBox="1">
            <a:spLocks noGrp="1"/>
          </p:cNvSpPr>
          <p:nvPr>
            <p:ph type="title"/>
          </p:nvPr>
        </p:nvSpPr>
        <p:spPr>
          <a:xfrm>
            <a:off x="308614" y="27737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INHERITANCE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C#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76;p29"/>
          <p:cNvSpPr txBox="1">
            <a:spLocks noGrp="1"/>
          </p:cNvSpPr>
          <p:nvPr>
            <p:ph type="body" idx="4294967295"/>
          </p:nvPr>
        </p:nvSpPr>
        <p:spPr>
          <a:xfrm>
            <a:off x="173736" y="1425212"/>
            <a:ext cx="7726680" cy="417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C# is using class based inheritance. This means that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classes are the main entities that will use inheritance.</a:t>
            </a: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Inheritance in C# follows these rules: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 class can only inherit from one class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 class can inherit from a class that inherits from another class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 class method can override methods from the parent class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Roboto"/>
              <a:buChar char="●"/>
            </a:pPr>
            <a:r>
              <a:rPr lang="en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Constructors can also inherit from parent constructors</a:t>
            </a:r>
            <a:endParaRPr sz="28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13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30"/>
          <p:cNvSpPr txBox="1">
            <a:spLocks noGrp="1"/>
          </p:cNvSpPr>
          <p:nvPr>
            <p:ph type="title"/>
          </p:nvPr>
        </p:nvSpPr>
        <p:spPr>
          <a:xfrm>
            <a:off x="262894" y="49683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ENUMERATIONS?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83;p30"/>
          <p:cNvSpPr txBox="1">
            <a:spLocks noGrp="1"/>
          </p:cNvSpPr>
          <p:nvPr>
            <p:ph type="body" idx="4294967295"/>
          </p:nvPr>
        </p:nvSpPr>
        <p:spPr>
          <a:xfrm>
            <a:off x="131498" y="1406925"/>
            <a:ext cx="8082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Enumerations are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sets of integers and values </a:t>
            </a:r>
            <a:b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that are predefined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can be used but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never changed or rewritten. We use them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we need to use some fixed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values in our application.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4133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>
            <p:ph type="title"/>
          </p:nvPr>
        </p:nvSpPr>
        <p:spPr>
          <a:xfrm>
            <a:off x="244606" y="240800"/>
            <a:ext cx="8643362" cy="79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TO USE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ENUMERATIONS?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0;p31"/>
          <p:cNvSpPr txBox="1">
            <a:spLocks noGrp="1"/>
          </p:cNvSpPr>
          <p:nvPr>
            <p:ph type="body" idx="4294967295"/>
          </p:nvPr>
        </p:nvSpPr>
        <p:spPr>
          <a:xfrm>
            <a:off x="222938" y="1452644"/>
            <a:ext cx="7759774" cy="440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Enumerations are separate entities in C# and we can create them similar to classes but with the enum keyword.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Unlike classes they can’t hold methods and can’t inherit from other entities.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Usually we use them for: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Months or Days of the week names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Statuses that we are receiving from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some third party service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States in our application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Roles or Types in our logic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51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32"/>
          <p:cNvSpPr txBox="1">
            <a:spLocks noGrp="1"/>
          </p:cNvSpPr>
          <p:nvPr>
            <p:ph type="title"/>
          </p:nvPr>
        </p:nvSpPr>
        <p:spPr>
          <a:xfrm>
            <a:off x="197136" y="533409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CLASS LIBRARY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97;p32"/>
          <p:cNvSpPr txBox="1">
            <a:spLocks noGrp="1"/>
          </p:cNvSpPr>
          <p:nvPr>
            <p:ph type="body" idx="4294967295"/>
          </p:nvPr>
        </p:nvSpPr>
        <p:spPr>
          <a:xfrm>
            <a:off x="140642" y="1379492"/>
            <a:ext cx="8537014" cy="441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class library is a </a:t>
            </a:r>
            <a:r>
              <a:rPr lang="en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collection of predefined classes </a:t>
            </a: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we can reuse and reference to in our project.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use them to separate our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logic and create unified and easily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accessible classes for multiple projects.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Class libraries usually hold: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Domain classes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(main classes for our logic)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</a:pP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Service classes </a:t>
            </a:r>
            <a:b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(classes that hold only methods for certain logic)</a:t>
            </a: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968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238700" y="429488"/>
            <a:ext cx="6593478" cy="126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rgbClr val="D38F73"/>
                </a:solidFill>
                <a:latin typeface="Roboto" charset="0"/>
                <a:ea typeface="Roboto" charset="0"/>
              </a:rPr>
              <a:t>01 </a:t>
            </a:r>
            <a:r>
              <a:rPr lang="en-GB" sz="5400" dirty="0">
                <a:solidFill>
                  <a:srgbClr val="D38F73"/>
                </a:solidFill>
                <a:latin typeface="Roboto" charset="0"/>
                <a:ea typeface="Roboto" charset="0"/>
              </a:rPr>
              <a:t>EXERCISE</a:t>
            </a:r>
            <a:endParaRPr sz="5400" dirty="0">
              <a:solidFill>
                <a:srgbClr val="D38F73"/>
              </a:solidFill>
              <a:latin typeface="Roboto" charset="0"/>
              <a:ea typeface="Roboto" charset="0"/>
            </a:endParaRPr>
          </a:p>
        </p:txBody>
      </p:sp>
      <p:sp>
        <p:nvSpPr>
          <p:cNvPr id="6" name="Google Shape;204;p33"/>
          <p:cNvSpPr txBox="1">
            <a:spLocks/>
          </p:cNvSpPr>
          <p:nvPr/>
        </p:nvSpPr>
        <p:spPr>
          <a:xfrm>
            <a:off x="242790" y="1499090"/>
            <a:ext cx="10711722" cy="46822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class library project and in it create all classes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class called Employee with the following properties: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Arial" panose="020B0604020202020204" pitchFamily="34" charset="0"/>
              <a:buChar char="▹"/>
            </a:pPr>
            <a:r>
              <a:rPr lang="en-US" sz="2800" dirty="0" err="1">
                <a:solidFill>
                  <a:schemeClr val="dk1"/>
                </a:solidFill>
              </a:rPr>
              <a:t>FirstName</a:t>
            </a:r>
            <a:endParaRPr lang="en-US" sz="2800" dirty="0">
              <a:solidFill>
                <a:schemeClr val="dk1"/>
              </a:solidFill>
            </a:endParaRP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Arial" panose="020B0604020202020204" pitchFamily="34" charset="0"/>
              <a:buChar char="▹"/>
            </a:pPr>
            <a:r>
              <a:rPr lang="en-US" sz="2800" dirty="0" err="1">
                <a:solidFill>
                  <a:schemeClr val="dk1"/>
                </a:solidFill>
              </a:rPr>
              <a:t>LastName</a:t>
            </a:r>
            <a:endParaRPr lang="en-US" sz="2800" dirty="0">
              <a:solidFill>
                <a:schemeClr val="dk1"/>
              </a:solidFill>
            </a:endParaRP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Arial" panose="020B0604020202020204" pitchFamily="34" charset="0"/>
              <a:buChar char="▹"/>
            </a:pPr>
            <a:r>
              <a:rPr lang="en-US" sz="2800" dirty="0">
                <a:solidFill>
                  <a:schemeClr val="dk1"/>
                </a:solidFill>
              </a:rPr>
              <a:t>Role - </a:t>
            </a:r>
            <a:r>
              <a:rPr lang="en-US" sz="2800" dirty="0" err="1">
                <a:solidFill>
                  <a:schemeClr val="dk1"/>
                </a:solidFill>
              </a:rPr>
              <a:t>Enum</a:t>
            </a:r>
            <a:r>
              <a:rPr lang="en-US" sz="2800" dirty="0">
                <a:solidFill>
                  <a:schemeClr val="dk1"/>
                </a:solidFill>
              </a:rPr>
              <a:t> ( Sales, Manager, Other )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Arial" panose="020B0604020202020204" pitchFamily="34" charset="0"/>
              <a:buChar char="▹"/>
            </a:pPr>
            <a:r>
              <a:rPr lang="en-US" sz="2800" dirty="0">
                <a:solidFill>
                  <a:schemeClr val="dk1"/>
                </a:solidFill>
              </a:rPr>
              <a:t>Salary - protected, double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Arial" panose="020B0604020202020204" pitchFamily="34" charset="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two methods: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Arial" panose="020B0604020202020204" pitchFamily="34" charset="0"/>
              <a:buChar char="▹"/>
            </a:pPr>
            <a:r>
              <a:rPr lang="en-US" sz="2800" dirty="0" err="1">
                <a:solidFill>
                  <a:schemeClr val="dk1"/>
                </a:solidFill>
              </a:rPr>
              <a:t>PrintInfo</a:t>
            </a:r>
            <a:r>
              <a:rPr lang="en-US" sz="2800" dirty="0">
                <a:solidFill>
                  <a:schemeClr val="dk1"/>
                </a:solidFill>
              </a:rPr>
              <a:t> - Prints </a:t>
            </a:r>
            <a:r>
              <a:rPr lang="en-US" sz="2800" dirty="0" err="1">
                <a:solidFill>
                  <a:schemeClr val="dk1"/>
                </a:solidFill>
              </a:rPr>
              <a:t>FirstName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LastName</a:t>
            </a:r>
            <a:r>
              <a:rPr lang="en-US" sz="2800" dirty="0">
                <a:solidFill>
                  <a:schemeClr val="dk1"/>
                </a:solidFill>
              </a:rPr>
              <a:t> and Salary</a:t>
            </a:r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Arial" panose="020B0604020202020204" pitchFamily="34" charset="0"/>
              <a:buChar char="▹"/>
            </a:pPr>
            <a:r>
              <a:rPr lang="en-US" sz="2800" dirty="0" err="1">
                <a:solidFill>
                  <a:schemeClr val="dk1"/>
                </a:solidFill>
              </a:rPr>
              <a:t>GetSalary</a:t>
            </a:r>
            <a:r>
              <a:rPr lang="en-US" sz="2800" dirty="0">
                <a:solidFill>
                  <a:schemeClr val="dk1"/>
                </a:solidFill>
              </a:rPr>
              <a:t> - returns the salary</a:t>
            </a:r>
          </a:p>
        </p:txBody>
      </p:sp>
    </p:spTree>
    <p:extLst>
      <p:ext uri="{BB962C8B-B14F-4D97-AF65-F5344CB8AC3E}">
        <p14:creationId xmlns:p14="http://schemas.microsoft.com/office/powerpoint/2010/main" val="2943957365"/>
      </p:ext>
    </p:extLst>
  </p:cSld>
  <p:clrMapOvr>
    <a:masterClrMapping/>
  </p:clrMapOvr>
</p:sld>
</file>

<file path=ppt/theme/theme1.xml><?xml version="1.0" encoding="utf-8"?>
<a:theme xmlns:a="http://schemas.openxmlformats.org/drawingml/2006/main" name="Qinshift_Academy_PPT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Qinshift_Academy_PPT</Template>
  <TotalTime>93</TotalTime>
  <Words>630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Baskerville</vt:lpstr>
      <vt:lpstr>Calibri</vt:lpstr>
      <vt:lpstr>Montserrat</vt:lpstr>
      <vt:lpstr>Roboto</vt:lpstr>
      <vt:lpstr>Qinshift_Academy_PPT</vt:lpstr>
      <vt:lpstr>PowerPoint Presentation</vt:lpstr>
      <vt:lpstr>AGENDA FOR THIS CLASS</vt:lpstr>
      <vt:lpstr>CONCEPT OF INHERITANCE </vt:lpstr>
      <vt:lpstr>BENEFITS OF INHERITANCE </vt:lpstr>
      <vt:lpstr>INHERITANCE IN C#</vt:lpstr>
      <vt:lpstr>WHAT ARE ENUMERATIONS?</vt:lpstr>
      <vt:lpstr>WHEN TO USE ENUMERATIONS?</vt:lpstr>
      <vt:lpstr>CLASS LIBRARY PROJECT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Trajan Stevkovski</dc:creator>
  <cp:lastModifiedBy>Данило Борозан</cp:lastModifiedBy>
  <cp:revision>7</cp:revision>
  <dcterms:created xsi:type="dcterms:W3CDTF">2024-02-15T21:11:10Z</dcterms:created>
  <dcterms:modified xsi:type="dcterms:W3CDTF">2024-03-14T12:23:32Z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