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65" r:id="rId6"/>
    <p:sldId id="260" r:id="rId7"/>
    <p:sldId id="266" r:id="rId8"/>
    <p:sldId id="273" r:id="rId9"/>
    <p:sldId id="274" r:id="rId10"/>
    <p:sldId id="277" r:id="rId11"/>
    <p:sldId id="271" r:id="rId12"/>
    <p:sldId id="276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F73"/>
    <a:srgbClr val="FCEC6D"/>
    <a:srgbClr val="293F4B"/>
    <a:srgbClr val="7F7F7F"/>
    <a:srgbClr val="27414D"/>
    <a:srgbClr val="416D80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4C596-1E5A-980F-7977-5D688D2FA3D4}" v="6" dt="2023-10-12T08:20:26.315"/>
    <p1510:client id="{5B8C218C-8382-0BB4-73DA-B8DADFE83333}" v="9" dt="2023-10-12T08:16:18.141"/>
    <p1510:client id="{A68B8911-7408-9A4C-DF3D-E837D784085E}" v="5" dt="2023-10-12T08:19:08.559"/>
    <p1510:client id="{F52E3B0D-54D4-F9B9-6C60-BECE6F290C76}" v="6" dt="2023-10-12T08:14:27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737"/>
  </p:normalViewPr>
  <p:slideViewPr>
    <p:cSldViewPr snapToGrid="0">
      <p:cViewPr varScale="1">
        <p:scale>
          <a:sx n="108" d="100"/>
          <a:sy n="108" d="100"/>
        </p:scale>
        <p:origin x="90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EB8D1-A2F7-6448-B23C-34B9EBC206B7}" type="datetimeFigureOut">
              <a:rPr lang="x-none" smtClean="0"/>
              <a:t>4/7/2024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51DE5-4005-A948-A675-D29B8AB078D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54527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675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25676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75" y="721078"/>
            <a:ext cx="592855" cy="66306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AAB601A-26AC-E552-2061-C34A8D86C7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5675" y="5483405"/>
            <a:ext cx="2200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751946AF-9701-E488-60DA-3C753CA1417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table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8A555-C245-C984-E6F1-7886AFFAB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0563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B418BB2-480D-32BD-56F3-EFB2076B818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30950" y="1760538"/>
            <a:ext cx="5338763" cy="4190096"/>
          </a:xfr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751831-3103-144B-9BDA-FD4E034B44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8619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E78C614-F101-6C01-4669-FBC5811D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49A1233-1EAA-10C1-E9BC-4BCA20641C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3D6812-FDB2-5752-5DA6-BF9E3B45D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443FE62-ED02-FB07-8B9D-A2B2134967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4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3294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3294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87ECAED-D9DD-BD32-903A-84E913C91F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3427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D03B7A9-F67E-97C8-6952-60CF0C0A9F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3427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2B9AF71-79E9-240A-A948-A5C472658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3561" y="3208943"/>
            <a:ext cx="2688551" cy="2031325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D3526E-6F44-F9E0-59E6-277074044E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3561" y="2145986"/>
            <a:ext cx="2688551" cy="830997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</a:t>
            </a:r>
            <a:r>
              <a:rPr lang="en-US" dirty="0"/>
              <a:t>t.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74F78D6-18D4-2303-8DE7-C41E24380A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780" y="1639795"/>
            <a:ext cx="539980" cy="34304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0736327-E8E6-DF54-17A7-27EB036E7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1913" y="1639795"/>
            <a:ext cx="539980" cy="34304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B5E0559-79B2-B6AD-2D7E-7FFCB2543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2046" y="1639795"/>
            <a:ext cx="539980" cy="34304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9C6FA35-5D94-E9EC-839C-707666A00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B83C2FF-3D27-41A8-26D7-DF30C728E89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C1226DEC-39D7-E469-4A87-AC2252FA38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8014" y="4311553"/>
            <a:ext cx="7083587" cy="987065"/>
          </a:xfrm>
        </p:spPr>
        <p:txBody>
          <a:bodyPr anchor="b"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283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8959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3584383-4DF5-657D-F5B4-736236FACF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7707" y="2499257"/>
            <a:ext cx="4431777" cy="1434495"/>
          </a:xfrm>
        </p:spPr>
        <p:txBody>
          <a:bodyPr anchor="b"/>
          <a:lstStyle>
            <a:lvl1pPr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endParaRPr lang="x-none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4B38D3C-AF57-BCB2-6A87-4C80A61339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37707" y="4107844"/>
            <a:ext cx="4431777" cy="231853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5894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8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8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7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16261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8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AAA023B-5C36-F4C3-0157-925EAB5020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AA21ED-0242-2EEB-160F-53F513136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385" y="2107020"/>
            <a:ext cx="10450655" cy="2768258"/>
          </a:xfrm>
        </p:spPr>
        <p:txBody>
          <a:bodyPr anchor="ctr"/>
          <a:lstStyle>
            <a:lvl1pPr algn="ctr">
              <a:defRPr sz="72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7142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3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B5F63923-89AF-7DC2-B98B-A07F8B9F25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828020" cy="688174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721078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5689780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7AD7A8-4D55-341F-EE71-0F7CA1BC87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37DFE072-0E6A-1B31-49E1-203967F6A0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399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686CCB-0CD8-F944-A4A7-B870D9531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283" y="1958358"/>
            <a:ext cx="8701202" cy="3065583"/>
          </a:xfrm>
        </p:spPr>
        <p:txBody>
          <a:bodyPr anchor="ctr"/>
          <a:lstStyle>
            <a:lvl1pPr>
              <a:defRPr sz="80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US" dirty="0"/>
              <a:t>.</a:t>
            </a:r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7B3497-B2BE-276A-7FFF-0E9BE5654B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56739DA3-796D-EF3D-06BD-D134D687199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3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49603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E0E5484-9658-A755-DBF3-BA98767BDE0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268463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3" y="1869394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E246580B-D833-7667-EF20-423B80DA3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8773" y="1324543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20B388C-4B5D-58A8-A62B-329CDC8EA2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48773" y="3367542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572101B-60BC-68DB-5CC5-BB75B3E92B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8773" y="2822691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3177FE61-79E4-67BC-AD1F-0E377D5A7F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48773" y="4865037"/>
            <a:ext cx="5063678" cy="738664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A95236A8-76E3-67C6-34B4-6A4BFA85DE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8773" y="4320186"/>
            <a:ext cx="5063678" cy="400110"/>
          </a:xfrm>
        </p:spPr>
        <p:txBody>
          <a:bodyPr anchor="t"/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66552C6-77F9-AD0B-EC0E-6B5970ADF7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50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857455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B75D25-306A-BE05-517F-9F68661FDC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8773" y="555919"/>
            <a:ext cx="4184542" cy="98706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047D475-962F-E3BC-C757-51E543DC53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48772" y="1882515"/>
            <a:ext cx="4921070" cy="1169551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41307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603688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F3E20A0-E736-BE96-A641-F485EBFBAF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09538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76163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4FC21A44-4021-F984-4E77-B78A39E9C34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4593884" cy="3519237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D0D225-BBA5-DCBC-5B99-78772BC5A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A5B328B-4580-71D3-A51D-A758864C6D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56382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7076CB5-3BAF-A950-59C1-17027162C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114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50E0D-751E-1C3D-CB29-D6BBA7D011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96139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bg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480914" y="3028246"/>
            <a:ext cx="6846710" cy="812801"/>
          </a:xfrm>
          <a:prstGeom prst="triangle">
            <a:avLst>
              <a:gd name="adj" fmla="val 49632"/>
            </a:avLst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100000">
                <a:schemeClr val="tx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A85BD9-89A1-148E-E5C2-DBF25D1509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1BA70B1-2F55-782B-A26B-649CEA4CD5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5044" y="488962"/>
            <a:ext cx="9345477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7" y="921274"/>
            <a:ext cx="6055240" cy="3362908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18" y="5689780"/>
            <a:ext cx="299563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47FD6D-A7D0-0EC0-2463-330CD2C1B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9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E101DA-59D2-ADE1-40D1-A221D067E624}"/>
              </a:ext>
            </a:extLst>
          </p:cNvPr>
          <p:cNvSpPr/>
          <p:nvPr userDrawn="1"/>
        </p:nvSpPr>
        <p:spPr>
          <a:xfrm>
            <a:off x="5497868" y="0"/>
            <a:ext cx="669413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4593883" cy="788229"/>
          </a:xfrm>
        </p:spPr>
        <p:txBody>
          <a:bodyPr/>
          <a:lstStyle>
            <a:lvl1pPr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D892F8F-37D6-9C0E-2479-1EE58394F431}"/>
              </a:ext>
            </a:extLst>
          </p:cNvPr>
          <p:cNvSpPr/>
          <p:nvPr userDrawn="1"/>
        </p:nvSpPr>
        <p:spPr>
          <a:xfrm rot="5400000">
            <a:off x="2374388" y="3135054"/>
            <a:ext cx="6846710" cy="599187"/>
          </a:xfrm>
          <a:prstGeom prst="triangle">
            <a:avLst>
              <a:gd name="adj" fmla="val 49632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018422C-9EBA-7A1A-E61C-6BAD4EBF63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912" y="1882515"/>
            <a:ext cx="4593883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E1DC1F2-D919-605B-829B-B2AA4DA455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38122" y="1882515"/>
            <a:ext cx="4664562" cy="1169551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 b="0">
                <a:solidFill>
                  <a:schemeClr val="tx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8651771-799F-6041-0B82-3BA97353F2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38122" y="555918"/>
            <a:ext cx="3843270" cy="788229"/>
          </a:xfr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endParaRPr lang="x-non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EAD81B-1B2A-A46F-D2F8-94ECD0032F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accent4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110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1616" y="5170993"/>
            <a:ext cx="4921070" cy="954107"/>
          </a:xfrm>
        </p:spPr>
        <p:txBody>
          <a:bodyPr anchor="b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BB4934-0E0C-9BCE-705E-7EC9F053B3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418C2B8-90EB-A2ED-F4AC-B4488CA22F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16" y="555918"/>
            <a:ext cx="5406684" cy="3046988"/>
          </a:xfrm>
        </p:spPr>
        <p:txBody>
          <a:bodyPr anchor="t"/>
          <a:lstStyle>
            <a:lvl1pPr marL="0" indent="0">
              <a:buNone/>
              <a:defRPr sz="4800" b="0">
                <a:solidFill>
                  <a:schemeClr val="tx2"/>
                </a:solidFill>
                <a:latin typeface="+mj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5175766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6" y="1882515"/>
            <a:ext cx="4921070" cy="95410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464E2D4-BF10-5260-6A97-E61BB0B1E9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156" t="28414" r="36717" b="19397"/>
          <a:stretch/>
        </p:blipFill>
        <p:spPr>
          <a:xfrm>
            <a:off x="6279776" y="0"/>
            <a:ext cx="5912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59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67E4D1-04E8-D213-8F50-581763280B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7" y="555919"/>
            <a:ext cx="4921070" cy="98706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US" dirty="0"/>
              <a:t>.</a:t>
            </a:r>
            <a:endParaRPr lang="x-non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3B774D8-0D07-EC6F-369A-C1AB5157B5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01953" y="1882515"/>
            <a:ext cx="2767532" cy="1855767"/>
          </a:xfrm>
        </p:spPr>
        <p:txBody>
          <a:bodyPr anchor="t"/>
          <a:lstStyle>
            <a:lvl1pPr marL="0" indent="0">
              <a:buNone/>
              <a:defRPr sz="1400" b="0">
                <a:solidFill>
                  <a:schemeClr val="bg2"/>
                </a:solidFill>
                <a:latin typeface="+mn-lt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D71DE51-D186-82D5-806F-AEAA5D28D1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Chart Placeholder 7">
            <a:extLst>
              <a:ext uri="{FF2B5EF4-FFF2-40B4-BE49-F238E27FC236}">
                <a16:creationId xmlns:a16="http://schemas.microsoft.com/office/drawing/2014/main" id="{C57925C9-C613-E044-C59C-2BBE6ED0E16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9316" y="1882515"/>
            <a:ext cx="7809225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34644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73A3311-1E72-6016-9D85-7BE6148791E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4390" y="2869047"/>
            <a:ext cx="8982556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358611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D3C70A9-E29D-8609-2F4A-4C4BF788A8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81466" y="484094"/>
            <a:ext cx="9120178" cy="595573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5834041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7562779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214552-A3C5-374E-C7C4-9D8CEF14D3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0746" y="542288"/>
            <a:ext cx="5122831" cy="58326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3" y="788393"/>
            <a:ext cx="9724116" cy="2279535"/>
          </a:xfrm>
        </p:spPr>
        <p:txBody>
          <a:bodyPr anchor="t"/>
          <a:lstStyle>
            <a:lvl1pPr>
              <a:spcAft>
                <a:spcPts val="600"/>
              </a:spcAft>
              <a:defRPr sz="88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</a:t>
            </a:r>
            <a:br>
              <a:rPr lang="en-GB" dirty="0"/>
            </a:br>
            <a:r>
              <a:rPr lang="en-GB" dirty="0"/>
              <a:t>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263935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8707038-DB6B-7ED0-24E2-5C445CD4AA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876"/>
            <a:ext cx="6096000" cy="6857999"/>
          </a:xfrm>
          <a:custGeom>
            <a:avLst/>
            <a:gdLst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94186 w 8694186"/>
              <a:gd name="connsiteY2" fmla="*/ 6588255 h 6588255"/>
              <a:gd name="connsiteX3" fmla="*/ 0 w 8694186"/>
              <a:gd name="connsiteY3" fmla="*/ 6588255 h 6588255"/>
              <a:gd name="connsiteX4" fmla="*/ 0 w 8694186"/>
              <a:gd name="connsiteY4" fmla="*/ 0 h 6588255"/>
              <a:gd name="connsiteX0" fmla="*/ 0 w 8694186"/>
              <a:gd name="connsiteY0" fmla="*/ 0 h 6588255"/>
              <a:gd name="connsiteX1" fmla="*/ 8694186 w 8694186"/>
              <a:gd name="connsiteY1" fmla="*/ 0 h 6588255"/>
              <a:gd name="connsiteX2" fmla="*/ 8680174 w 8694186"/>
              <a:gd name="connsiteY2" fmla="*/ 4969566 h 6588255"/>
              <a:gd name="connsiteX3" fmla="*/ 8694186 w 8694186"/>
              <a:gd name="connsiteY3" fmla="*/ 6588255 h 6588255"/>
              <a:gd name="connsiteX4" fmla="*/ 0 w 8694186"/>
              <a:gd name="connsiteY4" fmla="*/ 6588255 h 6588255"/>
              <a:gd name="connsiteX5" fmla="*/ 0 w 8694186"/>
              <a:gd name="connsiteY5" fmla="*/ 0 h 658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94186" h="6588255">
                <a:moveTo>
                  <a:pt x="0" y="0"/>
                </a:moveTo>
                <a:lnTo>
                  <a:pt x="8694186" y="0"/>
                </a:lnTo>
                <a:cubicBezTo>
                  <a:pt x="8689515" y="1656522"/>
                  <a:pt x="8684845" y="3313044"/>
                  <a:pt x="8680174" y="4969566"/>
                </a:cubicBezTo>
                <a:lnTo>
                  <a:pt x="8694186" y="6588255"/>
                </a:lnTo>
                <a:lnTo>
                  <a:pt x="0" y="658825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7547ED-0AA9-74B0-6C0F-E28D0720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9D9565-B82D-6494-A9C0-EDEA4767B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3478" y="2869047"/>
            <a:ext cx="6307810" cy="995465"/>
          </a:xfrm>
        </p:spPr>
        <p:txBody>
          <a:bodyPr anchor="ctr"/>
          <a:lstStyle>
            <a:lvl1pPr algn="l"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77457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67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5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0294FD7-EFDC-D7AB-A0DE-C3DF5FF6A0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9424"/>
            <a:ext cx="9131114" cy="59557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519" y="921274"/>
            <a:ext cx="6553233" cy="444628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8800"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521" y="5689780"/>
            <a:ext cx="2424985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37D7F3-FA68-6479-3B57-263A4DD5E0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82867" y="5002819"/>
            <a:ext cx="3037616" cy="111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613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82209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214" y="2869047"/>
            <a:ext cx="10684272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6651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D86513-FC37-7234-1ADB-C8459CEBF6A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88962"/>
            <a:ext cx="9345478" cy="5939518"/>
          </a:xfrm>
          <a:custGeom>
            <a:avLst/>
            <a:gdLst>
              <a:gd name="connsiteX0" fmla="*/ 0 w 7954882"/>
              <a:gd name="connsiteY0" fmla="*/ 0 h 5055724"/>
              <a:gd name="connsiteX1" fmla="*/ 7954882 w 7954882"/>
              <a:gd name="connsiteY1" fmla="*/ 0 h 5055724"/>
              <a:gd name="connsiteX2" fmla="*/ 2875753 w 7954882"/>
              <a:gd name="connsiteY2" fmla="*/ 5055724 h 5055724"/>
              <a:gd name="connsiteX3" fmla="*/ 0 w 7954882"/>
              <a:gd name="connsiteY3" fmla="*/ 5055724 h 505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54882" h="5055724">
                <a:moveTo>
                  <a:pt x="0" y="0"/>
                </a:moveTo>
                <a:lnTo>
                  <a:pt x="7954882" y="0"/>
                </a:lnTo>
                <a:lnTo>
                  <a:pt x="2875753" y="5055724"/>
                </a:lnTo>
                <a:lnTo>
                  <a:pt x="0" y="5055724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50217"/>
            <a:ext cx="5573484" cy="1881862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BAA5BE-1B90-5CBF-47D4-855346AC28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1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9AC2465-796A-63E7-4E68-7D58594B30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2148" y="443752"/>
            <a:ext cx="9120178" cy="60613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8574" y="2869047"/>
            <a:ext cx="8170911" cy="995465"/>
          </a:xfrm>
        </p:spPr>
        <p:txBody>
          <a:bodyPr anchor="ctr"/>
          <a:lstStyle>
            <a:lvl1pPr>
              <a:spcAft>
                <a:spcPts val="600"/>
              </a:spcAft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Divider slide #1</a:t>
            </a:r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436DD-438B-AE02-673A-8777FB2CA8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84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6ECD665-9497-CE53-F22F-3EC4D50E3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205F41-D3B3-2E42-2260-6439CF820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9B37346-1DD1-2E05-E029-BC79AEB872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9BE1267-82C4-C631-B247-3E355FE883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D799356-DF30-94A1-61F9-EAB563D2E6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81D099E-5FA7-10B7-3954-1C9FE0BC8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4A46B73B-511B-25B8-14EC-7777CAC02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43347AD-1F8B-C20C-C81C-5E9CAC905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CC74FC9A-3458-4418-0F62-73D83ADD4C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3241397-32FC-E9A5-F426-D27A90FC5E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EF6360A-C206-53CF-696C-82C28D768D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14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4CC0636-1602-9F9D-60CB-AD36F21D1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9317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FB0AA07-AAB8-30F8-308B-2C290F76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9317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6C30DEE-38F9-A7EF-425D-CA41F72DF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9317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924CA30-DF3A-28A6-BE43-E746083C0B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9317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C074F10B-C885-75AB-1FD3-DA14974AA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0733" y="2755369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1F9AB2A1-05DD-5252-A810-02610B7DCD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20733" y="2327419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B666CB0C-A006-7F47-D747-C34D8FBA33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20733" y="4956128"/>
            <a:ext cx="4825220" cy="923330"/>
          </a:xfrm>
        </p:spPr>
        <p:txBody>
          <a:bodyPr anchor="t"/>
          <a:lstStyle>
            <a:lvl1pPr marL="0" indent="0">
              <a:buNone/>
              <a:defRPr sz="5400" b="0">
                <a:solidFill>
                  <a:schemeClr val="bg2"/>
                </a:solidFill>
                <a:latin typeface="Baskerville" panose="02020502070401020303" pitchFamily="18" charset="0"/>
                <a:ea typeface="Baskerville" panose="02020502070401020303" pitchFamily="18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x-none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8DBE913F-8F34-7567-8E77-065EEC6B5B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0733" y="4528178"/>
            <a:ext cx="4825220" cy="338554"/>
          </a:xfrm>
        </p:spPr>
        <p:txBody>
          <a:bodyPr anchor="t"/>
          <a:lstStyle>
            <a:lvl1pPr marL="0" indent="0">
              <a:buNone/>
              <a:defRPr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D30D0FA-A0B8-DFC4-FEC2-F581B6A0A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FFCB03A-0AD3-E6B3-0EBE-23979E043F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1897062"/>
            <a:ext cx="539980" cy="343046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E25310-B52F-8931-34B4-63C8441FD8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305" y="4097821"/>
            <a:ext cx="539980" cy="3430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CE2A1FF-9F1A-CA2F-4A7F-A7F140DDE1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1897062"/>
            <a:ext cx="539980" cy="34304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3AFA1D1F-93AB-F2EA-CED6-C0793A5D2D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13721" y="4097821"/>
            <a:ext cx="539980" cy="3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79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9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7796D82-2ACF-FD77-D4F4-4B5F201BFF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702" t="24850" b="8677"/>
          <a:stretch/>
        </p:blipFill>
        <p:spPr>
          <a:xfrm>
            <a:off x="-1" y="-1"/>
            <a:ext cx="6042341" cy="621114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EC096EC-1A9A-0EAF-F016-8E01FB222B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5818" y="795099"/>
            <a:ext cx="5905578" cy="1881862"/>
          </a:xfrm>
          <a:noFill/>
        </p:spPr>
        <p:txBody>
          <a:bodyPr anchor="t"/>
          <a:lstStyle>
            <a:lvl1pPr algn="l">
              <a:spcAft>
                <a:spcPts val="600"/>
              </a:spcAft>
              <a:defRPr sz="72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Experience</a:t>
            </a:r>
            <a:br>
              <a:rPr lang="en-GB" dirty="0"/>
            </a:br>
            <a:r>
              <a:rPr lang="en-GB" dirty="0"/>
              <a:t>the Shift</a:t>
            </a:r>
            <a:endParaRPr lang="x-none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EF83E11-CA01-0775-AD93-DBA11A23B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5818" y="3995557"/>
            <a:ext cx="5905578" cy="40011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Name Surname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2AC231D-E63B-4081-7B7A-2DB283CBF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5818" y="5071903"/>
            <a:ext cx="5905578" cy="53860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 err="1"/>
              <a:t>name.surname@example.com</a:t>
            </a:r>
            <a:endParaRPr lang="en-GB" dirty="0"/>
          </a:p>
          <a:p>
            <a:pPr lvl="0"/>
            <a:r>
              <a:rPr lang="en-GB" dirty="0"/>
              <a:t>+420 777 888 999</a:t>
            </a:r>
            <a:endParaRPr lang="x-none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84222E0-4C37-6BD9-D4E3-010A9B946C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5818" y="4480979"/>
            <a:ext cx="5905578" cy="276999"/>
          </a:xfrm>
        </p:spPr>
        <p:txBody>
          <a:bodyPr anchor="t"/>
          <a:lstStyle>
            <a:lvl1pPr marL="0" indent="0">
              <a:buNone/>
              <a:defRPr sz="1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1887B67-AD8E-B3C4-12C4-0421007B6C0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739" y="5610512"/>
            <a:ext cx="2194239" cy="80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1_Custom Layou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DB02648A-D20A-B906-9B5F-F9EC7FA8C61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918680" y="0"/>
            <a:ext cx="627332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x-non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35EF53-A249-129E-8BF8-30D162CAE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28" y="2716525"/>
            <a:ext cx="4678994" cy="1434495"/>
          </a:xfrm>
          <a:noFill/>
        </p:spPr>
        <p:txBody>
          <a:bodyPr anchor="b"/>
          <a:lstStyle>
            <a:lvl1pPr algn="l">
              <a:spcAft>
                <a:spcPts val="600"/>
              </a:spcAft>
              <a:defRPr sz="5400">
                <a:solidFill>
                  <a:schemeClr val="accent4"/>
                </a:solidFill>
              </a:defRPr>
            </a:lvl1pPr>
          </a:lstStyle>
          <a:p>
            <a:r>
              <a:rPr lang="en-GB" dirty="0"/>
              <a:t>Hello there,</a:t>
            </a:r>
            <a:br>
              <a:rPr lang="en-GB" dirty="0"/>
            </a:br>
            <a:r>
              <a:rPr lang="en-GB" dirty="0"/>
              <a:t>I’m a title slide</a:t>
            </a:r>
            <a:endParaRPr lang="x-none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C8601AE-BBF4-C2ED-4569-3D9333BE33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029" y="4320873"/>
            <a:ext cx="3749160" cy="351140"/>
          </a:xfrm>
        </p:spPr>
        <p:txBody>
          <a:bodyPr anchor="t"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XX - XX - XXXX</a:t>
            </a:r>
            <a:endParaRPr lang="x-non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4D22D3-E2EC-3810-EDE0-C8A26D132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28" y="721078"/>
            <a:ext cx="592855" cy="6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C7C8-F42A-7ED7-15EF-9D63C6A8A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8131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6" y="1760394"/>
            <a:ext cx="8525022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B142E-3502-38BD-E243-B8CC38FCC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784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6508-A288-F150-1A01-46DEA6C18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9315" y="1760394"/>
            <a:ext cx="5406685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EBA8E9D-BFDC-CE07-66DC-643988D54C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348" y="1760394"/>
            <a:ext cx="5312138" cy="164147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2AF9AD-3ACF-517F-D099-C92E87978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4884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B91FD-165B-9AA3-E34E-F0CD748269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C5A-19D6-B417-52E3-3350AD39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C893BE28-6CED-8B9D-02F5-2D549881F7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88975" y="1760538"/>
            <a:ext cx="10980738" cy="4137025"/>
          </a:xfrm>
        </p:spPr>
        <p:txBody>
          <a:bodyPr/>
          <a:lstStyle/>
          <a:p>
            <a:r>
              <a:rPr lang="en-US"/>
              <a:t>Click icon to add chart</a:t>
            </a:r>
            <a:endParaRPr lang="x-non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655982-0326-0854-5A88-CB47902F3B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316" y="555919"/>
            <a:ext cx="10113003" cy="543867"/>
          </a:xfrm>
        </p:spPr>
        <p:txBody>
          <a:bodyPr/>
          <a:lstStyle/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16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88CB6-9D22-AA1A-DE47-84B587D2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17" y="555919"/>
            <a:ext cx="9997734" cy="9870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dirty="0"/>
              <a:t>Click to edit </a:t>
            </a:r>
            <a:br>
              <a:rPr lang="en-GB" dirty="0"/>
            </a:br>
            <a:r>
              <a:rPr lang="en-GB" dirty="0"/>
              <a:t>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577FC-B59F-91F7-25DB-C9CB6984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6" y="1760394"/>
            <a:ext cx="10980169" cy="16722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11C8-54D8-0833-EE32-9657F61FD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92430" y="3405981"/>
            <a:ext cx="5870460" cy="1703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accent3"/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A89C9-FDC9-9694-EE4F-989220B0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8819" y="6518585"/>
            <a:ext cx="347962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800">
                <a:solidFill>
                  <a:schemeClr val="accent3"/>
                </a:solidFill>
              </a:defRPr>
            </a:lvl1pPr>
          </a:lstStyle>
          <a:p>
            <a:fld id="{CCB61C5A-DD76-764C-8FAE-46C7809C60C4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CC8DE2-0A3B-4869-C8D8-2D7F7A6E69ED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203907" y="555919"/>
            <a:ext cx="465578" cy="52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9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5" r:id="rId2"/>
    <p:sldLayoutId id="2147483696" r:id="rId3"/>
    <p:sldLayoutId id="2147483697" r:id="rId4"/>
    <p:sldLayoutId id="2147483691" r:id="rId5"/>
    <p:sldLayoutId id="2147483686" r:id="rId6"/>
    <p:sldLayoutId id="2147483660" r:id="rId7"/>
    <p:sldLayoutId id="2147483661" r:id="rId8"/>
    <p:sldLayoutId id="2147483681" r:id="rId9"/>
    <p:sldLayoutId id="2147483682" r:id="rId10"/>
    <p:sldLayoutId id="2147483671" r:id="rId11"/>
    <p:sldLayoutId id="2147483668" r:id="rId12"/>
    <p:sldLayoutId id="2147483684" r:id="rId13"/>
    <p:sldLayoutId id="2147483672" r:id="rId14"/>
    <p:sldLayoutId id="2147483669" r:id="rId15"/>
    <p:sldLayoutId id="2147483693" r:id="rId16"/>
    <p:sldLayoutId id="2147483688" r:id="rId17"/>
    <p:sldLayoutId id="2147483700" r:id="rId18"/>
    <p:sldLayoutId id="2147483701" r:id="rId19"/>
    <p:sldLayoutId id="2147483670" r:id="rId20"/>
    <p:sldLayoutId id="2147483673" r:id="rId21"/>
    <p:sldLayoutId id="2147483678" r:id="rId22"/>
    <p:sldLayoutId id="2147483677" r:id="rId23"/>
    <p:sldLayoutId id="2147483676" r:id="rId24"/>
    <p:sldLayoutId id="2147483692" r:id="rId25"/>
    <p:sldLayoutId id="2147483675" r:id="rId26"/>
    <p:sldLayoutId id="2147483707" r:id="rId27"/>
    <p:sldLayoutId id="2147483708" r:id="rId28"/>
    <p:sldLayoutId id="2147483709" r:id="rId29"/>
    <p:sldLayoutId id="2147483710" r:id="rId30"/>
    <p:sldLayoutId id="2147483704" r:id="rId31"/>
    <p:sldLayoutId id="2147483706" r:id="rId32"/>
    <p:sldLayoutId id="2147483699" r:id="rId33"/>
    <p:sldLayoutId id="2147483698" r:id="rId34"/>
    <p:sldLayoutId id="2147483662" r:id="rId35"/>
    <p:sldLayoutId id="2147483680" r:id="rId36"/>
    <p:sldLayoutId id="2147483694" r:id="rId37"/>
    <p:sldLayoutId id="2147483685" r:id="rId38"/>
    <p:sldLayoutId id="2147483664" r:id="rId39"/>
    <p:sldLayoutId id="2147483702" r:id="rId40"/>
    <p:sldLayoutId id="2147483703" r:id="rId41"/>
    <p:sldLayoutId id="2147483663" r:id="rId42"/>
    <p:sldLayoutId id="2147483665" r:id="rId43"/>
    <p:sldLayoutId id="2147483666" r:id="rId44"/>
    <p:sldLayoutId id="2147483667" r:id="rId45"/>
    <p:sldLayoutId id="2147483689" r:id="rId46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spcAft>
          <a:spcPts val="600"/>
        </a:spcAft>
        <a:buNone/>
        <a:defRPr sz="3600" b="0" i="0" kern="1200">
          <a:solidFill>
            <a:schemeClr val="accent3"/>
          </a:solidFill>
          <a:latin typeface="+mj-lt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ADB20DC-AD91-187D-92AE-16C13FF253D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mk-M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FD853-F949-6CC5-09D7-75093648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40" y="656098"/>
            <a:ext cx="9191012" cy="4425827"/>
          </a:xfrm>
        </p:spPr>
        <p:txBody>
          <a:bodyPr/>
          <a:lstStyle/>
          <a:p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Anonymous</a:t>
            </a:r>
            <a: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Methods and Advanced </a:t>
            </a:r>
            <a:br>
              <a:rPr lang="en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dirty="0">
                <a:solidFill>
                  <a:srgbClr val="D38F73"/>
                </a:solidFill>
                <a:latin typeface="Roboto Medium"/>
                <a:ea typeface="Roboto Medium"/>
                <a:cs typeface="Roboto Medium"/>
                <a:sym typeface="Roboto Medium"/>
              </a:rPr>
              <a:t>LINQ</a:t>
            </a:r>
            <a:endParaRPr lang="mk-MK" dirty="0">
              <a:solidFill>
                <a:srgbClr val="D38F73"/>
              </a:solidFill>
            </a:endParaRPr>
          </a:p>
        </p:txBody>
      </p:sp>
      <p:sp>
        <p:nvSpPr>
          <p:cNvPr id="5" name="Google Shape;148;p25"/>
          <p:cNvSpPr txBox="1">
            <a:spLocks noGrp="1"/>
          </p:cNvSpPr>
          <p:nvPr/>
        </p:nvSpPr>
        <p:spPr>
          <a:xfrm>
            <a:off x="605868" y="5595324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Trainer – Danilo Borozan</a:t>
            </a:r>
            <a:endParaRPr lang="en-US" dirty="0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 dirty="0">
                <a:solidFill>
                  <a:schemeClr val="lt1"/>
                </a:solidFill>
                <a:ea typeface="Roboto"/>
                <a:sym typeface="Roboto"/>
              </a:rPr>
              <a:t>Co-Trainer – Ilija Mitev</a:t>
            </a:r>
            <a:endParaRPr lang="en-US" dirty="0"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640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4;p26"/>
          <p:cNvSpPr txBox="1">
            <a:spLocks noGrp="1"/>
          </p:cNvSpPr>
          <p:nvPr/>
        </p:nvSpPr>
        <p:spPr>
          <a:xfrm>
            <a:off x="273546" y="5416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LOOKING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BACK </a:t>
            </a:r>
            <a:r>
              <a:rPr lang="en" sz="4000" b="1" dirty="0">
                <a:latin typeface="Roboto"/>
                <a:ea typeface="Roboto"/>
                <a:cs typeface="Roboto"/>
                <a:sym typeface="Roboto"/>
              </a:rPr>
              <a:t>AT...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55;p26"/>
          <p:cNvSpPr txBox="1">
            <a:spLocks noGrp="1"/>
          </p:cNvSpPr>
          <p:nvPr/>
        </p:nvSpPr>
        <p:spPr>
          <a:xfrm>
            <a:off x="0" y="1522980"/>
            <a:ext cx="8111502" cy="482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are generic methods?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How can we use generic classes?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Can we create a non-static extension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method?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What is piggybacking and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why is it used?</a:t>
            </a:r>
          </a:p>
        </p:txBody>
      </p:sp>
    </p:spTree>
    <p:extLst>
      <p:ext uri="{BB962C8B-B14F-4D97-AF65-F5344CB8AC3E}">
        <p14:creationId xmlns:p14="http://schemas.microsoft.com/office/powerpoint/2010/main" val="2413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1;p27"/>
          <p:cNvSpPr txBox="1">
            <a:spLocks noGrp="1"/>
          </p:cNvSpPr>
          <p:nvPr/>
        </p:nvSpPr>
        <p:spPr>
          <a:xfrm>
            <a:off x="259842" y="37006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62;p27"/>
          <p:cNvSpPr txBox="1">
            <a:spLocks noGrp="1"/>
          </p:cNvSpPr>
          <p:nvPr/>
        </p:nvSpPr>
        <p:spPr>
          <a:xfrm>
            <a:off x="259842" y="187959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Introduction to anonymous methods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-US" sz="28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and Action along with LINQ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Advanced queries with LINQ</a:t>
            </a:r>
          </a:p>
        </p:txBody>
      </p:sp>
    </p:spTree>
    <p:extLst>
      <p:ext uri="{BB962C8B-B14F-4D97-AF65-F5344CB8AC3E}">
        <p14:creationId xmlns:p14="http://schemas.microsoft.com/office/powerpoint/2010/main" val="97248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8;p28"/>
          <p:cNvSpPr txBox="1">
            <a:spLocks noGrp="1"/>
          </p:cNvSpPr>
          <p:nvPr/>
        </p:nvSpPr>
        <p:spPr>
          <a:xfrm>
            <a:off x="93714" y="50722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ANONYMOUS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69;p28"/>
          <p:cNvSpPr txBox="1">
            <a:spLocks noGrp="1"/>
          </p:cNvSpPr>
          <p:nvPr/>
        </p:nvSpPr>
        <p:spPr>
          <a:xfrm>
            <a:off x="-100584" y="1228368"/>
            <a:ext cx="8933688" cy="4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Anonymous methods are methods that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contain just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 method body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In C#, if we want to store an anonymous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method we still need a method type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u="sng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-US" sz="2800" b="1" u="sng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-US" sz="2800" u="sng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are used to keep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different types of anonymous functions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depending on the return type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Anonymous methods are usually </a:t>
            </a:r>
            <a:b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2"/>
                </a:solidFill>
                <a:latin typeface="Roboto"/>
                <a:ea typeface="Roboto"/>
                <a:cs typeface="Roboto"/>
                <a:sym typeface="Roboto"/>
              </a:rPr>
              <a:t>used when working with LINQ</a:t>
            </a:r>
          </a:p>
        </p:txBody>
      </p:sp>
    </p:spTree>
    <p:extLst>
      <p:ext uri="{BB962C8B-B14F-4D97-AF65-F5344CB8AC3E}">
        <p14:creationId xmlns:p14="http://schemas.microsoft.com/office/powerpoint/2010/main" val="148616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29"/>
          <p:cNvSpPr txBox="1">
            <a:spLocks noGrp="1"/>
          </p:cNvSpPr>
          <p:nvPr/>
        </p:nvSpPr>
        <p:spPr>
          <a:xfrm>
            <a:off x="346698" y="141468"/>
            <a:ext cx="9272790" cy="94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DIFFERENCE BETWEEN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76;p29"/>
          <p:cNvSpPr txBox="1">
            <a:spLocks noGrp="1"/>
          </p:cNvSpPr>
          <p:nvPr/>
        </p:nvSpPr>
        <p:spPr>
          <a:xfrm>
            <a:off x="-82296" y="1449828"/>
            <a:ext cx="8439912" cy="49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Action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is an anonymous method with parameters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which are generic that does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not return anything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b="1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is an anonymous method that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returns something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and parameters which are generic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both be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written in one line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if there is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only one expression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both need to be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written in </a:t>
            </a:r>
            <a:r>
              <a:rPr lang="en-US" sz="2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{ }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if there is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more than one expression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 err="1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 always defines the return type last</a:t>
            </a:r>
          </a:p>
        </p:txBody>
      </p:sp>
    </p:spTree>
    <p:extLst>
      <p:ext uri="{BB962C8B-B14F-4D97-AF65-F5344CB8AC3E}">
        <p14:creationId xmlns:p14="http://schemas.microsoft.com/office/powerpoint/2010/main" val="221429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9;p31"/>
          <p:cNvSpPr txBox="1">
            <a:spLocks noGrp="1"/>
          </p:cNvSpPr>
          <p:nvPr/>
        </p:nvSpPr>
        <p:spPr>
          <a:xfrm>
            <a:off x="91440" y="625044"/>
            <a:ext cx="11292840" cy="90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ANONYMOUS METHODS </a:t>
            </a: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90;p31"/>
          <p:cNvSpPr txBox="1">
            <a:spLocks noGrp="1"/>
          </p:cNvSpPr>
          <p:nvPr/>
        </p:nvSpPr>
        <p:spPr>
          <a:xfrm>
            <a:off x="-73152" y="1565250"/>
            <a:ext cx="8467344" cy="496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Anonymous methods can be stored in a </a:t>
            </a:r>
            <a:r>
              <a:rPr lang="en-US" sz="2800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func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or action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later be used in LINQ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can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also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be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used as lambda </a:t>
            </a:r>
            <a:b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as is instead of storing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them, which is the common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6448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32"/>
          <p:cNvSpPr txBox="1">
            <a:spLocks noGrp="1"/>
          </p:cNvSpPr>
          <p:nvPr/>
        </p:nvSpPr>
        <p:spPr>
          <a:xfrm>
            <a:off x="191250" y="180198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r>
              <a:rPr lang="en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ADVANCED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LINQ</a:t>
            </a:r>
            <a:r>
              <a:rPr lang="en" sz="4000" b="1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QUERIES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97;p32"/>
          <p:cNvSpPr txBox="1">
            <a:spLocks noGrp="1"/>
          </p:cNvSpPr>
          <p:nvPr/>
        </p:nvSpPr>
        <p:spPr>
          <a:xfrm>
            <a:off x="-64008" y="1440684"/>
            <a:ext cx="9373374" cy="5261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 indent="-342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LINQ has a lot of different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for manipulating </a:t>
            </a:r>
            <a:r>
              <a:rPr lang="en-US" sz="2800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with collections and writing queries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They can all be chained as long as they return the value that the previous method in the chain is satisfied</a:t>
            </a:r>
          </a:p>
          <a:p>
            <a:pPr lvl="0" indent="-3429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ts val="1800"/>
              <a:buFont typeface="Roboto"/>
              <a:buChar char="●"/>
            </a:pP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With them we can distinguish, group, order,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arrange, change and modify the contents </a:t>
            </a:r>
            <a:b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8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of collections</a:t>
            </a:r>
          </a:p>
        </p:txBody>
      </p:sp>
    </p:spTree>
    <p:extLst>
      <p:ext uri="{BB962C8B-B14F-4D97-AF65-F5344CB8AC3E}">
        <p14:creationId xmlns:p14="http://schemas.microsoft.com/office/powerpoint/2010/main" val="187562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263784" y="-9144"/>
            <a:ext cx="180720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600" b="1" i="0" u="none" strike="noStrike" cap="non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0" dirty="0">
                <a:solidFill>
                  <a:srgbClr val="D38F73"/>
                </a:solidFill>
              </a:rPr>
              <a:t>01</a:t>
            </a:r>
            <a:endParaRPr sz="8000" b="0" dirty="0">
              <a:solidFill>
                <a:srgbClr val="D38F73"/>
              </a:solidFill>
            </a:endParaRPr>
          </a:p>
        </p:txBody>
      </p:sp>
      <p:sp>
        <p:nvSpPr>
          <p:cNvPr id="3" name="Google Shape;202;p33"/>
          <p:cNvSpPr txBox="1">
            <a:spLocks noGrp="1"/>
          </p:cNvSpPr>
          <p:nvPr/>
        </p:nvSpPr>
        <p:spPr>
          <a:xfrm>
            <a:off x="1594980" y="169908"/>
            <a:ext cx="777762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Font typeface="Montserrat"/>
              <a:buNone/>
              <a:defRPr sz="4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EXERCISE </a:t>
            </a:r>
            <a:endParaRPr sz="7200" b="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1;p34"/>
          <p:cNvSpPr txBox="1">
            <a:spLocks noGrp="1"/>
          </p:cNvSpPr>
          <p:nvPr/>
        </p:nvSpPr>
        <p:spPr>
          <a:xfrm>
            <a:off x="-91440" y="1216152"/>
            <a:ext cx="12283440" cy="4723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 b="0" i="0" u="none" strike="noStrike" cap="non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lvl="0" indent="-342900">
              <a:buClr>
                <a:schemeClr val="tx1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Find and print all persons </a:t>
            </a:r>
            <a:r>
              <a:rPr lang="en-US" sz="2800" dirty="0" err="1">
                <a:solidFill>
                  <a:schemeClr val="dk1"/>
                </a:solidFill>
              </a:rPr>
              <a:t>firstnames</a:t>
            </a:r>
            <a:r>
              <a:rPr lang="en-US" sz="2800" dirty="0">
                <a:solidFill>
                  <a:schemeClr val="dk1"/>
                </a:solidFill>
              </a:rPr>
              <a:t> starting with 'R', ordered by Age - DESCENDING ORDER</a:t>
            </a:r>
          </a:p>
          <a:p>
            <a:pPr lvl="0" indent="-342900">
              <a:spcBef>
                <a:spcPts val="0"/>
              </a:spcBef>
              <a:buClr>
                <a:schemeClr val="tx1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Find and print all brown dogs names and ages older than 3 years, ordered by Age - ASCENDING ORDER</a:t>
            </a:r>
          </a:p>
          <a:p>
            <a:pPr lvl="0" indent="-342900">
              <a:spcBef>
                <a:spcPts val="0"/>
              </a:spcBef>
              <a:buClr>
                <a:schemeClr val="tx1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Find and print all persons with more than 2 dogs, ordered by Name - DESCENDING ORDER</a:t>
            </a:r>
          </a:p>
          <a:p>
            <a:pPr lvl="0" indent="-342900">
              <a:spcBef>
                <a:spcPts val="0"/>
              </a:spcBef>
              <a:buClr>
                <a:schemeClr val="tx1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Find and print all Freddy`s dogs names older than 1 year</a:t>
            </a:r>
          </a:p>
          <a:p>
            <a:pPr lvl="0" indent="-342900">
              <a:spcBef>
                <a:spcPts val="0"/>
              </a:spcBef>
              <a:buClr>
                <a:schemeClr val="tx1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Find and print </a:t>
            </a:r>
            <a:r>
              <a:rPr lang="en-US" sz="2800" dirty="0" err="1">
                <a:solidFill>
                  <a:schemeClr val="dk1"/>
                </a:solidFill>
              </a:rPr>
              <a:t>Nathen`s</a:t>
            </a:r>
            <a:r>
              <a:rPr lang="en-US" sz="2800" dirty="0">
                <a:solidFill>
                  <a:schemeClr val="dk1"/>
                </a:solidFill>
              </a:rPr>
              <a:t> first dog</a:t>
            </a:r>
          </a:p>
          <a:p>
            <a:pPr lvl="0" indent="-342900">
              <a:spcBef>
                <a:spcPts val="0"/>
              </a:spcBef>
              <a:buClr>
                <a:schemeClr val="tx1"/>
              </a:buClr>
              <a:buSzPts val="1800"/>
              <a:buChar char="●"/>
            </a:pPr>
            <a:r>
              <a:rPr lang="en-US" sz="2800" dirty="0">
                <a:solidFill>
                  <a:schemeClr val="dk1"/>
                </a:solidFill>
              </a:rPr>
              <a:t>Find and print all white dogs names from </a:t>
            </a:r>
            <a:r>
              <a:rPr lang="en-US" sz="2800" dirty="0" err="1">
                <a:solidFill>
                  <a:schemeClr val="dk1"/>
                </a:solidFill>
              </a:rPr>
              <a:t>Cristofer</a:t>
            </a:r>
            <a:r>
              <a:rPr lang="en-US" sz="2800" dirty="0">
                <a:solidFill>
                  <a:schemeClr val="dk1"/>
                </a:solidFill>
              </a:rPr>
              <a:t>, Freddy, Erin and Amelia, ordered by Name -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70871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3;p33"/>
          <p:cNvSpPr txBox="1">
            <a:spLocks noGrp="1"/>
          </p:cNvSpPr>
          <p:nvPr/>
        </p:nvSpPr>
        <p:spPr>
          <a:xfrm>
            <a:off x="136386" y="596514"/>
            <a:ext cx="9126486" cy="73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lnSpc>
                <a:spcPct val="100000"/>
              </a:lnSpc>
              <a:buSzPts val="1100"/>
            </a:pP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204;p33"/>
          <p:cNvSpPr txBox="1">
            <a:spLocks noGrp="1"/>
          </p:cNvSpPr>
          <p:nvPr/>
        </p:nvSpPr>
        <p:spPr>
          <a:xfrm>
            <a:off x="245340" y="1599582"/>
            <a:ext cx="7836408" cy="4689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buSzPts val="1100"/>
              <a:buNone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lvl="0" indent="-381000">
              <a:spcBef>
                <a:spcPts val="100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cs typeface="Roboto"/>
                <a:sym typeface="Roboto"/>
              </a:rPr>
              <a:t>daniloborozan07@gmail.com</a:t>
            </a:r>
          </a:p>
          <a:p>
            <a:pPr lvl="0" indent="-381000">
              <a:spcBef>
                <a:spcPts val="1000"/>
              </a:spcBef>
              <a:buClr>
                <a:schemeClr val="tx1"/>
              </a:buClr>
              <a:buSzPts val="2400"/>
              <a:buFont typeface="Roboto"/>
              <a:buChar char="•"/>
            </a:pPr>
            <a:r>
              <a:rPr lang="en-US" sz="2800" dirty="0">
                <a:latin typeface="Roboto"/>
                <a:ea typeface="Roboto"/>
                <a:sym typeface="Roboto"/>
              </a:rPr>
              <a:t>ilija.mitev3@gmail.com</a:t>
            </a:r>
            <a:endParaRPr lang="en-US" sz="2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0;p34"/>
          <p:cNvSpPr txBox="1">
            <a:spLocks noGrp="1"/>
          </p:cNvSpPr>
          <p:nvPr/>
        </p:nvSpPr>
        <p:spPr>
          <a:xfrm>
            <a:off x="245340" y="626250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 dirty="0">
                <a:solidFill>
                  <a:srgbClr val="D38F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4000" b="1" dirty="0">
              <a:solidFill>
                <a:srgbClr val="D38F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34244187"/>
      </p:ext>
    </p:extLst>
  </p:cSld>
  <p:clrMapOvr>
    <a:masterClrMapping/>
  </p:clrMapOvr>
</p:sld>
</file>

<file path=ppt/theme/theme1.xml><?xml version="1.0" encoding="utf-8"?>
<a:theme xmlns:a="http://schemas.openxmlformats.org/drawingml/2006/main" name="Generics and Extension Methods">
  <a:themeElements>
    <a:clrScheme name="QinShift">
      <a:dk1>
        <a:srgbClr val="00000A"/>
      </a:dk1>
      <a:lt1>
        <a:srgbClr val="FFFEF7"/>
      </a:lt1>
      <a:dk2>
        <a:srgbClr val="28414D"/>
      </a:dk2>
      <a:lt2>
        <a:srgbClr val="FFFEF7"/>
      </a:lt2>
      <a:accent1>
        <a:srgbClr val="FCEB6B"/>
      </a:accent1>
      <a:accent2>
        <a:srgbClr val="C3CAD3"/>
      </a:accent2>
      <a:accent3>
        <a:srgbClr val="28414D"/>
      </a:accent3>
      <a:accent4>
        <a:srgbClr val="D08F74"/>
      </a:accent4>
      <a:accent5>
        <a:srgbClr val="FFFEF7"/>
      </a:accent5>
      <a:accent6>
        <a:srgbClr val="00000A"/>
      </a:accent6>
      <a:hlink>
        <a:srgbClr val="FCEB6B"/>
      </a:hlink>
      <a:folHlink>
        <a:srgbClr val="D08F74"/>
      </a:folHlink>
    </a:clrScheme>
    <a:fontScheme name="QinShift">
      <a:majorFont>
        <a:latin typeface="Baskerville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FB89D230DCC42BDD843F1B245BD7C" ma:contentTypeVersion="5" ma:contentTypeDescription="Create a new document." ma:contentTypeScope="" ma:versionID="dc5c918a3d43d4b71f7c3e546b28501e">
  <xsd:schema xmlns:xsd="http://www.w3.org/2001/XMLSchema" xmlns:xs="http://www.w3.org/2001/XMLSchema" xmlns:p="http://schemas.microsoft.com/office/2006/metadata/properties" xmlns:ns2="6b73ce5a-f2a1-4cf4-8171-3a71a0a85190" xmlns:ns3="2c4bccb4-1ba2-4bfe-9f28-22789556bff1" targetNamespace="http://schemas.microsoft.com/office/2006/metadata/properties" ma:root="true" ma:fieldsID="0002f2178cbcb7c00a5d488d31cbad9d" ns2:_="" ns3:_="">
    <xsd:import namespace="6b73ce5a-f2a1-4cf4-8171-3a71a0a85190"/>
    <xsd:import namespace="2c4bccb4-1ba2-4bfe-9f28-22789556b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ce5a-f2a1-4cf4-8171-3a71a0a85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ccb4-1ba2-4bfe-9f28-22789556b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B14AAD-E32E-4304-88A7-F7C4DB51B1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0CE2E-BC93-4D7C-9869-13C7D782BEAC}">
  <ds:schemaRefs>
    <ds:schemaRef ds:uri="2c4bccb4-1ba2-4bfe-9f28-22789556bff1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6b73ce5a-f2a1-4cf4-8171-3a71a0a85190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A364C0-398C-498E-AE6A-331B2F0D0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ce5a-f2a1-4cf4-8171-3a71a0a85190"/>
    <ds:schemaRef ds:uri="2c4bccb4-1ba2-4bfe-9f28-22789556bf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Generics and Extension Methods</Template>
  <TotalTime>71</TotalTime>
  <Words>422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Baskerville</vt:lpstr>
      <vt:lpstr>Calibri</vt:lpstr>
      <vt:lpstr>Roboto</vt:lpstr>
      <vt:lpstr>Roboto Medium</vt:lpstr>
      <vt:lpstr>Generics and Extension Methods</vt:lpstr>
      <vt:lpstr>Anonymous Methods and Advanced  LINQ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Methods and Advanced  LINQ</dc:title>
  <dc:creator>Trajan Stevkovski</dc:creator>
  <cp:lastModifiedBy>Edu6</cp:lastModifiedBy>
  <cp:revision>9</cp:revision>
  <dcterms:created xsi:type="dcterms:W3CDTF">2024-03-07T21:37:07Z</dcterms:created>
  <dcterms:modified xsi:type="dcterms:W3CDTF">2024-04-07T18:22:45Z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2023-06-07T15:49:38Z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206900aa-0bbd-41d5-8912-9ad52964005a</vt:lpwstr>
  </property>
  <property fmtid="{D5CDD505-2E9C-101B-9397-08002B2CF9AE}" pid="7" name="MSIP_Label_defa4170-0d19-0005-0004-bc88714345d2_ActionId">
    <vt:lpwstr>a288f342-02f6-4f88-92be-587e08407045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0x0101009F8FB89D230DCC42BDD843F1B245BD7C</vt:lpwstr>
  </property>
</Properties>
</file>