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256" r:id="rId5"/>
    <p:sldId id="265" r:id="rId6"/>
    <p:sldId id="260" r:id="rId7"/>
    <p:sldId id="266" r:id="rId8"/>
    <p:sldId id="273" r:id="rId9"/>
    <p:sldId id="274" r:id="rId10"/>
    <p:sldId id="279" r:id="rId11"/>
    <p:sldId id="277" r:id="rId12"/>
    <p:sldId id="276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293F4B"/>
    <a:srgbClr val="FCEC6D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37"/>
  </p:normalViewPr>
  <p:slideViewPr>
    <p:cSldViewPr snapToGrid="0">
      <p:cViewPr varScale="1">
        <p:scale>
          <a:sx n="78" d="100"/>
          <a:sy n="78" d="100"/>
        </p:scale>
        <p:origin x="103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4/23/2024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dc-codecademy/skwd10-net-06-csharpadv" TargetMode="External"/><Relationship Id="rId2" Type="http://schemas.openxmlformats.org/officeDocument/2006/relationships/hyperlink" Target="mailto:assistant@mail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8" y="921274"/>
            <a:ext cx="9090428" cy="2259080"/>
          </a:xfrm>
        </p:spPr>
        <p:txBody>
          <a:bodyPr/>
          <a:lstStyle/>
          <a:p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Serializing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</a:t>
            </a: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Deserializing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733687" y="5556200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55;p26"/>
          <p:cNvSpPr txBox="1">
            <a:spLocks noGrp="1"/>
          </p:cNvSpPr>
          <p:nvPr/>
        </p:nvSpPr>
        <p:spPr>
          <a:xfrm>
            <a:off x="0" y="1422396"/>
            <a:ext cx="8111502" cy="482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was stored on the heap and what on the stack?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would a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jill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variable with an instance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a Human class be stored?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can we dispose classes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automatically without calling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Dispose() method?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 noGrp="1"/>
          </p:cNvSpPr>
          <p:nvPr/>
        </p:nvSpPr>
        <p:spPr>
          <a:xfrm>
            <a:off x="259842" y="37006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2;p27"/>
          <p:cNvSpPr txBox="1">
            <a:spLocks noGrp="1"/>
          </p:cNvSpPr>
          <p:nvPr/>
        </p:nvSpPr>
        <p:spPr>
          <a:xfrm>
            <a:off x="0" y="193953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serialization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deserialization?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Building our own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serializer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deserializer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NewtonsoftJson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to serialize and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deserialize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Building a DB on file system with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/>
        </p:nvSpPr>
        <p:spPr>
          <a:xfrm>
            <a:off x="93714" y="318984"/>
            <a:ext cx="9489198" cy="1083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SERIALIZATION</a:t>
            </a:r>
            <a:r>
              <a:rPr lang="en" sz="4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000" b="1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/>
        </p:nvSpPr>
        <p:spPr>
          <a:xfrm>
            <a:off x="-100584" y="1191792"/>
            <a:ext cx="8933688" cy="4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 process of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converting a complex structure or object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into a simpler format that can be stored or sent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somewhere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is called serialization.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We serialize objects into a JSON string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usually when we need to send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them somewhere.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We can also serialize objects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into JSON or XML so we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can store them locally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 a file.</a:t>
            </a: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29"/>
          <p:cNvSpPr txBox="1">
            <a:spLocks noGrp="1"/>
          </p:cNvSpPr>
          <p:nvPr/>
        </p:nvSpPr>
        <p:spPr>
          <a:xfrm>
            <a:off x="0" y="1276092"/>
            <a:ext cx="8311896" cy="515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Deserialization is the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reverse process of serialization.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converting a simpler data format into a complex one or an object.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Deserialization is usually used when we receive some data from somewhere and want to convert it into a native object.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It can also be used to convert a JSON or XML file back to an object in our application for further use.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691" y="289036"/>
            <a:ext cx="8893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DESERIALIZATION</a:t>
            </a:r>
            <a:r>
              <a:rPr lang="en" sz="4000" b="1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lang="en-US" sz="4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/>
        </p:nvSpPr>
        <p:spPr>
          <a:xfrm>
            <a:off x="91440" y="439524"/>
            <a:ext cx="11292840" cy="90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LIBRARIES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THAT EASE THE PROCESS</a:t>
            </a:r>
            <a:endParaRPr sz="4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/>
        </p:nvSpPr>
        <p:spPr>
          <a:xfrm>
            <a:off x="-73152" y="1245210"/>
            <a:ext cx="8467344" cy="496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 process of serializing and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deserializing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manually can sometimes be complex and long.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That is why we can use libraries that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do the converting automatically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a simple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call of a method.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b="1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Newtonsoft.Json</a:t>
            </a: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is one of the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most popular libraries for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serializing/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deserializing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 .NET.</a:t>
            </a:r>
          </a:p>
        </p:txBody>
      </p:sp>
    </p:spTree>
    <p:extLst>
      <p:ext uri="{BB962C8B-B14F-4D97-AF65-F5344CB8AC3E}">
        <p14:creationId xmlns:p14="http://schemas.microsoft.com/office/powerpoint/2010/main" val="1644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6;p29"/>
          <p:cNvSpPr txBox="1">
            <a:spLocks noGrp="1"/>
          </p:cNvSpPr>
          <p:nvPr/>
        </p:nvSpPr>
        <p:spPr>
          <a:xfrm>
            <a:off x="0" y="1418328"/>
            <a:ext cx="8311896" cy="515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</a:rPr>
              <a:t>In C#, the string type is </a:t>
            </a:r>
            <a:r>
              <a:rPr lang="en-US" sz="2800" dirty="0">
                <a:solidFill>
                  <a:srgbClr val="D38F73"/>
                </a:solidFill>
                <a:latin typeface="Roboto"/>
              </a:rPr>
              <a:t>immutable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. It means a string cannot be changed once created.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With every concatenation we will create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new string object and rewrite it in the heap.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</a:rPr>
              <a:t>The </a:t>
            </a:r>
            <a:r>
              <a:rPr lang="en-US" sz="2800" dirty="0" err="1">
                <a:solidFill>
                  <a:srgbClr val="D38F73"/>
                </a:solidFill>
                <a:latin typeface="Roboto"/>
              </a:rPr>
              <a:t>StringBuilder</a:t>
            </a:r>
            <a:r>
              <a:rPr lang="en-US" sz="2800" dirty="0">
                <a:solidFill>
                  <a:schemeClr val="bg1"/>
                </a:solidFill>
                <a:latin typeface="Roboto"/>
              </a:rPr>
              <a:t> doesn't create a new </a:t>
            </a:r>
            <a:br>
              <a:rPr lang="en-US" sz="2800" dirty="0">
                <a:solidFill>
                  <a:schemeClr val="bg1"/>
                </a:solidFill>
                <a:latin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</a:rPr>
              <a:t>object in the memory but dynamically </a:t>
            </a:r>
            <a:br>
              <a:rPr lang="en-US" sz="2800" dirty="0">
                <a:solidFill>
                  <a:schemeClr val="bg1"/>
                </a:solidFill>
                <a:latin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</a:rPr>
              <a:t>expands memory to accommodate the </a:t>
            </a:r>
            <a:br>
              <a:rPr lang="en-US" sz="2800" dirty="0">
                <a:solidFill>
                  <a:schemeClr val="bg1"/>
                </a:solidFill>
                <a:latin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</a:rPr>
              <a:t>modified string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88956" y="254246"/>
            <a:ext cx="53283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  <a:buSzPts val="1100"/>
            </a:pPr>
            <a:r>
              <a:rPr lang="en-US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STRING BUILDER</a:t>
            </a:r>
            <a:endParaRPr lang="en-US" sz="4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4332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1;p34"/>
          <p:cNvSpPr txBox="1">
            <a:spLocks noGrp="1"/>
          </p:cNvSpPr>
          <p:nvPr/>
        </p:nvSpPr>
        <p:spPr>
          <a:xfrm>
            <a:off x="0" y="1562136"/>
            <a:ext cx="11676888" cy="494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 indent="-342900">
              <a:buClr>
                <a:schemeClr val="accent6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Dog class with: Name, Age, Color.</a:t>
            </a:r>
          </a:p>
          <a:p>
            <a:pPr lvl="0" indent="-342900">
              <a:spcBef>
                <a:spcPts val="0"/>
              </a:spcBef>
              <a:buClr>
                <a:schemeClr val="accent6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Let the user input these parameters from a console application.</a:t>
            </a:r>
          </a:p>
          <a:p>
            <a:pPr lvl="0" indent="-342900">
              <a:spcBef>
                <a:spcPts val="0"/>
              </a:spcBef>
              <a:buClr>
                <a:schemeClr val="accent6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new Dog object from the inputs and write it as a </a:t>
            </a:r>
            <a:r>
              <a:rPr lang="en-US" sz="2800" dirty="0" err="1">
                <a:solidFill>
                  <a:schemeClr val="dk1"/>
                </a:solidFill>
              </a:rPr>
              <a:t>json</a:t>
            </a:r>
            <a:r>
              <a:rPr lang="en-US" sz="2800" dirty="0">
                <a:solidFill>
                  <a:schemeClr val="dk1"/>
                </a:solidFill>
              </a:rPr>
              <a:t> in a new file on the file system.</a:t>
            </a:r>
          </a:p>
          <a:p>
            <a:pPr lvl="0" indent="-342900">
              <a:spcBef>
                <a:spcPts val="0"/>
              </a:spcBef>
              <a:buClr>
                <a:schemeClr val="accent6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Create a method that reads and prints in the console all the dogs from </a:t>
            </a:r>
            <a:br>
              <a:rPr lang="en-US" sz="2800" dirty="0">
                <a:solidFill>
                  <a:schemeClr val="dk1"/>
                </a:solidFill>
              </a:rPr>
            </a:br>
            <a:r>
              <a:rPr lang="en-US" sz="2800" dirty="0">
                <a:solidFill>
                  <a:schemeClr val="dk1"/>
                </a:solidFill>
              </a:rPr>
              <a:t>the txt file.</a:t>
            </a:r>
          </a:p>
        </p:txBody>
      </p:sp>
      <p:sp>
        <p:nvSpPr>
          <p:cNvPr id="4" name="Google Shape;203;p33"/>
          <p:cNvSpPr txBox="1">
            <a:spLocks noGrp="1"/>
          </p:cNvSpPr>
          <p:nvPr/>
        </p:nvSpPr>
        <p:spPr>
          <a:xfrm>
            <a:off x="382656" y="36576"/>
            <a:ext cx="18072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0" dirty="0">
                <a:solidFill>
                  <a:srgbClr val="D38F73"/>
                </a:solidFill>
              </a:rPr>
              <a:t>01</a:t>
            </a:r>
            <a:endParaRPr sz="8000" b="0" dirty="0">
              <a:solidFill>
                <a:srgbClr val="D38F73"/>
              </a:solidFill>
            </a:endParaRPr>
          </a:p>
        </p:txBody>
      </p:sp>
      <p:sp>
        <p:nvSpPr>
          <p:cNvPr id="7" name="Google Shape;202;p33"/>
          <p:cNvSpPr txBox="1">
            <a:spLocks noGrp="1"/>
          </p:cNvSpPr>
          <p:nvPr/>
        </p:nvSpPr>
        <p:spPr>
          <a:xfrm>
            <a:off x="1594980" y="210312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EXERCISE </a:t>
            </a:r>
            <a:endParaRPr sz="7200" b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736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136386" y="596514"/>
            <a:ext cx="9126486" cy="73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04;p33"/>
          <p:cNvSpPr txBox="1">
            <a:spLocks noGrp="1"/>
          </p:cNvSpPr>
          <p:nvPr/>
        </p:nvSpPr>
        <p:spPr>
          <a:xfrm>
            <a:off x="245340" y="1599582"/>
            <a:ext cx="7836408" cy="468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lvl="0" indent="-381000">
              <a:spcBef>
                <a:spcPts val="100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trainer@mail.com</a:t>
            </a:r>
          </a:p>
          <a:p>
            <a:pPr lvl="0" indent="-381000">
              <a:spcBef>
                <a:spcPts val="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sym typeface="Roboto"/>
              </a:rPr>
              <a:t>assistant@mail.com</a:t>
            </a:r>
            <a:br>
              <a:rPr lang="en-US" sz="2800" dirty="0">
                <a:latin typeface="Roboto"/>
                <a:ea typeface="Roboto"/>
                <a:sym typeface="Roboto"/>
              </a:rPr>
            </a:br>
            <a:endParaRPr lang="en-US" sz="2800" dirty="0">
              <a:latin typeface="Roboto"/>
              <a:ea typeface="Roboto"/>
              <a:sym typeface="Roboto"/>
              <a:hlinkClick r:id="rId2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You can find the code at:</a:t>
            </a: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  <a:hlinkClick r:id="rId3"/>
              </a:rPr>
              <a:t>Repository with the code Link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1000"/>
              </a:spcBef>
              <a:buClr>
                <a:srgbClr val="000000"/>
              </a:buClr>
              <a:buSzPts val="1100"/>
              <a:buNone/>
            </a:pP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0;p34"/>
          <p:cNvSpPr txBox="1">
            <a:spLocks noGrp="1"/>
          </p:cNvSpPr>
          <p:nvPr/>
        </p:nvSpPr>
        <p:spPr>
          <a:xfrm>
            <a:off x="245340" y="6262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4244187"/>
      </p:ext>
    </p:extLst>
  </p:cSld>
  <p:clrMapOvr>
    <a:masterClrMapping/>
  </p:clrMapOvr>
</p:sld>
</file>

<file path=ppt/theme/theme1.xml><?xml version="1.0" encoding="utf-8"?>
<a:theme xmlns:a="http://schemas.openxmlformats.org/drawingml/2006/main" name="C# Advanced10 - Disposing of Classes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A0CE2E-BC93-4D7C-9869-13C7D782BEA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c4bccb4-1ba2-4bfe-9f28-22789556bff1"/>
    <ds:schemaRef ds:uri="6b73ce5a-f2a1-4cf4-8171-3a71a0a8519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C# Advanced10 - Disposing of Classes</Template>
  <TotalTime>32</TotalTime>
  <Words>445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</vt:lpstr>
      <vt:lpstr>Calibri</vt:lpstr>
      <vt:lpstr>Roboto</vt:lpstr>
      <vt:lpstr>Roboto Medium</vt:lpstr>
      <vt:lpstr>C# Advanced10 - Disposing of Classes</vt:lpstr>
      <vt:lpstr>Serializing and Deserializing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Serializing and Deserializing</dc:title>
  <dc:creator>Trajan Stevkovski</dc:creator>
  <cp:lastModifiedBy>Данило Борозан</cp:lastModifiedBy>
  <cp:revision>5</cp:revision>
  <dcterms:created xsi:type="dcterms:W3CDTF">2024-03-19T22:57:30Z</dcterms:created>
  <dcterms:modified xsi:type="dcterms:W3CDTF">2024-04-23T10:58:32Z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