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5"/>
  </p:notesMasterIdLst>
  <p:sldIdLst>
    <p:sldId id="256" r:id="rId5"/>
    <p:sldId id="265" r:id="rId6"/>
    <p:sldId id="260" r:id="rId7"/>
    <p:sldId id="266" r:id="rId8"/>
    <p:sldId id="273" r:id="rId9"/>
    <p:sldId id="274" r:id="rId10"/>
    <p:sldId id="277" r:id="rId11"/>
    <p:sldId id="276" r:id="rId12"/>
    <p:sldId id="271" r:id="rId13"/>
    <p:sldId id="272" r:id="rId1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737"/>
  </p:normalViewPr>
  <p:slideViewPr>
    <p:cSldViewPr snapToGrid="0">
      <p:cViewPr varScale="1">
        <p:scale>
          <a:sx n="81" d="100"/>
          <a:sy n="81" d="100"/>
        </p:scale>
        <p:origin x="90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4/4/2024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assistant@mail.com" TargetMode="Externa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40" y="656098"/>
            <a:ext cx="9191012" cy="3342453"/>
          </a:xfrm>
        </p:spPr>
        <p:txBody>
          <a:bodyPr/>
          <a:lstStyle/>
          <a:p>
            <a:r>
              <a:rPr lang="en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Generics</a:t>
            </a:r>
            <a:r>
              <a:rPr lang="en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and </a:t>
            </a:r>
            <a:r>
              <a:rPr lang="en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Extension</a:t>
            </a:r>
            <a:r>
              <a:rPr lang="en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Methods</a:t>
            </a:r>
            <a:endParaRPr lang="mk-MK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0388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Danilo Borozan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Co-Trainer – Ilija Mitev</a:t>
            </a:r>
            <a:endParaRPr lang="en-US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0;p34"/>
          <p:cNvSpPr txBox="1">
            <a:spLocks noGrp="1"/>
          </p:cNvSpPr>
          <p:nvPr/>
        </p:nvSpPr>
        <p:spPr>
          <a:xfrm>
            <a:off x="465570" y="45021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211;p34"/>
          <p:cNvSpPr txBox="1">
            <a:spLocks noGrp="1"/>
          </p:cNvSpPr>
          <p:nvPr/>
        </p:nvSpPr>
        <p:spPr>
          <a:xfrm>
            <a:off x="524700" y="1583358"/>
            <a:ext cx="6278436" cy="329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  <a:endParaRPr sz="2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daniloborozan07@gmail.com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latin typeface="Roboto"/>
                <a:ea typeface="Roboto"/>
                <a:sym typeface="Roboto"/>
              </a:rPr>
              <a:t>ilija.mitev3@gmail.com</a:t>
            </a:r>
            <a:endParaRPr lang="en-US" sz="2800" dirty="0">
              <a:latin typeface="Roboto"/>
              <a:ea typeface="Roboto"/>
              <a:sym typeface="Roboto"/>
              <a:hlinkClick r:id="rId2"/>
            </a:endParaRPr>
          </a:p>
          <a:p>
            <a:pPr marL="76200" lvl="0" indent="0">
              <a:spcBef>
                <a:spcPts val="1000"/>
              </a:spcBef>
              <a:spcAft>
                <a:spcPts val="1000"/>
              </a:spcAft>
              <a:buClr>
                <a:srgbClr val="5E85B9"/>
              </a:buClr>
              <a:buSzPts val="2400"/>
              <a:buNone/>
            </a:pPr>
            <a:endParaRPr sz="2800" dirty="0">
              <a:solidFill>
                <a:srgbClr val="D38F73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415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LOOKING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BACK 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AT...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55;p26"/>
          <p:cNvSpPr txBox="1">
            <a:spLocks noGrp="1"/>
          </p:cNvSpPr>
          <p:nvPr/>
        </p:nvSpPr>
        <p:spPr>
          <a:xfrm>
            <a:off x="0" y="1358388"/>
            <a:ext cx="8111502" cy="482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static classes?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Can you use a non static member in a static class?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Can you use a static member in a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non static class?</a:t>
            </a:r>
          </a:p>
          <a:p>
            <a:pPr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Give an example of (types of)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7"/>
          <p:cNvSpPr txBox="1">
            <a:spLocks noGrp="1"/>
          </p:cNvSpPr>
          <p:nvPr/>
        </p:nvSpPr>
        <p:spPr>
          <a:xfrm>
            <a:off x="259842" y="370068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AGENDA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62;p27"/>
          <p:cNvSpPr txBox="1">
            <a:spLocks noGrp="1"/>
          </p:cNvSpPr>
          <p:nvPr/>
        </p:nvSpPr>
        <p:spPr>
          <a:xfrm>
            <a:off x="259842" y="171500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Introduction to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generic methods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Introduction to generic classes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Extension methods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and how to use them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Using generics and extension methods to build scalable and reusable code</a:t>
            </a: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28"/>
          <p:cNvSpPr txBox="1">
            <a:spLocks noGrp="1"/>
          </p:cNvSpPr>
          <p:nvPr/>
        </p:nvSpPr>
        <p:spPr>
          <a:xfrm>
            <a:off x="200394" y="459354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INTRODUCTION TO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GENERICS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9;p28"/>
          <p:cNvSpPr txBox="1">
            <a:spLocks noGrp="1"/>
          </p:cNvSpPr>
          <p:nvPr/>
        </p:nvSpPr>
        <p:spPr>
          <a:xfrm>
            <a:off x="-100584" y="1109496"/>
            <a:ext cx="8083296" cy="449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Generics are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used to create implementation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where the type of an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entity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that we are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is not known yet or is defined as a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wider range of types</a:t>
            </a:r>
          </a:p>
          <a:p>
            <a:pPr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type will be specified only when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class or method is invoked or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instantiated (during runtime)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 convention for this placeholder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type is the letter </a:t>
            </a:r>
            <a:r>
              <a:rPr lang="en-US" sz="28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type can be constraint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to a class and it’s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inheritance tree</a:t>
            </a:r>
            <a:endParaRPr lang="en-US" sz="28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8616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29"/>
          <p:cNvSpPr txBox="1">
            <a:spLocks noGrp="1"/>
          </p:cNvSpPr>
          <p:nvPr/>
        </p:nvSpPr>
        <p:spPr>
          <a:xfrm>
            <a:off x="218682" y="258186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GENERIC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76;p29"/>
          <p:cNvSpPr txBox="1">
            <a:spLocks noGrp="1"/>
          </p:cNvSpPr>
          <p:nvPr/>
        </p:nvSpPr>
        <p:spPr>
          <a:xfrm>
            <a:off x="0" y="1367532"/>
            <a:ext cx="7119366" cy="380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 generic method is defined by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adding &lt;T&gt; after the name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With that, T can be used as a type anywhere in the method, including the parameters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When calling the method,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&lt;&gt;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brackets are used and T is replaced with the desired type</a:t>
            </a:r>
          </a:p>
        </p:txBody>
      </p:sp>
    </p:spTree>
    <p:extLst>
      <p:ext uri="{BB962C8B-B14F-4D97-AF65-F5344CB8AC3E}">
        <p14:creationId xmlns:p14="http://schemas.microsoft.com/office/powerpoint/2010/main" val="221429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31"/>
          <p:cNvSpPr txBox="1">
            <a:spLocks noGrp="1"/>
          </p:cNvSpPr>
          <p:nvPr/>
        </p:nvSpPr>
        <p:spPr>
          <a:xfrm>
            <a:off x="91440" y="580380"/>
            <a:ext cx="1064361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GENERIC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CLASSES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90;p31"/>
          <p:cNvSpPr txBox="1">
            <a:spLocks noGrp="1"/>
          </p:cNvSpPr>
          <p:nvPr/>
        </p:nvSpPr>
        <p:spPr>
          <a:xfrm>
            <a:off x="-73152" y="1426464"/>
            <a:ext cx="8147304" cy="503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 generic class is defined by adding &lt;T&gt; after the name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With that, T can be used as a type anywhere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 the method, including the parameters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When instantiating the class,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&lt;&gt;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brackets are used and T is replaced with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desired type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 generic class can inherit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from another generic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class taking the T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from the parent </a:t>
            </a:r>
          </a:p>
        </p:txBody>
      </p:sp>
    </p:spTree>
    <p:extLst>
      <p:ext uri="{BB962C8B-B14F-4D97-AF65-F5344CB8AC3E}">
        <p14:creationId xmlns:p14="http://schemas.microsoft.com/office/powerpoint/2010/main" val="16448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6;p32"/>
          <p:cNvSpPr txBox="1">
            <a:spLocks noGrp="1"/>
          </p:cNvSpPr>
          <p:nvPr/>
        </p:nvSpPr>
        <p:spPr>
          <a:xfrm>
            <a:off x="209538" y="278628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EXTENSION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97;p32"/>
          <p:cNvSpPr txBox="1">
            <a:spLocks noGrp="1"/>
          </p:cNvSpPr>
          <p:nvPr/>
        </p:nvSpPr>
        <p:spPr>
          <a:xfrm>
            <a:off x="0" y="1157220"/>
            <a:ext cx="9373374" cy="526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Extension methods are methods that can be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"appended" to an existing type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without changing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its implementation</a:t>
            </a:r>
            <a:endParaRPr lang="en-US" sz="2800" dirty="0">
              <a:solidFill>
                <a:srgbClr val="D38F73"/>
              </a:solidFill>
              <a:latin typeface="Roboto"/>
              <a:ea typeface="Roboto"/>
              <a:cs typeface="Roboto"/>
            </a:endParaRPr>
          </a:p>
          <a:p>
            <a:pPr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Extension methods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ALWAYS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reside in a static class and, consequently, are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always static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(warning: NOT complete replacement for instance methods)</a:t>
            </a: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They are called as if they exist in the class that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extension method was appended to</a:t>
            </a: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This keyword is used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before the first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parameter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indicating the type and the item on which the extension method will be called</a:t>
            </a: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7562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3;p33"/>
          <p:cNvSpPr txBox="1">
            <a:spLocks noGrp="1"/>
          </p:cNvSpPr>
          <p:nvPr/>
        </p:nvSpPr>
        <p:spPr>
          <a:xfrm>
            <a:off x="136386" y="596514"/>
            <a:ext cx="9126486" cy="73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CONCEPT OF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PIGGYBACKING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204;p33"/>
          <p:cNvSpPr txBox="1">
            <a:spLocks noGrp="1"/>
          </p:cNvSpPr>
          <p:nvPr/>
        </p:nvSpPr>
        <p:spPr>
          <a:xfrm>
            <a:off x="-82296" y="1309128"/>
            <a:ext cx="7836408" cy="4689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Extension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methods can be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used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only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if there is a reference to their namespace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 is possible to use the extension method together with the type it is extending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on with the same reference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This is done by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changing the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namespace of the extension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methods class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to the same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as the extending type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This method is called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piggybacking</a:t>
            </a:r>
          </a:p>
        </p:txBody>
      </p:sp>
    </p:spTree>
    <p:extLst>
      <p:ext uri="{BB962C8B-B14F-4D97-AF65-F5344CB8AC3E}">
        <p14:creationId xmlns:p14="http://schemas.microsoft.com/office/powerpoint/2010/main" val="363424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3;p33"/>
          <p:cNvSpPr txBox="1">
            <a:spLocks noGrp="1"/>
          </p:cNvSpPr>
          <p:nvPr/>
        </p:nvSpPr>
        <p:spPr>
          <a:xfrm>
            <a:off x="263784" y="-9144"/>
            <a:ext cx="18072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0" dirty="0">
                <a:solidFill>
                  <a:srgbClr val="D38F73"/>
                </a:solidFill>
              </a:rPr>
              <a:t>01</a:t>
            </a:r>
            <a:endParaRPr sz="8000" b="0" dirty="0">
              <a:solidFill>
                <a:srgbClr val="D38F73"/>
              </a:solidFill>
            </a:endParaRPr>
          </a:p>
        </p:txBody>
      </p:sp>
      <p:sp>
        <p:nvSpPr>
          <p:cNvPr id="3" name="Google Shape;202;p33"/>
          <p:cNvSpPr txBox="1">
            <a:spLocks noGrp="1"/>
          </p:cNvSpPr>
          <p:nvPr/>
        </p:nvSpPr>
        <p:spPr>
          <a:xfrm>
            <a:off x="1960740" y="169908"/>
            <a:ext cx="777762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EXERCISE </a:t>
            </a:r>
            <a:endParaRPr sz="7200" b="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11;p34"/>
          <p:cNvSpPr txBox="1">
            <a:spLocks noGrp="1"/>
          </p:cNvSpPr>
          <p:nvPr/>
        </p:nvSpPr>
        <p:spPr>
          <a:xfrm>
            <a:off x="-91440" y="1051560"/>
            <a:ext cx="12283440" cy="472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>
              <a:buClr>
                <a:schemeClr val="tx1"/>
              </a:buClr>
              <a:buSzPts val="1800"/>
              <a:buFont typeface="Wingdings" pitchFamily="2" charset="2"/>
              <a:buChar char="Ø"/>
            </a:pPr>
            <a:r>
              <a:rPr lang="en-US" sz="2400" dirty="0"/>
              <a:t>Create 4 classes: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Pet( abstract ) with Name, Type, Age and abstract </a:t>
            </a:r>
            <a:r>
              <a:rPr lang="en-US" dirty="0" err="1"/>
              <a:t>PrintInfo</a:t>
            </a:r>
            <a:r>
              <a:rPr lang="en-US" dirty="0"/>
              <a:t>()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Dog( from Pet ) with </a:t>
            </a:r>
            <a:r>
              <a:rPr lang="en-US" dirty="0" err="1"/>
              <a:t>GoodBoy</a:t>
            </a:r>
            <a:r>
              <a:rPr lang="en-US" dirty="0"/>
              <a:t> and </a:t>
            </a:r>
            <a:r>
              <a:rPr lang="en-US" dirty="0" err="1"/>
              <a:t>FavoriteFood</a:t>
            </a:r>
            <a:endParaRPr lang="en-US" dirty="0"/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Cat( from Pet ) with Lazy and </a:t>
            </a:r>
            <a:r>
              <a:rPr lang="en-US" dirty="0" err="1"/>
              <a:t>LivesLeft</a:t>
            </a:r>
            <a:endParaRPr lang="en-US" dirty="0"/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Fish( from Pet ) with color, size</a:t>
            </a:r>
          </a:p>
          <a:p>
            <a:pPr>
              <a:buClr>
                <a:schemeClr val="tx1"/>
              </a:buClr>
              <a:buSzPts val="1800"/>
              <a:buFont typeface="Wingdings" pitchFamily="2" charset="2"/>
              <a:buChar char="Ø"/>
            </a:pPr>
            <a:r>
              <a:rPr lang="en-US" sz="2400" dirty="0"/>
              <a:t>Create a </a:t>
            </a:r>
            <a:r>
              <a:rPr lang="en-US" sz="2400" dirty="0" err="1"/>
              <a:t>PetStore</a:t>
            </a:r>
            <a:r>
              <a:rPr lang="en-US" sz="2400" dirty="0"/>
              <a:t> generic class with: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Generic list of pets - Dogs, Cats or Fish depending on what is passed as T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Generic method </a:t>
            </a:r>
            <a:r>
              <a:rPr lang="en-US" dirty="0" err="1"/>
              <a:t>printsPets</a:t>
            </a:r>
            <a:r>
              <a:rPr lang="en-US" dirty="0"/>
              <a:t>() - Prints Dogs, Cats or Fish depending on what is passed as T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err="1"/>
              <a:t>BuyPet</a:t>
            </a:r>
            <a:r>
              <a:rPr lang="en-US" dirty="0"/>
              <a:t>() - Method that takes ‘name’ as parameter, find the first pet by that name, removes it from the list and gives a success message. If there is no pet by that name, inform the customer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/>
              <a:t>Create a Dog, Cat and fish store with 2 pets each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Buy a dog and a cat from the Dog and Cat store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Call </a:t>
            </a:r>
            <a:r>
              <a:rPr lang="en-US" dirty="0" err="1"/>
              <a:t>PrintPets</a:t>
            </a:r>
            <a:r>
              <a:rPr lang="en-US" dirty="0"/>
              <a:t>() method on all stores</a:t>
            </a:r>
          </a:p>
        </p:txBody>
      </p:sp>
    </p:spTree>
    <p:extLst>
      <p:ext uri="{BB962C8B-B14F-4D97-AF65-F5344CB8AC3E}">
        <p14:creationId xmlns:p14="http://schemas.microsoft.com/office/powerpoint/2010/main" val="3708719464"/>
      </p:ext>
    </p:extLst>
  </p:cSld>
  <p:clrMapOvr>
    <a:masterClrMapping/>
  </p:clrMapOvr>
</p:sld>
</file>

<file path=ppt/theme/theme1.xml><?xml version="1.0" encoding="utf-8"?>
<a:theme xmlns:a="http://schemas.openxmlformats.org/drawingml/2006/main" name="Static classes and polymorphism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A0CE2E-BC93-4D7C-9869-13C7D782BEA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2c4bccb4-1ba2-4bfe-9f28-22789556bff1"/>
    <ds:schemaRef ds:uri="6b73ce5a-f2a1-4cf4-8171-3a71a0a8519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Static classes and polymorphism</Template>
  <TotalTime>37</TotalTime>
  <Words>617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Baskerville</vt:lpstr>
      <vt:lpstr>Calibri</vt:lpstr>
      <vt:lpstr>Roboto</vt:lpstr>
      <vt:lpstr>Roboto Medium</vt:lpstr>
      <vt:lpstr>Wingdings</vt:lpstr>
      <vt:lpstr>Static classes and polymorphism</vt:lpstr>
      <vt:lpstr>Generics and Extension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and Extension Methods</dc:title>
  <dc:creator>Trajan Stevkovski</dc:creator>
  <cp:lastModifiedBy>Edu6</cp:lastModifiedBy>
  <cp:revision>7</cp:revision>
  <dcterms:created xsi:type="dcterms:W3CDTF">2024-03-07T20:58:57Z</dcterms:created>
  <dcterms:modified xsi:type="dcterms:W3CDTF">2024-04-04T14:06:48Z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