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41"/>
  </p:notesMasterIdLst>
  <p:sldIdLst>
    <p:sldId id="256" r:id="rId5"/>
    <p:sldId id="265" r:id="rId6"/>
    <p:sldId id="260" r:id="rId7"/>
    <p:sldId id="259" r:id="rId8"/>
    <p:sldId id="311" r:id="rId9"/>
    <p:sldId id="315" r:id="rId10"/>
    <p:sldId id="314" r:id="rId11"/>
    <p:sldId id="318" r:id="rId12"/>
    <p:sldId id="319" r:id="rId13"/>
    <p:sldId id="313" r:id="rId14"/>
    <p:sldId id="317" r:id="rId15"/>
    <p:sldId id="273" r:id="rId16"/>
    <p:sldId id="320" r:id="rId17"/>
    <p:sldId id="316" r:id="rId18"/>
    <p:sldId id="312" r:id="rId19"/>
    <p:sldId id="274" r:id="rId20"/>
    <p:sldId id="279" r:id="rId21"/>
    <p:sldId id="321" r:id="rId22"/>
    <p:sldId id="283" r:id="rId23"/>
    <p:sldId id="275" r:id="rId24"/>
    <p:sldId id="280" r:id="rId25"/>
    <p:sldId id="276" r:id="rId26"/>
    <p:sldId id="323" r:id="rId27"/>
    <p:sldId id="281" r:id="rId28"/>
    <p:sldId id="322" r:id="rId29"/>
    <p:sldId id="282" r:id="rId30"/>
    <p:sldId id="278" r:id="rId31"/>
    <p:sldId id="277" r:id="rId32"/>
    <p:sldId id="288" r:id="rId33"/>
    <p:sldId id="285" r:id="rId34"/>
    <p:sldId id="270" r:id="rId35"/>
    <p:sldId id="286" r:id="rId36"/>
    <p:sldId id="324" r:id="rId37"/>
    <p:sldId id="304" r:id="rId38"/>
    <p:sldId id="267" r:id="rId39"/>
    <p:sldId id="272" r:id="rId4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8F73"/>
    <a:srgbClr val="293F4B"/>
    <a:srgbClr val="F3F4F6"/>
    <a:srgbClr val="FCEC6D"/>
    <a:srgbClr val="7F7F7F"/>
    <a:srgbClr val="27414D"/>
    <a:srgbClr val="416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4C596-1E5A-980F-7977-5D688D2FA3D4}" v="6" dt="2023-10-12T08:20:26.315"/>
    <p1510:client id="{5B8C218C-8382-0BB4-73DA-B8DADFE83333}" v="9" dt="2023-10-12T08:16:18.141"/>
    <p1510:client id="{A68B8911-7408-9A4C-DF3D-E837D784085E}" v="5" dt="2023-10-12T08:19:08.559"/>
    <p1510:client id="{F52E3B0D-54D4-F9B9-6C60-BECE6F290C76}" v="6" dt="2023-10-12T08:14:27.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1"/>
    <p:restoredTop sz="94737"/>
  </p:normalViewPr>
  <p:slideViewPr>
    <p:cSldViewPr snapToGrid="0">
      <p:cViewPr varScale="1">
        <p:scale>
          <a:sx n="78" d="100"/>
          <a:sy n="78" d="100"/>
        </p:scale>
        <p:origin x="112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EB8D1-A2F7-6448-B23C-34B9EBC206B7}" type="datetimeFigureOut">
              <a:rPr lang="x-none" smtClean="0"/>
              <a:t>5/16/2024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51DE5-4005-A948-A675-D29B8AB078D3}" type="slidenum">
              <a:rPr lang="x-none" smtClean="0"/>
              <a:t>‹#›</a:t>
            </a:fld>
            <a:endParaRPr lang="x-none"/>
          </a:p>
        </p:txBody>
      </p:sp>
    </p:spTree>
    <p:extLst>
      <p:ext uri="{BB962C8B-B14F-4D97-AF65-F5344CB8AC3E}">
        <p14:creationId xmlns:p14="http://schemas.microsoft.com/office/powerpoint/2010/main" val="325452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9.svg"/><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0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825675"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825676"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825675" y="721078"/>
            <a:ext cx="592855" cy="663062"/>
          </a:xfrm>
          <a:prstGeom prst="rect">
            <a:avLst/>
          </a:prstGeom>
        </p:spPr>
      </p:pic>
      <p:pic>
        <p:nvPicPr>
          <p:cNvPr id="3" name="Graphic 2">
            <a:extLst>
              <a:ext uri="{FF2B5EF4-FFF2-40B4-BE49-F238E27FC236}">
                <a16:creationId xmlns:a16="http://schemas.microsoft.com/office/drawing/2014/main" id="{FAAB601A-26AC-E552-2061-C34A8D86C71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25675" y="5483405"/>
            <a:ext cx="2200275" cy="809625"/>
          </a:xfrm>
          <a:prstGeom prst="rect">
            <a:avLst/>
          </a:prstGeom>
        </p:spPr>
      </p:pic>
    </p:spTree>
    <p:extLst>
      <p:ext uri="{BB962C8B-B14F-4D97-AF65-F5344CB8AC3E}">
        <p14:creationId xmlns:p14="http://schemas.microsoft.com/office/powerpoint/2010/main" val="339972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751946AF-9701-E488-60DA-3C753CA14173}"/>
              </a:ext>
            </a:extLst>
          </p:cNvPr>
          <p:cNvSpPr>
            <a:spLocks noGrp="1"/>
          </p:cNvSpPr>
          <p:nvPr>
            <p:ph type="tbl" sz="quarter" idx="14"/>
          </p:nvPr>
        </p:nvSpPr>
        <p:spPr>
          <a:xfrm>
            <a:off x="688975" y="1760538"/>
            <a:ext cx="10980738" cy="4137025"/>
          </a:xfrm>
        </p:spPr>
        <p:txBody>
          <a:bodyPr/>
          <a:lstStyle/>
          <a:p>
            <a:r>
              <a:rPr lang="en-US"/>
              <a:t>Click icon to add table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4C28A555-C245-C984-E6F1-7886AFFAB2F6}"/>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10563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8" name="Chart Placeholder 7">
            <a:extLst>
              <a:ext uri="{FF2B5EF4-FFF2-40B4-BE49-F238E27FC236}">
                <a16:creationId xmlns:a16="http://schemas.microsoft.com/office/drawing/2014/main" id="{AB418BB2-480D-32BD-56F3-EFB2076B8185}"/>
              </a:ext>
            </a:extLst>
          </p:cNvPr>
          <p:cNvSpPr>
            <a:spLocks noGrp="1"/>
          </p:cNvSpPr>
          <p:nvPr>
            <p:ph type="chart" sz="quarter" idx="13"/>
          </p:nvPr>
        </p:nvSpPr>
        <p:spPr>
          <a:xfrm>
            <a:off x="6330950" y="1760538"/>
            <a:ext cx="5338763" cy="4190096"/>
          </a:xfrm>
        </p:spPr>
        <p:txBody>
          <a:bodyPr anchor="ctr">
            <a:noAutofit/>
          </a:bodyPr>
          <a:lstStyle>
            <a:lvl1pPr marL="0" indent="0" algn="ctr">
              <a:buNone/>
              <a:defRPr/>
            </a:lvl1pPr>
          </a:lstStyle>
          <a:p>
            <a:r>
              <a:rPr lang="en-US"/>
              <a:t>Click icon to add chart</a:t>
            </a:r>
            <a:endParaRPr lang="x-none"/>
          </a:p>
        </p:txBody>
      </p:sp>
      <p:sp>
        <p:nvSpPr>
          <p:cNvPr id="5" name="Title 1">
            <a:extLst>
              <a:ext uri="{FF2B5EF4-FFF2-40B4-BE49-F238E27FC236}">
                <a16:creationId xmlns:a16="http://schemas.microsoft.com/office/drawing/2014/main" id="{C7751831-3103-144B-9BDA-FD4E034B447E}"/>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08619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bg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3" name="Title 1">
            <a:extLst>
              <a:ext uri="{FF2B5EF4-FFF2-40B4-BE49-F238E27FC236}">
                <a16:creationId xmlns:a16="http://schemas.microsoft.com/office/drawing/2014/main" id="{8E78C614-F101-6C01-4669-FBC5811D4D18}"/>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4" name="Graphic 13">
            <a:extLst>
              <a:ext uri="{FF2B5EF4-FFF2-40B4-BE49-F238E27FC236}">
                <a16:creationId xmlns:a16="http://schemas.microsoft.com/office/drawing/2014/main" id="{249A1233-1EAA-10C1-E9BC-4BCA20641C0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5" name="Graphic 14">
            <a:extLst>
              <a:ext uri="{FF2B5EF4-FFF2-40B4-BE49-F238E27FC236}">
                <a16:creationId xmlns:a16="http://schemas.microsoft.com/office/drawing/2014/main" id="{0B3D6812-FDB2-5752-5DA6-BF9E3B45D17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8" name="Graphic 17">
            <a:extLst>
              <a:ext uri="{FF2B5EF4-FFF2-40B4-BE49-F238E27FC236}">
                <a16:creationId xmlns:a16="http://schemas.microsoft.com/office/drawing/2014/main" id="{C443FE62-ED02-FB07-8B9D-A2B21349676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Tree>
    <p:extLst>
      <p:ext uri="{BB962C8B-B14F-4D97-AF65-F5344CB8AC3E}">
        <p14:creationId xmlns:p14="http://schemas.microsoft.com/office/powerpoint/2010/main" val="85706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pic>
        <p:nvPicPr>
          <p:cNvPr id="12" name="Graphic 11">
            <a:extLst>
              <a:ext uri="{FF2B5EF4-FFF2-40B4-BE49-F238E27FC236}">
                <a16:creationId xmlns:a16="http://schemas.microsoft.com/office/drawing/2014/main" id="{974F78D6-18D4-2303-8DE7-C41E24380A8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3" name="Graphic 12">
            <a:extLst>
              <a:ext uri="{FF2B5EF4-FFF2-40B4-BE49-F238E27FC236}">
                <a16:creationId xmlns:a16="http://schemas.microsoft.com/office/drawing/2014/main" id="{60736327-E8E6-DF54-17A7-27EB036E7ED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4" name="Graphic 13">
            <a:extLst>
              <a:ext uri="{FF2B5EF4-FFF2-40B4-BE49-F238E27FC236}">
                <a16:creationId xmlns:a16="http://schemas.microsoft.com/office/drawing/2014/main" id="{CB5E0559-79B2-B6AD-2D7E-7FFCB2543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
        <p:nvSpPr>
          <p:cNvPr id="18" name="Title 1">
            <a:extLst>
              <a:ext uri="{FF2B5EF4-FFF2-40B4-BE49-F238E27FC236}">
                <a16:creationId xmlns:a16="http://schemas.microsoft.com/office/drawing/2014/main" id="{49C6FA35-5D94-E9EC-839C-707666A003EE}"/>
              </a:ext>
            </a:extLst>
          </p:cNvPr>
          <p:cNvSpPr>
            <a:spLocks noGrp="1"/>
          </p:cNvSpPr>
          <p:nvPr>
            <p:ph type="title" hasCustomPrompt="1"/>
          </p:nvPr>
        </p:nvSpPr>
        <p:spPr>
          <a:xfrm>
            <a:off x="689316" y="555919"/>
            <a:ext cx="10113003" cy="543867"/>
          </a:xfrm>
        </p:spPr>
        <p:txBody>
          <a:bodyPr/>
          <a:lstStyle>
            <a:lvl1pPr>
              <a:defRPr>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9" name="Graphic 18">
            <a:extLst>
              <a:ext uri="{FF2B5EF4-FFF2-40B4-BE49-F238E27FC236}">
                <a16:creationId xmlns:a16="http://schemas.microsoft.com/office/drawing/2014/main" id="{2B83C2FF-3D27-41A8-26D7-DF30C728E89E}"/>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3839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C1226DEC-39D7-E469-4A87-AC2252FA385F}"/>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4448014" y="4311553"/>
            <a:ext cx="7083587" cy="987065"/>
          </a:xfrm>
        </p:spPr>
        <p:txBody>
          <a:bodyPr anchor="b"/>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11283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48959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7237707" y="2499257"/>
            <a:ext cx="4431777" cy="1434495"/>
          </a:xfrm>
        </p:spPr>
        <p:txBody>
          <a:bodyPr anchor="b"/>
          <a:lstStyle>
            <a:lvl1pPr>
              <a:defRPr sz="5400">
                <a:solidFill>
                  <a:schemeClr val="accent3"/>
                </a:solidFill>
              </a:defRPr>
            </a:lvl1pPr>
          </a:lstStyle>
          <a:p>
            <a:r>
              <a:rPr lang="en-GB" dirty="0"/>
              <a:t>Lorem ipsum </a:t>
            </a:r>
            <a:r>
              <a:rPr lang="en-GB" dirty="0" err="1"/>
              <a:t>dolor</a:t>
            </a:r>
            <a:r>
              <a:rPr lang="en-GB" dirty="0"/>
              <a:t> sit </a:t>
            </a:r>
            <a:r>
              <a:rPr lang="en-GB" dirty="0" err="1"/>
              <a:t>amet</a:t>
            </a:r>
            <a:endParaRPr lang="x-none" dirty="0"/>
          </a:p>
        </p:txBody>
      </p:sp>
      <p:sp>
        <p:nvSpPr>
          <p:cNvPr id="2" name="Text Placeholder 5">
            <a:extLst>
              <a:ext uri="{FF2B5EF4-FFF2-40B4-BE49-F238E27FC236}">
                <a16:creationId xmlns:a16="http://schemas.microsoft.com/office/drawing/2014/main" id="{B4B38D3C-AF57-BCB2-6A87-4C80A6133908}"/>
              </a:ext>
            </a:extLst>
          </p:cNvPr>
          <p:cNvSpPr>
            <a:spLocks noGrp="1"/>
          </p:cNvSpPr>
          <p:nvPr>
            <p:ph type="body" sz="quarter" idx="16" hasCustomPrompt="1"/>
          </p:nvPr>
        </p:nvSpPr>
        <p:spPr>
          <a:xfrm>
            <a:off x="7237707" y="4107844"/>
            <a:ext cx="4431777" cy="231853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415894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8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98708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7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3316261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8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287142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3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14">
            <a:extLst>
              <a:ext uri="{FF2B5EF4-FFF2-40B4-BE49-F238E27FC236}">
                <a16:creationId xmlns:a16="http://schemas.microsoft.com/office/drawing/2014/main" id="{B5F63923-89AF-7DC2-B98B-A07F8B9F2558}"/>
              </a:ext>
            </a:extLst>
          </p:cNvPr>
          <p:cNvSpPr>
            <a:spLocks noGrp="1"/>
          </p:cNvSpPr>
          <p:nvPr>
            <p:ph type="pic" sz="quarter" idx="13"/>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721078"/>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5689780"/>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DB7AD7A8-4D55-341F-EE71-0F7CA1BC87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49920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1_Custom Layout">
    <p:bg>
      <p:bgPr>
        <a:solidFill>
          <a:schemeClr val="accent3"/>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7DFE072-0E6A-1B31-49E1-203967F6A0B7}"/>
              </a:ext>
            </a:extLst>
          </p:cNvPr>
          <p:cNvSpPr>
            <a:spLocks noGrp="1"/>
          </p:cNvSpPr>
          <p:nvPr>
            <p:ph type="pic" sz="quarter" idx="13"/>
          </p:nvPr>
        </p:nvSpPr>
        <p:spPr>
          <a:xfrm>
            <a:off x="660399"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pic>
        <p:nvPicPr>
          <p:cNvPr id="6" name="Graphic 5">
            <a:extLst>
              <a:ext uri="{FF2B5EF4-FFF2-40B4-BE49-F238E27FC236}">
                <a16:creationId xmlns:a16="http://schemas.microsoft.com/office/drawing/2014/main" id="{D27B3497-B2BE-276A-7FFF-0E9BE5654B7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4254557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bg2"/>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6739DA3-796D-EF3D-06BD-D134D687199A}"/>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Tree>
    <p:extLst>
      <p:ext uri="{BB962C8B-B14F-4D97-AF65-F5344CB8AC3E}">
        <p14:creationId xmlns:p14="http://schemas.microsoft.com/office/powerpoint/2010/main" val="264960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9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E0E5484-9658-A755-DBF3-BA98767BDE0D}"/>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pic>
        <p:nvPicPr>
          <p:cNvPr id="5" name="Graphic 4">
            <a:extLst>
              <a:ext uri="{FF2B5EF4-FFF2-40B4-BE49-F238E27FC236}">
                <a16:creationId xmlns:a16="http://schemas.microsoft.com/office/drawing/2014/main" id="{B66552C6-77F9-AD0B-EC0E-6B5970ADF7A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565550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18574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ABB75D25-306A-BE05-517F-9F68661FDCAC}"/>
              </a:ext>
            </a:extLst>
          </p:cNvPr>
          <p:cNvSpPr>
            <a:spLocks noGrp="1"/>
          </p:cNvSpPr>
          <p:nvPr>
            <p:ph type="title" hasCustomPrompt="1"/>
          </p:nvPr>
        </p:nvSpPr>
        <p:spPr>
          <a:xfrm>
            <a:off x="6648773" y="555919"/>
            <a:ext cx="4184542"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C047D475-962F-E3BC-C757-51E543DC535D}"/>
              </a:ext>
            </a:extLst>
          </p:cNvPr>
          <p:cNvSpPr>
            <a:spLocks noGrp="1"/>
          </p:cNvSpPr>
          <p:nvPr>
            <p:ph type="body" sz="quarter" idx="12" hasCustomPrompt="1"/>
          </p:nvPr>
        </p:nvSpPr>
        <p:spPr>
          <a:xfrm>
            <a:off x="6648772"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941307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603688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1909538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2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096000" y="0"/>
            <a:ext cx="6096000" cy="6858000"/>
          </a:xfrm>
        </p:spPr>
        <p:txBody>
          <a:bodyPr/>
          <a:lstStyle/>
          <a:p>
            <a:r>
              <a:rPr lang="en-US"/>
              <a:t>Click icon to add chart</a:t>
            </a:r>
            <a:endParaRPr lang="x-none"/>
          </a:p>
        </p:txBody>
      </p:sp>
    </p:spTree>
    <p:extLst>
      <p:ext uri="{BB962C8B-B14F-4D97-AF65-F5344CB8AC3E}">
        <p14:creationId xmlns:p14="http://schemas.microsoft.com/office/powerpoint/2010/main" val="3297616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4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89316" y="1882515"/>
            <a:ext cx="4593884" cy="3519237"/>
          </a:xfrm>
        </p:spPr>
        <p:txBody>
          <a:bodyPr/>
          <a:lstStyle/>
          <a:p>
            <a:r>
              <a:rPr lang="en-US"/>
              <a:t>Click icon to add chart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ext Placeholder 5">
            <a:extLst>
              <a:ext uri="{FF2B5EF4-FFF2-40B4-BE49-F238E27FC236}">
                <a16:creationId xmlns:a16="http://schemas.microsoft.com/office/drawing/2014/main" id="{21D0D225-BBA5-DCBC-5B99-78772BC5A990}"/>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A5B328B-4580-71D3-A51D-A758864C6D0A}"/>
              </a:ext>
            </a:extLst>
          </p:cNvPr>
          <p:cNvSpPr>
            <a:spLocks noGrp="1"/>
          </p:cNvSpPr>
          <p:nvPr>
            <p:ph type="body" sz="quarter" idx="14" hasCustomPrompt="1"/>
          </p:nvPr>
        </p:nvSpPr>
        <p:spPr>
          <a:xfrm>
            <a:off x="6838122" y="555918"/>
            <a:ext cx="3856382"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2" name="Graphic 11">
            <a:extLst>
              <a:ext uri="{FF2B5EF4-FFF2-40B4-BE49-F238E27FC236}">
                <a16:creationId xmlns:a16="http://schemas.microsoft.com/office/drawing/2014/main" id="{57076CB5-3BAF-A950-59C1-17027162C88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53781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5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6" name="Text Placeholder 5">
            <a:extLst>
              <a:ext uri="{FF2B5EF4-FFF2-40B4-BE49-F238E27FC236}">
                <a16:creationId xmlns:a16="http://schemas.microsoft.com/office/drawing/2014/main" id="{C2550E0D-751E-1C3D-CB29-D6BBA7D01199}"/>
              </a:ext>
            </a:extLst>
          </p:cNvPr>
          <p:cNvSpPr>
            <a:spLocks noGrp="1"/>
          </p:cNvSpPr>
          <p:nvPr>
            <p:ph type="body" sz="quarter" idx="14" hasCustomPrompt="1"/>
          </p:nvPr>
        </p:nvSpPr>
        <p:spPr>
          <a:xfrm>
            <a:off x="6838122" y="555918"/>
            <a:ext cx="3896139"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10" name="Graphic 9">
            <a:extLst>
              <a:ext uri="{FF2B5EF4-FFF2-40B4-BE49-F238E27FC236}">
                <a16:creationId xmlns:a16="http://schemas.microsoft.com/office/drawing/2014/main" id="{2CA85BD9-89A1-148E-E5C2-DBF25D1509B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9762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4_Custom Layout">
    <p:bg>
      <p:bgPr>
        <a:solidFill>
          <a:schemeClr val="accent3"/>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1BA70B1-2F55-782B-A26B-649CEA4CD546}"/>
              </a:ext>
            </a:extLst>
          </p:cNvPr>
          <p:cNvSpPr>
            <a:spLocks noGrp="1"/>
          </p:cNvSpPr>
          <p:nvPr>
            <p:ph type="pic" sz="quarter" idx="13"/>
          </p:nvPr>
        </p:nvSpPr>
        <p:spPr>
          <a:xfrm>
            <a:off x="485044" y="488962"/>
            <a:ext cx="9345477"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7" y="921274"/>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18" y="5689780"/>
            <a:ext cx="299563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AA47FD6D-A7D0-0EC0-2463-330CD2C1BA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1999792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E101DA-59D2-ADE1-40D1-A221D067E624}"/>
              </a:ext>
            </a:extLst>
          </p:cNvPr>
          <p:cNvSpPr/>
          <p:nvPr userDrawn="1"/>
        </p:nvSpPr>
        <p:spPr>
          <a:xfrm>
            <a:off x="5497868" y="0"/>
            <a:ext cx="669413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374388" y="3135054"/>
            <a:ext cx="6846710" cy="599187"/>
          </a:xfrm>
          <a:prstGeom prst="triangle">
            <a:avLst>
              <a:gd name="adj" fmla="val 49632"/>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0" name="Text Placeholder 5">
            <a:extLst>
              <a:ext uri="{FF2B5EF4-FFF2-40B4-BE49-F238E27FC236}">
                <a16:creationId xmlns:a16="http://schemas.microsoft.com/office/drawing/2014/main" id="{FE1DC1F2-D919-605B-829B-B2AA4DA455AE}"/>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tx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8651771-799F-6041-0B82-3BA97353F2F6}"/>
              </a:ext>
            </a:extLst>
          </p:cNvPr>
          <p:cNvSpPr>
            <a:spLocks noGrp="1"/>
          </p:cNvSpPr>
          <p:nvPr>
            <p:ph type="body" sz="quarter" idx="14" hasCustomPrompt="1"/>
          </p:nvPr>
        </p:nvSpPr>
        <p:spPr>
          <a:xfrm>
            <a:off x="6838122" y="555918"/>
            <a:ext cx="3843270" cy="788229"/>
          </a:xfrm>
        </p:spPr>
        <p:txBody>
          <a:bodyPr anchor="t"/>
          <a:lstStyle>
            <a:lvl1pPr marL="0" indent="0">
              <a:lnSpc>
                <a:spcPct val="80000"/>
              </a:lnSpc>
              <a:spcBef>
                <a:spcPts val="0"/>
              </a:spcBef>
              <a:buNone/>
              <a:defRPr sz="2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4" name="Graphic 13">
            <a:extLst>
              <a:ext uri="{FF2B5EF4-FFF2-40B4-BE49-F238E27FC236}">
                <a16:creationId xmlns:a16="http://schemas.microsoft.com/office/drawing/2014/main" id="{05EAD81B-1B2A-A46F-D2F8-94ECD0032F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251274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1933110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517576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7464E2D4-BF10-5260-6A97-E61BB0B1E9A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17156" t="28414" r="36717" b="19397"/>
          <a:stretch/>
        </p:blipFill>
        <p:spPr>
          <a:xfrm>
            <a:off x="6279776" y="0"/>
            <a:ext cx="5912224" cy="6858000"/>
          </a:xfrm>
          <a:prstGeom prst="rect">
            <a:avLst/>
          </a:prstGeom>
        </p:spPr>
      </p:pic>
    </p:spTree>
    <p:extLst>
      <p:ext uri="{BB962C8B-B14F-4D97-AF65-F5344CB8AC3E}">
        <p14:creationId xmlns:p14="http://schemas.microsoft.com/office/powerpoint/2010/main" val="2658659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8901953" y="1882515"/>
            <a:ext cx="2767532" cy="185576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BD71DE51-D186-82D5-806F-AEAA5D28D10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Chart Placeholder 7">
            <a:extLst>
              <a:ext uri="{FF2B5EF4-FFF2-40B4-BE49-F238E27FC236}">
                <a16:creationId xmlns:a16="http://schemas.microsoft.com/office/drawing/2014/main" id="{C57925C9-C613-E044-C59C-2BBE6ED0E16F}"/>
              </a:ext>
            </a:extLst>
          </p:cNvPr>
          <p:cNvSpPr>
            <a:spLocks noGrp="1"/>
          </p:cNvSpPr>
          <p:nvPr>
            <p:ph type="chart" sz="quarter" idx="13"/>
          </p:nvPr>
        </p:nvSpPr>
        <p:spPr>
          <a:xfrm>
            <a:off x="689316" y="1882515"/>
            <a:ext cx="7809225" cy="4137025"/>
          </a:xfrm>
        </p:spPr>
        <p:txBody>
          <a:bodyPr/>
          <a:lstStyle/>
          <a:p>
            <a:r>
              <a:rPr lang="en-US"/>
              <a:t>Click icon to add chart</a:t>
            </a:r>
            <a:endParaRPr lang="x-none" dirty="0"/>
          </a:p>
        </p:txBody>
      </p:sp>
    </p:spTree>
    <p:extLst>
      <p:ext uri="{BB962C8B-B14F-4D97-AF65-F5344CB8AC3E}">
        <p14:creationId xmlns:p14="http://schemas.microsoft.com/office/powerpoint/2010/main" val="634644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73A3311-1E72-6016-9D85-7BE6148791E5}"/>
              </a:ext>
            </a:extLst>
          </p:cNvPr>
          <p:cNvSpPr>
            <a:spLocks noGrp="1"/>
          </p:cNvSpPr>
          <p:nvPr>
            <p:ph type="pic" sz="quarter" idx="12"/>
          </p:nvPr>
        </p:nvSpPr>
        <p:spPr>
          <a:xfrm>
            <a:off x="0" y="0"/>
            <a:ext cx="12192000" cy="6858000"/>
          </a:xfrm>
        </p:spPr>
        <p:txBody>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24390" y="2869047"/>
            <a:ext cx="8982556"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835861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D3C70A9-E29D-8609-2F4A-4C4BF788A8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1466" y="484094"/>
            <a:ext cx="9120178" cy="5955732"/>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5834041"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2756277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pic>
        <p:nvPicPr>
          <p:cNvPr id="6" name="Graphic 5">
            <a:extLst>
              <a:ext uri="{FF2B5EF4-FFF2-40B4-BE49-F238E27FC236}">
                <a16:creationId xmlns:a16="http://schemas.microsoft.com/office/drawing/2014/main" id="{85214552-A3C5-374E-C7C4-9D8CEF14D3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90746" y="542288"/>
            <a:ext cx="5122831" cy="5832620"/>
          </a:xfrm>
          <a:prstGeom prst="rect">
            <a:avLst/>
          </a:prstGeom>
        </p:spPr>
      </p:pic>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9724116"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13263935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8707038-DB6B-7ED0-24E2-5C445CD4AA32}"/>
              </a:ext>
            </a:extLst>
          </p:cNvPr>
          <p:cNvSpPr>
            <a:spLocks noGrp="1"/>
          </p:cNvSpPr>
          <p:nvPr>
            <p:ph type="pic" sz="quarter" idx="12"/>
          </p:nvPr>
        </p:nvSpPr>
        <p:spPr>
          <a:xfrm>
            <a:off x="0" y="3876"/>
            <a:ext cx="6096000" cy="6857999"/>
          </a:xfrm>
          <a:custGeom>
            <a:avLst/>
            <a:gdLst>
              <a:gd name="connsiteX0" fmla="*/ 0 w 8694186"/>
              <a:gd name="connsiteY0" fmla="*/ 0 h 6588255"/>
              <a:gd name="connsiteX1" fmla="*/ 8694186 w 8694186"/>
              <a:gd name="connsiteY1" fmla="*/ 0 h 6588255"/>
              <a:gd name="connsiteX2" fmla="*/ 8694186 w 8694186"/>
              <a:gd name="connsiteY2" fmla="*/ 6588255 h 6588255"/>
              <a:gd name="connsiteX3" fmla="*/ 0 w 8694186"/>
              <a:gd name="connsiteY3" fmla="*/ 6588255 h 6588255"/>
              <a:gd name="connsiteX4" fmla="*/ 0 w 8694186"/>
              <a:gd name="connsiteY4" fmla="*/ 0 h 6588255"/>
              <a:gd name="connsiteX0" fmla="*/ 0 w 8694186"/>
              <a:gd name="connsiteY0" fmla="*/ 0 h 6588255"/>
              <a:gd name="connsiteX1" fmla="*/ 8694186 w 8694186"/>
              <a:gd name="connsiteY1" fmla="*/ 0 h 6588255"/>
              <a:gd name="connsiteX2" fmla="*/ 8680174 w 8694186"/>
              <a:gd name="connsiteY2" fmla="*/ 4969566 h 6588255"/>
              <a:gd name="connsiteX3" fmla="*/ 8694186 w 8694186"/>
              <a:gd name="connsiteY3" fmla="*/ 6588255 h 6588255"/>
              <a:gd name="connsiteX4" fmla="*/ 0 w 8694186"/>
              <a:gd name="connsiteY4" fmla="*/ 6588255 h 6588255"/>
              <a:gd name="connsiteX5" fmla="*/ 0 w 8694186"/>
              <a:gd name="connsiteY5" fmla="*/ 0 h 658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4186" h="6588255">
                <a:moveTo>
                  <a:pt x="0" y="0"/>
                </a:moveTo>
                <a:lnTo>
                  <a:pt x="8694186" y="0"/>
                </a:lnTo>
                <a:cubicBezTo>
                  <a:pt x="8689515" y="1656522"/>
                  <a:pt x="8684845" y="3313044"/>
                  <a:pt x="8680174" y="4969566"/>
                </a:cubicBezTo>
                <a:lnTo>
                  <a:pt x="8694186" y="6588255"/>
                </a:lnTo>
                <a:lnTo>
                  <a:pt x="0" y="6588255"/>
                </a:lnTo>
                <a:lnTo>
                  <a:pt x="0" y="0"/>
                </a:lnTo>
                <a:close/>
              </a:path>
            </a:pathLst>
          </a:custGeom>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1"/>
                </a:solidFill>
              </a:defRPr>
            </a:lvl1pPr>
          </a:lstStyle>
          <a:p>
            <a:fld id="{CCB61C5A-DD76-764C-8FAE-46C7809C60C4}" type="slidenum">
              <a:rPr lang="x-none" smtClean="0"/>
              <a:pPr/>
              <a:t>‹#›</a:t>
            </a:fld>
            <a:endParaRPr lang="x-none" dirty="0"/>
          </a:p>
        </p:txBody>
      </p:sp>
      <p:pic>
        <p:nvPicPr>
          <p:cNvPr id="5" name="Graphic 4">
            <a:extLst>
              <a:ext uri="{FF2B5EF4-FFF2-40B4-BE49-F238E27FC236}">
                <a16:creationId xmlns:a16="http://schemas.microsoft.com/office/drawing/2014/main" id="{6B7547ED-0AA9-74B0-6C0F-E28D0720A4E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9B9D9565-B82D-6494-A9C0-EDEA4767B1F0}"/>
              </a:ext>
            </a:extLst>
          </p:cNvPr>
          <p:cNvSpPr>
            <a:spLocks noGrp="1"/>
          </p:cNvSpPr>
          <p:nvPr>
            <p:ph type="title" hasCustomPrompt="1"/>
          </p:nvPr>
        </p:nvSpPr>
        <p:spPr>
          <a:xfrm>
            <a:off x="4773478" y="2869047"/>
            <a:ext cx="6307810" cy="995465"/>
          </a:xfrm>
        </p:spPr>
        <p:txBody>
          <a:bodyPr anchor="ctr"/>
          <a:lstStyle>
            <a:lvl1pPr algn="l">
              <a:spcAft>
                <a:spcPts val="600"/>
              </a:spcAft>
              <a:defRPr sz="7200">
                <a:solidFill>
                  <a:schemeClr val="bg2"/>
                </a:solidFill>
              </a:defRPr>
            </a:lvl1pPr>
          </a:lstStyle>
          <a:p>
            <a:r>
              <a:rPr lang="en-GB" dirty="0"/>
              <a:t>Divider slide #1</a:t>
            </a:r>
            <a:endParaRPr lang="x-none" dirty="0"/>
          </a:p>
        </p:txBody>
      </p:sp>
    </p:spTree>
    <p:extLst>
      <p:ext uri="{BB962C8B-B14F-4D97-AF65-F5344CB8AC3E}">
        <p14:creationId xmlns:p14="http://schemas.microsoft.com/office/powerpoint/2010/main" val="37774571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84672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5_Custom Layout">
    <p:bg>
      <p:bgPr>
        <a:solidFill>
          <a:schemeClr val="accent3"/>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0294FD7-EFDC-D7AB-A0DE-C3DF5FF6A0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9424"/>
            <a:ext cx="9131114" cy="5955733"/>
          </a:xfrm>
          <a:prstGeom prst="rect">
            <a:avLst/>
          </a:prstGeom>
        </p:spPr>
      </p:pic>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9" y="921274"/>
            <a:ext cx="6553233" cy="4446282"/>
          </a:xfrm>
          <a:noFill/>
        </p:spPr>
        <p:txBody>
          <a:bodyPr anchor="t"/>
          <a:lstStyle>
            <a:lvl1pPr algn="l">
              <a:spcAft>
                <a:spcPts val="600"/>
              </a:spcAft>
              <a:defRPr sz="8800">
                <a:solidFill>
                  <a:schemeClr val="accent2"/>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21" y="5689780"/>
            <a:ext cx="2424985" cy="351140"/>
          </a:xfrm>
        </p:spPr>
        <p:txBody>
          <a:bodyPr anchor="t"/>
          <a:lstStyle>
            <a:lvl1pPr marL="0" indent="0">
              <a:buNone/>
              <a:defRPr>
                <a:solidFill>
                  <a:schemeClr val="accent2"/>
                </a:solidFill>
              </a:defRPr>
            </a:lvl1pPr>
          </a:lstStyle>
          <a:p>
            <a:pPr lvl="0"/>
            <a:r>
              <a:rPr lang="en-GB" dirty="0"/>
              <a:t>XX - XX - XXXX</a:t>
            </a:r>
            <a:endParaRPr lang="x-none" dirty="0"/>
          </a:p>
        </p:txBody>
      </p:sp>
      <p:pic>
        <p:nvPicPr>
          <p:cNvPr id="2" name="Graphic 1">
            <a:extLst>
              <a:ext uri="{FF2B5EF4-FFF2-40B4-BE49-F238E27FC236}">
                <a16:creationId xmlns:a16="http://schemas.microsoft.com/office/drawing/2014/main" id="{8237D7F3-FA68-6479-3B57-263A4DD5E08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2418461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1882209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766512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D86513-FC37-7234-1ADB-C8459CEBF6A9}"/>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096000" y="2550217"/>
            <a:ext cx="5573484" cy="1881862"/>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E5BAA5BE-1B90-5CBF-47D4-855346AC28A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604371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6_Custom Layout">
    <p:bg>
      <p:bgPr>
        <a:solidFill>
          <a:schemeClr val="tx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9AC2465-796A-63E7-4E68-7D58594B30A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62148" y="443752"/>
            <a:ext cx="9120178" cy="6061385"/>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3498574" y="2869047"/>
            <a:ext cx="8170911" cy="995465"/>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FF5436DD-438B-AE02-673A-8777FB2CA88D}"/>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805684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tx1"/>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p:nvPr>
        </p:nvSpPr>
        <p:spPr>
          <a:xfrm>
            <a:off x="689317"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5" name="Graphic 4">
            <a:extLst>
              <a:ext uri="{FF2B5EF4-FFF2-40B4-BE49-F238E27FC236}">
                <a16:creationId xmlns:a16="http://schemas.microsoft.com/office/drawing/2014/main" id="{D8205F41-D3B3-2E42-2260-6439CF820CB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1897062"/>
            <a:ext cx="539980" cy="343046"/>
          </a:xfrm>
          <a:prstGeom prst="rect">
            <a:avLst/>
          </a:prstGeom>
        </p:spPr>
      </p:pic>
      <p:sp>
        <p:nvSpPr>
          <p:cNvPr id="7" name="Text Placeholder 5">
            <a:extLst>
              <a:ext uri="{FF2B5EF4-FFF2-40B4-BE49-F238E27FC236}">
                <a16:creationId xmlns:a16="http://schemas.microsoft.com/office/drawing/2014/main" id="{A9B37346-1DD1-2E05-E029-BC79AEB872B4}"/>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8" name="Text Placeholder 5">
            <a:extLst>
              <a:ext uri="{FF2B5EF4-FFF2-40B4-BE49-F238E27FC236}">
                <a16:creationId xmlns:a16="http://schemas.microsoft.com/office/drawing/2014/main" id="{79BE1267-82C4-C631-B247-3E355FE88308}"/>
              </a:ext>
            </a:extLst>
          </p:cNvPr>
          <p:cNvSpPr>
            <a:spLocks noGrp="1"/>
          </p:cNvSpPr>
          <p:nvPr>
            <p:ph type="body" sz="quarter" idx="15"/>
          </p:nvPr>
        </p:nvSpPr>
        <p:spPr>
          <a:xfrm>
            <a:off x="689317"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16" name="Graphic 15">
            <a:extLst>
              <a:ext uri="{FF2B5EF4-FFF2-40B4-BE49-F238E27FC236}">
                <a16:creationId xmlns:a16="http://schemas.microsoft.com/office/drawing/2014/main" id="{6D799356-DF30-94A1-61F9-EAB563D2E61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4097821"/>
            <a:ext cx="539980" cy="343046"/>
          </a:xfrm>
          <a:prstGeom prst="rect">
            <a:avLst/>
          </a:prstGeom>
        </p:spPr>
      </p:pic>
      <p:sp>
        <p:nvSpPr>
          <p:cNvPr id="21" name="Text Placeholder 5">
            <a:extLst>
              <a:ext uri="{FF2B5EF4-FFF2-40B4-BE49-F238E27FC236}">
                <a16:creationId xmlns:a16="http://schemas.microsoft.com/office/drawing/2014/main" id="{481D099E-5FA7-10B7-3954-1C9FE0BC8B5D}"/>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2" name="Text Placeholder 5">
            <a:extLst>
              <a:ext uri="{FF2B5EF4-FFF2-40B4-BE49-F238E27FC236}">
                <a16:creationId xmlns:a16="http://schemas.microsoft.com/office/drawing/2014/main" id="{4A46B73B-511B-25B8-14EC-7777CAC02BF3}"/>
              </a:ext>
            </a:extLst>
          </p:cNvPr>
          <p:cNvSpPr>
            <a:spLocks noGrp="1"/>
          </p:cNvSpPr>
          <p:nvPr>
            <p:ph type="body" sz="quarter" idx="17"/>
          </p:nvPr>
        </p:nvSpPr>
        <p:spPr>
          <a:xfrm>
            <a:off x="6020733"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3" name="Graphic 22">
            <a:extLst>
              <a:ext uri="{FF2B5EF4-FFF2-40B4-BE49-F238E27FC236}">
                <a16:creationId xmlns:a16="http://schemas.microsoft.com/office/drawing/2014/main" id="{D43347AD-1F8B-C20C-C81C-5E9CAC90533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1897062"/>
            <a:ext cx="539980" cy="343046"/>
          </a:xfrm>
          <a:prstGeom prst="rect">
            <a:avLst/>
          </a:prstGeom>
        </p:spPr>
      </p:pic>
      <p:sp>
        <p:nvSpPr>
          <p:cNvPr id="24" name="Text Placeholder 5">
            <a:extLst>
              <a:ext uri="{FF2B5EF4-FFF2-40B4-BE49-F238E27FC236}">
                <a16:creationId xmlns:a16="http://schemas.microsoft.com/office/drawing/2014/main" id="{CC74FC9A-3458-4418-0F62-73D83ADD4C99}"/>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5" name="Text Placeholder 5">
            <a:extLst>
              <a:ext uri="{FF2B5EF4-FFF2-40B4-BE49-F238E27FC236}">
                <a16:creationId xmlns:a16="http://schemas.microsoft.com/office/drawing/2014/main" id="{D3241397-32FC-E9A5-F426-D27A90FC5E97}"/>
              </a:ext>
            </a:extLst>
          </p:cNvPr>
          <p:cNvSpPr>
            <a:spLocks noGrp="1"/>
          </p:cNvSpPr>
          <p:nvPr>
            <p:ph type="body" sz="quarter" idx="19"/>
          </p:nvPr>
        </p:nvSpPr>
        <p:spPr>
          <a:xfrm>
            <a:off x="6020733"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6" name="Graphic 25">
            <a:extLst>
              <a:ext uri="{FF2B5EF4-FFF2-40B4-BE49-F238E27FC236}">
                <a16:creationId xmlns:a16="http://schemas.microsoft.com/office/drawing/2014/main" id="{3EF6360A-C206-53CF-696C-82C28D768DD8}"/>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838414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8_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bg2"/>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ext Placeholder 5">
            <a:extLst>
              <a:ext uri="{FF2B5EF4-FFF2-40B4-BE49-F238E27FC236}">
                <a16:creationId xmlns:a16="http://schemas.microsoft.com/office/drawing/2014/main" id="{94CC0636-1602-9F9D-60CB-AD36F21D1FA9}"/>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17" name="Text Placeholder 5">
            <a:extLst>
              <a:ext uri="{FF2B5EF4-FFF2-40B4-BE49-F238E27FC236}">
                <a16:creationId xmlns:a16="http://schemas.microsoft.com/office/drawing/2014/main" id="{AFB0AA07-AAB8-30F8-308B-2C290F760E66}"/>
              </a:ext>
            </a:extLst>
          </p:cNvPr>
          <p:cNvSpPr>
            <a:spLocks noGrp="1"/>
          </p:cNvSpPr>
          <p:nvPr>
            <p:ph type="body" sz="quarter" idx="13"/>
          </p:nvPr>
        </p:nvSpPr>
        <p:spPr>
          <a:xfrm>
            <a:off x="689317"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19" name="Text Placeholder 5">
            <a:extLst>
              <a:ext uri="{FF2B5EF4-FFF2-40B4-BE49-F238E27FC236}">
                <a16:creationId xmlns:a16="http://schemas.microsoft.com/office/drawing/2014/main" id="{56C30DEE-38F9-A7EF-425D-CA41F72DFBFE}"/>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0" name="Text Placeholder 5">
            <a:extLst>
              <a:ext uri="{FF2B5EF4-FFF2-40B4-BE49-F238E27FC236}">
                <a16:creationId xmlns:a16="http://schemas.microsoft.com/office/drawing/2014/main" id="{F924CA30-DF3A-28A6-BE43-E746083C0B16}"/>
              </a:ext>
            </a:extLst>
          </p:cNvPr>
          <p:cNvSpPr>
            <a:spLocks noGrp="1"/>
          </p:cNvSpPr>
          <p:nvPr>
            <p:ph type="body" sz="quarter" idx="15"/>
          </p:nvPr>
        </p:nvSpPr>
        <p:spPr>
          <a:xfrm>
            <a:off x="689317" y="4528178"/>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23" name="Text Placeholder 5">
            <a:extLst>
              <a:ext uri="{FF2B5EF4-FFF2-40B4-BE49-F238E27FC236}">
                <a16:creationId xmlns:a16="http://schemas.microsoft.com/office/drawing/2014/main" id="{C074F10B-C885-75AB-1FD3-DA14974AAAB6}"/>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9" name="Text Placeholder 5">
            <a:extLst>
              <a:ext uri="{FF2B5EF4-FFF2-40B4-BE49-F238E27FC236}">
                <a16:creationId xmlns:a16="http://schemas.microsoft.com/office/drawing/2014/main" id="{1F9AB2A1-05DD-5252-A810-02610B7DCDF6}"/>
              </a:ext>
            </a:extLst>
          </p:cNvPr>
          <p:cNvSpPr>
            <a:spLocks noGrp="1"/>
          </p:cNvSpPr>
          <p:nvPr>
            <p:ph type="body" sz="quarter" idx="17"/>
          </p:nvPr>
        </p:nvSpPr>
        <p:spPr>
          <a:xfrm>
            <a:off x="6020733"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31" name="Text Placeholder 5">
            <a:extLst>
              <a:ext uri="{FF2B5EF4-FFF2-40B4-BE49-F238E27FC236}">
                <a16:creationId xmlns:a16="http://schemas.microsoft.com/office/drawing/2014/main" id="{B666CB0C-A006-7F47-D747-C34D8FBA331E}"/>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32" name="Text Placeholder 5">
            <a:extLst>
              <a:ext uri="{FF2B5EF4-FFF2-40B4-BE49-F238E27FC236}">
                <a16:creationId xmlns:a16="http://schemas.microsoft.com/office/drawing/2014/main" id="{8DBE913F-8F34-7567-8E77-065EEC6B5BA7}"/>
              </a:ext>
            </a:extLst>
          </p:cNvPr>
          <p:cNvSpPr>
            <a:spLocks noGrp="1"/>
          </p:cNvSpPr>
          <p:nvPr>
            <p:ph type="body" sz="quarter" idx="19"/>
          </p:nvPr>
        </p:nvSpPr>
        <p:spPr>
          <a:xfrm>
            <a:off x="6020733" y="4528178"/>
            <a:ext cx="4825220" cy="338554"/>
          </a:xfrm>
        </p:spPr>
        <p:txBody>
          <a:bodyPr anchor="t"/>
          <a:lstStyle>
            <a:lvl1pPr marL="0" indent="0">
              <a:buNone/>
              <a:defRPr b="0">
                <a:solidFill>
                  <a:schemeClr val="bg2"/>
                </a:solidFill>
              </a:defRPr>
            </a:lvl1pPr>
          </a:lstStyle>
          <a:p>
            <a:pPr lvl="0"/>
            <a:r>
              <a:rPr lang="en-US"/>
              <a:t>Click to edit Master text styles</a:t>
            </a:r>
          </a:p>
        </p:txBody>
      </p:sp>
      <p:pic>
        <p:nvPicPr>
          <p:cNvPr id="34" name="Graphic 33">
            <a:extLst>
              <a:ext uri="{FF2B5EF4-FFF2-40B4-BE49-F238E27FC236}">
                <a16:creationId xmlns:a16="http://schemas.microsoft.com/office/drawing/2014/main" id="{6D30D0FA-A0B8-DFC4-FEC2-F581B6A0AD4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pic>
        <p:nvPicPr>
          <p:cNvPr id="35" name="Graphic 34">
            <a:extLst>
              <a:ext uri="{FF2B5EF4-FFF2-40B4-BE49-F238E27FC236}">
                <a16:creationId xmlns:a16="http://schemas.microsoft.com/office/drawing/2014/main" id="{0FFCB03A-0AD3-E6B3-0EBE-23979E043FCF}"/>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1897062"/>
            <a:ext cx="539980" cy="343046"/>
          </a:xfrm>
          <a:prstGeom prst="rect">
            <a:avLst/>
          </a:prstGeom>
        </p:spPr>
      </p:pic>
      <p:pic>
        <p:nvPicPr>
          <p:cNvPr id="36" name="Graphic 35">
            <a:extLst>
              <a:ext uri="{FF2B5EF4-FFF2-40B4-BE49-F238E27FC236}">
                <a16:creationId xmlns:a16="http://schemas.microsoft.com/office/drawing/2014/main" id="{96E25310-B52F-8931-34B4-63C8441FD8FC}"/>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4097821"/>
            <a:ext cx="539980" cy="343046"/>
          </a:xfrm>
          <a:prstGeom prst="rect">
            <a:avLst/>
          </a:prstGeom>
        </p:spPr>
      </p:pic>
      <p:pic>
        <p:nvPicPr>
          <p:cNvPr id="37" name="Graphic 36">
            <a:extLst>
              <a:ext uri="{FF2B5EF4-FFF2-40B4-BE49-F238E27FC236}">
                <a16:creationId xmlns:a16="http://schemas.microsoft.com/office/drawing/2014/main" id="{3CE2A1FF-9F1A-CA2F-4A7F-A7F140DDE136}"/>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1897062"/>
            <a:ext cx="539980" cy="343046"/>
          </a:xfrm>
          <a:prstGeom prst="rect">
            <a:avLst/>
          </a:prstGeom>
        </p:spPr>
      </p:pic>
      <p:pic>
        <p:nvPicPr>
          <p:cNvPr id="38" name="Graphic 37">
            <a:extLst>
              <a:ext uri="{FF2B5EF4-FFF2-40B4-BE49-F238E27FC236}">
                <a16:creationId xmlns:a16="http://schemas.microsoft.com/office/drawing/2014/main" id="{3AFA1D1F-93AB-F2EA-CED6-C0793A5D2DF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21707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9_Custom Layout">
    <p:bg>
      <p:bgPr>
        <a:solidFill>
          <a:schemeClr val="tx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17796D82-2ACF-FD77-D4F4-4B5F201BFF3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3702" t="24850" b="8677"/>
          <a:stretch/>
        </p:blipFill>
        <p:spPr>
          <a:xfrm>
            <a:off x="-1" y="-1"/>
            <a:ext cx="6042341" cy="6211143"/>
          </a:xfrm>
          <a:prstGeom prst="rect">
            <a:avLst/>
          </a:prstGeom>
        </p:spPr>
      </p:pic>
      <p:sp>
        <p:nvSpPr>
          <p:cNvPr id="9" name="Title 1">
            <a:extLst>
              <a:ext uri="{FF2B5EF4-FFF2-40B4-BE49-F238E27FC236}">
                <a16:creationId xmlns:a16="http://schemas.microsoft.com/office/drawing/2014/main" id="{DEC096EC-1A9A-0EAF-F016-8E01FB222BF2}"/>
              </a:ext>
            </a:extLst>
          </p:cNvPr>
          <p:cNvSpPr>
            <a:spLocks noGrp="1"/>
          </p:cNvSpPr>
          <p:nvPr>
            <p:ph type="title" hasCustomPrompt="1"/>
          </p:nvPr>
        </p:nvSpPr>
        <p:spPr>
          <a:xfrm>
            <a:off x="5335818" y="795099"/>
            <a:ext cx="5905578" cy="1881862"/>
          </a:xfrm>
          <a:noFill/>
        </p:spPr>
        <p:txBody>
          <a:bodyPr anchor="t"/>
          <a:lstStyle>
            <a:lvl1pPr algn="l">
              <a:spcAft>
                <a:spcPts val="600"/>
              </a:spcAft>
              <a:defRPr sz="7200">
                <a:solidFill>
                  <a:schemeClr val="accent4"/>
                </a:solidFill>
              </a:defRPr>
            </a:lvl1pPr>
          </a:lstStyle>
          <a:p>
            <a:r>
              <a:rPr lang="en-GB" dirty="0"/>
              <a:t>Experience</a:t>
            </a:r>
            <a:br>
              <a:rPr lang="en-GB" dirty="0"/>
            </a:br>
            <a:r>
              <a:rPr lang="en-GB" dirty="0"/>
              <a:t>the Shift</a:t>
            </a:r>
            <a:endParaRPr lang="x-none" dirty="0"/>
          </a:p>
        </p:txBody>
      </p:sp>
      <p:sp>
        <p:nvSpPr>
          <p:cNvPr id="10" name="Text Placeholder 5">
            <a:extLst>
              <a:ext uri="{FF2B5EF4-FFF2-40B4-BE49-F238E27FC236}">
                <a16:creationId xmlns:a16="http://schemas.microsoft.com/office/drawing/2014/main" id="{0EF83E11-CA01-0775-AD93-DBA11A23BB27}"/>
              </a:ext>
            </a:extLst>
          </p:cNvPr>
          <p:cNvSpPr>
            <a:spLocks noGrp="1"/>
          </p:cNvSpPr>
          <p:nvPr>
            <p:ph type="body" sz="quarter" idx="12" hasCustomPrompt="1"/>
          </p:nvPr>
        </p:nvSpPr>
        <p:spPr>
          <a:xfrm>
            <a:off x="5335818" y="3995557"/>
            <a:ext cx="5905578" cy="400110"/>
          </a:xfrm>
        </p:spPr>
        <p:txBody>
          <a:bodyPr anchor="t"/>
          <a:lstStyle>
            <a:lvl1pPr marL="0" indent="0">
              <a:buNone/>
              <a:defRPr sz="2000">
                <a:solidFill>
                  <a:schemeClr val="accent4"/>
                </a:solidFill>
                <a:latin typeface="+mj-lt"/>
              </a:defRPr>
            </a:lvl1pPr>
          </a:lstStyle>
          <a:p>
            <a:pPr lvl="0"/>
            <a:r>
              <a:rPr lang="en-GB" dirty="0"/>
              <a:t>Name Surname</a:t>
            </a:r>
          </a:p>
        </p:txBody>
      </p:sp>
      <p:sp>
        <p:nvSpPr>
          <p:cNvPr id="11" name="Text Placeholder 5">
            <a:extLst>
              <a:ext uri="{FF2B5EF4-FFF2-40B4-BE49-F238E27FC236}">
                <a16:creationId xmlns:a16="http://schemas.microsoft.com/office/drawing/2014/main" id="{32AC231D-E63B-4081-7B7A-2DB283CBF592}"/>
              </a:ext>
            </a:extLst>
          </p:cNvPr>
          <p:cNvSpPr>
            <a:spLocks noGrp="1"/>
          </p:cNvSpPr>
          <p:nvPr>
            <p:ph type="body" sz="quarter" idx="13" hasCustomPrompt="1"/>
          </p:nvPr>
        </p:nvSpPr>
        <p:spPr>
          <a:xfrm>
            <a:off x="5335818" y="5071903"/>
            <a:ext cx="5905578" cy="538609"/>
          </a:xfrm>
        </p:spPr>
        <p:txBody>
          <a:bodyPr anchor="t"/>
          <a:lstStyle>
            <a:lvl1pPr marL="0" indent="0">
              <a:spcBef>
                <a:spcPts val="0"/>
              </a:spcBef>
              <a:buNone/>
              <a:defRPr sz="1200">
                <a:solidFill>
                  <a:schemeClr val="accent4"/>
                </a:solidFill>
              </a:defRPr>
            </a:lvl1pPr>
          </a:lstStyle>
          <a:p>
            <a:pPr lvl="0"/>
            <a:r>
              <a:rPr lang="en-GB" dirty="0" err="1"/>
              <a:t>name.surname@example.com</a:t>
            </a:r>
            <a:endParaRPr lang="en-GB" dirty="0"/>
          </a:p>
          <a:p>
            <a:pPr lvl="0"/>
            <a:r>
              <a:rPr lang="en-GB" dirty="0"/>
              <a:t>+420 777 888 999</a:t>
            </a:r>
            <a:endParaRPr lang="x-none" dirty="0"/>
          </a:p>
        </p:txBody>
      </p:sp>
      <p:sp>
        <p:nvSpPr>
          <p:cNvPr id="12" name="Text Placeholder 5">
            <a:extLst>
              <a:ext uri="{FF2B5EF4-FFF2-40B4-BE49-F238E27FC236}">
                <a16:creationId xmlns:a16="http://schemas.microsoft.com/office/drawing/2014/main" id="{B84222E0-4C37-6BD9-D4E3-010A9B946C9F}"/>
              </a:ext>
            </a:extLst>
          </p:cNvPr>
          <p:cNvSpPr>
            <a:spLocks noGrp="1"/>
          </p:cNvSpPr>
          <p:nvPr>
            <p:ph type="body" sz="quarter" idx="14" hasCustomPrompt="1"/>
          </p:nvPr>
        </p:nvSpPr>
        <p:spPr>
          <a:xfrm>
            <a:off x="5335818" y="4480979"/>
            <a:ext cx="5905578" cy="276999"/>
          </a:xfrm>
        </p:spPr>
        <p:txBody>
          <a:bodyPr anchor="t"/>
          <a:lstStyle>
            <a:lvl1pPr marL="0" indent="0">
              <a:buNone/>
              <a:defRPr sz="1200">
                <a:solidFill>
                  <a:schemeClr val="accent2"/>
                </a:solidFill>
              </a:defRPr>
            </a:lvl1pPr>
          </a:lstStyle>
          <a:p>
            <a:pPr lvl="0"/>
            <a:r>
              <a:rPr lang="en-GB" dirty="0"/>
              <a:t>Position</a:t>
            </a:r>
          </a:p>
        </p:txBody>
      </p:sp>
      <p:pic>
        <p:nvPicPr>
          <p:cNvPr id="3" name="Graphic 2">
            <a:extLst>
              <a:ext uri="{FF2B5EF4-FFF2-40B4-BE49-F238E27FC236}">
                <a16:creationId xmlns:a16="http://schemas.microsoft.com/office/drawing/2014/main" id="{21887B67-AD8E-B3C4-12C4-0421007B6C0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1739" y="5610512"/>
            <a:ext cx="2194239" cy="807404"/>
          </a:xfrm>
          <a:prstGeom prst="rect">
            <a:avLst/>
          </a:prstGeom>
        </p:spPr>
      </p:pic>
    </p:spTree>
    <p:extLst>
      <p:ext uri="{BB962C8B-B14F-4D97-AF65-F5344CB8AC3E}">
        <p14:creationId xmlns:p14="http://schemas.microsoft.com/office/powerpoint/2010/main" val="340462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1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5918680" y="0"/>
            <a:ext cx="6273320"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0028" y="721078"/>
            <a:ext cx="592855" cy="663062"/>
          </a:xfrm>
          <a:prstGeom prst="rect">
            <a:avLst/>
          </a:prstGeom>
        </p:spPr>
      </p:pic>
    </p:spTree>
    <p:extLst>
      <p:ext uri="{BB962C8B-B14F-4D97-AF65-F5344CB8AC3E}">
        <p14:creationId xmlns:p14="http://schemas.microsoft.com/office/powerpoint/2010/main" val="37264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81315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6" y="1760394"/>
            <a:ext cx="8525022"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itle 1">
            <a:extLst>
              <a:ext uri="{FF2B5EF4-FFF2-40B4-BE49-F238E27FC236}">
                <a16:creationId xmlns:a16="http://schemas.microsoft.com/office/drawing/2014/main" id="{176B142E-3502-38BD-E243-B8CC38FCCB5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6784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ext Placeholder 5">
            <a:extLst>
              <a:ext uri="{FF2B5EF4-FFF2-40B4-BE49-F238E27FC236}">
                <a16:creationId xmlns:a16="http://schemas.microsoft.com/office/drawing/2014/main" id="{1EBA8E9D-BFDC-CE07-66DC-643988D54C9F}"/>
              </a:ext>
            </a:extLst>
          </p:cNvPr>
          <p:cNvSpPr>
            <a:spLocks noGrp="1"/>
          </p:cNvSpPr>
          <p:nvPr>
            <p:ph type="body" sz="quarter" idx="13"/>
          </p:nvPr>
        </p:nvSpPr>
        <p:spPr>
          <a:xfrm>
            <a:off x="6357348" y="1760394"/>
            <a:ext cx="5312138"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7" name="Title 1">
            <a:extLst>
              <a:ext uri="{FF2B5EF4-FFF2-40B4-BE49-F238E27FC236}">
                <a16:creationId xmlns:a16="http://schemas.microsoft.com/office/drawing/2014/main" id="{AF2AF9AD-3ACF-517F-D099-C92E87978885}"/>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4884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Chart Placeholder 7">
            <a:extLst>
              <a:ext uri="{FF2B5EF4-FFF2-40B4-BE49-F238E27FC236}">
                <a16:creationId xmlns:a16="http://schemas.microsoft.com/office/drawing/2014/main" id="{C893BE28-6CED-8B9D-02F5-2D549881F7B9}"/>
              </a:ext>
            </a:extLst>
          </p:cNvPr>
          <p:cNvSpPr>
            <a:spLocks noGrp="1"/>
          </p:cNvSpPr>
          <p:nvPr>
            <p:ph type="chart" sz="quarter" idx="13"/>
          </p:nvPr>
        </p:nvSpPr>
        <p:spPr>
          <a:xfrm>
            <a:off x="688975" y="1760538"/>
            <a:ext cx="10980738" cy="4137025"/>
          </a:xfrm>
        </p:spPr>
        <p:txBody>
          <a:bodyPr/>
          <a:lstStyle/>
          <a:p>
            <a:r>
              <a:rPr lang="en-US"/>
              <a:t>Click icon to add chart</a:t>
            </a:r>
            <a:endParaRPr lang="x-none"/>
          </a:p>
        </p:txBody>
      </p:sp>
      <p:sp>
        <p:nvSpPr>
          <p:cNvPr id="5" name="Title 1">
            <a:extLst>
              <a:ext uri="{FF2B5EF4-FFF2-40B4-BE49-F238E27FC236}">
                <a16:creationId xmlns:a16="http://schemas.microsoft.com/office/drawing/2014/main" id="{71655982-0326-0854-5A88-CB47902F3B0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916046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88CB6-9D22-AA1A-DE47-84B587D286DD}"/>
              </a:ext>
            </a:extLst>
          </p:cNvPr>
          <p:cNvSpPr>
            <a:spLocks noGrp="1"/>
          </p:cNvSpPr>
          <p:nvPr>
            <p:ph type="title"/>
          </p:nvPr>
        </p:nvSpPr>
        <p:spPr>
          <a:xfrm>
            <a:off x="689317" y="555919"/>
            <a:ext cx="9997734" cy="987065"/>
          </a:xfrm>
          <a:prstGeom prst="rect">
            <a:avLst/>
          </a:prstGeom>
        </p:spPr>
        <p:txBody>
          <a:bodyPr vert="horz" wrap="square" lIns="91440" tIns="45720" rIns="91440" bIns="45720" rtlCol="0" anchor="t">
            <a:spAutoFit/>
          </a:bodyPr>
          <a:lstStyle/>
          <a:p>
            <a:r>
              <a:rPr lang="en-GB" dirty="0"/>
              <a:t>Click to edit </a:t>
            </a:r>
            <a:br>
              <a:rPr lang="en-GB" dirty="0"/>
            </a:br>
            <a:r>
              <a:rPr lang="en-GB" dirty="0"/>
              <a:t>Master title style</a:t>
            </a:r>
            <a:endParaRPr lang="x-none" dirty="0"/>
          </a:p>
        </p:txBody>
      </p:sp>
      <p:sp>
        <p:nvSpPr>
          <p:cNvPr id="3" name="Text Placeholder 2">
            <a:extLst>
              <a:ext uri="{FF2B5EF4-FFF2-40B4-BE49-F238E27FC236}">
                <a16:creationId xmlns:a16="http://schemas.microsoft.com/office/drawing/2014/main" id="{6A4577FC-B59F-91F7-25DB-C9CB6984DF4E}"/>
              </a:ext>
            </a:extLst>
          </p:cNvPr>
          <p:cNvSpPr>
            <a:spLocks noGrp="1"/>
          </p:cNvSpPr>
          <p:nvPr>
            <p:ph type="body" idx="1"/>
          </p:nvPr>
        </p:nvSpPr>
        <p:spPr>
          <a:xfrm>
            <a:off x="689316" y="1760394"/>
            <a:ext cx="10980169" cy="1672253"/>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Footer Placeholder 3">
            <a:extLst>
              <a:ext uri="{FF2B5EF4-FFF2-40B4-BE49-F238E27FC236}">
                <a16:creationId xmlns:a16="http://schemas.microsoft.com/office/drawing/2014/main" id="{00B111C8-54D8-0833-EE32-9657F61FD0BB}"/>
              </a:ext>
            </a:extLst>
          </p:cNvPr>
          <p:cNvSpPr>
            <a:spLocks noGrp="1"/>
          </p:cNvSpPr>
          <p:nvPr>
            <p:ph type="ftr" sz="quarter" idx="3"/>
          </p:nvPr>
        </p:nvSpPr>
        <p:spPr>
          <a:xfrm rot="16200000">
            <a:off x="-2592430" y="3405981"/>
            <a:ext cx="5870460" cy="170334"/>
          </a:xfrm>
          <a:prstGeom prst="rect">
            <a:avLst/>
          </a:prstGeom>
        </p:spPr>
        <p:txBody>
          <a:bodyPr vert="horz" lIns="91440" tIns="45720" rIns="91440" bIns="45720" rtlCol="0" anchor="ctr"/>
          <a:lstStyle>
            <a:lvl1pPr algn="l">
              <a:defRPr sz="800">
                <a:solidFill>
                  <a:schemeClr val="accent3"/>
                </a:solidFill>
              </a:defRPr>
            </a:lvl1pPr>
          </a:lstStyle>
          <a:p>
            <a:endParaRPr lang="x-none" dirty="0"/>
          </a:p>
        </p:txBody>
      </p:sp>
      <p:sp>
        <p:nvSpPr>
          <p:cNvPr id="5" name="Slide Number Placeholder 4">
            <a:extLst>
              <a:ext uri="{FF2B5EF4-FFF2-40B4-BE49-F238E27FC236}">
                <a16:creationId xmlns:a16="http://schemas.microsoft.com/office/drawing/2014/main" id="{47DA89C9-FDC9-9694-EE4F-989220B07A2A}"/>
              </a:ext>
            </a:extLst>
          </p:cNvPr>
          <p:cNvSpPr>
            <a:spLocks noGrp="1"/>
          </p:cNvSpPr>
          <p:nvPr>
            <p:ph type="sldNum" sz="quarter" idx="4"/>
          </p:nvPr>
        </p:nvSpPr>
        <p:spPr>
          <a:xfrm>
            <a:off x="168819" y="6518585"/>
            <a:ext cx="347962" cy="215444"/>
          </a:xfrm>
          <a:prstGeom prst="rect">
            <a:avLst/>
          </a:prstGeom>
        </p:spPr>
        <p:txBody>
          <a:bodyPr vert="horz" lIns="91440" tIns="45720" rIns="91440" bIns="45720" rtlCol="0" anchor="ctr">
            <a:spAutoFit/>
          </a:bodyPr>
          <a:lstStyle>
            <a:lvl1pPr algn="ctr">
              <a:defRPr sz="800">
                <a:solidFill>
                  <a:schemeClr val="accent3"/>
                </a:solidFill>
              </a:defRPr>
            </a:lvl1pPr>
          </a:lstStyle>
          <a:p>
            <a:fld id="{CCB61C5A-DD76-764C-8FAE-46C7809C60C4}" type="slidenum">
              <a:rPr lang="x-none" smtClean="0"/>
              <a:pPr/>
              <a:t>‹#›</a:t>
            </a:fld>
            <a:endParaRPr lang="x-none" dirty="0"/>
          </a:p>
        </p:txBody>
      </p:sp>
      <p:pic>
        <p:nvPicPr>
          <p:cNvPr id="8" name="Graphic 7">
            <a:extLst>
              <a:ext uri="{FF2B5EF4-FFF2-40B4-BE49-F238E27FC236}">
                <a16:creationId xmlns:a16="http://schemas.microsoft.com/office/drawing/2014/main" id="{43CC8DE2-0A3B-4869-C8D8-2D7F7A6E69ED}"/>
              </a:ext>
            </a:extLst>
          </p:cNvPr>
          <p:cNvPicPr>
            <a:picLocks noChangeAspect="1"/>
          </p:cNvPicPr>
          <p:nvPr/>
        </p:nvPicPr>
        <p:blipFill>
          <a:blip r:embed="rId48" cstate="print">
            <a:extLst>
              <a:ext uri="{28A0092B-C50C-407E-A947-70E740481C1C}">
                <a14:useLocalDpi xmlns:a14="http://schemas.microsoft.com/office/drawing/2010/main"/>
              </a:ext>
              <a:ext uri="{96DAC541-7B7A-43D3-8B79-37D633B846F1}">
                <asvg:svgBlip xmlns:asvg="http://schemas.microsoft.com/office/drawing/2016/SVG/main" r:embed="rId49"/>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3198098496"/>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96" r:id="rId3"/>
    <p:sldLayoutId id="2147483697" r:id="rId4"/>
    <p:sldLayoutId id="2147483691" r:id="rId5"/>
    <p:sldLayoutId id="2147483686" r:id="rId6"/>
    <p:sldLayoutId id="2147483660" r:id="rId7"/>
    <p:sldLayoutId id="2147483661" r:id="rId8"/>
    <p:sldLayoutId id="2147483681" r:id="rId9"/>
    <p:sldLayoutId id="2147483682" r:id="rId10"/>
    <p:sldLayoutId id="2147483671" r:id="rId11"/>
    <p:sldLayoutId id="2147483668" r:id="rId12"/>
    <p:sldLayoutId id="2147483684" r:id="rId13"/>
    <p:sldLayoutId id="2147483672" r:id="rId14"/>
    <p:sldLayoutId id="2147483669" r:id="rId15"/>
    <p:sldLayoutId id="2147483693" r:id="rId16"/>
    <p:sldLayoutId id="2147483688" r:id="rId17"/>
    <p:sldLayoutId id="2147483700" r:id="rId18"/>
    <p:sldLayoutId id="2147483701" r:id="rId19"/>
    <p:sldLayoutId id="2147483670" r:id="rId20"/>
    <p:sldLayoutId id="2147483673" r:id="rId21"/>
    <p:sldLayoutId id="2147483678" r:id="rId22"/>
    <p:sldLayoutId id="2147483677" r:id="rId23"/>
    <p:sldLayoutId id="2147483676" r:id="rId24"/>
    <p:sldLayoutId id="2147483692" r:id="rId25"/>
    <p:sldLayoutId id="2147483675" r:id="rId26"/>
    <p:sldLayoutId id="2147483707" r:id="rId27"/>
    <p:sldLayoutId id="2147483708" r:id="rId28"/>
    <p:sldLayoutId id="2147483709" r:id="rId29"/>
    <p:sldLayoutId id="2147483710" r:id="rId30"/>
    <p:sldLayoutId id="2147483704" r:id="rId31"/>
    <p:sldLayoutId id="2147483706" r:id="rId32"/>
    <p:sldLayoutId id="2147483699" r:id="rId33"/>
    <p:sldLayoutId id="2147483698" r:id="rId34"/>
    <p:sldLayoutId id="2147483662" r:id="rId35"/>
    <p:sldLayoutId id="2147483680" r:id="rId36"/>
    <p:sldLayoutId id="2147483694" r:id="rId37"/>
    <p:sldLayoutId id="2147483685" r:id="rId38"/>
    <p:sldLayoutId id="2147483664" r:id="rId39"/>
    <p:sldLayoutId id="2147483702" r:id="rId40"/>
    <p:sldLayoutId id="2147483703" r:id="rId41"/>
    <p:sldLayoutId id="2147483663" r:id="rId42"/>
    <p:sldLayoutId id="2147483665" r:id="rId43"/>
    <p:sldLayoutId id="2147483666" r:id="rId44"/>
    <p:sldLayoutId id="2147483667" r:id="rId45"/>
    <p:sldLayoutId id="2147483689" r:id="rId46"/>
  </p:sldLayoutIdLst>
  <p:txStyles>
    <p:titleStyle>
      <a:lvl1pPr algn="l" defTabSz="914400" rtl="0" eaLnBrk="1" latinLnBrk="0" hangingPunct="1">
        <a:lnSpc>
          <a:spcPct val="80000"/>
        </a:lnSpc>
        <a:spcBef>
          <a:spcPct val="0"/>
        </a:spcBef>
        <a:spcAft>
          <a:spcPts val="600"/>
        </a:spcAft>
        <a:buNone/>
        <a:defRPr sz="3600" b="0" i="0" kern="1200">
          <a:solidFill>
            <a:schemeClr val="accent3"/>
          </a:solidFill>
          <a:latin typeface="+mj-lt"/>
          <a:ea typeface="Baskerville" panose="02020502070401020303" pitchFamily="18" charset="0"/>
          <a:cs typeface="+mj-cs"/>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edc-codecademy/skwd10-net-06-csharpadv" TargetMode="External"/><Relationship Id="rId2" Type="http://schemas.openxmlformats.org/officeDocument/2006/relationships/hyperlink" Target="mailto:assistant@mail.com" TargetMode="Externa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DB20DC-AD91-187D-92AE-16C13FF253DF}"/>
              </a:ext>
            </a:extLst>
          </p:cNvPr>
          <p:cNvSpPr>
            <a:spLocks noGrp="1"/>
          </p:cNvSpPr>
          <p:nvPr>
            <p:ph type="pic" sz="quarter" idx="13"/>
          </p:nvPr>
        </p:nvSpPr>
        <p:spPr>
          <a:xfrm>
            <a:off x="210724" y="340369"/>
            <a:ext cx="9345477" cy="5939518"/>
          </a:xfrm>
        </p:spPr>
        <p:txBody>
          <a:bodyPr/>
          <a:lstStyle/>
          <a:p>
            <a:endParaRPr lang="mk-MK" dirty="0"/>
          </a:p>
        </p:txBody>
      </p:sp>
      <p:sp>
        <p:nvSpPr>
          <p:cNvPr id="3" name="Title 2">
            <a:extLst>
              <a:ext uri="{FF2B5EF4-FFF2-40B4-BE49-F238E27FC236}">
                <a16:creationId xmlns:a16="http://schemas.microsoft.com/office/drawing/2014/main" id="{B4DFD853-F949-6CC5-09D7-750936488A28}"/>
              </a:ext>
            </a:extLst>
          </p:cNvPr>
          <p:cNvSpPr>
            <a:spLocks noGrp="1"/>
          </p:cNvSpPr>
          <p:nvPr>
            <p:ph type="title"/>
          </p:nvPr>
        </p:nvSpPr>
        <p:spPr>
          <a:xfrm>
            <a:off x="373612" y="692674"/>
            <a:ext cx="11623316" cy="2062103"/>
          </a:xfrm>
        </p:spPr>
        <p:txBody>
          <a:bodyPr/>
          <a:lstStyle/>
          <a:p>
            <a:r>
              <a:rPr lang="en-US" sz="8000" dirty="0">
                <a:solidFill>
                  <a:srgbClr val="D38F73"/>
                </a:solidFill>
                <a:latin typeface="Roboto Medium"/>
                <a:ea typeface="Roboto Medium"/>
                <a:cs typeface="Roboto Medium"/>
                <a:sym typeface="Roboto Medium"/>
              </a:rPr>
              <a:t>Constraints</a:t>
            </a:r>
            <a:r>
              <a:rPr lang="en-US" sz="8000" dirty="0">
                <a:solidFill>
                  <a:schemeClr val="lt1"/>
                </a:solidFill>
                <a:latin typeface="Roboto Medium"/>
                <a:ea typeface="Roboto Medium"/>
                <a:cs typeface="Roboto Medium"/>
                <a:sym typeface="Roboto Medium"/>
              </a:rPr>
              <a:t>, Combining </a:t>
            </a:r>
            <a:r>
              <a:rPr lang="en-US" sz="8000" dirty="0">
                <a:solidFill>
                  <a:srgbClr val="D38F73"/>
                </a:solidFill>
                <a:latin typeface="Roboto Medium"/>
                <a:ea typeface="Roboto Medium"/>
                <a:cs typeface="Roboto Medium"/>
                <a:sym typeface="Roboto Medium"/>
              </a:rPr>
              <a:t>Sets</a:t>
            </a:r>
            <a:r>
              <a:rPr lang="en-US" sz="8000" dirty="0">
                <a:solidFill>
                  <a:schemeClr val="lt1"/>
                </a:solidFill>
                <a:latin typeface="Roboto Medium"/>
                <a:ea typeface="Roboto Medium"/>
                <a:cs typeface="Roboto Medium"/>
                <a:sym typeface="Roboto Medium"/>
              </a:rPr>
              <a:t> and </a:t>
            </a:r>
            <a:r>
              <a:rPr lang="en-US" sz="8000" dirty="0">
                <a:solidFill>
                  <a:srgbClr val="D38F73"/>
                </a:solidFill>
                <a:latin typeface="Roboto Medium"/>
                <a:ea typeface="Roboto Medium"/>
                <a:cs typeface="Roboto Medium"/>
                <a:sym typeface="Roboto Medium"/>
              </a:rPr>
              <a:t>Relationships</a:t>
            </a:r>
            <a:endParaRPr lang="mk-MK" sz="8000" dirty="0">
              <a:solidFill>
                <a:srgbClr val="D38F73"/>
              </a:solidFill>
            </a:endParaRPr>
          </a:p>
        </p:txBody>
      </p:sp>
      <p:sp>
        <p:nvSpPr>
          <p:cNvPr id="5" name="Google Shape;148;p25"/>
          <p:cNvSpPr txBox="1">
            <a:spLocks noGrp="1"/>
          </p:cNvSpPr>
          <p:nvPr/>
        </p:nvSpPr>
        <p:spPr>
          <a:xfrm>
            <a:off x="605868" y="5503884"/>
            <a:ext cx="3610200" cy="623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4290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2385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L="2286000" marR="0" lvl="4"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L="2743200" marR="0" lvl="5"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L="3200400" marR="0" lvl="6"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L="3657600" marR="0" lvl="7"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L="4114800" marR="0" lvl="8"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pPr marL="0" indent="0" algn="l">
              <a:spcBef>
                <a:spcPts val="0"/>
              </a:spcBef>
            </a:pPr>
            <a:r>
              <a:rPr lang="en" dirty="0">
                <a:solidFill>
                  <a:schemeClr val="lt1"/>
                </a:solidFill>
                <a:ea typeface="Roboto"/>
                <a:sym typeface="Roboto"/>
              </a:rPr>
              <a:t>Trainer – Danilo Borozan</a:t>
            </a:r>
            <a:endParaRPr lang="en-US" dirty="0">
              <a:solidFill>
                <a:schemeClr val="lt1"/>
              </a:solidFill>
              <a:ea typeface="Roboto"/>
            </a:endParaRPr>
          </a:p>
          <a:p>
            <a:pPr marL="0" indent="0" algn="l">
              <a:spcBef>
                <a:spcPts val="0"/>
              </a:spcBef>
            </a:pPr>
            <a:r>
              <a:rPr lang="en" dirty="0">
                <a:solidFill>
                  <a:schemeClr val="lt1"/>
                </a:solidFill>
                <a:ea typeface="Roboto"/>
                <a:sym typeface="Roboto"/>
              </a:rPr>
              <a:t>Co-Trainer – Ilija Mitev</a:t>
            </a:r>
            <a:endParaRPr lang="en-US" dirty="0">
              <a:ea typeface="Roboto"/>
            </a:endParaRPr>
          </a:p>
        </p:txBody>
      </p:sp>
      <p:sp>
        <p:nvSpPr>
          <p:cNvPr id="4" name="Rectangle 3"/>
          <p:cNvSpPr/>
          <p:nvPr/>
        </p:nvSpPr>
        <p:spPr>
          <a:xfrm>
            <a:off x="1197829" y="3823298"/>
            <a:ext cx="4532011" cy="707886"/>
          </a:xfrm>
          <a:prstGeom prst="rect">
            <a:avLst/>
          </a:prstGeom>
        </p:spPr>
        <p:txBody>
          <a:bodyPr wrap="none">
            <a:spAutoFit/>
          </a:bodyPr>
          <a:lstStyle/>
          <a:p>
            <a:pPr algn="ctr"/>
            <a:r>
              <a:rPr lang="en-US" sz="2000" dirty="0">
                <a:solidFill>
                  <a:schemeClr val="bg1">
                    <a:lumMod val="85000"/>
                  </a:schemeClr>
                </a:solidFill>
                <a:latin typeface="Roboto Medium"/>
                <a:ea typeface="Roboto"/>
                <a:cs typeface="Calibri"/>
              </a:rPr>
              <a:t>(Developing and Design of databases </a:t>
            </a:r>
            <a:br>
              <a:rPr lang="en-US" sz="2000" dirty="0">
                <a:solidFill>
                  <a:schemeClr val="bg1">
                    <a:lumMod val="85000"/>
                  </a:schemeClr>
                </a:solidFill>
                <a:latin typeface="Roboto Medium"/>
                <a:ea typeface="Roboto"/>
                <a:cs typeface="Calibri"/>
              </a:rPr>
            </a:br>
            <a:r>
              <a:rPr lang="en-US" sz="2000" dirty="0">
                <a:solidFill>
                  <a:schemeClr val="bg1">
                    <a:lumMod val="85000"/>
                  </a:schemeClr>
                </a:solidFill>
                <a:latin typeface="Roboto Medium"/>
                <a:ea typeface="Roboto"/>
                <a:cs typeface="Calibri"/>
              </a:rPr>
              <a:t>using SQL Server)</a:t>
            </a:r>
          </a:p>
        </p:txBody>
      </p:sp>
    </p:spTree>
    <p:extLst>
      <p:ext uri="{BB962C8B-B14F-4D97-AF65-F5344CB8AC3E}">
        <p14:creationId xmlns:p14="http://schemas.microsoft.com/office/powerpoint/2010/main" val="397640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46114" y="534660"/>
            <a:ext cx="10498086" cy="86437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COMBINING SETS OF DATA WITH </a:t>
            </a:r>
            <a:r>
              <a:rPr lang="en-US" sz="4000" b="1" dirty="0">
                <a:solidFill>
                  <a:srgbClr val="D38F73"/>
                </a:solidFill>
                <a:latin typeface="Roboto"/>
                <a:ea typeface="Roboto"/>
                <a:cs typeface="Roboto"/>
                <a:sym typeface="Roboto"/>
              </a:rPr>
              <a:t>UNION</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0" y="1600200"/>
            <a:ext cx="11402568" cy="484632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indent="-342900">
              <a:lnSpc>
                <a:spcPct val="100000"/>
              </a:lnSpc>
              <a:spcBef>
                <a:spcPts val="600"/>
              </a:spcBef>
              <a:buClr>
                <a:schemeClr val="tx1"/>
              </a:buClr>
              <a:buSzPts val="1800"/>
              <a:buFont typeface="Arial" pitchFamily="34" charset="0"/>
              <a:buChar char="•"/>
            </a:pPr>
            <a:r>
              <a:rPr lang="en-US" sz="2400" dirty="0">
                <a:solidFill>
                  <a:srgbClr val="D38F73"/>
                </a:solidFill>
                <a:latin typeface="Roboto" charset="0"/>
                <a:ea typeface="Roboto" charset="0"/>
                <a:cs typeface="Roboto" charset="0"/>
              </a:rPr>
              <a:t>UNION set operator unifies the results of the two input queries. </a:t>
            </a:r>
            <a:r>
              <a:rPr lang="en-US" sz="2400" dirty="0">
                <a:solidFill>
                  <a:schemeClr val="bg2"/>
                </a:solidFill>
                <a:latin typeface="Roboto" charset="0"/>
                <a:ea typeface="Roboto" charset="0"/>
                <a:cs typeface="Roboto" charset="0"/>
              </a:rPr>
              <a:t>As a set operator, UNION has an implied </a:t>
            </a:r>
            <a:r>
              <a:rPr lang="en-US" sz="2400" dirty="0">
                <a:solidFill>
                  <a:srgbClr val="D38F73"/>
                </a:solidFill>
                <a:latin typeface="Roboto" charset="0"/>
                <a:ea typeface="Roboto" charset="0"/>
                <a:cs typeface="Roboto" charset="0"/>
              </a:rPr>
              <a:t>DISTINCT property</a:t>
            </a:r>
            <a:r>
              <a:rPr lang="en-US" sz="2400" dirty="0">
                <a:solidFill>
                  <a:schemeClr val="bg2"/>
                </a:solidFill>
                <a:latin typeface="Roboto" charset="0"/>
                <a:ea typeface="Roboto" charset="0"/>
                <a:cs typeface="Roboto" charset="0"/>
              </a:rPr>
              <a:t>, meaning that it does </a:t>
            </a:r>
            <a:r>
              <a:rPr lang="en-US" sz="2400" dirty="0">
                <a:solidFill>
                  <a:srgbClr val="D38F73"/>
                </a:solidFill>
                <a:latin typeface="Roboto" charset="0"/>
                <a:ea typeface="Roboto" charset="0"/>
                <a:cs typeface="Roboto" charset="0"/>
              </a:rPr>
              <a:t>not return duplicate rows.</a:t>
            </a:r>
          </a:p>
          <a:p>
            <a:pPr indent="-342900">
              <a:lnSpc>
                <a:spcPct val="100000"/>
              </a:lnSpc>
              <a:spcBef>
                <a:spcPts val="600"/>
              </a:spcBef>
              <a:buClr>
                <a:schemeClr val="tx1"/>
              </a:buClr>
              <a:buSzPts val="1800"/>
              <a:buFont typeface="Arial" pitchFamily="34" charset="0"/>
              <a:buChar char="•"/>
            </a:pPr>
            <a:r>
              <a:rPr lang="en-US" sz="2400" dirty="0">
                <a:solidFill>
                  <a:schemeClr val="bg2"/>
                </a:solidFill>
                <a:latin typeface="Roboto" charset="0"/>
                <a:ea typeface="Roboto" charset="0"/>
                <a:cs typeface="Roboto" charset="0"/>
              </a:rPr>
              <a:t>Duplicates are eliminated</a:t>
            </a:r>
          </a:p>
          <a:p>
            <a:pPr indent="-342900">
              <a:lnSpc>
                <a:spcPct val="100000"/>
              </a:lnSpc>
              <a:spcBef>
                <a:spcPts val="600"/>
              </a:spcBef>
              <a:buClr>
                <a:schemeClr val="tx1"/>
              </a:buClr>
              <a:buSzPts val="1800"/>
              <a:buFont typeface="Arial" pitchFamily="34" charset="0"/>
              <a:buChar char="•"/>
            </a:pPr>
            <a:r>
              <a:rPr lang="en-US" sz="2400" dirty="0">
                <a:solidFill>
                  <a:schemeClr val="bg2"/>
                </a:solidFill>
                <a:latin typeface="Roboto" charset="0"/>
                <a:ea typeface="Roboto" charset="0"/>
                <a:cs typeface="Roboto" charset="0"/>
              </a:rPr>
              <a:t>Pre-requisites:</a:t>
            </a:r>
          </a:p>
          <a:p>
            <a:pPr lvl="1" indent="-342900">
              <a:lnSpc>
                <a:spcPct val="100000"/>
              </a:lnSpc>
              <a:spcBef>
                <a:spcPts val="600"/>
              </a:spcBef>
              <a:buClr>
                <a:schemeClr val="tx1"/>
              </a:buClr>
              <a:buSzPts val="1800"/>
              <a:buFont typeface="Arial" pitchFamily="34" charset="0"/>
              <a:buChar char="•"/>
            </a:pPr>
            <a:r>
              <a:rPr lang="en-US" dirty="0">
                <a:solidFill>
                  <a:srgbClr val="D38F73"/>
                </a:solidFill>
                <a:latin typeface="Roboto" charset="0"/>
                <a:ea typeface="Roboto" charset="0"/>
                <a:cs typeface="Roboto" charset="0"/>
              </a:rPr>
              <a:t>All sets should have same number and order of columns.</a:t>
            </a:r>
          </a:p>
          <a:p>
            <a:pPr lvl="1" indent="-342900">
              <a:lnSpc>
                <a:spcPct val="100000"/>
              </a:lnSpc>
              <a:spcBef>
                <a:spcPts val="600"/>
              </a:spcBef>
              <a:buClr>
                <a:schemeClr val="tx1"/>
              </a:buClr>
              <a:buSzPts val="1800"/>
              <a:buFont typeface="Arial" pitchFamily="34" charset="0"/>
              <a:buChar char="•"/>
            </a:pPr>
            <a:r>
              <a:rPr lang="en-US" dirty="0">
                <a:solidFill>
                  <a:schemeClr val="bg2"/>
                </a:solidFill>
                <a:latin typeface="Roboto" charset="0"/>
                <a:ea typeface="Roboto" charset="0"/>
                <a:cs typeface="Roboto" charset="0"/>
              </a:rPr>
              <a:t>Columns should be of same or compatible data type</a:t>
            </a:r>
          </a:p>
          <a:p>
            <a:pPr marL="457200" lvl="1" indent="0">
              <a:spcBef>
                <a:spcPts val="0"/>
              </a:spcBef>
              <a:buNone/>
            </a:pPr>
            <a:endParaRPr lang="en-US" sz="1700" dirty="0">
              <a:solidFill>
                <a:srgbClr val="0000FF"/>
              </a:solidFill>
              <a:latin typeface="Roboto" charset="0"/>
              <a:ea typeface="Roboto" charset="0"/>
              <a:cs typeface="Roboto" charset="0"/>
              <a:sym typeface="Consolas"/>
            </a:endParaRPr>
          </a:p>
          <a:p>
            <a:pPr marL="457200" lvl="1" indent="0">
              <a:spcBef>
                <a:spcPts val="0"/>
              </a:spcBef>
              <a:buNone/>
            </a:pPr>
            <a:r>
              <a:rPr lang="en-US" sz="1700" dirty="0">
                <a:solidFill>
                  <a:srgbClr val="0000FF"/>
                </a:solidFill>
                <a:latin typeface="Roboto" charset="0"/>
                <a:ea typeface="Roboto" charset="0"/>
                <a:cs typeface="Roboto" charset="0"/>
                <a:sym typeface="Consolas"/>
              </a:rPr>
              <a:t>	</a:t>
            </a:r>
          </a:p>
          <a:p>
            <a:pPr marL="457200" lvl="1" indent="0">
              <a:spcBef>
                <a:spcPts val="0"/>
              </a:spcBef>
              <a:buNone/>
            </a:pPr>
            <a:r>
              <a:rPr lang="en-US" sz="1700" dirty="0">
                <a:solidFill>
                  <a:srgbClr val="D38F73"/>
                </a:solidFill>
                <a:latin typeface="Roboto" charset="0"/>
                <a:ea typeface="Roboto" charset="0"/>
                <a:cs typeface="Roboto" charset="0"/>
                <a:sym typeface="Consolas"/>
              </a:rPr>
              <a:t>SELECT </a:t>
            </a:r>
            <a:r>
              <a:rPr lang="en-US" sz="1700" dirty="0">
                <a:solidFill>
                  <a:schemeClr val="bg2"/>
                </a:solidFill>
                <a:latin typeface="Roboto" charset="0"/>
                <a:ea typeface="Roboto" charset="0"/>
                <a:cs typeface="Roboto" charset="0"/>
                <a:sym typeface="Consolas"/>
              </a:rPr>
              <a:t>Name</a:t>
            </a:r>
            <a:r>
              <a:rPr lang="en-US" sz="1700" dirty="0">
                <a:latin typeface="Roboto" charset="0"/>
                <a:ea typeface="Roboto" charset="0"/>
                <a:cs typeface="Roboto" charset="0"/>
                <a:sym typeface="Consolas"/>
              </a:rPr>
              <a:t> </a:t>
            </a:r>
            <a:r>
              <a:rPr lang="en-US" sz="1700" dirty="0">
                <a:solidFill>
                  <a:srgbClr val="D38F73"/>
                </a:solidFill>
                <a:latin typeface="Roboto" charset="0"/>
                <a:ea typeface="Roboto" charset="0"/>
                <a:cs typeface="Roboto" charset="0"/>
                <a:sym typeface="Consolas"/>
              </a:rPr>
              <a:t>FROM</a:t>
            </a:r>
            <a:r>
              <a:rPr lang="en-US" sz="1700" dirty="0">
                <a:latin typeface="Roboto" charset="0"/>
                <a:ea typeface="Roboto" charset="0"/>
                <a:cs typeface="Roboto" charset="0"/>
                <a:sym typeface="Consolas"/>
              </a:rPr>
              <a:t> </a:t>
            </a:r>
            <a:r>
              <a:rPr lang="en-US" sz="1700" dirty="0" err="1">
                <a:solidFill>
                  <a:schemeClr val="bg2"/>
                </a:solidFill>
                <a:latin typeface="Roboto" charset="0"/>
                <a:ea typeface="Roboto" charset="0"/>
                <a:cs typeface="Roboto" charset="0"/>
                <a:sym typeface="Consolas"/>
              </a:rPr>
              <a:t>BusinessEntity</a:t>
            </a:r>
            <a:endParaRPr lang="en-US" sz="1700" dirty="0">
              <a:solidFill>
                <a:schemeClr val="bg2"/>
              </a:solidFill>
              <a:latin typeface="Roboto" charset="0"/>
              <a:ea typeface="Roboto" charset="0"/>
              <a:cs typeface="Roboto" charset="0"/>
            </a:endParaRPr>
          </a:p>
          <a:p>
            <a:pPr marL="457200" lvl="1" indent="0">
              <a:spcBef>
                <a:spcPts val="0"/>
              </a:spcBef>
              <a:buNone/>
            </a:pPr>
            <a:r>
              <a:rPr lang="en-US" sz="1700" dirty="0">
                <a:solidFill>
                  <a:srgbClr val="D38F73"/>
                </a:solidFill>
                <a:latin typeface="Roboto" charset="0"/>
                <a:ea typeface="Roboto" charset="0"/>
                <a:cs typeface="Roboto" charset="0"/>
                <a:sym typeface="Consolas"/>
              </a:rPr>
              <a:t>UNION</a:t>
            </a:r>
            <a:r>
              <a:rPr lang="en-US" sz="1700" dirty="0">
                <a:latin typeface="Roboto" charset="0"/>
                <a:ea typeface="Roboto" charset="0"/>
                <a:cs typeface="Roboto" charset="0"/>
                <a:sym typeface="Consolas"/>
              </a:rPr>
              <a:t> </a:t>
            </a:r>
            <a:endParaRPr lang="en-US" sz="1700" dirty="0">
              <a:latin typeface="Roboto" charset="0"/>
              <a:ea typeface="Roboto" charset="0"/>
              <a:cs typeface="Roboto" charset="0"/>
            </a:endParaRPr>
          </a:p>
          <a:p>
            <a:pPr marL="457200" lvl="1" indent="0">
              <a:spcBef>
                <a:spcPts val="0"/>
              </a:spcBef>
              <a:buNone/>
            </a:pPr>
            <a:r>
              <a:rPr lang="en-US" sz="1700" dirty="0">
                <a:solidFill>
                  <a:srgbClr val="D38F73"/>
                </a:solidFill>
                <a:latin typeface="Roboto" charset="0"/>
                <a:ea typeface="Roboto" charset="0"/>
                <a:cs typeface="Roboto" charset="0"/>
                <a:sym typeface="Consolas"/>
              </a:rPr>
              <a:t>SELECT</a:t>
            </a:r>
            <a:r>
              <a:rPr lang="en-US" sz="1700" dirty="0">
                <a:latin typeface="Roboto" charset="0"/>
                <a:ea typeface="Roboto" charset="0"/>
                <a:cs typeface="Roboto" charset="0"/>
                <a:sym typeface="Consolas"/>
              </a:rPr>
              <a:t> </a:t>
            </a:r>
            <a:r>
              <a:rPr lang="en-US" sz="1700" dirty="0">
                <a:solidFill>
                  <a:schemeClr val="bg2"/>
                </a:solidFill>
                <a:latin typeface="Roboto" charset="0"/>
                <a:ea typeface="Roboto" charset="0"/>
                <a:cs typeface="Roboto" charset="0"/>
                <a:sym typeface="Consolas"/>
              </a:rPr>
              <a:t>Name</a:t>
            </a:r>
            <a:r>
              <a:rPr lang="en-US" sz="1700" dirty="0">
                <a:latin typeface="Roboto" charset="0"/>
                <a:ea typeface="Roboto" charset="0"/>
                <a:cs typeface="Roboto" charset="0"/>
                <a:sym typeface="Consolas"/>
              </a:rPr>
              <a:t> </a:t>
            </a:r>
            <a:r>
              <a:rPr lang="en-US" sz="1700" dirty="0">
                <a:solidFill>
                  <a:srgbClr val="D38F73"/>
                </a:solidFill>
                <a:latin typeface="Roboto" charset="0"/>
                <a:ea typeface="Roboto" charset="0"/>
                <a:cs typeface="Roboto" charset="0"/>
                <a:sym typeface="Consolas"/>
              </a:rPr>
              <a:t>FROM </a:t>
            </a:r>
            <a:r>
              <a:rPr lang="en-US" sz="1700" dirty="0">
                <a:solidFill>
                  <a:schemeClr val="bg2"/>
                </a:solidFill>
                <a:latin typeface="Roboto" charset="0"/>
                <a:ea typeface="Roboto" charset="0"/>
                <a:cs typeface="Roboto" charset="0"/>
                <a:sym typeface="Consolas"/>
              </a:rPr>
              <a:t>Customer</a:t>
            </a:r>
            <a:endParaRPr lang="en-US" sz="1700" dirty="0">
              <a:solidFill>
                <a:schemeClr val="bg2"/>
              </a:solidFill>
              <a:latin typeface="Roboto" charset="0"/>
              <a:ea typeface="Roboto" charset="0"/>
              <a:cs typeface="Roboto" charset="0"/>
              <a:sym typeface="Trebuchet MS"/>
            </a:endParaRPr>
          </a:p>
          <a:p>
            <a:pPr marL="114300" indent="0">
              <a:lnSpc>
                <a:spcPct val="100000"/>
              </a:lnSpc>
              <a:spcBef>
                <a:spcPts val="600"/>
              </a:spcBef>
              <a:buClr>
                <a:schemeClr val="tx1"/>
              </a:buClr>
              <a:buSzPts val="1800"/>
              <a:buNone/>
            </a:pPr>
            <a:endParaRPr lang="en-US" sz="2400" b="1" dirty="0">
              <a:solidFill>
                <a:schemeClr val="bg2"/>
              </a:solidFill>
              <a:latin typeface="Roboto" charset="0"/>
              <a:ea typeface="Roboto" charset="0"/>
              <a:cs typeface="Roboto" charset="0"/>
            </a:endParaRPr>
          </a:p>
        </p:txBody>
      </p:sp>
      <p:grpSp>
        <p:nvGrpSpPr>
          <p:cNvPr id="6" name="Google Shape;183;p5"/>
          <p:cNvGrpSpPr/>
          <p:nvPr/>
        </p:nvGrpSpPr>
        <p:grpSpPr>
          <a:xfrm>
            <a:off x="5804142" y="5338766"/>
            <a:ext cx="2226828" cy="1026058"/>
            <a:chOff x="4975668" y="3063240"/>
            <a:chExt cx="2226828" cy="1026058"/>
          </a:xfrm>
        </p:grpSpPr>
        <p:sp>
          <p:nvSpPr>
            <p:cNvPr id="7" name="Google Shape;184;p5"/>
            <p:cNvSpPr/>
            <p:nvPr/>
          </p:nvSpPr>
          <p:spPr>
            <a:xfrm>
              <a:off x="4975668" y="3063240"/>
              <a:ext cx="1278900" cy="1022700"/>
            </a:xfrm>
            <a:prstGeom prst="ellipse">
              <a:avLst/>
            </a:prstGeom>
            <a:solidFill>
              <a:schemeClr val="accent5"/>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Set1</a:t>
              </a:r>
              <a:endParaRPr dirty="0"/>
            </a:p>
          </p:txBody>
        </p:sp>
        <p:sp>
          <p:nvSpPr>
            <p:cNvPr id="8" name="Google Shape;185;p5"/>
            <p:cNvSpPr/>
            <p:nvPr/>
          </p:nvSpPr>
          <p:spPr>
            <a:xfrm>
              <a:off x="5923596" y="3066598"/>
              <a:ext cx="1278900" cy="1022700"/>
            </a:xfrm>
            <a:prstGeom prst="ellipse">
              <a:avLst/>
            </a:prstGeom>
            <a:solidFill>
              <a:schemeClr val="accent5"/>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Set2</a:t>
              </a:r>
              <a:endParaRPr dirty="0"/>
            </a:p>
          </p:txBody>
        </p:sp>
      </p:grpSp>
    </p:spTree>
    <p:extLst>
      <p:ext uri="{BB962C8B-B14F-4D97-AF65-F5344CB8AC3E}">
        <p14:creationId xmlns:p14="http://schemas.microsoft.com/office/powerpoint/2010/main" val="119398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479796"/>
            <a:ext cx="11503926"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COMBINING SETS OF DATA WITH </a:t>
            </a:r>
            <a:r>
              <a:rPr lang="en-US" sz="4000" b="1" dirty="0">
                <a:solidFill>
                  <a:schemeClr val="bg1"/>
                </a:solidFill>
                <a:latin typeface="Roboto"/>
                <a:ea typeface="Roboto"/>
                <a:cs typeface="Roboto"/>
                <a:sym typeface="Roboto"/>
              </a:rPr>
              <a:t>UNION ALL</a:t>
            </a:r>
            <a:endParaRPr sz="4000" b="1" dirty="0">
              <a:solidFill>
                <a:schemeClr val="bg1"/>
              </a:solidFill>
              <a:latin typeface="Roboto"/>
              <a:ea typeface="Roboto"/>
              <a:cs typeface="Roboto"/>
              <a:sym typeface="Roboto"/>
            </a:endParaRPr>
          </a:p>
        </p:txBody>
      </p:sp>
      <p:sp>
        <p:nvSpPr>
          <p:cNvPr id="5" name="Google Shape;162;p27"/>
          <p:cNvSpPr txBox="1">
            <a:spLocks noGrp="1"/>
          </p:cNvSpPr>
          <p:nvPr/>
        </p:nvSpPr>
        <p:spPr>
          <a:xfrm>
            <a:off x="265176" y="1389888"/>
            <a:ext cx="11375136" cy="329184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indent="-342900">
              <a:lnSpc>
                <a:spcPct val="100000"/>
              </a:lnSpc>
              <a:spcBef>
                <a:spcPts val="600"/>
              </a:spcBef>
              <a:buClr>
                <a:schemeClr val="tx1"/>
              </a:buClr>
              <a:buSzPts val="1800"/>
            </a:pPr>
            <a:r>
              <a:rPr lang="en-US" sz="2400" dirty="0">
                <a:solidFill>
                  <a:srgbClr val="D38F73"/>
                </a:solidFill>
                <a:latin typeface="Roboto"/>
                <a:ea typeface="Roboto"/>
                <a:cs typeface="Roboto"/>
                <a:sym typeface="Roboto"/>
              </a:rPr>
              <a:t>UNION ALL </a:t>
            </a:r>
            <a:r>
              <a:rPr lang="en-US" sz="2400" dirty="0">
                <a:solidFill>
                  <a:schemeClr val="bg1"/>
                </a:solidFill>
                <a:latin typeface="Roboto"/>
                <a:ea typeface="Roboto"/>
                <a:cs typeface="Roboto"/>
                <a:sym typeface="Roboto"/>
              </a:rPr>
              <a:t>operator unifies the results of the two input queries. As a set operator, UNION ALL doesn’t have an implied DISTINCT property, meaning that </a:t>
            </a:r>
            <a:r>
              <a:rPr lang="en-US" sz="2400" dirty="0">
                <a:solidFill>
                  <a:srgbClr val="D38F73"/>
                </a:solidFill>
                <a:latin typeface="Roboto"/>
                <a:ea typeface="Roboto"/>
                <a:cs typeface="Roboto"/>
                <a:sym typeface="Roboto"/>
              </a:rPr>
              <a:t>it can return duplicate rows.</a:t>
            </a:r>
          </a:p>
          <a:p>
            <a:pPr indent="-342900">
              <a:lnSpc>
                <a:spcPct val="100000"/>
              </a:lnSpc>
              <a:spcBef>
                <a:spcPts val="600"/>
              </a:spcBef>
              <a:buClr>
                <a:schemeClr val="tx1"/>
              </a:buClr>
              <a:buSzPts val="1800"/>
            </a:pPr>
            <a:r>
              <a:rPr lang="en-US" sz="2400" dirty="0">
                <a:solidFill>
                  <a:schemeClr val="bg1"/>
                </a:solidFill>
                <a:latin typeface="Roboto"/>
                <a:ea typeface="Roboto"/>
                <a:cs typeface="Roboto"/>
                <a:sym typeface="Roboto"/>
              </a:rPr>
              <a:t>Duplicates remain</a:t>
            </a:r>
          </a:p>
          <a:p>
            <a:pPr indent="-342900">
              <a:lnSpc>
                <a:spcPct val="100000"/>
              </a:lnSpc>
              <a:spcBef>
                <a:spcPts val="600"/>
              </a:spcBef>
              <a:buClr>
                <a:schemeClr val="tx1"/>
              </a:buClr>
              <a:buSzPts val="1800"/>
            </a:pPr>
            <a:r>
              <a:rPr lang="en-US" sz="2400" dirty="0">
                <a:solidFill>
                  <a:schemeClr val="bg1"/>
                </a:solidFill>
                <a:latin typeface="Roboto"/>
                <a:ea typeface="Roboto"/>
                <a:cs typeface="Roboto"/>
                <a:sym typeface="Roboto"/>
              </a:rPr>
              <a:t>Pre-requisites:</a:t>
            </a:r>
          </a:p>
          <a:p>
            <a:pPr lvl="1" indent="-342900">
              <a:lnSpc>
                <a:spcPct val="100000"/>
              </a:lnSpc>
              <a:spcBef>
                <a:spcPts val="600"/>
              </a:spcBef>
              <a:buClr>
                <a:schemeClr val="tx1"/>
              </a:buClr>
              <a:buSzPts val="1800"/>
            </a:pPr>
            <a:r>
              <a:rPr lang="en-US" dirty="0">
                <a:solidFill>
                  <a:schemeClr val="bg1"/>
                </a:solidFill>
                <a:latin typeface="Roboto"/>
                <a:ea typeface="Roboto"/>
                <a:cs typeface="Roboto"/>
                <a:sym typeface="Roboto"/>
              </a:rPr>
              <a:t>All sets should have same number of columns</a:t>
            </a:r>
          </a:p>
          <a:p>
            <a:pPr lvl="1" indent="-342900">
              <a:lnSpc>
                <a:spcPct val="100000"/>
              </a:lnSpc>
              <a:spcBef>
                <a:spcPts val="600"/>
              </a:spcBef>
              <a:buClr>
                <a:schemeClr val="tx1"/>
              </a:buClr>
              <a:buSzPts val="1800"/>
            </a:pPr>
            <a:r>
              <a:rPr lang="en-US" dirty="0">
                <a:solidFill>
                  <a:schemeClr val="bg1"/>
                </a:solidFill>
                <a:latin typeface="Roboto"/>
                <a:ea typeface="Roboto"/>
                <a:cs typeface="Roboto"/>
                <a:sym typeface="Roboto"/>
              </a:rPr>
              <a:t>Columns should be of same or compatible data type</a:t>
            </a:r>
          </a:p>
        </p:txBody>
      </p:sp>
      <p:sp>
        <p:nvSpPr>
          <p:cNvPr id="2" name="Rectangle 1"/>
          <p:cNvSpPr/>
          <p:nvPr/>
        </p:nvSpPr>
        <p:spPr>
          <a:xfrm>
            <a:off x="469392" y="4674584"/>
            <a:ext cx="6096000" cy="1200329"/>
          </a:xfrm>
          <a:prstGeom prst="rect">
            <a:avLst/>
          </a:prstGeom>
        </p:spPr>
        <p:txBody>
          <a:bodyPr>
            <a:spAutoFit/>
          </a:bodyPr>
          <a:lstStyle/>
          <a:p>
            <a:pPr lvl="0"/>
            <a:r>
              <a:rPr lang="en-US" sz="2400" dirty="0">
                <a:solidFill>
                  <a:srgbClr val="D38F73"/>
                </a:solidFill>
                <a:latin typeface="Roboto" charset="0"/>
                <a:ea typeface="Roboto" charset="0"/>
                <a:cs typeface="Roboto" charset="0"/>
                <a:sym typeface="Consolas"/>
              </a:rPr>
              <a:t>SELECT</a:t>
            </a:r>
            <a:r>
              <a:rPr lang="en-US" sz="2400" dirty="0">
                <a:latin typeface="Roboto" charset="0"/>
                <a:ea typeface="Roboto" charset="0"/>
                <a:cs typeface="Roboto" charset="0"/>
                <a:sym typeface="Consolas"/>
              </a:rPr>
              <a:t> </a:t>
            </a:r>
            <a:r>
              <a:rPr lang="en-US" sz="2400" dirty="0">
                <a:solidFill>
                  <a:schemeClr val="bg2"/>
                </a:solidFill>
                <a:latin typeface="Roboto" charset="0"/>
                <a:ea typeface="Roboto" charset="0"/>
                <a:cs typeface="Roboto" charset="0"/>
                <a:sym typeface="Consolas"/>
              </a:rPr>
              <a:t>Name</a:t>
            </a:r>
            <a:r>
              <a:rPr lang="en-US" sz="2400" dirty="0">
                <a:latin typeface="Roboto" charset="0"/>
                <a:ea typeface="Roboto" charset="0"/>
                <a:cs typeface="Roboto" charset="0"/>
                <a:sym typeface="Consolas"/>
              </a:rPr>
              <a:t> </a:t>
            </a:r>
            <a:r>
              <a:rPr lang="en-US" sz="2400" dirty="0">
                <a:solidFill>
                  <a:srgbClr val="D38F73"/>
                </a:solidFill>
                <a:latin typeface="Roboto" charset="0"/>
                <a:ea typeface="Roboto" charset="0"/>
                <a:cs typeface="Roboto" charset="0"/>
                <a:sym typeface="Consolas"/>
              </a:rPr>
              <a:t>FROM</a:t>
            </a:r>
            <a:r>
              <a:rPr lang="en-US" sz="2400" dirty="0">
                <a:latin typeface="Roboto" charset="0"/>
                <a:ea typeface="Roboto" charset="0"/>
                <a:cs typeface="Roboto" charset="0"/>
                <a:sym typeface="Consolas"/>
              </a:rPr>
              <a:t> </a:t>
            </a:r>
            <a:r>
              <a:rPr lang="en-US" sz="2400" dirty="0" err="1">
                <a:solidFill>
                  <a:schemeClr val="bg2"/>
                </a:solidFill>
                <a:latin typeface="Roboto" charset="0"/>
                <a:ea typeface="Roboto" charset="0"/>
                <a:cs typeface="Roboto" charset="0"/>
                <a:sym typeface="Consolas"/>
              </a:rPr>
              <a:t>BusinessEntity</a:t>
            </a:r>
            <a:endParaRPr lang="en-US" sz="2400" dirty="0">
              <a:solidFill>
                <a:schemeClr val="bg2"/>
              </a:solidFill>
              <a:latin typeface="Roboto" charset="0"/>
              <a:ea typeface="Roboto" charset="0"/>
              <a:cs typeface="Roboto" charset="0"/>
            </a:endParaRPr>
          </a:p>
          <a:p>
            <a:pPr lvl="0"/>
            <a:r>
              <a:rPr lang="en-US" sz="2400" dirty="0">
                <a:solidFill>
                  <a:srgbClr val="D38F73"/>
                </a:solidFill>
                <a:latin typeface="Roboto" charset="0"/>
                <a:ea typeface="Roboto" charset="0"/>
                <a:cs typeface="Roboto" charset="0"/>
                <a:sym typeface="Consolas"/>
              </a:rPr>
              <a:t>UNION ALL</a:t>
            </a:r>
            <a:endParaRPr lang="en-US" sz="2400" dirty="0">
              <a:solidFill>
                <a:srgbClr val="D38F73"/>
              </a:solidFill>
              <a:latin typeface="Roboto" charset="0"/>
              <a:ea typeface="Roboto" charset="0"/>
              <a:cs typeface="Roboto" charset="0"/>
            </a:endParaRPr>
          </a:p>
          <a:p>
            <a:pPr lvl="0"/>
            <a:r>
              <a:rPr lang="en-US" sz="2400" dirty="0">
                <a:solidFill>
                  <a:srgbClr val="D38F73"/>
                </a:solidFill>
                <a:latin typeface="Roboto" charset="0"/>
                <a:ea typeface="Roboto" charset="0"/>
                <a:cs typeface="Roboto" charset="0"/>
                <a:sym typeface="Consolas"/>
              </a:rPr>
              <a:t>SELECT</a:t>
            </a:r>
            <a:r>
              <a:rPr lang="en-US" sz="2400" dirty="0">
                <a:latin typeface="Roboto" charset="0"/>
                <a:ea typeface="Roboto" charset="0"/>
                <a:cs typeface="Roboto" charset="0"/>
                <a:sym typeface="Consolas"/>
              </a:rPr>
              <a:t> </a:t>
            </a:r>
            <a:r>
              <a:rPr lang="en-US" sz="2400" dirty="0">
                <a:solidFill>
                  <a:schemeClr val="bg2"/>
                </a:solidFill>
                <a:latin typeface="Roboto" charset="0"/>
                <a:ea typeface="Roboto" charset="0"/>
                <a:cs typeface="Roboto" charset="0"/>
                <a:sym typeface="Consolas"/>
              </a:rPr>
              <a:t>Name</a:t>
            </a:r>
            <a:r>
              <a:rPr lang="en-US" sz="2400" dirty="0">
                <a:latin typeface="Roboto" charset="0"/>
                <a:ea typeface="Roboto" charset="0"/>
                <a:cs typeface="Roboto" charset="0"/>
                <a:sym typeface="Consolas"/>
              </a:rPr>
              <a:t> </a:t>
            </a:r>
            <a:r>
              <a:rPr lang="en-US" sz="2400" dirty="0">
                <a:solidFill>
                  <a:srgbClr val="D38F73"/>
                </a:solidFill>
                <a:latin typeface="Roboto" charset="0"/>
                <a:ea typeface="Roboto" charset="0"/>
                <a:cs typeface="Roboto" charset="0"/>
                <a:sym typeface="Consolas"/>
              </a:rPr>
              <a:t>FROM</a:t>
            </a:r>
            <a:r>
              <a:rPr lang="en-US" sz="2400" dirty="0">
                <a:latin typeface="Roboto" charset="0"/>
                <a:ea typeface="Roboto" charset="0"/>
                <a:cs typeface="Roboto" charset="0"/>
                <a:sym typeface="Consolas"/>
              </a:rPr>
              <a:t> </a:t>
            </a:r>
            <a:r>
              <a:rPr lang="en-US" sz="2400" dirty="0">
                <a:solidFill>
                  <a:schemeClr val="bg2"/>
                </a:solidFill>
                <a:latin typeface="Roboto" charset="0"/>
                <a:ea typeface="Roboto" charset="0"/>
                <a:cs typeface="Roboto" charset="0"/>
                <a:sym typeface="Consolas"/>
              </a:rPr>
              <a:t>Customer</a:t>
            </a:r>
            <a:endParaRPr lang="en-US" sz="2400" dirty="0">
              <a:solidFill>
                <a:schemeClr val="bg2"/>
              </a:solidFill>
              <a:latin typeface="Roboto" charset="0"/>
              <a:ea typeface="Roboto" charset="0"/>
              <a:cs typeface="Roboto" charset="0"/>
              <a:sym typeface="Trebuchet MS"/>
            </a:endParaRPr>
          </a:p>
        </p:txBody>
      </p:sp>
      <p:sp>
        <p:nvSpPr>
          <p:cNvPr id="6" name="Google Shape;184;p5"/>
          <p:cNvSpPr/>
          <p:nvPr/>
        </p:nvSpPr>
        <p:spPr>
          <a:xfrm>
            <a:off x="5804142" y="5338766"/>
            <a:ext cx="1278900" cy="1022700"/>
          </a:xfrm>
          <a:prstGeom prst="ellipse">
            <a:avLst/>
          </a:prstGeom>
          <a:solidFill>
            <a:schemeClr val="accent5"/>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Set1</a:t>
            </a:r>
            <a:endParaRPr dirty="0"/>
          </a:p>
        </p:txBody>
      </p:sp>
      <p:sp>
        <p:nvSpPr>
          <p:cNvPr id="7" name="Google Shape;184;p5"/>
          <p:cNvSpPr/>
          <p:nvPr/>
        </p:nvSpPr>
        <p:spPr>
          <a:xfrm>
            <a:off x="7083042" y="5338766"/>
            <a:ext cx="1278900" cy="1022700"/>
          </a:xfrm>
          <a:prstGeom prst="ellipse">
            <a:avLst/>
          </a:prstGeom>
          <a:solidFill>
            <a:schemeClr val="accent5"/>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Set2</a:t>
            </a:r>
            <a:endParaRPr dirty="0"/>
          </a:p>
        </p:txBody>
      </p:sp>
    </p:spTree>
    <p:extLst>
      <p:ext uri="{BB962C8B-B14F-4D97-AF65-F5344CB8AC3E}">
        <p14:creationId xmlns:p14="http://schemas.microsoft.com/office/powerpoint/2010/main" val="27258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0" y="331338"/>
            <a:ext cx="11430000" cy="120993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chemeClr val="tx1"/>
                </a:solidFill>
                <a:latin typeface="Roboto"/>
                <a:ea typeface="Roboto"/>
                <a:sym typeface="Roboto"/>
              </a:rPr>
              <a:t>COMBINING SETS OF DATA WITH </a:t>
            </a:r>
            <a:r>
              <a:rPr lang="en-US" sz="4000" b="1" dirty="0">
                <a:solidFill>
                  <a:srgbClr val="D38F73"/>
                </a:solidFill>
                <a:latin typeface="Roboto"/>
                <a:ea typeface="Roboto"/>
                <a:sym typeface="Roboto"/>
              </a:rPr>
              <a:t>INTERSECT</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0" y="1541268"/>
            <a:ext cx="11092446" cy="474980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a:lnSpc>
                <a:spcPct val="100000"/>
              </a:lnSpc>
              <a:spcBef>
                <a:spcPts val="1000"/>
              </a:spcBef>
              <a:buClr>
                <a:srgbClr val="000000"/>
              </a:buClr>
              <a:buSzPts val="1800"/>
            </a:pPr>
            <a:r>
              <a:rPr lang="en-US" sz="2400" dirty="0">
                <a:solidFill>
                  <a:srgbClr val="D38F73"/>
                </a:solidFill>
                <a:latin typeface="Roboto"/>
                <a:ea typeface="Roboto"/>
              </a:rPr>
              <a:t>INTERSECT</a:t>
            </a:r>
            <a:r>
              <a:rPr lang="en-US" sz="2400" dirty="0">
                <a:solidFill>
                  <a:schemeClr val="bg1"/>
                </a:solidFill>
                <a:latin typeface="Roboto"/>
                <a:ea typeface="Roboto"/>
              </a:rPr>
              <a:t> operator </a:t>
            </a:r>
            <a:r>
              <a:rPr lang="en-US" sz="2400" dirty="0">
                <a:solidFill>
                  <a:srgbClr val="D38F73"/>
                </a:solidFill>
                <a:latin typeface="Roboto"/>
                <a:ea typeface="Roboto"/>
              </a:rPr>
              <a:t>returns only distinct rows that are common to both sets. </a:t>
            </a:r>
            <a:r>
              <a:rPr lang="en-US" sz="2400" dirty="0">
                <a:solidFill>
                  <a:schemeClr val="bg1"/>
                </a:solidFill>
                <a:latin typeface="Roboto"/>
                <a:ea typeface="Roboto"/>
              </a:rPr>
              <a:t>In other words, if a row appears at least once in the first set and at least once in the second set, it will appear once in the result of the INTERSECT operator.</a:t>
            </a:r>
          </a:p>
          <a:p>
            <a:pPr>
              <a:lnSpc>
                <a:spcPct val="100000"/>
              </a:lnSpc>
              <a:spcBef>
                <a:spcPts val="1000"/>
              </a:spcBef>
              <a:buClr>
                <a:srgbClr val="000000"/>
              </a:buClr>
              <a:buSzPts val="1800"/>
            </a:pPr>
            <a:r>
              <a:rPr lang="en-US" sz="2400" dirty="0">
                <a:solidFill>
                  <a:schemeClr val="bg1"/>
                </a:solidFill>
                <a:latin typeface="Roboto"/>
                <a:ea typeface="Roboto"/>
              </a:rPr>
              <a:t>Pre-requisites:</a:t>
            </a:r>
          </a:p>
          <a:p>
            <a:pPr lvl="1">
              <a:lnSpc>
                <a:spcPct val="100000"/>
              </a:lnSpc>
              <a:spcBef>
                <a:spcPts val="1000"/>
              </a:spcBef>
              <a:buClr>
                <a:srgbClr val="000000"/>
              </a:buClr>
              <a:buSzPts val="1800"/>
            </a:pPr>
            <a:r>
              <a:rPr lang="en-US" dirty="0">
                <a:solidFill>
                  <a:schemeClr val="bg1"/>
                </a:solidFill>
                <a:latin typeface="Roboto"/>
                <a:ea typeface="Roboto"/>
              </a:rPr>
              <a:t>All sets should have same number of columns</a:t>
            </a:r>
          </a:p>
          <a:p>
            <a:pPr lvl="1">
              <a:lnSpc>
                <a:spcPct val="100000"/>
              </a:lnSpc>
              <a:spcBef>
                <a:spcPts val="1000"/>
              </a:spcBef>
              <a:buClr>
                <a:srgbClr val="000000"/>
              </a:buClr>
              <a:buSzPts val="1800"/>
            </a:pPr>
            <a:r>
              <a:rPr lang="en-US" dirty="0">
                <a:solidFill>
                  <a:schemeClr val="bg1"/>
                </a:solidFill>
                <a:latin typeface="Roboto"/>
                <a:ea typeface="Roboto"/>
              </a:rPr>
              <a:t>Columns should be of same or compatible data type</a:t>
            </a:r>
          </a:p>
        </p:txBody>
      </p:sp>
      <p:sp>
        <p:nvSpPr>
          <p:cNvPr id="6" name="Google Shape;206;g12dab3335d2_0_340"/>
          <p:cNvSpPr/>
          <p:nvPr/>
        </p:nvSpPr>
        <p:spPr>
          <a:xfrm>
            <a:off x="217170" y="4767088"/>
            <a:ext cx="7399782" cy="20909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SELECT</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FirstName,LastName</a:t>
            </a:r>
            <a:r>
              <a:rPr lang="en" sz="2400" dirty="0">
                <a:solidFill>
                  <a:srgbClr val="D38F73"/>
                </a:solidFill>
                <a:latin typeface="Roboto" charset="0"/>
                <a:ea typeface="Roboto" charset="0"/>
                <a:cs typeface="Roboto" charset="0"/>
                <a:sym typeface="Consolas"/>
              </a:rPr>
              <a:t> FROM </a:t>
            </a:r>
            <a:r>
              <a:rPr lang="en" sz="2400" dirty="0">
                <a:solidFill>
                  <a:schemeClr val="bg2"/>
                </a:solidFill>
                <a:latin typeface="Roboto" charset="0"/>
                <a:ea typeface="Roboto" charset="0"/>
                <a:cs typeface="Roboto" charset="0"/>
                <a:sym typeface="Consolas"/>
              </a:rPr>
              <a:t>Employee</a:t>
            </a:r>
            <a:endParaRPr sz="2400" dirty="0">
              <a:solidFill>
                <a:schemeClr val="bg2"/>
              </a:solidFill>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WHERE</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FirstName = 'Aleksandar'</a:t>
            </a:r>
            <a:endParaRPr sz="2400" dirty="0">
              <a:solidFill>
                <a:schemeClr val="bg2"/>
              </a:solidFill>
              <a:latin typeface="Roboto" charset="0"/>
              <a:ea typeface="Roboto" charset="0"/>
              <a:cs typeface="Roboto" charset="0"/>
              <a:sym typeface="Consolas"/>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INTERSECT</a:t>
            </a:r>
            <a:r>
              <a:rPr lang="en" sz="2400" dirty="0">
                <a:latin typeface="Roboto" charset="0"/>
                <a:ea typeface="Roboto" charset="0"/>
                <a:cs typeface="Roboto" charset="0"/>
                <a:sym typeface="Consolas"/>
              </a:rPr>
              <a:t> </a:t>
            </a:r>
            <a:endParaRPr sz="2400" dirty="0">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SELECT</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FirstName,LastName</a:t>
            </a:r>
            <a:r>
              <a:rPr lang="en" sz="2400" dirty="0">
                <a:solidFill>
                  <a:srgbClr val="D38F73"/>
                </a:solidFill>
                <a:latin typeface="Roboto" charset="0"/>
                <a:ea typeface="Roboto" charset="0"/>
                <a:cs typeface="Roboto" charset="0"/>
                <a:sym typeface="Consolas"/>
              </a:rPr>
              <a:t> FROM </a:t>
            </a:r>
            <a:r>
              <a:rPr lang="en" sz="2400" dirty="0">
                <a:solidFill>
                  <a:schemeClr val="bg2"/>
                </a:solidFill>
                <a:latin typeface="Roboto" charset="0"/>
                <a:ea typeface="Roboto" charset="0"/>
                <a:cs typeface="Roboto" charset="0"/>
                <a:sym typeface="Consolas"/>
              </a:rPr>
              <a:t>Employee</a:t>
            </a:r>
            <a:endParaRPr sz="2400" dirty="0">
              <a:solidFill>
                <a:schemeClr val="bg2"/>
              </a:solidFill>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WHERE</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LastName = 'Nikolovski'</a:t>
            </a:r>
            <a:endParaRPr sz="2400" dirty="0">
              <a:solidFill>
                <a:schemeClr val="bg2"/>
              </a:solidFill>
              <a:latin typeface="Roboto" charset="0"/>
              <a:ea typeface="Roboto" charset="0"/>
              <a:cs typeface="Roboto" charset="0"/>
              <a:sym typeface="Consolas"/>
            </a:endParaRPr>
          </a:p>
        </p:txBody>
      </p:sp>
      <p:grpSp>
        <p:nvGrpSpPr>
          <p:cNvPr id="7" name="Google Shape;207;g12dab3335d2_0_340"/>
          <p:cNvGrpSpPr/>
          <p:nvPr/>
        </p:nvGrpSpPr>
        <p:grpSpPr>
          <a:xfrm>
            <a:off x="8664521" y="3368997"/>
            <a:ext cx="2427925" cy="825633"/>
            <a:chOff x="7570848" y="2728269"/>
            <a:chExt cx="2283408" cy="1022701"/>
          </a:xfrm>
        </p:grpSpPr>
        <p:sp>
          <p:nvSpPr>
            <p:cNvPr id="8" name="Google Shape;208;g12dab3335d2_0_340"/>
            <p:cNvSpPr/>
            <p:nvPr/>
          </p:nvSpPr>
          <p:spPr>
            <a:xfrm>
              <a:off x="7570848" y="2728269"/>
              <a:ext cx="1278900" cy="1022700"/>
            </a:xfrm>
            <a:prstGeom prst="ellipse">
              <a:avLst/>
            </a:prstGeom>
            <a:solidFill>
              <a:srgbClr val="FFFFFF"/>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0000"/>
                  </a:solidFill>
                  <a:latin typeface="Trebuchet MS"/>
                  <a:ea typeface="Trebuchet MS"/>
                  <a:cs typeface="Trebuchet MS"/>
                  <a:sym typeface="Trebuchet MS"/>
                </a:rPr>
                <a:t>Set1</a:t>
              </a:r>
              <a:endParaRPr/>
            </a:p>
          </p:txBody>
        </p:sp>
        <p:sp>
          <p:nvSpPr>
            <p:cNvPr id="9" name="Google Shape;209;g12dab3335d2_0_340"/>
            <p:cNvSpPr/>
            <p:nvPr/>
          </p:nvSpPr>
          <p:spPr>
            <a:xfrm>
              <a:off x="8575356" y="2728270"/>
              <a:ext cx="1278900" cy="1022700"/>
            </a:xfrm>
            <a:prstGeom prst="ellipse">
              <a:avLst/>
            </a:prstGeom>
            <a:solidFill>
              <a:srgbClr val="FFFFFF"/>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0000"/>
                  </a:solidFill>
                  <a:latin typeface="Trebuchet MS"/>
                  <a:ea typeface="Trebuchet MS"/>
                  <a:cs typeface="Trebuchet MS"/>
                  <a:sym typeface="Trebuchet MS"/>
                </a:rPr>
                <a:t>Set2</a:t>
              </a:r>
              <a:endParaRPr/>
            </a:p>
          </p:txBody>
        </p:sp>
        <p:sp>
          <p:nvSpPr>
            <p:cNvPr id="10" name="Google Shape;210;g12dab3335d2_0_340"/>
            <p:cNvSpPr/>
            <p:nvPr/>
          </p:nvSpPr>
          <p:spPr>
            <a:xfrm>
              <a:off x="8593644" y="2924159"/>
              <a:ext cx="210300" cy="630900"/>
            </a:xfrm>
            <a:prstGeom prst="ellipse">
              <a:avLst/>
            </a:prstGeom>
            <a:solidFill>
              <a:srgbClr val="D38F73"/>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rebuchet MS"/>
                <a:ea typeface="Trebuchet MS"/>
                <a:cs typeface="Trebuchet MS"/>
                <a:sym typeface="Trebuchet MS"/>
              </a:endParaRPr>
            </a:p>
          </p:txBody>
        </p:sp>
      </p:grpSp>
    </p:spTree>
    <p:extLst>
      <p:ext uri="{BB962C8B-B14F-4D97-AF65-F5344CB8AC3E}">
        <p14:creationId xmlns:p14="http://schemas.microsoft.com/office/powerpoint/2010/main" val="341561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03</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6013462"/>
          </a:xfrm>
          <a:prstGeom prst="rect">
            <a:avLst/>
          </a:prstGeom>
        </p:spPr>
        <p:txBody>
          <a:bodyPr wrap="square">
            <a:spAutoFit/>
          </a:bodyPr>
          <a:lstStyle/>
          <a:p>
            <a:pPr marL="660400" lvl="0" indent="-457200">
              <a:spcBef>
                <a:spcPts val="1000"/>
              </a:spcBef>
              <a:buSzPct val="36000"/>
              <a:buFont typeface="Arial" pitchFamily="34" charset="0"/>
              <a:buChar char="•"/>
            </a:pPr>
            <a:r>
              <a:rPr lang="en-US" sz="2800" dirty="0">
                <a:latin typeface="Roboto" charset="0"/>
                <a:ea typeface="Roboto" charset="0"/>
                <a:cs typeface="Roboto" charset="0"/>
              </a:rPr>
              <a:t>List all regions where we have </a:t>
            </a:r>
            <a:r>
              <a:rPr lang="en-US" sz="2800" dirty="0" err="1">
                <a:latin typeface="Roboto" charset="0"/>
                <a:ea typeface="Roboto" charset="0"/>
                <a:cs typeface="Roboto" charset="0"/>
              </a:rPr>
              <a:t>BusinessEntities</a:t>
            </a:r>
            <a:r>
              <a:rPr lang="en-US" sz="2800" dirty="0">
                <a:latin typeface="Roboto" charset="0"/>
                <a:ea typeface="Roboto" charset="0"/>
                <a:cs typeface="Roboto" charset="0"/>
              </a:rPr>
              <a:t> and Customers in the same time</a:t>
            </a: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292713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chemeClr val="tx1"/>
                </a:solidFill>
                <a:latin typeface="Roboto"/>
                <a:ea typeface="Roboto"/>
                <a:cs typeface="Roboto"/>
                <a:sym typeface="Roboto"/>
              </a:rPr>
              <a:t>TABLE</a:t>
            </a:r>
            <a:r>
              <a:rPr lang="en-US" sz="4000" b="1" dirty="0">
                <a:solidFill>
                  <a:srgbClr val="D38F73"/>
                </a:solidFill>
                <a:latin typeface="Roboto"/>
                <a:ea typeface="Roboto"/>
                <a:cs typeface="Roboto"/>
                <a:sym typeface="Roboto"/>
              </a:rPr>
              <a:t> CONSTRAINTS</a:t>
            </a:r>
            <a:endParaRPr sz="4000" b="1" dirty="0">
              <a:solidFill>
                <a:srgbClr val="D38F73"/>
              </a:solidFill>
              <a:latin typeface="Roboto"/>
              <a:ea typeface="Roboto"/>
              <a:cs typeface="Roboto"/>
              <a:sym typeface="Roboto"/>
            </a:endParaRPr>
          </a:p>
        </p:txBody>
      </p:sp>
      <p:pic>
        <p:nvPicPr>
          <p:cNvPr id="4" name="Google Shape;225;g12dab3335d2_0_493"/>
          <p:cNvPicPr preferRelativeResize="0"/>
          <p:nvPr/>
        </p:nvPicPr>
        <p:blipFill>
          <a:blip r:embed="rId2">
            <a:alphaModFix/>
          </a:blip>
          <a:stretch>
            <a:fillRect/>
          </a:stretch>
        </p:blipFill>
        <p:spPr>
          <a:xfrm>
            <a:off x="4172034" y="2218074"/>
            <a:ext cx="3214721" cy="3231750"/>
          </a:xfrm>
          <a:prstGeom prst="rect">
            <a:avLst/>
          </a:prstGeom>
          <a:noFill/>
          <a:ln>
            <a:noFill/>
          </a:ln>
        </p:spPr>
      </p:pic>
    </p:spTree>
    <p:extLst>
      <p:ext uri="{BB962C8B-B14F-4D97-AF65-F5344CB8AC3E}">
        <p14:creationId xmlns:p14="http://schemas.microsoft.com/office/powerpoint/2010/main" val="89243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479796"/>
            <a:ext cx="11010150"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sz="4000" b="1" dirty="0">
              <a:solidFill>
                <a:schemeClr val="tx1"/>
              </a:solidFill>
              <a:latin typeface="Roboto"/>
              <a:ea typeface="Roboto"/>
              <a:cs typeface="Roboto"/>
              <a:sym typeface="Roboto"/>
            </a:endParaRPr>
          </a:p>
        </p:txBody>
      </p:sp>
      <p:sp>
        <p:nvSpPr>
          <p:cNvPr id="5" name="Google Shape;162;p27"/>
          <p:cNvSpPr txBox="1">
            <a:spLocks noGrp="1"/>
          </p:cNvSpPr>
          <p:nvPr/>
        </p:nvSpPr>
        <p:spPr>
          <a:xfrm>
            <a:off x="265176" y="1975104"/>
            <a:ext cx="8339328" cy="408736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sp>
        <p:nvSpPr>
          <p:cNvPr id="6" name="Google Shape;168;p28"/>
          <p:cNvSpPr txBox="1">
            <a:spLocks noGrp="1"/>
          </p:cNvSpPr>
          <p:nvPr/>
        </p:nvSpPr>
        <p:spPr>
          <a:xfrm>
            <a:off x="260217" y="406644"/>
            <a:ext cx="10762488" cy="78423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CONSTRAINTS - </a:t>
            </a:r>
            <a:r>
              <a:rPr lang="en-US" sz="4000" b="1" dirty="0">
                <a:solidFill>
                  <a:srgbClr val="D38F73"/>
                </a:solidFill>
                <a:latin typeface="Roboto"/>
                <a:ea typeface="Roboto"/>
                <a:cs typeface="Roboto"/>
                <a:sym typeface="Roboto"/>
              </a:rPr>
              <a:t>DEFAULT</a:t>
            </a:r>
            <a:endParaRPr sz="4000" b="1" dirty="0">
              <a:solidFill>
                <a:srgbClr val="D38F73"/>
              </a:solidFill>
              <a:latin typeface="Roboto"/>
              <a:ea typeface="Roboto"/>
              <a:cs typeface="Roboto"/>
              <a:sym typeface="Roboto"/>
            </a:endParaRPr>
          </a:p>
        </p:txBody>
      </p:sp>
      <p:sp>
        <p:nvSpPr>
          <p:cNvPr id="7" name="Rectangle 6"/>
          <p:cNvSpPr/>
          <p:nvPr/>
        </p:nvSpPr>
        <p:spPr>
          <a:xfrm>
            <a:off x="260217" y="1399032"/>
            <a:ext cx="8805672" cy="5878532"/>
          </a:xfrm>
          <a:prstGeom prst="rect">
            <a:avLst/>
          </a:prstGeom>
        </p:spPr>
        <p:txBody>
          <a:bodyPr wrap="square">
            <a:spAutoFit/>
          </a:bodyPr>
          <a:lstStyle/>
          <a:p>
            <a:pPr marL="285750" indent="-285750">
              <a:buFont typeface="Arial" pitchFamily="34" charset="0"/>
              <a:buChar char="•"/>
            </a:pPr>
            <a:r>
              <a:rPr lang="en-US" sz="2800" dirty="0">
                <a:solidFill>
                  <a:schemeClr val="bg1"/>
                </a:solidFill>
                <a:latin typeface="Roboto" charset="0"/>
                <a:ea typeface="Roboto" charset="0"/>
                <a:cs typeface="Roboto" charset="0"/>
              </a:rPr>
              <a:t>The </a:t>
            </a:r>
            <a:r>
              <a:rPr lang="en-US" sz="2800" dirty="0">
                <a:solidFill>
                  <a:srgbClr val="D38F73"/>
                </a:solidFill>
                <a:latin typeface="Roboto" charset="0"/>
                <a:ea typeface="Roboto" charset="0"/>
                <a:cs typeface="Roboto" charset="0"/>
              </a:rPr>
              <a:t>least constraining </a:t>
            </a:r>
            <a:r>
              <a:rPr lang="en-US" sz="2800" dirty="0">
                <a:solidFill>
                  <a:schemeClr val="bg1"/>
                </a:solidFill>
                <a:latin typeface="Roboto" charset="0"/>
                <a:ea typeface="Roboto" charset="0"/>
                <a:cs typeface="Roboto" charset="0"/>
              </a:rPr>
              <a:t>of all the T-SQL table constraints is the </a:t>
            </a:r>
            <a:r>
              <a:rPr lang="en-US" sz="2800" dirty="0">
                <a:solidFill>
                  <a:srgbClr val="D38F73"/>
                </a:solidFill>
                <a:latin typeface="Roboto" charset="0"/>
                <a:ea typeface="Roboto" charset="0"/>
                <a:cs typeface="Roboto" charset="0"/>
              </a:rPr>
              <a:t>default constraint</a:t>
            </a:r>
            <a:r>
              <a:rPr lang="en-US" sz="2800" dirty="0">
                <a:solidFill>
                  <a:schemeClr val="bg1"/>
                </a:solidFill>
                <a:latin typeface="Roboto" charset="0"/>
                <a:ea typeface="Roboto" charset="0"/>
                <a:cs typeface="Roboto" charset="0"/>
              </a:rPr>
              <a:t>. In fact, you could say default constraints don't really constrain anything at all; </a:t>
            </a:r>
            <a:r>
              <a:rPr lang="en-US" sz="2800" dirty="0">
                <a:solidFill>
                  <a:srgbClr val="D38F73"/>
                </a:solidFill>
                <a:latin typeface="Roboto" charset="0"/>
                <a:ea typeface="Roboto" charset="0"/>
                <a:cs typeface="Roboto" charset="0"/>
              </a:rPr>
              <a:t>they just supply a default value </a:t>
            </a:r>
            <a:r>
              <a:rPr lang="en-US" sz="2800" dirty="0">
                <a:solidFill>
                  <a:schemeClr val="bg1"/>
                </a:solidFill>
                <a:latin typeface="Roboto" charset="0"/>
                <a:ea typeface="Roboto" charset="0"/>
                <a:cs typeface="Roboto" charset="0"/>
              </a:rPr>
              <a:t>during an INSERT if no other value is supplied</a:t>
            </a:r>
          </a:p>
          <a:p>
            <a:pPr marL="285750" indent="-285750">
              <a:buFont typeface="Arial" pitchFamily="34" charset="0"/>
              <a:buChar char="•"/>
            </a:pPr>
            <a:r>
              <a:rPr lang="en-US" sz="2800" dirty="0">
                <a:solidFill>
                  <a:schemeClr val="bg1"/>
                </a:solidFill>
                <a:latin typeface="Roboto" charset="0"/>
                <a:ea typeface="Roboto" charset="0"/>
                <a:cs typeface="Roboto" charset="0"/>
              </a:rPr>
              <a:t>Can be defined during the table creation.</a:t>
            </a:r>
          </a:p>
          <a:p>
            <a:pPr marL="285750" indent="-285750">
              <a:buFont typeface="Arial" pitchFamily="34" charset="0"/>
              <a:buChar char="•"/>
            </a:pPr>
            <a:r>
              <a:rPr lang="en-US" sz="2800" dirty="0">
                <a:solidFill>
                  <a:schemeClr val="bg1"/>
                </a:solidFill>
                <a:latin typeface="Roboto" charset="0"/>
                <a:ea typeface="Roboto" charset="0"/>
                <a:cs typeface="Roboto" charset="0"/>
              </a:rPr>
              <a:t>Table can be edited later on to support default constraint.</a:t>
            </a:r>
          </a:p>
          <a:p>
            <a:pPr marL="285750" indent="-285750">
              <a:buFont typeface="Arial" pitchFamily="34" charset="0"/>
              <a:buChar char="•"/>
            </a:pPr>
            <a:endParaRPr lang="en-US" sz="2800" dirty="0">
              <a:solidFill>
                <a:schemeClr val="bg1"/>
              </a:solidFill>
              <a:latin typeface="Roboto" charset="0"/>
              <a:ea typeface="Roboto" charset="0"/>
              <a:cs typeface="Roboto" charset="0"/>
            </a:endParaRPr>
          </a:p>
          <a:p>
            <a:pPr lvl="1"/>
            <a:r>
              <a:rPr lang="en-US" sz="2400" dirty="0">
                <a:solidFill>
                  <a:srgbClr val="D38F73"/>
                </a:solidFill>
                <a:latin typeface="Roboto" charset="0"/>
                <a:ea typeface="Roboto" charset="0"/>
                <a:cs typeface="Roboto" charset="0"/>
              </a:rPr>
              <a:t>ALTER TABLE </a:t>
            </a:r>
            <a:r>
              <a:rPr lang="en-US" sz="2400" dirty="0">
                <a:solidFill>
                  <a:schemeClr val="bg1"/>
                </a:solidFill>
                <a:latin typeface="Roboto" charset="0"/>
                <a:ea typeface="Roboto" charset="0"/>
                <a:cs typeface="Roboto" charset="0"/>
              </a:rPr>
              <a:t>Product</a:t>
            </a:r>
          </a:p>
          <a:p>
            <a:pPr lvl="1"/>
            <a:r>
              <a:rPr lang="en-US" sz="2400" dirty="0">
                <a:solidFill>
                  <a:srgbClr val="D38F73"/>
                </a:solidFill>
                <a:latin typeface="Roboto" charset="0"/>
                <a:ea typeface="Roboto" charset="0"/>
                <a:cs typeface="Roboto" charset="0"/>
              </a:rPr>
              <a:t>ADD CONSTRAINT </a:t>
            </a:r>
            <a:r>
              <a:rPr lang="en-US" sz="2400" dirty="0" err="1">
                <a:solidFill>
                  <a:schemeClr val="bg1"/>
                </a:solidFill>
                <a:latin typeface="Roboto" charset="0"/>
                <a:ea typeface="Roboto" charset="0"/>
                <a:cs typeface="Roboto" charset="0"/>
              </a:rPr>
              <a:t>DF_Product_Weight</a:t>
            </a:r>
            <a:r>
              <a:rPr lang="en-US" sz="2400" dirty="0">
                <a:solidFill>
                  <a:schemeClr val="bg1"/>
                </a:solidFill>
                <a:latin typeface="Roboto" charset="0"/>
                <a:ea typeface="Roboto" charset="0"/>
                <a:cs typeface="Roboto" charset="0"/>
              </a:rPr>
              <a:t> </a:t>
            </a:r>
          </a:p>
          <a:p>
            <a:pPr lvl="1"/>
            <a:r>
              <a:rPr lang="en-US" sz="2400" dirty="0">
                <a:solidFill>
                  <a:srgbClr val="D38F73"/>
                </a:solidFill>
                <a:latin typeface="Roboto" charset="0"/>
                <a:ea typeface="Roboto" charset="0"/>
                <a:cs typeface="Roboto" charset="0"/>
              </a:rPr>
              <a:t>DEFAULT</a:t>
            </a:r>
            <a:r>
              <a:rPr lang="en-US" sz="2400" dirty="0">
                <a:solidFill>
                  <a:schemeClr val="bg1"/>
                </a:solidFill>
                <a:latin typeface="Roboto" charset="0"/>
                <a:ea typeface="Roboto" charset="0"/>
                <a:cs typeface="Roboto" charset="0"/>
              </a:rPr>
              <a:t> 100 </a:t>
            </a:r>
            <a:r>
              <a:rPr lang="en-US" sz="2400" dirty="0">
                <a:solidFill>
                  <a:srgbClr val="D38F73"/>
                </a:solidFill>
                <a:latin typeface="Roboto" charset="0"/>
                <a:ea typeface="Roboto" charset="0"/>
                <a:cs typeface="Roboto" charset="0"/>
              </a:rPr>
              <a:t>FOR</a:t>
            </a:r>
            <a:r>
              <a:rPr lang="en-US" sz="2400" dirty="0">
                <a:solidFill>
                  <a:schemeClr val="bg1"/>
                </a:solidFill>
                <a:latin typeface="Roboto" charset="0"/>
                <a:ea typeface="Roboto" charset="0"/>
                <a:cs typeface="Roboto" charset="0"/>
              </a:rPr>
              <a:t> [Weight]</a:t>
            </a:r>
          </a:p>
          <a:p>
            <a:pPr lvl="1"/>
            <a:r>
              <a:rPr lang="en-US" sz="2400" dirty="0">
                <a:solidFill>
                  <a:srgbClr val="D38F73"/>
                </a:solidFill>
                <a:latin typeface="Roboto" charset="0"/>
                <a:ea typeface="Roboto" charset="0"/>
                <a:cs typeface="Roboto" charset="0"/>
              </a:rPr>
              <a:t>GO</a:t>
            </a:r>
          </a:p>
          <a:p>
            <a:pPr marL="285750" indent="-285750">
              <a:buFont typeface="Arial" pitchFamily="34" charset="0"/>
              <a:buChar char="•"/>
            </a:pPr>
            <a:endParaRPr lang="en-US" sz="2800" dirty="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392253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73546" y="541650"/>
            <a:ext cx="9199638"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CONSTRAINTS </a:t>
            </a:r>
            <a:r>
              <a:rPr lang="en-US" sz="4000" b="1" dirty="0">
                <a:solidFill>
                  <a:srgbClr val="D38F73"/>
                </a:solidFill>
                <a:latin typeface="Roboto"/>
                <a:ea typeface="Roboto"/>
                <a:cs typeface="Roboto"/>
                <a:sym typeface="Roboto"/>
              </a:rPr>
              <a:t>- CHECK</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0" y="1301370"/>
            <a:ext cx="9254502" cy="453250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With a check constraint, </a:t>
            </a:r>
            <a:r>
              <a:rPr lang="en-US" sz="2800" dirty="0">
                <a:solidFill>
                  <a:srgbClr val="D38F73"/>
                </a:solidFill>
                <a:latin typeface="Roboto"/>
                <a:ea typeface="Roboto"/>
                <a:cs typeface="Roboto"/>
                <a:sym typeface="Roboto"/>
              </a:rPr>
              <a:t>you declare that the values of a column are constrained in some fashion. </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The values are already constrained by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the data type, so a check constraint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adds some additional constraints on the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ranges or set of allowable values.</a:t>
            </a:r>
          </a:p>
          <a:p>
            <a:pPr indent="-342900">
              <a:lnSpc>
                <a:spcPct val="100000"/>
              </a:lnSpc>
              <a:spcBef>
                <a:spcPts val="600"/>
              </a:spcBef>
              <a:buClr>
                <a:schemeClr val="tx1"/>
              </a:buClr>
              <a:buSzPts val="1800"/>
              <a:buFont typeface="Roboto"/>
              <a:buChar char="●"/>
            </a:pPr>
            <a:r>
              <a:rPr lang="en-US" sz="2800" dirty="0">
                <a:solidFill>
                  <a:schemeClr val="bg1"/>
                </a:solidFill>
                <a:latin typeface="Roboto" charset="0"/>
                <a:ea typeface="Roboto" charset="0"/>
                <a:cs typeface="Roboto" charset="0"/>
              </a:rPr>
              <a:t>Can be defined during the table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creation or afterwards.</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lvl="0" indent="-342900">
              <a:lnSpc>
                <a:spcPct val="100000"/>
              </a:lnSpc>
              <a:spcBef>
                <a:spcPts val="600"/>
              </a:spcBef>
              <a:buClr>
                <a:schemeClr val="tx1"/>
              </a:buClr>
              <a:buSzPts val="1800"/>
              <a:buFont typeface="Roboto"/>
              <a:buChar char="●"/>
            </a:pPr>
            <a:endParaRPr lang="en-US" sz="2800" dirty="0">
              <a:solidFill>
                <a:schemeClr val="bg1"/>
              </a:solidFill>
              <a:latin typeface="Roboto"/>
              <a:ea typeface="Roboto"/>
              <a:cs typeface="Roboto"/>
              <a:sym typeface="Roboto"/>
            </a:endParaRPr>
          </a:p>
          <a:p>
            <a:pPr lvl="0" indent="-342900">
              <a:lnSpc>
                <a:spcPct val="100000"/>
              </a:lnSpc>
              <a:spcBef>
                <a:spcPts val="600"/>
              </a:spcBef>
              <a:buClr>
                <a:schemeClr val="tx1"/>
              </a:buClr>
              <a:buSzPts val="1800"/>
              <a:buFont typeface="Roboto"/>
              <a:buChar char="●"/>
            </a:pPr>
            <a:endParaRPr lang="en-US" sz="2800" dirty="0">
              <a:solidFill>
                <a:schemeClr val="bg1"/>
              </a:solidFill>
              <a:latin typeface="Roboto"/>
              <a:ea typeface="Roboto"/>
              <a:cs typeface="Roboto"/>
              <a:sym typeface="Roboto"/>
            </a:endParaRPr>
          </a:p>
        </p:txBody>
      </p:sp>
      <p:sp>
        <p:nvSpPr>
          <p:cNvPr id="7" name="Google Shape;242;g12dab3335d2_0_516"/>
          <p:cNvSpPr/>
          <p:nvPr/>
        </p:nvSpPr>
        <p:spPr>
          <a:xfrm>
            <a:off x="395358" y="5161754"/>
            <a:ext cx="7861674" cy="169624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ALTER TABLE </a:t>
            </a:r>
            <a:r>
              <a:rPr lang="en" sz="2400" dirty="0">
                <a:solidFill>
                  <a:schemeClr val="bg2"/>
                </a:solidFill>
                <a:latin typeface="Roboto" charset="0"/>
                <a:ea typeface="Roboto" charset="0"/>
                <a:cs typeface="Roboto" charset="0"/>
                <a:sym typeface="Consolas"/>
              </a:rPr>
              <a:t>[dbo].[Product_test] </a:t>
            </a:r>
            <a:r>
              <a:rPr lang="en" sz="2400" dirty="0">
                <a:solidFill>
                  <a:srgbClr val="D38F73"/>
                </a:solidFill>
                <a:latin typeface="Roboto" charset="0"/>
                <a:ea typeface="Roboto" charset="0"/>
                <a:cs typeface="Roboto" charset="0"/>
                <a:sym typeface="Consolas"/>
              </a:rPr>
              <a:t>WITH CHECK</a:t>
            </a:r>
            <a:endParaRPr sz="2400" dirty="0">
              <a:solidFill>
                <a:srgbClr val="D38F73"/>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ADD CONSTRAINT </a:t>
            </a:r>
            <a:r>
              <a:rPr lang="en" sz="2400" dirty="0">
                <a:solidFill>
                  <a:schemeClr val="bg2"/>
                </a:solidFill>
                <a:latin typeface="Roboto" charset="0"/>
                <a:ea typeface="Roboto" charset="0"/>
                <a:cs typeface="Roboto" charset="0"/>
                <a:sym typeface="Consolas"/>
              </a:rPr>
              <a:t>CHK_Products_Price</a:t>
            </a:r>
            <a:endParaRPr sz="2400" dirty="0">
              <a:solidFill>
                <a:schemeClr val="bg2"/>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CHECK</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(price&gt;=0);</a:t>
            </a:r>
            <a:endParaRPr sz="2400" dirty="0">
              <a:solidFill>
                <a:schemeClr val="bg2"/>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GO</a:t>
            </a:r>
            <a:endParaRPr sz="2400" dirty="0">
              <a:solidFill>
                <a:srgbClr val="D38F73"/>
              </a:solidFill>
              <a:latin typeface="Roboto" charset="0"/>
              <a:ea typeface="Roboto" charset="0"/>
              <a:cs typeface="Roboto" charset="0"/>
              <a:sym typeface="Consolas"/>
            </a:endParaRPr>
          </a:p>
        </p:txBody>
      </p:sp>
    </p:spTree>
    <p:extLst>
      <p:ext uri="{BB962C8B-B14F-4D97-AF65-F5344CB8AC3E}">
        <p14:creationId xmlns:p14="http://schemas.microsoft.com/office/powerpoint/2010/main" val="382482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178044"/>
            <a:ext cx="8806446" cy="81166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CONSTRAINTS - </a:t>
            </a:r>
            <a:r>
              <a:rPr lang="en-US" sz="4000" b="1" dirty="0">
                <a:solidFill>
                  <a:srgbClr val="D38F73"/>
                </a:solidFill>
                <a:latin typeface="Roboto"/>
                <a:ea typeface="Roboto"/>
                <a:cs typeface="Roboto"/>
                <a:sym typeface="Roboto"/>
              </a:rPr>
              <a:t>UNIQUE</a:t>
            </a:r>
            <a:endParaRPr sz="4000" b="1" dirty="0">
              <a:solidFill>
                <a:srgbClr val="D38F73"/>
              </a:solidFill>
              <a:latin typeface="Roboto"/>
              <a:ea typeface="Roboto"/>
              <a:cs typeface="Roboto"/>
              <a:sym typeface="Roboto"/>
            </a:endParaRPr>
          </a:p>
        </p:txBody>
      </p:sp>
      <p:sp>
        <p:nvSpPr>
          <p:cNvPr id="5" name="Google Shape;162;p27"/>
          <p:cNvSpPr txBox="1">
            <a:spLocks noGrp="1"/>
          </p:cNvSpPr>
          <p:nvPr/>
        </p:nvSpPr>
        <p:spPr>
          <a:xfrm>
            <a:off x="0" y="1184652"/>
            <a:ext cx="9300222" cy="512470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600" dirty="0">
                <a:solidFill>
                  <a:schemeClr val="bg1"/>
                </a:solidFill>
                <a:latin typeface="Roboto"/>
                <a:ea typeface="Roboto"/>
                <a:cs typeface="Roboto"/>
                <a:sym typeface="Roboto"/>
              </a:rPr>
              <a:t>Unique constraints </a:t>
            </a:r>
            <a:r>
              <a:rPr lang="en-US" sz="2600" dirty="0">
                <a:solidFill>
                  <a:srgbClr val="D38F73"/>
                </a:solidFill>
                <a:latin typeface="Roboto"/>
                <a:ea typeface="Roboto"/>
                <a:cs typeface="Roboto"/>
                <a:sym typeface="Roboto"/>
              </a:rPr>
              <a:t>guarantee that </a:t>
            </a:r>
            <a:r>
              <a:rPr lang="en-US" sz="2600" dirty="0">
                <a:solidFill>
                  <a:schemeClr val="bg1"/>
                </a:solidFill>
                <a:latin typeface="Roboto"/>
                <a:ea typeface="Roboto"/>
                <a:cs typeface="Roboto"/>
                <a:sym typeface="Roboto"/>
              </a:rPr>
              <a:t>no more than one row can have the same value for specific column(s) in the table. </a:t>
            </a:r>
          </a:p>
          <a:p>
            <a:pPr lvl="0" indent="-342900">
              <a:lnSpc>
                <a:spcPct val="100000"/>
              </a:lnSpc>
              <a:spcBef>
                <a:spcPts val="600"/>
              </a:spcBef>
              <a:buClr>
                <a:schemeClr val="tx1"/>
              </a:buClr>
              <a:buSzPts val="1800"/>
              <a:buFont typeface="Roboto"/>
              <a:buChar char="●"/>
            </a:pPr>
            <a:r>
              <a:rPr lang="en-US" sz="2600" dirty="0">
                <a:solidFill>
                  <a:schemeClr val="bg1"/>
                </a:solidFill>
                <a:latin typeface="Roboto"/>
                <a:ea typeface="Roboto"/>
                <a:cs typeface="Roboto"/>
                <a:sym typeface="Roboto"/>
              </a:rPr>
              <a:t>This constraints are </a:t>
            </a:r>
            <a:r>
              <a:rPr lang="en-US" sz="2600" dirty="0">
                <a:solidFill>
                  <a:srgbClr val="D38F73"/>
                </a:solidFill>
                <a:latin typeface="Roboto"/>
                <a:ea typeface="Roboto"/>
                <a:cs typeface="Roboto"/>
                <a:sym typeface="Roboto"/>
              </a:rPr>
              <a:t>used to prevent storing duplicate data </a:t>
            </a:r>
            <a:r>
              <a:rPr lang="en-US" sz="2600" dirty="0">
                <a:solidFill>
                  <a:schemeClr val="bg1"/>
                </a:solidFill>
                <a:latin typeface="Roboto"/>
                <a:ea typeface="Roboto"/>
                <a:cs typeface="Roboto"/>
                <a:sym typeface="Roboto"/>
              </a:rPr>
              <a:t>for the same object (e.g. Table used to store the product can not have the same product inserted twice).</a:t>
            </a:r>
          </a:p>
          <a:p>
            <a:pPr lvl="0" indent="-342900">
              <a:lnSpc>
                <a:spcPct val="100000"/>
              </a:lnSpc>
              <a:spcBef>
                <a:spcPts val="600"/>
              </a:spcBef>
              <a:buClr>
                <a:schemeClr val="tx1"/>
              </a:buClr>
              <a:buSzPts val="1800"/>
              <a:buFont typeface="Roboto"/>
              <a:buChar char="●"/>
            </a:pPr>
            <a:endParaRPr lang="en-US" sz="2600" dirty="0">
              <a:solidFill>
                <a:schemeClr val="bg1"/>
              </a:solidFill>
              <a:latin typeface="Roboto"/>
              <a:ea typeface="Roboto"/>
              <a:cs typeface="Roboto"/>
              <a:sym typeface="Roboto"/>
            </a:endParaRPr>
          </a:p>
          <a:p>
            <a:pPr lvl="0" indent="-342900">
              <a:lnSpc>
                <a:spcPct val="100000"/>
              </a:lnSpc>
              <a:spcBef>
                <a:spcPts val="600"/>
              </a:spcBef>
              <a:buClr>
                <a:schemeClr val="tx1"/>
              </a:buClr>
              <a:buSzPts val="1800"/>
              <a:buFont typeface="Roboto"/>
              <a:buChar char="●"/>
            </a:pPr>
            <a:endParaRPr lang="en-US" sz="2600" dirty="0">
              <a:solidFill>
                <a:schemeClr val="bg1"/>
              </a:solidFill>
              <a:latin typeface="Roboto"/>
              <a:ea typeface="Roboto"/>
              <a:cs typeface="Roboto"/>
              <a:sym typeface="Roboto"/>
            </a:endParaRPr>
          </a:p>
        </p:txBody>
      </p:sp>
      <p:sp>
        <p:nvSpPr>
          <p:cNvPr id="6" name="Google Shape;251;g12dab3335d2_0_524"/>
          <p:cNvSpPr/>
          <p:nvPr/>
        </p:nvSpPr>
        <p:spPr>
          <a:xfrm>
            <a:off x="400416" y="3868952"/>
            <a:ext cx="6393576" cy="23123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ALTER TABLE </a:t>
            </a:r>
            <a:r>
              <a:rPr lang="en" sz="2400" dirty="0">
                <a:solidFill>
                  <a:schemeClr val="bg2"/>
                </a:solidFill>
                <a:latin typeface="Roboto" charset="0"/>
                <a:ea typeface="Roboto" charset="0"/>
                <a:cs typeface="Roboto" charset="0"/>
                <a:sym typeface="Consolas"/>
              </a:rPr>
              <a:t>[dbo].[Product] </a:t>
            </a:r>
            <a:r>
              <a:rPr lang="en" sz="2400" dirty="0">
                <a:solidFill>
                  <a:srgbClr val="D38F73"/>
                </a:solidFill>
                <a:latin typeface="Roboto" charset="0"/>
                <a:ea typeface="Roboto" charset="0"/>
                <a:cs typeface="Roboto" charset="0"/>
                <a:sym typeface="Consolas"/>
              </a:rPr>
              <a:t>WITH CHECK</a:t>
            </a:r>
            <a:endParaRPr sz="2400" dirty="0">
              <a:solidFill>
                <a:srgbClr val="D38F73"/>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ADD CONSTRAINT </a:t>
            </a:r>
            <a:r>
              <a:rPr lang="en" sz="2400" dirty="0">
                <a:solidFill>
                  <a:schemeClr val="bg2"/>
                </a:solidFill>
                <a:latin typeface="Roboto" charset="0"/>
                <a:ea typeface="Roboto" charset="0"/>
                <a:cs typeface="Roboto" charset="0"/>
                <a:sym typeface="Consolas"/>
              </a:rPr>
              <a:t>UC_Code</a:t>
            </a:r>
            <a:r>
              <a:rPr lang="en" sz="2400" dirty="0">
                <a:latin typeface="Roboto" charset="0"/>
                <a:ea typeface="Roboto" charset="0"/>
                <a:cs typeface="Roboto" charset="0"/>
                <a:sym typeface="Consolas"/>
              </a:rPr>
              <a:t> </a:t>
            </a: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UNIQUE</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(Code)</a:t>
            </a:r>
            <a:endParaRPr sz="2400" dirty="0">
              <a:solidFill>
                <a:schemeClr val="bg2"/>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GO</a:t>
            </a:r>
            <a:endParaRPr sz="2400" dirty="0">
              <a:solidFill>
                <a:srgbClr val="D38F73"/>
              </a:solidFill>
              <a:latin typeface="Roboto" charset="0"/>
              <a:ea typeface="Roboto" charset="0"/>
              <a:cs typeface="Roboto" charset="0"/>
              <a:sym typeface="Consolas"/>
            </a:endParaRPr>
          </a:p>
        </p:txBody>
      </p:sp>
    </p:spTree>
    <p:extLst>
      <p:ext uri="{BB962C8B-B14F-4D97-AF65-F5344CB8AC3E}">
        <p14:creationId xmlns:p14="http://schemas.microsoft.com/office/powerpoint/2010/main" val="226259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04</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9459000"/>
          </a:xfrm>
          <a:prstGeom prst="rect">
            <a:avLst/>
          </a:prstGeom>
        </p:spPr>
        <p:txBody>
          <a:bodyPr wrap="square">
            <a:spAutoFit/>
          </a:bodyPr>
          <a:lstStyle/>
          <a:p>
            <a:pPr marL="457200" lvl="0" indent="-292100">
              <a:spcBef>
                <a:spcPts val="1000"/>
              </a:spcBef>
              <a:buSzPts val="1400"/>
              <a:buChar char="●"/>
            </a:pPr>
            <a:r>
              <a:rPr lang="en-US" sz="2800" dirty="0">
                <a:latin typeface="Roboto" charset="0"/>
                <a:ea typeface="Roboto" charset="0"/>
                <a:cs typeface="Roboto" charset="0"/>
              </a:rPr>
              <a:t>Change Products table always to insert value 1 in Price column if no price is provided on insert</a:t>
            </a:r>
          </a:p>
          <a:p>
            <a:pPr marL="457200" lvl="0" indent="-292100">
              <a:spcBef>
                <a:spcPts val="1000"/>
              </a:spcBef>
              <a:buSzPts val="1400"/>
              <a:buChar char="●"/>
            </a:pPr>
            <a:r>
              <a:rPr lang="en-US" sz="2800" dirty="0">
                <a:latin typeface="Roboto" charset="0"/>
                <a:ea typeface="Roboto" charset="0"/>
                <a:cs typeface="Roboto" charset="0"/>
              </a:rPr>
              <a:t>Change Products table to prevent inserting Price that will more than 2x bigger then the cost price</a:t>
            </a:r>
          </a:p>
          <a:p>
            <a:pPr marL="457200" lvl="0" indent="-292100">
              <a:spcBef>
                <a:spcPts val="1000"/>
              </a:spcBef>
              <a:buSzPts val="1400"/>
              <a:buChar char="●"/>
            </a:pPr>
            <a:r>
              <a:rPr lang="en-US" sz="2800" dirty="0">
                <a:latin typeface="Roboto" charset="0"/>
                <a:ea typeface="Roboto" charset="0"/>
                <a:cs typeface="Roboto" charset="0"/>
              </a:rPr>
              <a:t>Change Products table to guarantee unique names across the products</a:t>
            </a:r>
          </a:p>
          <a:p>
            <a:pPr marL="914400" lvl="1" indent="-203200">
              <a:spcBef>
                <a:spcPts val="1000"/>
              </a:spcBef>
              <a:buClr>
                <a:srgbClr val="000000"/>
              </a:buClr>
              <a:buSzPts val="1800"/>
            </a:pPr>
            <a:endParaRPr lang="en-US" sz="2400" dirty="0"/>
          </a:p>
          <a:p>
            <a:pPr marL="457200" lvl="0" indent="-203200">
              <a:spcBef>
                <a:spcPts val="1000"/>
              </a:spcBef>
              <a:buClr>
                <a:srgbClr val="000000"/>
              </a:buClr>
              <a:buSzPts val="1800"/>
            </a:pPr>
            <a:endParaRPr lang="en-US" sz="2400" dirty="0"/>
          </a:p>
          <a:p>
            <a:pPr marL="457200" lvl="0" indent="-203200">
              <a:spcBef>
                <a:spcPts val="1000"/>
              </a:spcBef>
              <a:buClr>
                <a:srgbClr val="000000"/>
              </a:buClr>
              <a:buSzPts val="1800"/>
            </a:pPr>
            <a:endParaRPr lang="en-US" sz="2400" dirty="0">
              <a:solidFill>
                <a:srgbClr val="000000"/>
              </a:solidFill>
            </a:endParaRPr>
          </a:p>
          <a:p>
            <a:pPr marL="203200" lvl="0">
              <a:spcBef>
                <a:spcPts val="1000"/>
              </a:spcBef>
              <a:buSzPts val="800"/>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77112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877824" y="644388"/>
            <a:ext cx="10762488" cy="78423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KEY </a:t>
            </a:r>
            <a:r>
              <a:rPr lang="en-US" sz="4000" b="1" dirty="0">
                <a:solidFill>
                  <a:schemeClr val="tx1"/>
                </a:solidFill>
                <a:latin typeface="Roboto"/>
                <a:ea typeface="Roboto"/>
                <a:cs typeface="Roboto"/>
                <a:sym typeface="Roboto"/>
              </a:rPr>
              <a:t>CONSTRAINTS</a:t>
            </a:r>
            <a:endParaRPr sz="4000" b="1" dirty="0">
              <a:solidFill>
                <a:schemeClr val="tx1"/>
              </a:solidFill>
              <a:latin typeface="Roboto"/>
              <a:ea typeface="Roboto"/>
              <a:cs typeface="Roboto"/>
              <a:sym typeface="Roboto"/>
            </a:endParaRPr>
          </a:p>
        </p:txBody>
      </p:sp>
      <p:pic>
        <p:nvPicPr>
          <p:cNvPr id="4" name="Google Shape;266;g12dab3335d2_0_540"/>
          <p:cNvPicPr preferRelativeResize="0"/>
          <p:nvPr/>
        </p:nvPicPr>
        <p:blipFill>
          <a:blip r:embed="rId2">
            <a:alphaModFix/>
          </a:blip>
          <a:stretch>
            <a:fillRect/>
          </a:stretch>
        </p:blipFill>
        <p:spPr>
          <a:xfrm>
            <a:off x="4155948" y="2044338"/>
            <a:ext cx="3200400" cy="3094590"/>
          </a:xfrm>
          <a:prstGeom prst="rect">
            <a:avLst/>
          </a:prstGeom>
          <a:noFill/>
          <a:ln>
            <a:noFill/>
          </a:ln>
        </p:spPr>
      </p:pic>
    </p:spTree>
    <p:extLst>
      <p:ext uri="{BB962C8B-B14F-4D97-AF65-F5344CB8AC3E}">
        <p14:creationId xmlns:p14="http://schemas.microsoft.com/office/powerpoint/2010/main" val="99978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46114" y="717540"/>
            <a:ext cx="907162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AGENDA </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0" y="1746504"/>
            <a:ext cx="11238750" cy="45892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indent="-342900">
              <a:lnSpc>
                <a:spcPct val="100000"/>
              </a:lnSpc>
              <a:spcBef>
                <a:spcPts val="600"/>
              </a:spcBef>
              <a:buClr>
                <a:schemeClr val="tx1"/>
              </a:buClr>
              <a:buSzPts val="1800"/>
              <a:buFont typeface="Roboto"/>
              <a:buChar char="●"/>
            </a:pPr>
            <a:r>
              <a:rPr lang="en-US" sz="2800" b="1" dirty="0">
                <a:solidFill>
                  <a:schemeClr val="bg2"/>
                </a:solidFill>
                <a:latin typeface="Roboto" charset="0"/>
                <a:ea typeface="Roboto" charset="0"/>
                <a:cs typeface="Roboto" charset="0"/>
              </a:rPr>
              <a:t>Filtering and Sorting data</a:t>
            </a:r>
          </a:p>
          <a:p>
            <a:pPr indent="-342900">
              <a:lnSpc>
                <a:spcPct val="100000"/>
              </a:lnSpc>
              <a:spcBef>
                <a:spcPts val="600"/>
              </a:spcBef>
              <a:buClr>
                <a:schemeClr val="tx1"/>
              </a:buClr>
              <a:buSzPts val="1800"/>
              <a:buFont typeface="Roboto"/>
              <a:buChar char="●"/>
            </a:pPr>
            <a:r>
              <a:rPr lang="en-US" sz="2800" b="1" dirty="0">
                <a:solidFill>
                  <a:schemeClr val="bg2"/>
                </a:solidFill>
                <a:latin typeface="Roboto" charset="0"/>
                <a:ea typeface="Roboto" charset="0"/>
                <a:cs typeface="Roboto" charset="0"/>
              </a:rPr>
              <a:t>Combining sets (</a:t>
            </a:r>
            <a:r>
              <a:rPr lang="en-US" sz="2800" b="1" dirty="0">
                <a:solidFill>
                  <a:srgbClr val="D38F73"/>
                </a:solidFill>
                <a:latin typeface="Roboto" charset="0"/>
                <a:ea typeface="Roboto" charset="0"/>
                <a:cs typeface="Roboto" charset="0"/>
              </a:rPr>
              <a:t>UNION</a:t>
            </a:r>
            <a:r>
              <a:rPr lang="en-US" sz="2800" b="1" dirty="0">
                <a:solidFill>
                  <a:schemeClr val="bg2"/>
                </a:solidFill>
                <a:latin typeface="Roboto" charset="0"/>
                <a:ea typeface="Roboto" charset="0"/>
                <a:cs typeface="Roboto" charset="0"/>
              </a:rPr>
              <a:t>, </a:t>
            </a:r>
            <a:r>
              <a:rPr lang="en-US" sz="2800" b="1" dirty="0">
                <a:solidFill>
                  <a:srgbClr val="D38F73"/>
                </a:solidFill>
                <a:latin typeface="Roboto" charset="0"/>
                <a:ea typeface="Roboto" charset="0"/>
                <a:cs typeface="Roboto" charset="0"/>
              </a:rPr>
              <a:t>UNION ALL</a:t>
            </a:r>
            <a:r>
              <a:rPr lang="en-US" sz="2800" b="1" dirty="0">
                <a:solidFill>
                  <a:schemeClr val="bg2"/>
                </a:solidFill>
                <a:latin typeface="Roboto" charset="0"/>
                <a:ea typeface="Roboto" charset="0"/>
                <a:cs typeface="Roboto" charset="0"/>
              </a:rPr>
              <a:t>, </a:t>
            </a:r>
            <a:r>
              <a:rPr lang="en-US" sz="2800" b="1" dirty="0">
                <a:solidFill>
                  <a:srgbClr val="D38F73"/>
                </a:solidFill>
                <a:latin typeface="Roboto" charset="0"/>
                <a:ea typeface="Roboto" charset="0"/>
                <a:cs typeface="Roboto" charset="0"/>
              </a:rPr>
              <a:t>INTERSECT</a:t>
            </a:r>
            <a:r>
              <a:rPr lang="en-US" sz="2800" b="1" dirty="0">
                <a:solidFill>
                  <a:schemeClr val="bg2"/>
                </a:solidFill>
                <a:latin typeface="Roboto" charset="0"/>
                <a:ea typeface="Roboto" charset="0"/>
                <a:cs typeface="Roboto" charset="0"/>
              </a:rPr>
              <a:t>)</a:t>
            </a:r>
          </a:p>
          <a:p>
            <a:pPr indent="-342900">
              <a:lnSpc>
                <a:spcPct val="100000"/>
              </a:lnSpc>
              <a:spcBef>
                <a:spcPts val="600"/>
              </a:spcBef>
              <a:buClr>
                <a:schemeClr val="tx1"/>
              </a:buClr>
              <a:buSzPts val="1800"/>
              <a:buFont typeface="Roboto"/>
              <a:buChar char="●"/>
            </a:pPr>
            <a:r>
              <a:rPr lang="en-US" sz="2800" b="1" dirty="0">
                <a:solidFill>
                  <a:schemeClr val="bg2"/>
                </a:solidFill>
                <a:latin typeface="Roboto" charset="0"/>
                <a:ea typeface="Roboto" charset="0"/>
                <a:cs typeface="Roboto" charset="0"/>
              </a:rPr>
              <a:t>Table constraints (</a:t>
            </a:r>
            <a:r>
              <a:rPr lang="en-US" sz="2800" b="1" dirty="0">
                <a:solidFill>
                  <a:srgbClr val="D38F73"/>
                </a:solidFill>
                <a:latin typeface="Roboto" charset="0"/>
                <a:ea typeface="Roboto" charset="0"/>
                <a:cs typeface="Roboto" charset="0"/>
              </a:rPr>
              <a:t>Default</a:t>
            </a:r>
            <a:r>
              <a:rPr lang="en-US" sz="2800" b="1" dirty="0">
                <a:solidFill>
                  <a:schemeClr val="bg2"/>
                </a:solidFill>
                <a:latin typeface="Roboto" charset="0"/>
                <a:ea typeface="Roboto" charset="0"/>
                <a:cs typeface="Roboto" charset="0"/>
              </a:rPr>
              <a:t>, </a:t>
            </a:r>
            <a:r>
              <a:rPr lang="en-US" sz="2800" b="1" dirty="0">
                <a:solidFill>
                  <a:srgbClr val="D38F73"/>
                </a:solidFill>
                <a:latin typeface="Roboto" charset="0"/>
                <a:ea typeface="Roboto" charset="0"/>
                <a:cs typeface="Roboto" charset="0"/>
              </a:rPr>
              <a:t>Check</a:t>
            </a:r>
            <a:r>
              <a:rPr lang="en-US" sz="2800" b="1" dirty="0">
                <a:solidFill>
                  <a:schemeClr val="bg2"/>
                </a:solidFill>
                <a:latin typeface="Roboto" charset="0"/>
                <a:ea typeface="Roboto" charset="0"/>
                <a:cs typeface="Roboto" charset="0"/>
              </a:rPr>
              <a:t>, </a:t>
            </a:r>
            <a:r>
              <a:rPr lang="en-US" sz="2800" b="1" dirty="0">
                <a:solidFill>
                  <a:srgbClr val="D38F73"/>
                </a:solidFill>
                <a:latin typeface="Roboto" charset="0"/>
                <a:ea typeface="Roboto" charset="0"/>
                <a:cs typeface="Roboto" charset="0"/>
              </a:rPr>
              <a:t>Unique</a:t>
            </a:r>
            <a:r>
              <a:rPr lang="en-US" sz="2800" b="1" dirty="0">
                <a:solidFill>
                  <a:schemeClr val="bg2"/>
                </a:solidFill>
                <a:latin typeface="Roboto" charset="0"/>
                <a:ea typeface="Roboto" charset="0"/>
                <a:cs typeface="Roboto" charset="0"/>
              </a:rPr>
              <a:t>)</a:t>
            </a:r>
          </a:p>
          <a:p>
            <a:pPr indent="-342900">
              <a:lnSpc>
                <a:spcPct val="100000"/>
              </a:lnSpc>
              <a:spcBef>
                <a:spcPts val="600"/>
              </a:spcBef>
              <a:buClr>
                <a:schemeClr val="tx1"/>
              </a:buClr>
              <a:buSzPts val="1800"/>
              <a:buFont typeface="Roboto"/>
              <a:buChar char="●"/>
            </a:pPr>
            <a:r>
              <a:rPr lang="en-US" sz="2800" b="1" dirty="0">
                <a:solidFill>
                  <a:schemeClr val="bg2"/>
                </a:solidFill>
                <a:latin typeface="Roboto" charset="0"/>
                <a:ea typeface="Roboto" charset="0"/>
                <a:cs typeface="Roboto" charset="0"/>
              </a:rPr>
              <a:t>Referential integrity (</a:t>
            </a:r>
            <a:r>
              <a:rPr lang="en-US" sz="2800" b="1" dirty="0">
                <a:solidFill>
                  <a:srgbClr val="D38F73"/>
                </a:solidFill>
                <a:latin typeface="Roboto" charset="0"/>
                <a:ea typeface="Roboto" charset="0"/>
                <a:cs typeface="Roboto" charset="0"/>
              </a:rPr>
              <a:t>Foreign Keys</a:t>
            </a:r>
            <a:r>
              <a:rPr lang="en-US" sz="2800" b="1" dirty="0">
                <a:solidFill>
                  <a:schemeClr val="bg2"/>
                </a:solidFill>
                <a:latin typeface="Roboto" charset="0"/>
                <a:ea typeface="Roboto" charset="0"/>
                <a:cs typeface="Roboto" charset="0"/>
              </a:rPr>
              <a:t>)</a:t>
            </a:r>
          </a:p>
          <a:p>
            <a:pPr indent="-342900">
              <a:lnSpc>
                <a:spcPct val="100000"/>
              </a:lnSpc>
              <a:spcBef>
                <a:spcPts val="600"/>
              </a:spcBef>
              <a:buClr>
                <a:schemeClr val="tx1"/>
              </a:buClr>
              <a:buSzPts val="1800"/>
              <a:buFont typeface="Roboto"/>
              <a:buChar char="●"/>
            </a:pPr>
            <a:r>
              <a:rPr lang="en-US" sz="2800" b="1" dirty="0">
                <a:solidFill>
                  <a:srgbClr val="D38F73"/>
                </a:solidFill>
                <a:latin typeface="Roboto" charset="0"/>
                <a:ea typeface="Roboto" charset="0"/>
                <a:cs typeface="Roboto" charset="0"/>
              </a:rPr>
              <a:t>Join Types </a:t>
            </a:r>
            <a:r>
              <a:rPr lang="en-US" sz="2800" b="1" dirty="0">
                <a:solidFill>
                  <a:schemeClr val="bg2"/>
                </a:solidFill>
                <a:latin typeface="Roboto" charset="0"/>
                <a:ea typeface="Roboto" charset="0"/>
                <a:cs typeface="Roboto" charset="0"/>
              </a:rPr>
              <a:t>(Left, Right, Inner, Cross Join)</a:t>
            </a:r>
          </a:p>
          <a:p>
            <a:pPr indent="-342900">
              <a:lnSpc>
                <a:spcPct val="100000"/>
              </a:lnSpc>
              <a:spcBef>
                <a:spcPts val="600"/>
              </a:spcBef>
              <a:buClr>
                <a:schemeClr val="tx1"/>
              </a:buClr>
              <a:buSzPts val="1800"/>
              <a:buFont typeface="Roboto"/>
              <a:buChar char="●"/>
            </a:pPr>
            <a:endParaRPr lang="en-US" sz="2800" b="1" dirty="0">
              <a:solidFill>
                <a:schemeClr val="bg2"/>
              </a:solidFill>
              <a:latin typeface="Roboto" charset="0"/>
              <a:ea typeface="Roboto" charset="0"/>
              <a:cs typeface="Roboto" charset="0"/>
            </a:endParaRPr>
          </a:p>
          <a:p>
            <a:pPr marL="114300" indent="0">
              <a:lnSpc>
                <a:spcPct val="100000"/>
              </a:lnSpc>
              <a:spcBef>
                <a:spcPts val="600"/>
              </a:spcBef>
              <a:buClr>
                <a:schemeClr val="tx1"/>
              </a:buClr>
              <a:buSzPts val="1800"/>
              <a:buNone/>
            </a:pPr>
            <a:endParaRPr lang="en-US" sz="2800" b="1" dirty="0">
              <a:solidFill>
                <a:schemeClr val="bg2"/>
              </a:solidFill>
              <a:latin typeface="Roboto" charset="0"/>
              <a:ea typeface="Roboto" charset="0"/>
              <a:cs typeface="Roboto" charset="0"/>
            </a:endParaRPr>
          </a:p>
          <a:p>
            <a:pPr indent="-342900">
              <a:lnSpc>
                <a:spcPct val="100000"/>
              </a:lnSpc>
              <a:spcBef>
                <a:spcPts val="600"/>
              </a:spcBef>
              <a:buClr>
                <a:schemeClr val="tx1"/>
              </a:buClr>
              <a:buSzPts val="1800"/>
              <a:buFont typeface="Roboto"/>
              <a:buChar char="●"/>
            </a:pPr>
            <a:endParaRPr lang="en-US" sz="2800" b="1" dirty="0">
              <a:solidFill>
                <a:schemeClr val="bg2"/>
              </a:solidFill>
              <a:latin typeface="Roboto" charset="0"/>
              <a:ea typeface="Roboto" charset="0"/>
              <a:cs typeface="Roboto" charset="0"/>
            </a:endParaRPr>
          </a:p>
          <a:p>
            <a:pPr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a:p>
            <a:pPr lvl="0"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a:p>
            <a:pPr lvl="0"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p:txBody>
      </p:sp>
    </p:spTree>
    <p:extLst>
      <p:ext uri="{BB962C8B-B14F-4D97-AF65-F5344CB8AC3E}">
        <p14:creationId xmlns:p14="http://schemas.microsoft.com/office/powerpoint/2010/main" val="24135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118098" y="635484"/>
            <a:ext cx="1163194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PRIMARY </a:t>
            </a:r>
            <a:r>
              <a:rPr lang="en-US" sz="4000" b="1" dirty="0">
                <a:solidFill>
                  <a:schemeClr val="tx1"/>
                </a:solidFill>
                <a:latin typeface="Roboto"/>
                <a:ea typeface="Roboto"/>
                <a:cs typeface="Roboto"/>
                <a:sym typeface="Roboto"/>
              </a:rPr>
              <a:t>KEYS</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118098" y="1568700"/>
            <a:ext cx="9062478" cy="443890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A primary key is </a:t>
            </a:r>
            <a:r>
              <a:rPr lang="en-US" sz="2800" dirty="0">
                <a:solidFill>
                  <a:srgbClr val="D38F73"/>
                </a:solidFill>
                <a:latin typeface="Roboto"/>
                <a:ea typeface="Roboto"/>
                <a:cs typeface="Roboto"/>
                <a:sym typeface="Roboto"/>
              </a:rPr>
              <a:t>the main unique identifier </a:t>
            </a:r>
            <a:r>
              <a:rPr lang="en-US" sz="2800" dirty="0">
                <a:solidFill>
                  <a:schemeClr val="bg1"/>
                </a:solidFill>
                <a:latin typeface="Roboto"/>
                <a:ea typeface="Roboto"/>
                <a:cs typeface="Roboto"/>
                <a:sym typeface="Roboto"/>
              </a:rPr>
              <a:t>of a record in a table</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Short, </a:t>
            </a:r>
            <a:r>
              <a:rPr lang="en-US" sz="2800" dirty="0">
                <a:solidFill>
                  <a:srgbClr val="D38F73"/>
                </a:solidFill>
                <a:latin typeface="Roboto"/>
                <a:ea typeface="Roboto"/>
                <a:cs typeface="Roboto"/>
                <a:sym typeface="Roboto"/>
              </a:rPr>
              <a:t>Not changeable</a:t>
            </a:r>
            <a:r>
              <a:rPr lang="en-US" sz="2800" dirty="0">
                <a:solidFill>
                  <a:schemeClr val="bg1"/>
                </a:solidFill>
                <a:latin typeface="Roboto"/>
                <a:ea typeface="Roboto"/>
                <a:cs typeface="Roboto"/>
                <a:sym typeface="Roboto"/>
              </a:rPr>
              <a:t>, </a:t>
            </a:r>
            <a:r>
              <a:rPr lang="en-US" sz="2800" dirty="0">
                <a:solidFill>
                  <a:srgbClr val="D38F73"/>
                </a:solidFill>
                <a:latin typeface="Roboto"/>
                <a:ea typeface="Roboto"/>
                <a:cs typeface="Roboto"/>
                <a:sym typeface="Roboto"/>
              </a:rPr>
              <a:t>Incremental</a:t>
            </a:r>
            <a:r>
              <a:rPr lang="en-US" sz="2800" dirty="0">
                <a:solidFill>
                  <a:schemeClr val="bg1"/>
                </a:solidFill>
                <a:latin typeface="Roboto"/>
                <a:ea typeface="Roboto"/>
                <a:cs typeface="Roboto"/>
                <a:sym typeface="Roboto"/>
              </a:rPr>
              <a:t>,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Unique</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Identity concept</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Can be a number, or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unique string</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414303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178044"/>
            <a:ext cx="8806446" cy="81166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FOREIGN</a:t>
            </a:r>
            <a:r>
              <a:rPr lang="en-US" sz="4000" b="1" dirty="0">
                <a:solidFill>
                  <a:schemeClr val="tx1"/>
                </a:solidFill>
                <a:latin typeface="Roboto"/>
                <a:ea typeface="Roboto"/>
                <a:cs typeface="Roboto"/>
                <a:sym typeface="Roboto"/>
              </a:rPr>
              <a:t> KEYS</a:t>
            </a:r>
            <a:endParaRPr sz="4000" b="1" dirty="0">
              <a:solidFill>
                <a:schemeClr val="tx1"/>
              </a:solidFill>
              <a:latin typeface="Roboto"/>
              <a:ea typeface="Roboto"/>
              <a:cs typeface="Roboto"/>
              <a:sym typeface="Roboto"/>
            </a:endParaRPr>
          </a:p>
        </p:txBody>
      </p:sp>
      <p:sp>
        <p:nvSpPr>
          <p:cNvPr id="5" name="Google Shape;162;p27"/>
          <p:cNvSpPr txBox="1">
            <a:spLocks noGrp="1"/>
          </p:cNvSpPr>
          <p:nvPr/>
        </p:nvSpPr>
        <p:spPr>
          <a:xfrm>
            <a:off x="136386" y="1294380"/>
            <a:ext cx="9601974" cy="518871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571500" indent="-457200">
              <a:lnSpc>
                <a:spcPct val="100000"/>
              </a:lnSpc>
              <a:spcBef>
                <a:spcPts val="600"/>
              </a:spcBef>
              <a:buClr>
                <a:schemeClr val="tx1"/>
              </a:buClr>
              <a:buSzPct val="99000"/>
              <a:buFont typeface="Roboto" charset="0"/>
              <a:buChar char="•"/>
            </a:pPr>
            <a:r>
              <a:rPr lang="en-US" sz="2800" dirty="0">
                <a:solidFill>
                  <a:schemeClr val="bg1"/>
                </a:solidFill>
                <a:latin typeface="Roboto"/>
                <a:ea typeface="Roboto"/>
                <a:cs typeface="Roboto"/>
                <a:sym typeface="Roboto"/>
              </a:rPr>
              <a:t>A foreign key is a column or combination of columns in one table that serve as a link to look up data in another table. They make sure the referenced data is always in existence for rows that reference it.</a:t>
            </a:r>
          </a:p>
          <a:p>
            <a:pPr marL="571500" indent="-457200">
              <a:lnSpc>
                <a:spcPct val="100000"/>
              </a:lnSpc>
              <a:spcBef>
                <a:spcPts val="600"/>
              </a:spcBef>
              <a:buClr>
                <a:schemeClr val="tx1"/>
              </a:buClr>
              <a:buSzPct val="99000"/>
              <a:buFont typeface="Roboto" charset="0"/>
              <a:buChar char="•"/>
            </a:pPr>
            <a:r>
              <a:rPr lang="en-US" sz="2800" dirty="0">
                <a:solidFill>
                  <a:schemeClr val="bg1"/>
                </a:solidFill>
                <a:latin typeface="Roboto"/>
                <a:ea typeface="Roboto"/>
                <a:cs typeface="Roboto"/>
                <a:sym typeface="Roboto"/>
              </a:rPr>
              <a:t>In the second table, often called a lookup table, the corresponding column or combination of columns have a primary key or unique constraint applied to them, or a unique index.</a:t>
            </a:r>
          </a:p>
          <a:p>
            <a:pPr marL="571500" indent="-457200">
              <a:lnSpc>
                <a:spcPct val="100000"/>
              </a:lnSpc>
              <a:spcBef>
                <a:spcPts val="600"/>
              </a:spcBef>
              <a:buClr>
                <a:schemeClr val="tx1"/>
              </a:buClr>
              <a:buSzPct val="99000"/>
              <a:buFont typeface="Roboto" charset="0"/>
              <a:buChar char="•"/>
            </a:pPr>
            <a:r>
              <a:rPr lang="en-US" sz="2800" dirty="0">
                <a:solidFill>
                  <a:schemeClr val="bg1"/>
                </a:solidFill>
                <a:latin typeface="Roboto"/>
                <a:ea typeface="Roboto"/>
                <a:cs typeface="Roboto"/>
                <a:sym typeface="Roboto"/>
              </a:rPr>
              <a:t>So a value in the first table may be duplicated, but in the second table where you look up the corresponding value, it must be unique.</a:t>
            </a:r>
          </a:p>
        </p:txBody>
      </p:sp>
    </p:spTree>
    <p:extLst>
      <p:ext uri="{BB962C8B-B14F-4D97-AF65-F5344CB8AC3E}">
        <p14:creationId xmlns:p14="http://schemas.microsoft.com/office/powerpoint/2010/main" val="215363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191250" y="473574"/>
            <a:ext cx="10827270" cy="834018"/>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FOREIGN KEYS - </a:t>
            </a:r>
            <a:r>
              <a:rPr lang="en-US" sz="4000" b="1" dirty="0">
                <a:solidFill>
                  <a:srgbClr val="D38F73"/>
                </a:solidFill>
                <a:latin typeface="Roboto"/>
                <a:ea typeface="Roboto"/>
                <a:cs typeface="Roboto"/>
                <a:sym typeface="Roboto"/>
              </a:rPr>
              <a:t>EXAMPLE</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191250" y="1669284"/>
            <a:ext cx="8285238" cy="435661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lvl="0" indent="0">
              <a:spcBef>
                <a:spcPts val="0"/>
              </a:spcBef>
              <a:buNone/>
            </a:pPr>
            <a:r>
              <a:rPr lang="en-US" sz="2800" dirty="0">
                <a:solidFill>
                  <a:srgbClr val="D38F73"/>
                </a:solidFill>
                <a:latin typeface="Roboto" charset="0"/>
                <a:ea typeface="Roboto" charset="0"/>
                <a:cs typeface="Roboto" charset="0"/>
                <a:sym typeface="Consolas"/>
              </a:rPr>
              <a:t>ALTER TABLE </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dbo</a:t>
            </a:r>
            <a:r>
              <a:rPr lang="en-US" sz="2800" dirty="0">
                <a:solidFill>
                  <a:schemeClr val="bg1"/>
                </a:solidFill>
                <a:latin typeface="Roboto" charset="0"/>
                <a:ea typeface="Roboto" charset="0"/>
                <a:cs typeface="Roboto" charset="0"/>
                <a:sym typeface="Consolas"/>
              </a:rPr>
              <a:t>].[Order] </a:t>
            </a:r>
            <a:r>
              <a:rPr lang="en-US" sz="2800" dirty="0">
                <a:solidFill>
                  <a:srgbClr val="D38F73"/>
                </a:solidFill>
                <a:latin typeface="Roboto" charset="0"/>
                <a:ea typeface="Roboto" charset="0"/>
                <a:cs typeface="Roboto" charset="0"/>
                <a:sym typeface="Consolas"/>
              </a:rPr>
              <a:t>WITH CHECK </a:t>
            </a:r>
            <a:endParaRPr lang="en-US" sz="2800" dirty="0">
              <a:solidFill>
                <a:srgbClr val="D38F73"/>
              </a:solidFill>
              <a:latin typeface="Roboto" charset="0"/>
              <a:ea typeface="Roboto" charset="0"/>
              <a:cs typeface="Roboto" charset="0"/>
            </a:endParaRPr>
          </a:p>
          <a:p>
            <a:pPr marL="0" lvl="0" indent="0">
              <a:spcBef>
                <a:spcPts val="0"/>
              </a:spcBef>
              <a:buNone/>
            </a:pPr>
            <a:r>
              <a:rPr lang="en-US" sz="2800" dirty="0">
                <a:solidFill>
                  <a:srgbClr val="D38F73"/>
                </a:solidFill>
                <a:latin typeface="Roboto" charset="0"/>
                <a:ea typeface="Roboto" charset="0"/>
                <a:cs typeface="Roboto" charset="0"/>
                <a:sym typeface="Consolas"/>
              </a:rPr>
              <a:t>ADD CONSTRAINT </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FK_Order_BusinessEntity</a:t>
            </a:r>
            <a:r>
              <a:rPr lang="en-US" sz="2800" dirty="0">
                <a:solidFill>
                  <a:schemeClr val="bg1"/>
                </a:solidFill>
                <a:latin typeface="Roboto" charset="0"/>
                <a:ea typeface="Roboto" charset="0"/>
                <a:cs typeface="Roboto" charset="0"/>
                <a:sym typeface="Consolas"/>
              </a:rPr>
              <a:t>] </a:t>
            </a:r>
            <a:r>
              <a:rPr lang="en-US" sz="2800" dirty="0">
                <a:solidFill>
                  <a:srgbClr val="D38F73"/>
                </a:solidFill>
                <a:latin typeface="Roboto" charset="0"/>
                <a:ea typeface="Roboto" charset="0"/>
                <a:cs typeface="Roboto" charset="0"/>
                <a:sym typeface="Consolas"/>
              </a:rPr>
              <a:t>FOREIGN KEY</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BusinessEntityId</a:t>
            </a:r>
            <a:r>
              <a:rPr lang="en-US" sz="2800" dirty="0">
                <a:solidFill>
                  <a:schemeClr val="bg1"/>
                </a:solidFill>
                <a:latin typeface="Roboto" charset="0"/>
                <a:ea typeface="Roboto" charset="0"/>
                <a:cs typeface="Roboto" charset="0"/>
                <a:sym typeface="Consolas"/>
              </a:rPr>
              <a:t>])</a:t>
            </a:r>
          </a:p>
          <a:p>
            <a:pPr marL="0" lvl="0" indent="0">
              <a:spcBef>
                <a:spcPts val="0"/>
              </a:spcBef>
              <a:buNone/>
            </a:pPr>
            <a:r>
              <a:rPr lang="en-US" sz="2800" dirty="0">
                <a:solidFill>
                  <a:srgbClr val="D38F73"/>
                </a:solidFill>
                <a:latin typeface="Roboto" charset="0"/>
                <a:ea typeface="Roboto" charset="0"/>
                <a:cs typeface="Roboto" charset="0"/>
                <a:sym typeface="Consolas"/>
              </a:rPr>
              <a:t>REFERENCES</a:t>
            </a:r>
            <a:r>
              <a:rPr lang="en-US" sz="2800" dirty="0">
                <a:solidFill>
                  <a:srgbClr val="000000"/>
                </a:solidFill>
                <a:latin typeface="Roboto" charset="0"/>
                <a:ea typeface="Roboto" charset="0"/>
                <a:cs typeface="Roboto" charset="0"/>
                <a:sym typeface="Consolas"/>
              </a:rPr>
              <a:t> </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dbo</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BusinessEntity</a:t>
            </a:r>
            <a:r>
              <a:rPr lang="en-US" sz="2800" dirty="0">
                <a:solidFill>
                  <a:schemeClr val="bg1"/>
                </a:solidFill>
                <a:latin typeface="Roboto" charset="0"/>
                <a:ea typeface="Roboto" charset="0"/>
                <a:cs typeface="Roboto" charset="0"/>
                <a:sym typeface="Consolas"/>
              </a:rPr>
              <a:t>] ([Id])</a:t>
            </a:r>
          </a:p>
          <a:p>
            <a:pPr marL="0" lvl="0" indent="0">
              <a:spcBef>
                <a:spcPts val="0"/>
              </a:spcBef>
              <a:buNone/>
            </a:pPr>
            <a:r>
              <a:rPr lang="en-US" sz="2800" dirty="0">
                <a:solidFill>
                  <a:srgbClr val="D38F73"/>
                </a:solidFill>
                <a:latin typeface="Roboto" charset="0"/>
                <a:ea typeface="Roboto" charset="0"/>
                <a:cs typeface="Roboto" charset="0"/>
                <a:sym typeface="Consolas"/>
              </a:rPr>
              <a:t>GO</a:t>
            </a:r>
            <a:endParaRPr lang="en-US" sz="2800" dirty="0">
              <a:solidFill>
                <a:srgbClr val="D38F73"/>
              </a:solidFill>
              <a:latin typeface="Roboto" charset="0"/>
              <a:ea typeface="Roboto" charset="0"/>
              <a:cs typeface="Roboto" charset="0"/>
              <a:sym typeface="Trebuchet MS"/>
            </a:endParaRP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 </a:t>
            </a:r>
          </a:p>
        </p:txBody>
      </p:sp>
    </p:spTree>
    <p:extLst>
      <p:ext uri="{BB962C8B-B14F-4D97-AF65-F5344CB8AC3E}">
        <p14:creationId xmlns:p14="http://schemas.microsoft.com/office/powerpoint/2010/main" val="2014588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05</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8653651"/>
          </a:xfrm>
          <a:prstGeom prst="rect">
            <a:avLst/>
          </a:prstGeom>
        </p:spPr>
        <p:txBody>
          <a:bodyPr wrap="square">
            <a:spAutoFit/>
          </a:bodyPr>
          <a:lstStyle/>
          <a:p>
            <a:pPr marL="457200" lvl="0" indent="-292100">
              <a:spcBef>
                <a:spcPts val="1000"/>
              </a:spcBef>
              <a:buSzPts val="1400"/>
              <a:buChar char="●"/>
            </a:pPr>
            <a:r>
              <a:rPr lang="en-US" sz="2800" dirty="0"/>
              <a:t>How it works without keys</a:t>
            </a:r>
          </a:p>
          <a:p>
            <a:pPr marL="457200" lvl="0" indent="-292100">
              <a:spcBef>
                <a:spcPts val="1000"/>
              </a:spcBef>
              <a:buSzPts val="1400"/>
              <a:buChar char="●"/>
            </a:pPr>
            <a:r>
              <a:rPr lang="en-US" sz="2800" dirty="0"/>
              <a:t>Add foreign key between </a:t>
            </a:r>
            <a:r>
              <a:rPr lang="en-US" sz="2800" dirty="0" err="1"/>
              <a:t>BusinessEntity</a:t>
            </a:r>
            <a:r>
              <a:rPr lang="en-US" sz="2800" dirty="0"/>
              <a:t> and Order with script</a:t>
            </a:r>
          </a:p>
          <a:p>
            <a:pPr marL="457200" lvl="0" indent="-292100">
              <a:spcBef>
                <a:spcPts val="1000"/>
              </a:spcBef>
              <a:buSzPts val="1400"/>
              <a:buChar char="●"/>
            </a:pPr>
            <a:r>
              <a:rPr lang="en-US" sz="2800" dirty="0"/>
              <a:t>Open Ordering system diagram and add foreign keys manually</a:t>
            </a:r>
          </a:p>
          <a:p>
            <a:pPr marL="457200" lvl="0" indent="-292100">
              <a:spcBef>
                <a:spcPts val="1000"/>
              </a:spcBef>
              <a:buSzPts val="1400"/>
              <a:buChar char="●"/>
            </a:pPr>
            <a:r>
              <a:rPr lang="en-US" sz="2800" dirty="0"/>
              <a:t>How it works with keys</a:t>
            </a:r>
          </a:p>
          <a:p>
            <a:pPr marL="914400" lvl="1" indent="-203200">
              <a:spcBef>
                <a:spcPts val="1000"/>
              </a:spcBef>
              <a:buClr>
                <a:srgbClr val="000000"/>
              </a:buClr>
              <a:buSzPts val="1800"/>
            </a:pPr>
            <a:endParaRPr lang="en-US" sz="2800" dirty="0"/>
          </a:p>
          <a:p>
            <a:pPr marL="457200" lvl="0" indent="-203200">
              <a:spcBef>
                <a:spcPts val="1000"/>
              </a:spcBef>
              <a:buClr>
                <a:srgbClr val="000000"/>
              </a:buClr>
              <a:buSzPts val="1800"/>
            </a:pPr>
            <a:endParaRPr lang="en-US" sz="2800" dirty="0"/>
          </a:p>
          <a:p>
            <a:pPr marL="457200" lvl="0" indent="-203200">
              <a:spcBef>
                <a:spcPts val="1000"/>
              </a:spcBef>
              <a:buClr>
                <a:srgbClr val="000000"/>
              </a:buClr>
              <a:buSzPts val="1800"/>
            </a:pPr>
            <a:endParaRPr lang="en-US" sz="2800" dirty="0">
              <a:solidFill>
                <a:srgbClr val="000000"/>
              </a:solidFill>
            </a:endParaRPr>
          </a:p>
          <a:p>
            <a:pPr marL="203200" lvl="0">
              <a:spcBef>
                <a:spcPts val="1000"/>
              </a:spcBef>
              <a:buSzPts val="800"/>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256132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278628"/>
            <a:ext cx="10598670" cy="81166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RELATIONSHIPS - </a:t>
            </a:r>
            <a:r>
              <a:rPr lang="en-US" sz="4000" b="1" dirty="0">
                <a:solidFill>
                  <a:schemeClr val="bg1"/>
                </a:solidFill>
                <a:latin typeface="Roboto"/>
                <a:ea typeface="Roboto"/>
                <a:cs typeface="Roboto"/>
                <a:sym typeface="Roboto"/>
              </a:rPr>
              <a:t>ONE TO MANY</a:t>
            </a:r>
            <a:endParaRPr sz="4000" b="1" dirty="0">
              <a:solidFill>
                <a:schemeClr val="bg1"/>
              </a:solidFill>
              <a:latin typeface="Roboto"/>
              <a:ea typeface="Roboto"/>
              <a:cs typeface="Roboto"/>
              <a:sym typeface="Roboto"/>
            </a:endParaRPr>
          </a:p>
        </p:txBody>
      </p:sp>
      <p:sp>
        <p:nvSpPr>
          <p:cNvPr id="5" name="Google Shape;162;p27"/>
          <p:cNvSpPr txBox="1">
            <a:spLocks noGrp="1"/>
          </p:cNvSpPr>
          <p:nvPr/>
        </p:nvSpPr>
        <p:spPr>
          <a:xfrm>
            <a:off x="136386" y="1833876"/>
            <a:ext cx="8696718" cy="469494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800" dirty="0">
                <a:solidFill>
                  <a:srgbClr val="D38F73"/>
                </a:solidFill>
                <a:latin typeface="Roboto"/>
                <a:ea typeface="Roboto"/>
                <a:cs typeface="Roboto"/>
                <a:sym typeface="Roboto"/>
              </a:rPr>
              <a:t>One-to-Many Relationship (1:M)</a:t>
            </a:r>
            <a:r>
              <a:rPr lang="en-US" sz="2800" dirty="0">
                <a:solidFill>
                  <a:schemeClr val="bg1"/>
                </a:solidFill>
                <a:latin typeface="Roboto"/>
                <a:ea typeface="Roboto"/>
                <a:cs typeface="Roboto"/>
                <a:sym typeface="Roboto"/>
              </a:rPr>
              <a:t> is the most common type of relationship. In this type of relationship, a row in table A can have many matching rows in table B, but a row in table B can have only one matching row in table A. </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For example, one Customer can have many Orders, but one order is only for 1 Customer.</a:t>
            </a:r>
          </a:p>
        </p:txBody>
      </p:sp>
    </p:spTree>
    <p:extLst>
      <p:ext uri="{BB962C8B-B14F-4D97-AF65-F5344CB8AC3E}">
        <p14:creationId xmlns:p14="http://schemas.microsoft.com/office/powerpoint/2010/main" val="2585555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191250" y="473574"/>
            <a:ext cx="10827270" cy="834018"/>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RELATIONSHIPS </a:t>
            </a:r>
            <a:r>
              <a:rPr lang="en-US" sz="4000" b="1" dirty="0">
                <a:solidFill>
                  <a:srgbClr val="D38F73"/>
                </a:solidFill>
                <a:latin typeface="Roboto"/>
                <a:ea typeface="Roboto"/>
                <a:cs typeface="Roboto"/>
                <a:sym typeface="Roboto"/>
              </a:rPr>
              <a:t>- MANY TO MANY</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0" y="1559556"/>
            <a:ext cx="10891278" cy="381711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647700" indent="-457200">
              <a:lnSpc>
                <a:spcPct val="100000"/>
              </a:lnSpc>
              <a:spcBef>
                <a:spcPts val="1000"/>
              </a:spcBef>
              <a:buSzPct val="87000"/>
              <a:buFont typeface="Arial" pitchFamily="34" charset="0"/>
              <a:buChar char="•"/>
            </a:pPr>
            <a:r>
              <a:rPr lang="en-US" sz="2800" dirty="0">
                <a:solidFill>
                  <a:schemeClr val="bg1"/>
                </a:solidFill>
                <a:latin typeface="Roboto" charset="0"/>
                <a:ea typeface="Roboto" charset="0"/>
                <a:cs typeface="Roboto" charset="0"/>
              </a:rPr>
              <a:t>In a many-to-many relationship, </a:t>
            </a:r>
            <a:r>
              <a:rPr lang="en-US" sz="2800" dirty="0">
                <a:solidFill>
                  <a:srgbClr val="D38F73"/>
                </a:solidFill>
                <a:latin typeface="Roboto" charset="0"/>
                <a:ea typeface="Roboto" charset="0"/>
                <a:cs typeface="Roboto" charset="0"/>
              </a:rPr>
              <a:t>a row in table A can have many matching rows in table B</a:t>
            </a:r>
            <a:r>
              <a:rPr lang="en-US" sz="2800" dirty="0">
                <a:solidFill>
                  <a:schemeClr val="bg1"/>
                </a:solidFill>
                <a:latin typeface="Roboto" charset="0"/>
                <a:ea typeface="Roboto" charset="0"/>
                <a:cs typeface="Roboto" charset="0"/>
              </a:rPr>
              <a:t>, and vice versa. </a:t>
            </a:r>
          </a:p>
          <a:p>
            <a:pPr marL="647700" indent="-457200">
              <a:lnSpc>
                <a:spcPct val="100000"/>
              </a:lnSpc>
              <a:spcBef>
                <a:spcPts val="1000"/>
              </a:spcBef>
              <a:buSzPct val="87000"/>
              <a:buFont typeface="Arial" pitchFamily="34" charset="0"/>
              <a:buChar char="•"/>
            </a:pPr>
            <a:r>
              <a:rPr lang="en-US" sz="2800" dirty="0">
                <a:solidFill>
                  <a:schemeClr val="bg1"/>
                </a:solidFill>
                <a:latin typeface="Roboto" charset="0"/>
                <a:ea typeface="Roboto" charset="0"/>
                <a:cs typeface="Roboto" charset="0"/>
              </a:rPr>
              <a:t>You create such a relationship by defining a</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third table - C, called a </a:t>
            </a:r>
            <a:r>
              <a:rPr lang="en-US" sz="2800" dirty="0">
                <a:solidFill>
                  <a:srgbClr val="D38F73"/>
                </a:solidFill>
                <a:latin typeface="Roboto" charset="0"/>
                <a:ea typeface="Roboto" charset="0"/>
                <a:cs typeface="Roboto" charset="0"/>
              </a:rPr>
              <a:t>junction table</a:t>
            </a:r>
            <a:r>
              <a:rPr lang="en-US" sz="2800" dirty="0">
                <a:solidFill>
                  <a:schemeClr val="bg1"/>
                </a:solidFill>
                <a:latin typeface="Roboto" charset="0"/>
                <a:ea typeface="Roboto" charset="0"/>
                <a:cs typeface="Roboto" charset="0"/>
              </a:rPr>
              <a:t>,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whose primary key consists of the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foreign keys from both tables A and table B.</a:t>
            </a:r>
          </a:p>
          <a:p>
            <a:pPr marL="622300" lvl="0" indent="-457200">
              <a:lnSpc>
                <a:spcPct val="100000"/>
              </a:lnSpc>
              <a:spcBef>
                <a:spcPts val="1000"/>
              </a:spcBef>
              <a:buSzPct val="87000"/>
              <a:buFont typeface="Arial" pitchFamily="34" charset="0"/>
              <a:buChar char="•"/>
            </a:pPr>
            <a:r>
              <a:rPr lang="en-US" sz="2800" dirty="0">
                <a:solidFill>
                  <a:schemeClr val="bg1"/>
                </a:solidFill>
                <a:latin typeface="Roboto" charset="0"/>
                <a:ea typeface="Roboto" charset="0"/>
                <a:cs typeface="Roboto" charset="0"/>
              </a:rPr>
              <a:t>For example the </a:t>
            </a:r>
            <a:r>
              <a:rPr lang="en-US" sz="2800" dirty="0" err="1">
                <a:solidFill>
                  <a:schemeClr val="bg1"/>
                </a:solidFill>
                <a:latin typeface="Roboto" charset="0"/>
                <a:ea typeface="Roboto" charset="0"/>
                <a:cs typeface="Roboto" charset="0"/>
              </a:rPr>
              <a:t>BusinessEntity</a:t>
            </a:r>
            <a:r>
              <a:rPr lang="en-US" sz="2800" dirty="0">
                <a:solidFill>
                  <a:schemeClr val="bg1"/>
                </a:solidFill>
                <a:latin typeface="Roboto" charset="0"/>
                <a:ea typeface="Roboto" charset="0"/>
                <a:cs typeface="Roboto" charset="0"/>
              </a:rPr>
              <a:t> table and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the Customer table both have 1:M relation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with Orders table which makes the M:M relation.</a:t>
            </a:r>
          </a:p>
        </p:txBody>
      </p:sp>
    </p:spTree>
    <p:extLst>
      <p:ext uri="{BB962C8B-B14F-4D97-AF65-F5344CB8AC3E}">
        <p14:creationId xmlns:p14="http://schemas.microsoft.com/office/powerpoint/2010/main" val="4006836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178044"/>
            <a:ext cx="8806446" cy="81166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 sz="4000" b="1" dirty="0"/>
              <a:t>TABLE RELATIONSHIPS - </a:t>
            </a:r>
            <a:r>
              <a:rPr lang="en" sz="4000" b="1" dirty="0">
                <a:solidFill>
                  <a:srgbClr val="D38F73"/>
                </a:solidFill>
              </a:rPr>
              <a:t>ONE TO ONE</a:t>
            </a:r>
            <a:endParaRPr sz="4000" b="1" dirty="0">
              <a:solidFill>
                <a:srgbClr val="D38F73"/>
              </a:solidFill>
              <a:latin typeface="Roboto"/>
              <a:ea typeface="Roboto"/>
              <a:cs typeface="Roboto"/>
              <a:sym typeface="Roboto"/>
            </a:endParaRPr>
          </a:p>
        </p:txBody>
      </p:sp>
      <p:sp>
        <p:nvSpPr>
          <p:cNvPr id="5" name="Google Shape;162;p27"/>
          <p:cNvSpPr txBox="1">
            <a:spLocks noGrp="1"/>
          </p:cNvSpPr>
          <p:nvPr/>
        </p:nvSpPr>
        <p:spPr>
          <a:xfrm>
            <a:off x="136386" y="1418328"/>
            <a:ext cx="8568702" cy="512470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r>
              <a:rPr lang="en-US" sz="2800" dirty="0">
                <a:solidFill>
                  <a:srgbClr val="D38F73"/>
                </a:solidFill>
                <a:latin typeface="Roboto"/>
                <a:ea typeface="Roboto"/>
                <a:cs typeface="Roboto"/>
                <a:sym typeface="Roboto"/>
              </a:rPr>
              <a:t>In a one-to-One Relationships (1:1)</a:t>
            </a: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a row in table A can have </a:t>
            </a:r>
            <a:r>
              <a:rPr lang="en-US" sz="2800" dirty="0">
                <a:solidFill>
                  <a:srgbClr val="D38F73"/>
                </a:solidFill>
                <a:latin typeface="Roboto"/>
                <a:ea typeface="Roboto"/>
                <a:cs typeface="Roboto"/>
                <a:sym typeface="Roboto"/>
              </a:rPr>
              <a:t>no more than one matching row </a:t>
            </a:r>
            <a:r>
              <a:rPr lang="en-US" sz="2800" dirty="0">
                <a:solidFill>
                  <a:schemeClr val="bg1"/>
                </a:solidFill>
                <a:latin typeface="Roboto"/>
                <a:ea typeface="Roboto"/>
                <a:cs typeface="Roboto"/>
                <a:sym typeface="Roboto"/>
              </a:rPr>
              <a:t>in table B, and vice versa. </a:t>
            </a: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Example is the Customer table: we have </a:t>
            </a:r>
            <a:r>
              <a:rPr lang="en-US" sz="2800" dirty="0" err="1">
                <a:solidFill>
                  <a:schemeClr val="bg1"/>
                </a:solidFill>
                <a:latin typeface="Roboto"/>
                <a:ea typeface="Roboto"/>
                <a:cs typeface="Roboto"/>
                <a:sym typeface="Roboto"/>
              </a:rPr>
              <a:t>PhoneNumber</a:t>
            </a:r>
            <a:r>
              <a:rPr lang="en-US" sz="2800" dirty="0">
                <a:solidFill>
                  <a:schemeClr val="bg1"/>
                </a:solidFill>
                <a:latin typeface="Roboto"/>
                <a:ea typeface="Roboto"/>
                <a:cs typeface="Roboto"/>
                <a:sym typeface="Roboto"/>
              </a:rPr>
              <a:t> column which can be placed in different table – </a:t>
            </a:r>
            <a:r>
              <a:rPr lang="en-US" sz="2800" dirty="0" err="1">
                <a:solidFill>
                  <a:schemeClr val="bg1"/>
                </a:solidFill>
                <a:latin typeface="Roboto"/>
                <a:ea typeface="Roboto"/>
                <a:cs typeface="Roboto"/>
                <a:sym typeface="Roboto"/>
              </a:rPr>
              <a:t>CustomerPhone</a:t>
            </a:r>
            <a:r>
              <a:rPr lang="en-US" sz="2800" dirty="0">
                <a:solidFill>
                  <a:schemeClr val="bg1"/>
                </a:solidFill>
                <a:latin typeface="Roboto"/>
                <a:ea typeface="Roboto"/>
                <a:cs typeface="Roboto"/>
                <a:sym typeface="Roboto"/>
              </a:rPr>
              <a:t>.</a:t>
            </a:r>
          </a:p>
        </p:txBody>
      </p:sp>
    </p:spTree>
    <p:extLst>
      <p:ext uri="{BB962C8B-B14F-4D97-AF65-F5344CB8AC3E}">
        <p14:creationId xmlns:p14="http://schemas.microsoft.com/office/powerpoint/2010/main" val="1694910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54096" y="857750"/>
            <a:ext cx="5816446" cy="1015663"/>
          </a:xfrm>
          <a:prstGeom prst="rect">
            <a:avLst/>
          </a:prstGeom>
        </p:spPr>
        <p:txBody>
          <a:bodyPr wrap="square">
            <a:spAutoFit/>
          </a:bodyPr>
          <a:lstStyle/>
          <a:p>
            <a:r>
              <a:rPr lang="en" sz="6000" b="1" dirty="0">
                <a:solidFill>
                  <a:srgbClr val="D38F73"/>
                </a:solidFill>
              </a:rPr>
              <a:t>JOIN</a:t>
            </a:r>
            <a:r>
              <a:rPr lang="en" sz="6000" b="1" dirty="0">
                <a:solidFill>
                  <a:srgbClr val="7030A0"/>
                </a:solidFill>
              </a:rPr>
              <a:t> </a:t>
            </a:r>
            <a:r>
              <a:rPr lang="en" sz="6000" b="1" dirty="0"/>
              <a:t>TYPES</a:t>
            </a:r>
            <a:endParaRPr lang="en-US" sz="6000" dirty="0"/>
          </a:p>
        </p:txBody>
      </p:sp>
      <p:pic>
        <p:nvPicPr>
          <p:cNvPr id="8" name="Google Shape;329;g12dab3335d2_0_596"/>
          <p:cNvPicPr preferRelativeResize="0"/>
          <p:nvPr/>
        </p:nvPicPr>
        <p:blipFill>
          <a:blip r:embed="rId2">
            <a:alphaModFix/>
          </a:blip>
          <a:stretch>
            <a:fillRect/>
          </a:stretch>
        </p:blipFill>
        <p:spPr>
          <a:xfrm>
            <a:off x="4011701" y="2284395"/>
            <a:ext cx="3340075" cy="3128853"/>
          </a:xfrm>
          <a:prstGeom prst="rect">
            <a:avLst/>
          </a:prstGeom>
          <a:noFill/>
          <a:ln>
            <a:noFill/>
          </a:ln>
        </p:spPr>
      </p:pic>
    </p:spTree>
    <p:extLst>
      <p:ext uri="{BB962C8B-B14F-4D97-AF65-F5344CB8AC3E}">
        <p14:creationId xmlns:p14="http://schemas.microsoft.com/office/powerpoint/2010/main" val="308081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73546" y="541650"/>
            <a:ext cx="7694700"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 sz="4000" b="1" dirty="0">
                <a:solidFill>
                  <a:srgbClr val="D38F73"/>
                </a:solidFill>
              </a:rPr>
              <a:t>JOIN </a:t>
            </a:r>
            <a:r>
              <a:rPr lang="en" sz="4000" b="1" dirty="0"/>
              <a:t>OPERATION</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191250" y="1367532"/>
            <a:ext cx="11558790" cy="45577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400" dirty="0">
                <a:solidFill>
                  <a:schemeClr val="bg1"/>
                </a:solidFill>
                <a:latin typeface="Roboto"/>
                <a:ea typeface="Roboto"/>
                <a:cs typeface="Roboto"/>
                <a:sym typeface="Roboto"/>
              </a:rPr>
              <a:t>Often, data that you need to query is spread across multiple tables. </a:t>
            </a:r>
            <a:br>
              <a:rPr lang="en-US" sz="2400" dirty="0">
                <a:solidFill>
                  <a:schemeClr val="bg1"/>
                </a:solidFill>
                <a:latin typeface="Roboto"/>
                <a:ea typeface="Roboto"/>
                <a:cs typeface="Roboto"/>
                <a:sym typeface="Roboto"/>
              </a:rPr>
            </a:br>
            <a:r>
              <a:rPr lang="en-US" sz="2400" dirty="0">
                <a:solidFill>
                  <a:schemeClr val="bg1"/>
                </a:solidFill>
                <a:latin typeface="Roboto"/>
                <a:ea typeface="Roboto"/>
                <a:cs typeface="Roboto"/>
                <a:sym typeface="Roboto"/>
              </a:rPr>
              <a:t>The more normalized the environment is, the more tables you usually have. </a:t>
            </a:r>
          </a:p>
          <a:p>
            <a:pPr lvl="0" indent="-342900">
              <a:lnSpc>
                <a:spcPct val="100000"/>
              </a:lnSpc>
              <a:spcBef>
                <a:spcPts val="600"/>
              </a:spcBef>
              <a:buClr>
                <a:schemeClr val="tx1"/>
              </a:buClr>
              <a:buSzPts val="1800"/>
              <a:buFont typeface="Roboto"/>
              <a:buChar char="●"/>
            </a:pPr>
            <a:r>
              <a:rPr lang="en-US" sz="2400" dirty="0">
                <a:solidFill>
                  <a:schemeClr val="bg1"/>
                </a:solidFill>
                <a:latin typeface="Roboto"/>
                <a:ea typeface="Roboto"/>
                <a:cs typeface="Roboto"/>
                <a:sym typeface="Roboto"/>
              </a:rPr>
              <a:t>The tables are usually related through keys, </a:t>
            </a:r>
            <a:br>
              <a:rPr lang="en-US" sz="2400" dirty="0">
                <a:solidFill>
                  <a:schemeClr val="bg1"/>
                </a:solidFill>
                <a:latin typeface="Roboto"/>
                <a:ea typeface="Roboto"/>
                <a:cs typeface="Roboto"/>
                <a:sym typeface="Roboto"/>
              </a:rPr>
            </a:br>
            <a:r>
              <a:rPr lang="en-US" sz="2400" dirty="0">
                <a:solidFill>
                  <a:schemeClr val="bg1"/>
                </a:solidFill>
                <a:latin typeface="Roboto"/>
                <a:ea typeface="Roboto"/>
                <a:cs typeface="Roboto"/>
                <a:sym typeface="Roboto"/>
              </a:rPr>
              <a:t>such as a foreign key in one side and a primary key in the other. </a:t>
            </a:r>
            <a:br>
              <a:rPr lang="en-US" sz="2400" dirty="0">
                <a:solidFill>
                  <a:schemeClr val="bg1"/>
                </a:solidFill>
                <a:latin typeface="Roboto"/>
                <a:ea typeface="Roboto"/>
                <a:cs typeface="Roboto"/>
                <a:sym typeface="Roboto"/>
              </a:rPr>
            </a:br>
            <a:r>
              <a:rPr lang="en-US" sz="2400" dirty="0">
                <a:solidFill>
                  <a:schemeClr val="bg1"/>
                </a:solidFill>
                <a:latin typeface="Roboto"/>
                <a:ea typeface="Roboto"/>
                <a:cs typeface="Roboto"/>
                <a:sym typeface="Roboto"/>
              </a:rPr>
              <a:t>Then you can use joins to query the data from the different tables </a:t>
            </a:r>
            <a:br>
              <a:rPr lang="en-US" sz="2400" dirty="0">
                <a:solidFill>
                  <a:schemeClr val="bg1"/>
                </a:solidFill>
                <a:latin typeface="Roboto"/>
                <a:ea typeface="Roboto"/>
                <a:cs typeface="Roboto"/>
                <a:sym typeface="Roboto"/>
              </a:rPr>
            </a:br>
            <a:r>
              <a:rPr lang="en-US" sz="2400" dirty="0">
                <a:solidFill>
                  <a:schemeClr val="bg1"/>
                </a:solidFill>
                <a:latin typeface="Roboto"/>
                <a:ea typeface="Roboto"/>
                <a:cs typeface="Roboto"/>
                <a:sym typeface="Roboto"/>
              </a:rPr>
              <a:t>and match the rows that need to be related. </a:t>
            </a:r>
          </a:p>
          <a:p>
            <a:pPr lvl="0" indent="-342900">
              <a:lnSpc>
                <a:spcPct val="100000"/>
              </a:lnSpc>
              <a:spcBef>
                <a:spcPts val="600"/>
              </a:spcBef>
              <a:buClr>
                <a:schemeClr val="tx1"/>
              </a:buClr>
              <a:buSzPts val="1800"/>
              <a:buFont typeface="Roboto"/>
              <a:buChar char="●"/>
            </a:pPr>
            <a:r>
              <a:rPr lang="en-US" sz="2400" dirty="0">
                <a:solidFill>
                  <a:schemeClr val="bg1"/>
                </a:solidFill>
                <a:latin typeface="Roboto"/>
                <a:ea typeface="Roboto"/>
                <a:cs typeface="Roboto"/>
                <a:sym typeface="Roboto"/>
              </a:rPr>
              <a:t>Different types of joins that T-SQL supports: </a:t>
            </a:r>
          </a:p>
          <a:p>
            <a:pPr lvl="1" indent="-342900">
              <a:lnSpc>
                <a:spcPct val="100000"/>
              </a:lnSpc>
              <a:spcBef>
                <a:spcPts val="600"/>
              </a:spcBef>
              <a:buClr>
                <a:schemeClr val="tx1"/>
              </a:buClr>
              <a:buSzPts val="1800"/>
              <a:buFont typeface="Roboto"/>
              <a:buChar char="●"/>
            </a:pPr>
            <a:r>
              <a:rPr lang="en-US" dirty="0">
                <a:solidFill>
                  <a:srgbClr val="D38F73"/>
                </a:solidFill>
                <a:latin typeface="Roboto"/>
                <a:ea typeface="Roboto"/>
                <a:cs typeface="Roboto"/>
                <a:sym typeface="Roboto"/>
              </a:rPr>
              <a:t>Cross</a:t>
            </a:r>
          </a:p>
          <a:p>
            <a:pPr lvl="1" indent="-342900">
              <a:lnSpc>
                <a:spcPct val="100000"/>
              </a:lnSpc>
              <a:spcBef>
                <a:spcPts val="600"/>
              </a:spcBef>
              <a:buClr>
                <a:schemeClr val="tx1"/>
              </a:buClr>
              <a:buSzPts val="1800"/>
              <a:buFont typeface="Roboto"/>
              <a:buChar char="●"/>
            </a:pPr>
            <a:r>
              <a:rPr lang="en-US" dirty="0">
                <a:solidFill>
                  <a:srgbClr val="D38F73"/>
                </a:solidFill>
                <a:latin typeface="Roboto"/>
                <a:ea typeface="Roboto"/>
                <a:cs typeface="Roboto"/>
                <a:sym typeface="Roboto"/>
              </a:rPr>
              <a:t>Inner </a:t>
            </a:r>
          </a:p>
          <a:p>
            <a:pPr lvl="1" indent="-342900">
              <a:lnSpc>
                <a:spcPct val="100000"/>
              </a:lnSpc>
              <a:spcBef>
                <a:spcPts val="600"/>
              </a:spcBef>
              <a:buClr>
                <a:schemeClr val="tx1"/>
              </a:buClr>
              <a:buSzPts val="1800"/>
              <a:buFont typeface="Roboto"/>
              <a:buChar char="●"/>
            </a:pPr>
            <a:r>
              <a:rPr lang="en-US" dirty="0">
                <a:solidFill>
                  <a:srgbClr val="D38F73"/>
                </a:solidFill>
                <a:latin typeface="Roboto"/>
                <a:ea typeface="Roboto"/>
                <a:cs typeface="Roboto"/>
                <a:sym typeface="Roboto"/>
              </a:rPr>
              <a:t>Outer (Left, Right)</a:t>
            </a:r>
          </a:p>
          <a:p>
            <a:pPr marL="114300" lvl="0" indent="0">
              <a:lnSpc>
                <a:spcPct val="100000"/>
              </a:lnSpc>
              <a:spcBef>
                <a:spcPts val="600"/>
              </a:spcBef>
              <a:buClr>
                <a:schemeClr val="tx1"/>
              </a:buClr>
              <a:buSzPts val="1800"/>
              <a:buNone/>
            </a:pPr>
            <a:endParaRPr lang="en-US" sz="24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1170894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384048" y="459354"/>
            <a:ext cx="10762488" cy="78423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 sz="4000" b="1" dirty="0">
                <a:solidFill>
                  <a:srgbClr val="D38F73"/>
                </a:solidFill>
                <a:latin typeface="Roboto" charset="0"/>
                <a:ea typeface="Roboto" charset="0"/>
                <a:cs typeface="Roboto" charset="0"/>
              </a:rPr>
              <a:t>CROSS </a:t>
            </a:r>
            <a:r>
              <a:rPr lang="en" sz="4000" b="1" dirty="0">
                <a:latin typeface="Roboto" charset="0"/>
                <a:ea typeface="Roboto" charset="0"/>
                <a:cs typeface="Roboto" charset="0"/>
              </a:rPr>
              <a:t>JOIN</a:t>
            </a:r>
            <a:endParaRPr lang="en-US" sz="4000" dirty="0">
              <a:latin typeface="Roboto" charset="0"/>
              <a:ea typeface="Roboto" charset="0"/>
              <a:cs typeface="Roboto" charset="0"/>
            </a:endParaRPr>
          </a:p>
        </p:txBody>
      </p:sp>
      <p:sp>
        <p:nvSpPr>
          <p:cNvPr id="2" name="Rectangle 1"/>
          <p:cNvSpPr/>
          <p:nvPr/>
        </p:nvSpPr>
        <p:spPr>
          <a:xfrm>
            <a:off x="466344" y="1481328"/>
            <a:ext cx="10387584" cy="2246769"/>
          </a:xfrm>
          <a:prstGeom prst="rect">
            <a:avLst/>
          </a:prstGeom>
        </p:spPr>
        <p:txBody>
          <a:bodyPr wrap="square">
            <a:spAutoFit/>
          </a:bodyPr>
          <a:lstStyle/>
          <a:p>
            <a:pPr marL="190500" lvl="0">
              <a:spcBef>
                <a:spcPts val="1000"/>
              </a:spcBef>
              <a:buSzPts val="1000"/>
            </a:pPr>
            <a:r>
              <a:rPr lang="en-US" sz="2800" dirty="0">
                <a:latin typeface="Roboto" charset="0"/>
                <a:ea typeface="Roboto" charset="0"/>
                <a:cs typeface="Roboto" charset="0"/>
              </a:rPr>
              <a:t>A cross join is the simplest type of join, though not the most commonly used one. This join performs what’s known as a </a:t>
            </a:r>
            <a:r>
              <a:rPr lang="en-US" sz="2800" dirty="0">
                <a:solidFill>
                  <a:srgbClr val="D38F73"/>
                </a:solidFill>
                <a:latin typeface="Roboto" charset="0"/>
                <a:ea typeface="Roboto" charset="0"/>
                <a:cs typeface="Roboto" charset="0"/>
              </a:rPr>
              <a:t>Cartesian product of the two input tables. </a:t>
            </a:r>
            <a:r>
              <a:rPr lang="en-US" sz="2800" dirty="0">
                <a:latin typeface="Roboto" charset="0"/>
                <a:ea typeface="Roboto" charset="0"/>
                <a:cs typeface="Roboto" charset="0"/>
              </a:rPr>
              <a:t>In other words, it performs a multiplication between the tables, yielding a row for each combination of rows from both sides.</a:t>
            </a:r>
          </a:p>
        </p:txBody>
      </p:sp>
      <p:sp>
        <p:nvSpPr>
          <p:cNvPr id="5" name="Google Shape;344;g12dab3335d2_0_607"/>
          <p:cNvSpPr/>
          <p:nvPr/>
        </p:nvSpPr>
        <p:spPr>
          <a:xfrm>
            <a:off x="6057900" y="4151830"/>
            <a:ext cx="1824228" cy="1249894"/>
          </a:xfrm>
          <a:prstGeom prst="ellipse">
            <a:avLst/>
          </a:prstGeom>
          <a:solidFill>
            <a:schemeClr val="accent5"/>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B</a:t>
            </a:r>
            <a:endParaRPr dirty="0"/>
          </a:p>
        </p:txBody>
      </p:sp>
      <p:sp>
        <p:nvSpPr>
          <p:cNvPr id="7" name="Google Shape;344;g12dab3335d2_0_607"/>
          <p:cNvSpPr/>
          <p:nvPr/>
        </p:nvSpPr>
        <p:spPr>
          <a:xfrm>
            <a:off x="2423160" y="4151830"/>
            <a:ext cx="1726095" cy="1249894"/>
          </a:xfrm>
          <a:prstGeom prst="ellipse">
            <a:avLst/>
          </a:prstGeom>
          <a:solidFill>
            <a:schemeClr val="accent5"/>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cxnSp>
        <p:nvCxnSpPr>
          <p:cNvPr id="4" name="Straight Connector 3"/>
          <p:cNvCxnSpPr/>
          <p:nvPr/>
        </p:nvCxnSpPr>
        <p:spPr>
          <a:xfrm>
            <a:off x="3806758" y="4268235"/>
            <a:ext cx="2150558" cy="50854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2"/>
          </p:cNvCxnSpPr>
          <p:nvPr/>
        </p:nvCxnSpPr>
        <p:spPr>
          <a:xfrm>
            <a:off x="3969159" y="4425744"/>
            <a:ext cx="2088741" cy="3510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2"/>
          </p:cNvCxnSpPr>
          <p:nvPr/>
        </p:nvCxnSpPr>
        <p:spPr>
          <a:xfrm>
            <a:off x="4149255" y="4623711"/>
            <a:ext cx="1908645" cy="15306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 idx="2"/>
          </p:cNvCxnSpPr>
          <p:nvPr/>
        </p:nvCxnSpPr>
        <p:spPr>
          <a:xfrm flipV="1">
            <a:off x="4098440" y="4776777"/>
            <a:ext cx="1959460" cy="17942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033799" y="4776777"/>
            <a:ext cx="1959460" cy="3614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6"/>
          </p:cNvCxnSpPr>
          <p:nvPr/>
        </p:nvCxnSpPr>
        <p:spPr>
          <a:xfrm flipV="1">
            <a:off x="4149255" y="4268390"/>
            <a:ext cx="2271357" cy="5083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6"/>
          </p:cNvCxnSpPr>
          <p:nvPr/>
        </p:nvCxnSpPr>
        <p:spPr>
          <a:xfrm flipV="1">
            <a:off x="4149255" y="4444440"/>
            <a:ext cx="2061045" cy="3323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6"/>
          </p:cNvCxnSpPr>
          <p:nvPr/>
        </p:nvCxnSpPr>
        <p:spPr>
          <a:xfrm flipV="1">
            <a:off x="4149255" y="4676754"/>
            <a:ext cx="1959460" cy="1000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6"/>
          </p:cNvCxnSpPr>
          <p:nvPr/>
        </p:nvCxnSpPr>
        <p:spPr>
          <a:xfrm>
            <a:off x="4149255" y="4776777"/>
            <a:ext cx="1934052" cy="1325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6"/>
          </p:cNvCxnSpPr>
          <p:nvPr/>
        </p:nvCxnSpPr>
        <p:spPr>
          <a:xfrm>
            <a:off x="4149255" y="4776777"/>
            <a:ext cx="2010252" cy="22527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Google Shape;356;g12dab3335d2_0_607"/>
          <p:cNvSpPr txBox="1"/>
          <p:nvPr/>
        </p:nvSpPr>
        <p:spPr>
          <a:xfrm>
            <a:off x="2838757" y="5624014"/>
            <a:ext cx="894900" cy="369300"/>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0000"/>
                </a:solidFill>
                <a:latin typeface="Trebuchet MS"/>
                <a:ea typeface="Trebuchet MS"/>
                <a:cs typeface="Trebuchet MS"/>
                <a:sym typeface="Trebuchet MS"/>
              </a:rPr>
              <a:t>M rows</a:t>
            </a:r>
            <a:endParaRPr dirty="0"/>
          </a:p>
        </p:txBody>
      </p:sp>
      <p:sp>
        <p:nvSpPr>
          <p:cNvPr id="36" name="Google Shape;356;g12dab3335d2_0_607"/>
          <p:cNvSpPr txBox="1"/>
          <p:nvPr/>
        </p:nvSpPr>
        <p:spPr>
          <a:xfrm>
            <a:off x="6522564" y="5635382"/>
            <a:ext cx="894900" cy="369300"/>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0000"/>
                </a:solidFill>
                <a:latin typeface="Trebuchet MS"/>
                <a:ea typeface="Trebuchet MS"/>
                <a:cs typeface="Trebuchet MS"/>
                <a:sym typeface="Trebuchet MS"/>
              </a:rPr>
              <a:t>N rows</a:t>
            </a:r>
            <a:endParaRPr dirty="0"/>
          </a:p>
        </p:txBody>
      </p:sp>
      <p:sp>
        <p:nvSpPr>
          <p:cNvPr id="37" name="Google Shape;356;g12dab3335d2_0_607"/>
          <p:cNvSpPr txBox="1"/>
          <p:nvPr/>
        </p:nvSpPr>
        <p:spPr>
          <a:xfrm>
            <a:off x="4454353" y="5252120"/>
            <a:ext cx="1298448" cy="383262"/>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0000"/>
                </a:solidFill>
                <a:latin typeface="Trebuchet MS"/>
                <a:ea typeface="Trebuchet MS"/>
                <a:cs typeface="Trebuchet MS"/>
                <a:sym typeface="Trebuchet MS"/>
              </a:rPr>
              <a:t>M x N rows</a:t>
            </a:r>
            <a:endParaRPr dirty="0"/>
          </a:p>
        </p:txBody>
      </p:sp>
    </p:spTree>
    <p:extLst>
      <p:ext uri="{BB962C8B-B14F-4D97-AF65-F5344CB8AC3E}">
        <p14:creationId xmlns:p14="http://schemas.microsoft.com/office/powerpoint/2010/main" val="320369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479796"/>
            <a:ext cx="11010150"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SETUP</a:t>
            </a:r>
            <a:endParaRPr sz="4000" b="1" dirty="0">
              <a:solidFill>
                <a:srgbClr val="D38F73"/>
              </a:solidFill>
              <a:latin typeface="Roboto"/>
              <a:ea typeface="Roboto"/>
              <a:cs typeface="Roboto"/>
              <a:sym typeface="Roboto"/>
            </a:endParaRPr>
          </a:p>
        </p:txBody>
      </p:sp>
      <p:sp>
        <p:nvSpPr>
          <p:cNvPr id="5" name="Google Shape;162;p27"/>
          <p:cNvSpPr txBox="1">
            <a:spLocks noGrp="1"/>
          </p:cNvSpPr>
          <p:nvPr/>
        </p:nvSpPr>
        <p:spPr>
          <a:xfrm>
            <a:off x="265176" y="1975104"/>
            <a:ext cx="9656064" cy="408736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r>
              <a:rPr lang="en-US" sz="2800" dirty="0">
                <a:solidFill>
                  <a:srgbClr val="D38F73"/>
                </a:solidFill>
                <a:latin typeface="Roboto"/>
                <a:ea typeface="Roboto"/>
                <a:cs typeface="Roboto"/>
                <a:sym typeface="Roboto"/>
              </a:rPr>
              <a:t>Let’s populate the tables with example data</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Execute script: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	- Session 2 – 01 Insert example data in SEDC </a:t>
            </a:r>
            <a:r>
              <a:rPr lang="en-US" sz="2800" dirty="0" err="1">
                <a:solidFill>
                  <a:schemeClr val="bg1"/>
                </a:solidFill>
                <a:latin typeface="Roboto"/>
                <a:ea typeface="Roboto"/>
                <a:cs typeface="Roboto"/>
                <a:sym typeface="Roboto"/>
              </a:rPr>
              <a:t>database.sql</a:t>
            </a: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NOTE: Do not go into details with this script – JUST RUN IT</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72487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2;p27"/>
          <p:cNvSpPr txBox="1">
            <a:spLocks noGrp="1"/>
          </p:cNvSpPr>
          <p:nvPr/>
        </p:nvSpPr>
        <p:spPr>
          <a:xfrm>
            <a:off x="0" y="1466917"/>
            <a:ext cx="10579608" cy="476929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With an inner join, you can match rows from two tables based on a predicate—usually one that compares a primary key value in one side to a foreign key value in another side.</a:t>
            </a: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Inner join </a:t>
            </a:r>
            <a:r>
              <a:rPr lang="en-US" sz="2800" dirty="0">
                <a:solidFill>
                  <a:srgbClr val="D38F73"/>
                </a:solidFill>
                <a:latin typeface="Roboto"/>
                <a:ea typeface="Roboto"/>
                <a:cs typeface="Roboto"/>
                <a:sym typeface="Roboto"/>
              </a:rPr>
              <a:t>returns only matching rows</a:t>
            </a:r>
            <a:r>
              <a:rPr lang="en-US" sz="2800" dirty="0">
                <a:solidFill>
                  <a:schemeClr val="bg1"/>
                </a:solidFill>
                <a:latin typeface="Roboto"/>
                <a:ea typeface="Roboto"/>
                <a:cs typeface="Roboto"/>
                <a:sym typeface="Roboto"/>
              </a:rPr>
              <a:t> - rows that exists in both tables</a:t>
            </a:r>
          </a:p>
        </p:txBody>
      </p:sp>
      <p:sp>
        <p:nvSpPr>
          <p:cNvPr id="3" name="Rectangle 2"/>
          <p:cNvSpPr/>
          <p:nvPr/>
        </p:nvSpPr>
        <p:spPr>
          <a:xfrm>
            <a:off x="393192" y="502920"/>
            <a:ext cx="5769778" cy="707886"/>
          </a:xfrm>
          <a:prstGeom prst="rect">
            <a:avLst/>
          </a:prstGeom>
        </p:spPr>
        <p:txBody>
          <a:bodyPr wrap="square">
            <a:spAutoFit/>
          </a:bodyPr>
          <a:lstStyle/>
          <a:p>
            <a:r>
              <a:rPr lang="en" sz="4000" b="1" dirty="0">
                <a:solidFill>
                  <a:srgbClr val="D38F73"/>
                </a:solidFill>
                <a:latin typeface="Roboto" charset="0"/>
                <a:ea typeface="Roboto" charset="0"/>
                <a:cs typeface="Roboto" charset="0"/>
              </a:rPr>
              <a:t>INNER </a:t>
            </a:r>
            <a:r>
              <a:rPr lang="en" sz="4000" b="1" dirty="0">
                <a:latin typeface="Roboto" charset="0"/>
                <a:ea typeface="Roboto" charset="0"/>
                <a:cs typeface="Roboto" charset="0"/>
              </a:rPr>
              <a:t>JOIN</a:t>
            </a:r>
            <a:endParaRPr lang="en-US" sz="4000" dirty="0">
              <a:latin typeface="Roboto" charset="0"/>
              <a:ea typeface="Roboto" charset="0"/>
              <a:cs typeface="Roboto" charset="0"/>
            </a:endParaRPr>
          </a:p>
        </p:txBody>
      </p:sp>
      <p:sp>
        <p:nvSpPr>
          <p:cNvPr id="6" name="Google Shape;344;g12dab3335d2_0_607"/>
          <p:cNvSpPr/>
          <p:nvPr/>
        </p:nvSpPr>
        <p:spPr>
          <a:xfrm>
            <a:off x="2423160" y="4151830"/>
            <a:ext cx="1726095" cy="1249894"/>
          </a:xfrm>
          <a:prstGeom prst="ellipse">
            <a:avLst/>
          </a:prstGeom>
          <a:solidFill>
            <a:schemeClr val="accent5"/>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sp>
        <p:nvSpPr>
          <p:cNvPr id="7" name="Google Shape;344;g12dab3335d2_0_607"/>
          <p:cNvSpPr/>
          <p:nvPr/>
        </p:nvSpPr>
        <p:spPr>
          <a:xfrm>
            <a:off x="3694176" y="4151830"/>
            <a:ext cx="1726095" cy="1249894"/>
          </a:xfrm>
          <a:prstGeom prst="ellipse">
            <a:avLst/>
          </a:prstGeom>
          <a:solidFill>
            <a:schemeClr val="accent5"/>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B</a:t>
            </a:r>
            <a:endParaRPr dirty="0"/>
          </a:p>
        </p:txBody>
      </p:sp>
      <p:sp>
        <p:nvSpPr>
          <p:cNvPr id="8" name="Google Shape;370;g12dab3335d2_0_628"/>
          <p:cNvSpPr/>
          <p:nvPr/>
        </p:nvSpPr>
        <p:spPr>
          <a:xfrm>
            <a:off x="3694176" y="4378377"/>
            <a:ext cx="383100" cy="796800"/>
          </a:xfrm>
          <a:prstGeom prst="ellipse">
            <a:avLst/>
          </a:prstGeom>
          <a:solidFill>
            <a:srgbClr val="D38F73"/>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Trebuchet MS"/>
              <a:ea typeface="Trebuchet MS"/>
              <a:cs typeface="Trebuchet MS"/>
              <a:sym typeface="Trebuchet MS"/>
            </a:endParaRPr>
          </a:p>
        </p:txBody>
      </p:sp>
      <p:sp>
        <p:nvSpPr>
          <p:cNvPr id="9" name="Google Shape;356;g12dab3335d2_0_607"/>
          <p:cNvSpPr txBox="1"/>
          <p:nvPr/>
        </p:nvSpPr>
        <p:spPr>
          <a:xfrm>
            <a:off x="2724912" y="5624014"/>
            <a:ext cx="1008745" cy="369300"/>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chemeClr val="bg1"/>
                </a:solidFill>
                <a:latin typeface="Trebuchet MS"/>
                <a:ea typeface="Trebuchet MS"/>
                <a:cs typeface="Trebuchet MS"/>
                <a:sym typeface="Trebuchet MS"/>
              </a:rPr>
              <a:t>M rows</a:t>
            </a:r>
            <a:endParaRPr dirty="0">
              <a:solidFill>
                <a:schemeClr val="bg1"/>
              </a:solidFill>
            </a:endParaRPr>
          </a:p>
        </p:txBody>
      </p:sp>
      <p:sp>
        <p:nvSpPr>
          <p:cNvPr id="10" name="Google Shape;356;g12dab3335d2_0_607"/>
          <p:cNvSpPr txBox="1"/>
          <p:nvPr/>
        </p:nvSpPr>
        <p:spPr>
          <a:xfrm>
            <a:off x="4167543" y="5624014"/>
            <a:ext cx="1008745" cy="369300"/>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dirty="0">
                <a:solidFill>
                  <a:schemeClr val="bg1"/>
                </a:solidFill>
                <a:latin typeface="Trebuchet MS"/>
                <a:ea typeface="Trebuchet MS"/>
                <a:cs typeface="Trebuchet MS"/>
                <a:sym typeface="Trebuchet MS"/>
              </a:rPr>
              <a:t>N</a:t>
            </a:r>
            <a:r>
              <a:rPr lang="en" sz="1800" dirty="0">
                <a:solidFill>
                  <a:schemeClr val="bg1"/>
                </a:solidFill>
                <a:latin typeface="Trebuchet MS"/>
                <a:ea typeface="Trebuchet MS"/>
                <a:cs typeface="Trebuchet MS"/>
                <a:sym typeface="Trebuchet MS"/>
              </a:rPr>
              <a:t> rows</a:t>
            </a:r>
            <a:endParaRPr dirty="0">
              <a:solidFill>
                <a:schemeClr val="bg1"/>
              </a:solidFill>
            </a:endParaRPr>
          </a:p>
        </p:txBody>
      </p:sp>
    </p:spTree>
    <p:extLst>
      <p:ext uri="{BB962C8B-B14F-4D97-AF65-F5344CB8AC3E}">
        <p14:creationId xmlns:p14="http://schemas.microsoft.com/office/powerpoint/2010/main" val="3315111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30"/>
          <p:cNvSpPr txBox="1">
            <a:spLocks noGrp="1"/>
          </p:cNvSpPr>
          <p:nvPr/>
        </p:nvSpPr>
        <p:spPr>
          <a:xfrm>
            <a:off x="849618" y="377058"/>
            <a:ext cx="9437382" cy="8756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 sz="4000" b="1" dirty="0">
                <a:solidFill>
                  <a:srgbClr val="D38F73"/>
                </a:solidFill>
              </a:rPr>
              <a:t>OUTER</a:t>
            </a:r>
            <a:r>
              <a:rPr lang="en" sz="4000" b="1" dirty="0">
                <a:solidFill>
                  <a:srgbClr val="7030A0"/>
                </a:solidFill>
              </a:rPr>
              <a:t> </a:t>
            </a:r>
            <a:r>
              <a:rPr lang="en" sz="4000" b="1" dirty="0"/>
              <a:t>JOIN</a:t>
            </a:r>
            <a:endParaRPr sz="4000" b="1" dirty="0">
              <a:solidFill>
                <a:srgbClr val="D38F73"/>
              </a:solidFill>
              <a:latin typeface="Roboto"/>
              <a:ea typeface="Roboto"/>
              <a:cs typeface="Roboto"/>
              <a:sym typeface="Roboto"/>
            </a:endParaRPr>
          </a:p>
        </p:txBody>
      </p:sp>
      <p:sp>
        <p:nvSpPr>
          <p:cNvPr id="5" name="Google Shape;344;g12dab3335d2_0_607"/>
          <p:cNvSpPr/>
          <p:nvPr/>
        </p:nvSpPr>
        <p:spPr>
          <a:xfrm>
            <a:off x="685800" y="4143140"/>
            <a:ext cx="1643799" cy="1132948"/>
          </a:xfrm>
          <a:prstGeom prst="ellipse">
            <a:avLst/>
          </a:prstGeom>
          <a:solidFill>
            <a:srgbClr val="D38F73"/>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sp>
        <p:nvSpPr>
          <p:cNvPr id="9" name="Google Shape;344;g12dab3335d2_0_607"/>
          <p:cNvSpPr/>
          <p:nvPr/>
        </p:nvSpPr>
        <p:spPr>
          <a:xfrm>
            <a:off x="5461551" y="4088730"/>
            <a:ext cx="1643799" cy="1132948"/>
          </a:xfrm>
          <a:prstGeom prst="ellipse">
            <a:avLst/>
          </a:prstGeom>
          <a:solidFill>
            <a:srgbClr val="D38F73"/>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B</a:t>
            </a:r>
            <a:endParaRPr dirty="0"/>
          </a:p>
        </p:txBody>
      </p:sp>
      <p:sp>
        <p:nvSpPr>
          <p:cNvPr id="11" name="Google Shape;344;g12dab3335d2_0_607"/>
          <p:cNvSpPr/>
          <p:nvPr/>
        </p:nvSpPr>
        <p:spPr>
          <a:xfrm>
            <a:off x="9200985" y="4038406"/>
            <a:ext cx="1643799" cy="1132948"/>
          </a:xfrm>
          <a:prstGeom prst="ellipse">
            <a:avLst/>
          </a:prstGeom>
          <a:solidFill>
            <a:srgbClr val="D38F73"/>
          </a:solid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t>
            </a:r>
            <a:r>
              <a:rPr lang="en" dirty="0">
                <a:latin typeface="Trebuchet MS"/>
                <a:ea typeface="Trebuchet MS"/>
                <a:cs typeface="Trebuchet MS"/>
                <a:sym typeface="Trebuchet MS"/>
              </a:rPr>
              <a:t>B</a:t>
            </a:r>
            <a:endParaRPr dirty="0"/>
          </a:p>
        </p:txBody>
      </p:sp>
      <p:sp>
        <p:nvSpPr>
          <p:cNvPr id="6" name="Google Shape;344;g12dab3335d2_0_607"/>
          <p:cNvSpPr/>
          <p:nvPr/>
        </p:nvSpPr>
        <p:spPr>
          <a:xfrm>
            <a:off x="1975105" y="4143140"/>
            <a:ext cx="1554480" cy="1124258"/>
          </a:xfrm>
          <a:prstGeom prst="ellipse">
            <a:avLst/>
          </a:prstGeom>
          <a:no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B</a:t>
            </a:r>
            <a:endParaRPr dirty="0"/>
          </a:p>
        </p:txBody>
      </p:sp>
      <p:sp>
        <p:nvSpPr>
          <p:cNvPr id="14" name="Google Shape;377;g12dab3335d2_0_654"/>
          <p:cNvSpPr txBox="1">
            <a:spLocks noGrp="1"/>
          </p:cNvSpPr>
          <p:nvPr>
            <p:ph type="body" idx="4294967295"/>
          </p:nvPr>
        </p:nvSpPr>
        <p:spPr>
          <a:xfrm>
            <a:off x="440650" y="1178324"/>
            <a:ext cx="10486430" cy="1729467"/>
          </a:xfrm>
          <a:prstGeom prst="rect">
            <a:avLst/>
          </a:prstGeom>
          <a:noFill/>
          <a:ln>
            <a:noFill/>
          </a:ln>
        </p:spPr>
        <p:txBody>
          <a:bodyPr spcFirstLastPara="1" wrap="square" lIns="68575" tIns="34275" rIns="68575" bIns="34275" anchor="t" anchorCtr="0">
            <a:noAutofit/>
          </a:bodyPr>
          <a:lstStyle/>
          <a:p>
            <a:pPr marL="190500" lvl="0" indent="0" algn="l" rtl="0">
              <a:lnSpc>
                <a:spcPct val="100000"/>
              </a:lnSpc>
              <a:spcBef>
                <a:spcPts val="1000"/>
              </a:spcBef>
              <a:spcAft>
                <a:spcPts val="0"/>
              </a:spcAft>
              <a:buSzPts val="1000"/>
              <a:buNone/>
            </a:pPr>
            <a:r>
              <a:rPr lang="en" sz="2800" dirty="0">
                <a:latin typeface="Roboto" charset="0"/>
                <a:ea typeface="Roboto" charset="0"/>
                <a:cs typeface="Roboto" charset="0"/>
              </a:rPr>
              <a:t>With outer joins, you can request to preserve all rows from one or both sides of the join, never mind if there are matching rows in the other side based on the ON predicate. There are multiple types:</a:t>
            </a:r>
            <a:endParaRPr sz="2800" dirty="0">
              <a:latin typeface="Roboto" charset="0"/>
              <a:ea typeface="Roboto" charset="0"/>
              <a:cs typeface="Roboto" charset="0"/>
            </a:endParaRPr>
          </a:p>
          <a:p>
            <a:pPr marL="457200" lvl="0" indent="0" algn="l" rtl="0">
              <a:lnSpc>
                <a:spcPct val="100000"/>
              </a:lnSpc>
              <a:spcBef>
                <a:spcPts val="1000"/>
              </a:spcBef>
              <a:spcAft>
                <a:spcPts val="0"/>
              </a:spcAft>
              <a:buNone/>
            </a:pPr>
            <a:endParaRPr lang="en" sz="1800" dirty="0"/>
          </a:p>
          <a:p>
            <a:pPr marL="457200" lvl="0" indent="0" algn="l" rtl="0">
              <a:lnSpc>
                <a:spcPct val="100000"/>
              </a:lnSpc>
              <a:spcBef>
                <a:spcPts val="1000"/>
              </a:spcBef>
              <a:spcAft>
                <a:spcPts val="0"/>
              </a:spcAft>
              <a:buNone/>
            </a:pPr>
            <a:r>
              <a:rPr lang="en" sz="1800" dirty="0"/>
              <a:t>LEFT (OUTER) JOIN                     RIGHT (OUTER) JOIN                            FULL (OUTER) JOIN</a:t>
            </a:r>
            <a:endParaRPr sz="1800" dirty="0"/>
          </a:p>
        </p:txBody>
      </p:sp>
      <p:sp>
        <p:nvSpPr>
          <p:cNvPr id="7" name="Google Shape;344;g12dab3335d2_0_607"/>
          <p:cNvSpPr/>
          <p:nvPr/>
        </p:nvSpPr>
        <p:spPr>
          <a:xfrm>
            <a:off x="4130171" y="4087044"/>
            <a:ext cx="1643799" cy="1132948"/>
          </a:xfrm>
          <a:prstGeom prst="ellipse">
            <a:avLst/>
          </a:prstGeom>
          <a:no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sp>
        <p:nvSpPr>
          <p:cNvPr id="10" name="Google Shape;344;g12dab3335d2_0_607"/>
          <p:cNvSpPr/>
          <p:nvPr/>
        </p:nvSpPr>
        <p:spPr>
          <a:xfrm>
            <a:off x="7821301" y="4055332"/>
            <a:ext cx="1643799" cy="1132948"/>
          </a:xfrm>
          <a:prstGeom prst="ellipse">
            <a:avLst/>
          </a:prstGeom>
          <a:solidFill>
            <a:srgbClr val="D38F73"/>
          </a:solid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sp>
        <p:nvSpPr>
          <p:cNvPr id="16" name="Google Shape;386;g12dab3335d2_0_654"/>
          <p:cNvSpPr/>
          <p:nvPr/>
        </p:nvSpPr>
        <p:spPr>
          <a:xfrm>
            <a:off x="9154300" y="4305330"/>
            <a:ext cx="310800" cy="599100"/>
          </a:xfrm>
          <a:prstGeom prst="ellipse">
            <a:avLst/>
          </a:prstGeom>
          <a:no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50648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3360" y="667004"/>
            <a:ext cx="5160708" cy="707886"/>
          </a:xfrm>
          <a:prstGeom prst="rect">
            <a:avLst/>
          </a:prstGeom>
        </p:spPr>
        <p:txBody>
          <a:bodyPr wrap="none">
            <a:spAutoFit/>
          </a:bodyPr>
          <a:lstStyle/>
          <a:p>
            <a:r>
              <a:rPr lang="en-US" sz="4000" b="1" dirty="0">
                <a:latin typeface="Roboto" charset="0"/>
                <a:ea typeface="Roboto" charset="0"/>
                <a:cs typeface="Roboto" charset="0"/>
              </a:rPr>
              <a:t>JOIN TYPES - DEMO</a:t>
            </a:r>
          </a:p>
        </p:txBody>
      </p:sp>
      <p:sp>
        <p:nvSpPr>
          <p:cNvPr id="7" name="Rectangle 6"/>
          <p:cNvSpPr/>
          <p:nvPr/>
        </p:nvSpPr>
        <p:spPr>
          <a:xfrm>
            <a:off x="0" y="1603205"/>
            <a:ext cx="7341880" cy="2631490"/>
          </a:xfrm>
          <a:prstGeom prst="rect">
            <a:avLst/>
          </a:prstGeom>
        </p:spPr>
        <p:txBody>
          <a:bodyPr wrap="square">
            <a:spAutoFit/>
          </a:bodyPr>
          <a:lstStyle/>
          <a:p>
            <a:pPr marL="647700" lvl="0" indent="-457200">
              <a:spcBef>
                <a:spcPts val="1000"/>
              </a:spcBef>
              <a:buClr>
                <a:schemeClr val="accent6"/>
              </a:buClr>
              <a:buSzPct val="89000"/>
              <a:buFont typeface="Arial" pitchFamily="34" charset="0"/>
              <a:buChar char="•"/>
            </a:pPr>
            <a:r>
              <a:rPr lang="en-US" sz="2800" dirty="0">
                <a:solidFill>
                  <a:schemeClr val="bg1"/>
                </a:solidFill>
                <a:latin typeface="Roboto" charset="0"/>
                <a:ea typeface="Roboto" charset="0"/>
                <a:cs typeface="Roboto" charset="0"/>
              </a:rPr>
              <a:t>Create two tables (</a:t>
            </a:r>
            <a:r>
              <a:rPr lang="en-US" sz="2800" dirty="0" err="1">
                <a:solidFill>
                  <a:schemeClr val="bg1"/>
                </a:solidFill>
                <a:latin typeface="Roboto" charset="0"/>
                <a:ea typeface="Roboto" charset="0"/>
                <a:cs typeface="Roboto" charset="0"/>
              </a:rPr>
              <a:t>TableA</a:t>
            </a:r>
            <a:r>
              <a:rPr lang="en-US" sz="2800" dirty="0">
                <a:solidFill>
                  <a:schemeClr val="bg1"/>
                </a:solidFill>
                <a:latin typeface="Roboto" charset="0"/>
                <a:ea typeface="Roboto" charset="0"/>
                <a:cs typeface="Roboto" charset="0"/>
              </a:rPr>
              <a:t>, </a:t>
            </a:r>
            <a:r>
              <a:rPr lang="en-US" sz="2800" dirty="0" err="1">
                <a:solidFill>
                  <a:schemeClr val="bg1"/>
                </a:solidFill>
                <a:latin typeface="Roboto" charset="0"/>
                <a:ea typeface="Roboto" charset="0"/>
                <a:cs typeface="Roboto" charset="0"/>
              </a:rPr>
              <a:t>TableB</a:t>
            </a:r>
            <a:r>
              <a:rPr lang="en-US" sz="2800" dirty="0">
                <a:solidFill>
                  <a:schemeClr val="bg1"/>
                </a:solidFill>
                <a:latin typeface="Roboto" charset="0"/>
                <a:ea typeface="Roboto" charset="0"/>
                <a:cs typeface="Roboto" charset="0"/>
              </a:rPr>
              <a:t>)</a:t>
            </a:r>
          </a:p>
          <a:p>
            <a:pPr marL="647700" lvl="0" indent="-457200">
              <a:spcBef>
                <a:spcPts val="1000"/>
              </a:spcBef>
              <a:buClr>
                <a:schemeClr val="accent6"/>
              </a:buClr>
              <a:buSzPct val="89000"/>
              <a:buFont typeface="Arial" pitchFamily="34" charset="0"/>
              <a:buChar char="•"/>
            </a:pPr>
            <a:r>
              <a:rPr lang="en-US" sz="2800" dirty="0">
                <a:solidFill>
                  <a:schemeClr val="bg1"/>
                </a:solidFill>
                <a:latin typeface="Roboto" charset="0"/>
                <a:ea typeface="Roboto" charset="0"/>
                <a:cs typeface="Roboto" charset="0"/>
              </a:rPr>
              <a:t>Insert 2 records in each with values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(1,2) ,(2,3)</a:t>
            </a:r>
          </a:p>
          <a:p>
            <a:pPr marL="647700" lvl="0" indent="-457200">
              <a:spcBef>
                <a:spcPts val="1000"/>
              </a:spcBef>
              <a:buClr>
                <a:schemeClr val="accent6"/>
              </a:buClr>
              <a:buSzPct val="89000"/>
              <a:buFont typeface="Arial" pitchFamily="34" charset="0"/>
              <a:buChar char="•"/>
            </a:pPr>
            <a:r>
              <a:rPr lang="en-US" sz="2800" dirty="0">
                <a:solidFill>
                  <a:schemeClr val="bg1"/>
                </a:solidFill>
                <a:latin typeface="Roboto" charset="0"/>
                <a:ea typeface="Roboto" charset="0"/>
                <a:cs typeface="Roboto" charset="0"/>
              </a:rPr>
              <a:t>Show all join types on this example</a:t>
            </a:r>
          </a:p>
          <a:p>
            <a:pPr marL="647700" lvl="0" indent="-457200">
              <a:spcBef>
                <a:spcPts val="1000"/>
              </a:spcBef>
              <a:buClr>
                <a:schemeClr val="accent6"/>
              </a:buClr>
              <a:buSzPct val="89000"/>
              <a:buFont typeface="Arial" pitchFamily="34" charset="0"/>
              <a:buChar char="•"/>
            </a:pPr>
            <a:r>
              <a:rPr lang="en-US" sz="2800" dirty="0">
                <a:solidFill>
                  <a:schemeClr val="bg1"/>
                </a:solidFill>
                <a:latin typeface="Roboto" charset="0"/>
                <a:ea typeface="Roboto" charset="0"/>
                <a:cs typeface="Roboto" charset="0"/>
              </a:rPr>
              <a:t>Demo: Session 2 – 05 Join </a:t>
            </a:r>
            <a:r>
              <a:rPr lang="en-US" sz="2800" dirty="0" err="1">
                <a:solidFill>
                  <a:schemeClr val="bg1"/>
                </a:solidFill>
                <a:latin typeface="Roboto" charset="0"/>
                <a:ea typeface="Roboto" charset="0"/>
                <a:cs typeface="Roboto" charset="0"/>
              </a:rPr>
              <a:t>types.sql</a:t>
            </a:r>
            <a:endParaRPr lang="en-US" sz="2800" dirty="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081491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06</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8525411"/>
          </a:xfrm>
          <a:prstGeom prst="rect">
            <a:avLst/>
          </a:prstGeom>
        </p:spPr>
        <p:txBody>
          <a:bodyPr wrap="square">
            <a:spAutoFit/>
          </a:bodyPr>
          <a:lstStyle/>
          <a:p>
            <a:pPr marL="457200" lvl="0" indent="-292100">
              <a:spcBef>
                <a:spcPts val="1000"/>
              </a:spcBef>
              <a:buSzPts val="1400"/>
              <a:buChar char="●"/>
            </a:pPr>
            <a:r>
              <a:rPr lang="en-US" sz="2800" dirty="0">
                <a:latin typeface="Roboto" charset="0"/>
                <a:ea typeface="Roboto" charset="0"/>
                <a:cs typeface="Roboto" charset="0"/>
              </a:rPr>
              <a:t>List all possible combinations of Customer names and Product names that can be ordered from specific customer </a:t>
            </a:r>
          </a:p>
          <a:p>
            <a:pPr marL="457200" lvl="0" indent="-292100">
              <a:spcBef>
                <a:spcPts val="1000"/>
              </a:spcBef>
              <a:buSzPts val="1400"/>
              <a:buChar char="●"/>
            </a:pPr>
            <a:r>
              <a:rPr lang="en-US" sz="2800" dirty="0">
                <a:latin typeface="Roboto" charset="0"/>
                <a:ea typeface="Roboto" charset="0"/>
                <a:cs typeface="Roboto" charset="0"/>
              </a:rPr>
              <a:t>List all Business Entities that have any Order </a:t>
            </a:r>
          </a:p>
          <a:p>
            <a:pPr marL="457200" lvl="0" indent="-292100">
              <a:spcBef>
                <a:spcPts val="1000"/>
              </a:spcBef>
              <a:buSzPts val="1400"/>
              <a:buChar char="●"/>
            </a:pPr>
            <a:r>
              <a:rPr lang="en-US" sz="2800" dirty="0">
                <a:latin typeface="Roboto" charset="0"/>
                <a:ea typeface="Roboto" charset="0"/>
                <a:cs typeface="Roboto" charset="0"/>
              </a:rPr>
              <a:t>List all Entities without orders</a:t>
            </a:r>
          </a:p>
          <a:p>
            <a:pPr marL="457200" lvl="0" indent="-292100">
              <a:spcBef>
                <a:spcPts val="1000"/>
              </a:spcBef>
              <a:buSzPts val="1400"/>
              <a:buChar char="●"/>
            </a:pPr>
            <a:r>
              <a:rPr lang="en-US" sz="2800" dirty="0">
                <a:latin typeface="Roboto" charset="0"/>
                <a:ea typeface="Roboto" charset="0"/>
                <a:cs typeface="Roboto" charset="0"/>
              </a:rPr>
              <a:t>List all Customers without orders (using Right Join and using Left join)</a:t>
            </a:r>
          </a:p>
          <a:p>
            <a:pPr marL="457200" lvl="0" indent="-203200">
              <a:spcBef>
                <a:spcPts val="1000"/>
              </a:spcBef>
              <a:buClr>
                <a:srgbClr val="000000"/>
              </a:buClr>
              <a:buSzPts val="1800"/>
            </a:pPr>
            <a:endParaRPr lang="en-US" sz="2800" dirty="0"/>
          </a:p>
          <a:p>
            <a:pPr marL="457200" lvl="0" indent="-203200">
              <a:spcBef>
                <a:spcPts val="1000"/>
              </a:spcBef>
              <a:buClr>
                <a:srgbClr val="000000"/>
              </a:buClr>
              <a:buSzPts val="1800"/>
            </a:pPr>
            <a:endParaRPr lang="en-US" sz="2800" dirty="0">
              <a:solidFill>
                <a:srgbClr val="000000"/>
              </a:solidFill>
            </a:endParaRPr>
          </a:p>
          <a:p>
            <a:pPr marL="203200" lvl="0">
              <a:spcBef>
                <a:spcPts val="1000"/>
              </a:spcBef>
              <a:buSzPts val="800"/>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65762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2;p33"/>
          <p:cNvSpPr txBox="1">
            <a:spLocks noGrp="1"/>
          </p:cNvSpPr>
          <p:nvPr/>
        </p:nvSpPr>
        <p:spPr>
          <a:xfrm>
            <a:off x="1896732" y="407652"/>
            <a:ext cx="777762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1pPr>
            <a:lvl2pPr marR="0" lvl="1"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2pPr>
            <a:lvl3pPr marR="0" lvl="2"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3pPr>
            <a:lvl4pPr marR="0" lvl="3"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4pPr>
            <a:lvl5pPr marR="0" lvl="4"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5pPr>
            <a:lvl6pPr marR="0" lvl="5"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6pPr>
            <a:lvl7pPr marR="0" lvl="6"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7pPr>
            <a:lvl8pPr marR="0" lvl="7"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8pPr>
            <a:lvl9pPr marR="0" lvl="8"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9pPr>
          </a:lstStyle>
          <a:p>
            <a:pPr lvl="0" algn="ctr"/>
            <a:r>
              <a:rPr lang="en-US" sz="5400" b="0" dirty="0">
                <a:solidFill>
                  <a:srgbClr val="D38F73"/>
                </a:solidFill>
                <a:latin typeface="Roboto"/>
                <a:ea typeface="Roboto"/>
                <a:cs typeface="Roboto"/>
                <a:sym typeface="Roboto"/>
              </a:rPr>
              <a:t>HOMEWORK</a:t>
            </a:r>
            <a:endParaRPr sz="5400" b="0" dirty="0">
              <a:solidFill>
                <a:srgbClr val="D38F73"/>
              </a:solidFill>
              <a:latin typeface="Roboto"/>
              <a:ea typeface="Roboto"/>
              <a:cs typeface="Roboto"/>
              <a:sym typeface="Roboto"/>
            </a:endParaRPr>
          </a:p>
        </p:txBody>
      </p:sp>
      <p:sp>
        <p:nvSpPr>
          <p:cNvPr id="4" name="Google Shape;204;p33"/>
          <p:cNvSpPr txBox="1">
            <a:spLocks noGrp="1"/>
          </p:cNvSpPr>
          <p:nvPr/>
        </p:nvSpPr>
        <p:spPr>
          <a:xfrm>
            <a:off x="384048" y="1864074"/>
            <a:ext cx="11187170" cy="43812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FA8DC"/>
              </a:buClr>
              <a:buSzPts val="3000"/>
              <a:buFont typeface="Roboto"/>
              <a:buChar char="▸"/>
              <a:defRPr sz="3000" b="0" i="0" u="none" strike="noStrike" cap="none">
                <a:solidFill>
                  <a:srgbClr val="073763"/>
                </a:solidFill>
                <a:latin typeface="Roboto"/>
                <a:ea typeface="Roboto"/>
                <a:cs typeface="Roboto"/>
                <a:sym typeface="Roboto"/>
              </a:defRPr>
            </a:lvl1pPr>
            <a:lvl2pPr marL="914400" marR="0" lvl="1" indent="-381000" algn="l" rtl="0">
              <a:lnSpc>
                <a:spcPct val="100000"/>
              </a:lnSpc>
              <a:spcBef>
                <a:spcPts val="0"/>
              </a:spcBef>
              <a:spcAft>
                <a:spcPts val="0"/>
              </a:spcAft>
              <a:buClr>
                <a:srgbClr val="6FA8DC"/>
              </a:buClr>
              <a:buSzPts val="2400"/>
              <a:buFont typeface="Roboto"/>
              <a:buChar char="▹"/>
              <a:defRPr sz="2400" b="0" i="0" u="none" strike="noStrike" cap="none">
                <a:solidFill>
                  <a:srgbClr val="073763"/>
                </a:solidFill>
                <a:latin typeface="Roboto"/>
                <a:ea typeface="Roboto"/>
                <a:cs typeface="Roboto"/>
                <a:sym typeface="Roboto"/>
              </a:defRPr>
            </a:lvl2pPr>
            <a:lvl3pPr marL="1371600" marR="0" lvl="2" indent="-381000" algn="l" rtl="0">
              <a:lnSpc>
                <a:spcPct val="100000"/>
              </a:lnSpc>
              <a:spcBef>
                <a:spcPts val="0"/>
              </a:spcBef>
              <a:spcAft>
                <a:spcPts val="0"/>
              </a:spcAft>
              <a:buClr>
                <a:srgbClr val="6FA8DC"/>
              </a:buClr>
              <a:buSzPts val="2400"/>
              <a:buFont typeface="Roboto"/>
              <a:buChar char="■"/>
              <a:defRPr sz="2400" b="0" i="0" u="none" strike="noStrike" cap="none">
                <a:solidFill>
                  <a:srgbClr val="073763"/>
                </a:solidFill>
                <a:latin typeface="Roboto"/>
                <a:ea typeface="Roboto"/>
                <a:cs typeface="Roboto"/>
                <a:sym typeface="Roboto"/>
              </a:defRPr>
            </a:lvl3pPr>
            <a:lvl4pPr marL="1828800" marR="0" lvl="3" indent="-342900" algn="l" rtl="0">
              <a:lnSpc>
                <a:spcPct val="100000"/>
              </a:lnSpc>
              <a:spcBef>
                <a:spcPts val="0"/>
              </a:spcBef>
              <a:spcAft>
                <a:spcPts val="0"/>
              </a:spcAft>
              <a:buClr>
                <a:srgbClr val="6FA8DC"/>
              </a:buClr>
              <a:buSzPts val="1800"/>
              <a:buFont typeface="Roboto"/>
              <a:buChar char="●"/>
              <a:defRPr sz="1800" b="0" i="0" u="none" strike="noStrike" cap="none">
                <a:solidFill>
                  <a:srgbClr val="073763"/>
                </a:solidFill>
                <a:latin typeface="Roboto"/>
                <a:ea typeface="Roboto"/>
                <a:cs typeface="Roboto"/>
                <a:sym typeface="Roboto"/>
              </a:defRPr>
            </a:lvl4pPr>
            <a:lvl5pPr marL="2286000" marR="0" lvl="4"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5pPr>
            <a:lvl6pPr marL="2743200" marR="0" lvl="5"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6pPr>
            <a:lvl7pPr marL="3200400" marR="0" lvl="6"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7pPr>
            <a:lvl8pPr marL="3657600" marR="0" lvl="7"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8pPr>
            <a:lvl9pPr marL="4114800" marR="0" lvl="8"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9pPr>
          </a:lstStyle>
          <a:p>
            <a:pPr marL="571500" lvl="0" indent="-457200" algn="l" rtl="0">
              <a:spcBef>
                <a:spcPts val="600"/>
              </a:spcBef>
              <a:spcAft>
                <a:spcPts val="0"/>
              </a:spcAft>
              <a:buClr>
                <a:schemeClr val="tx1"/>
              </a:buClr>
              <a:buSzPts val="1800"/>
              <a:buFont typeface="Wingdings" pitchFamily="2" charset="2"/>
              <a:buChar char="Ø"/>
            </a:pPr>
            <a:endParaRPr sz="2800" dirty="0">
              <a:solidFill>
                <a:schemeClr val="dk1"/>
              </a:solidFill>
            </a:endParaRPr>
          </a:p>
        </p:txBody>
      </p:sp>
      <p:pic>
        <p:nvPicPr>
          <p:cNvPr id="5" name="Picture 3" descr="Icon&#10;&#10;Description automatically generated">
            <a:extLst>
              <a:ext uri="{FF2B5EF4-FFF2-40B4-BE49-F238E27FC236}">
                <a16:creationId xmlns:a16="http://schemas.microsoft.com/office/drawing/2014/main" id="{51F48193-F576-D729-EBEA-AD1A7DF72091}"/>
              </a:ext>
            </a:extLst>
          </p:cNvPr>
          <p:cNvPicPr>
            <a:picLocks noChangeAspect="1"/>
          </p:cNvPicPr>
          <p:nvPr/>
        </p:nvPicPr>
        <p:blipFill>
          <a:blip r:embed="rId2"/>
          <a:stretch>
            <a:fillRect/>
          </a:stretch>
        </p:blipFill>
        <p:spPr>
          <a:xfrm>
            <a:off x="3998851" y="2423167"/>
            <a:ext cx="3573382" cy="3561017"/>
          </a:xfrm>
          <a:prstGeom prst="rect">
            <a:avLst/>
          </a:prstGeom>
        </p:spPr>
      </p:pic>
    </p:spTree>
    <p:extLst>
      <p:ext uri="{BB962C8B-B14F-4D97-AF65-F5344CB8AC3E}">
        <p14:creationId xmlns:p14="http://schemas.microsoft.com/office/powerpoint/2010/main" val="1375112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9;p31"/>
          <p:cNvSpPr txBox="1">
            <a:spLocks noGrp="1"/>
          </p:cNvSpPr>
          <p:nvPr/>
        </p:nvSpPr>
        <p:spPr>
          <a:xfrm>
            <a:off x="228600" y="212466"/>
            <a:ext cx="875995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000000"/>
                </a:solidFill>
                <a:latin typeface="Roboto"/>
                <a:ea typeface="Roboto"/>
                <a:cs typeface="Roboto"/>
                <a:sym typeface="Roboto"/>
              </a:rPr>
              <a:t>HOMEWORK </a:t>
            </a:r>
            <a:r>
              <a:rPr lang="en-US" sz="4000" b="1" dirty="0">
                <a:solidFill>
                  <a:srgbClr val="D38F73"/>
                </a:solidFill>
                <a:latin typeface="Roboto"/>
                <a:ea typeface="Roboto"/>
                <a:cs typeface="Roboto"/>
                <a:sym typeface="Roboto"/>
              </a:rPr>
              <a:t>REQUIREMENTS</a:t>
            </a:r>
            <a:endParaRPr sz="4000" b="1" dirty="0">
              <a:solidFill>
                <a:srgbClr val="D38F73"/>
              </a:solidFill>
              <a:latin typeface="Roboto"/>
              <a:ea typeface="Roboto"/>
              <a:cs typeface="Roboto"/>
              <a:sym typeface="Roboto"/>
            </a:endParaRPr>
          </a:p>
        </p:txBody>
      </p:sp>
      <p:sp>
        <p:nvSpPr>
          <p:cNvPr id="7" name="Google Shape;190;p31"/>
          <p:cNvSpPr txBox="1">
            <a:spLocks noGrp="1"/>
          </p:cNvSpPr>
          <p:nvPr/>
        </p:nvSpPr>
        <p:spPr>
          <a:xfrm>
            <a:off x="146304" y="1140846"/>
            <a:ext cx="8485632" cy="500799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rgbClr val="5E85B9"/>
              </a:buClr>
              <a:buSzPts val="1800"/>
              <a:buFont typeface="Roboto"/>
              <a:buChar char="●"/>
            </a:pPr>
            <a:r>
              <a:rPr lang="en-US" sz="2000" dirty="0">
                <a:solidFill>
                  <a:schemeClr val="bg1"/>
                </a:solidFill>
                <a:latin typeface="Roboto"/>
                <a:ea typeface="Roboto"/>
                <a:cs typeface="Roboto"/>
                <a:sym typeface="Roboto"/>
              </a:rPr>
              <a:t>Use script for inserting dummy data in already created </a:t>
            </a:r>
            <a:r>
              <a:rPr lang="en-US" sz="2000" dirty="0" err="1">
                <a:solidFill>
                  <a:schemeClr val="bg1"/>
                </a:solidFill>
                <a:latin typeface="Roboto"/>
                <a:ea typeface="Roboto"/>
                <a:cs typeface="Roboto"/>
                <a:sym typeface="Roboto"/>
              </a:rPr>
              <a:t>SEDCHome</a:t>
            </a:r>
            <a:r>
              <a:rPr lang="en-US" sz="2000" dirty="0">
                <a:solidFill>
                  <a:schemeClr val="bg1"/>
                </a:solidFill>
                <a:latin typeface="Roboto"/>
                <a:ea typeface="Roboto"/>
                <a:cs typeface="Roboto"/>
                <a:sym typeface="Roboto"/>
              </a:rPr>
              <a:t> database</a:t>
            </a:r>
          </a:p>
          <a:p>
            <a:pPr lvl="0" indent="-342900">
              <a:lnSpc>
                <a:spcPct val="100000"/>
              </a:lnSpc>
              <a:spcBef>
                <a:spcPts val="600"/>
              </a:spcBef>
              <a:buClr>
                <a:srgbClr val="5E85B9"/>
              </a:buClr>
              <a:buSzPts val="1800"/>
              <a:buFont typeface="Roboto"/>
              <a:buChar char="●"/>
            </a:pPr>
            <a:r>
              <a:rPr lang="en-US" sz="2000" dirty="0">
                <a:solidFill>
                  <a:schemeClr val="bg1"/>
                </a:solidFill>
                <a:latin typeface="Roboto"/>
                <a:ea typeface="Roboto"/>
                <a:cs typeface="Roboto"/>
                <a:sym typeface="Roboto"/>
              </a:rPr>
              <a:t>Session 2 - 06 Insert example data in </a:t>
            </a:r>
            <a:r>
              <a:rPr lang="en-US" sz="2000" dirty="0" err="1">
                <a:solidFill>
                  <a:schemeClr val="bg1"/>
                </a:solidFill>
                <a:latin typeface="Roboto"/>
                <a:ea typeface="Roboto"/>
                <a:cs typeface="Roboto"/>
                <a:sym typeface="Roboto"/>
              </a:rPr>
              <a:t>SEDCHome</a:t>
            </a:r>
            <a:r>
              <a:rPr lang="en-US" sz="2000" dirty="0">
                <a:solidFill>
                  <a:schemeClr val="bg1"/>
                </a:solidFill>
                <a:latin typeface="Roboto"/>
                <a:ea typeface="Roboto"/>
                <a:cs typeface="Roboto"/>
                <a:sym typeface="Roboto"/>
              </a:rPr>
              <a:t> database - </a:t>
            </a:r>
            <a:r>
              <a:rPr lang="en-US" sz="2000" dirty="0" err="1">
                <a:solidFill>
                  <a:schemeClr val="bg1"/>
                </a:solidFill>
                <a:latin typeface="Roboto"/>
                <a:ea typeface="Roboto"/>
                <a:cs typeface="Roboto"/>
                <a:sym typeface="Roboto"/>
              </a:rPr>
              <a:t>data.sql</a:t>
            </a:r>
            <a:endParaRPr lang="en-US" sz="2000" dirty="0">
              <a:solidFill>
                <a:schemeClr val="bg1"/>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2000" dirty="0">
                <a:solidFill>
                  <a:schemeClr val="bg1"/>
                </a:solidFill>
                <a:latin typeface="Roboto"/>
                <a:ea typeface="Roboto"/>
                <a:cs typeface="Roboto"/>
                <a:sym typeface="Roboto"/>
              </a:rPr>
              <a:t>Requirements:</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Find all Students with </a:t>
            </a:r>
            <a:r>
              <a:rPr lang="en-US" sz="1700" dirty="0" err="1">
                <a:solidFill>
                  <a:schemeClr val="bg1"/>
                </a:solidFill>
                <a:latin typeface="Roboto"/>
                <a:ea typeface="Roboto"/>
                <a:cs typeface="Roboto"/>
                <a:sym typeface="Roboto"/>
              </a:rPr>
              <a:t>FirstName</a:t>
            </a:r>
            <a:r>
              <a:rPr lang="en-US" sz="1700" dirty="0">
                <a:solidFill>
                  <a:schemeClr val="bg1"/>
                </a:solidFill>
                <a:latin typeface="Roboto"/>
                <a:ea typeface="Roboto"/>
                <a:cs typeface="Roboto"/>
                <a:sym typeface="Roboto"/>
              </a:rPr>
              <a:t> = Antonio</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Find all Students with </a:t>
            </a:r>
            <a:r>
              <a:rPr lang="en-US" sz="1700" dirty="0" err="1">
                <a:solidFill>
                  <a:schemeClr val="bg1"/>
                </a:solidFill>
                <a:latin typeface="Roboto"/>
                <a:ea typeface="Roboto"/>
                <a:cs typeface="Roboto"/>
                <a:sym typeface="Roboto"/>
              </a:rPr>
              <a:t>DateOfBirth</a:t>
            </a:r>
            <a:r>
              <a:rPr lang="en-US" sz="1700" dirty="0">
                <a:solidFill>
                  <a:schemeClr val="bg1"/>
                </a:solidFill>
                <a:latin typeface="Roboto"/>
                <a:ea typeface="Roboto"/>
                <a:cs typeface="Roboto"/>
                <a:sym typeface="Roboto"/>
              </a:rPr>
              <a:t> greater than ‘01.01.1999’</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Find all Students with </a:t>
            </a:r>
            <a:r>
              <a:rPr lang="en-US" sz="1700" dirty="0" err="1">
                <a:solidFill>
                  <a:schemeClr val="bg1"/>
                </a:solidFill>
                <a:latin typeface="Roboto"/>
                <a:ea typeface="Roboto"/>
                <a:cs typeface="Roboto"/>
                <a:sym typeface="Roboto"/>
              </a:rPr>
              <a:t>LastName</a:t>
            </a:r>
            <a:r>
              <a:rPr lang="en-US" sz="1700" dirty="0">
                <a:solidFill>
                  <a:schemeClr val="bg1"/>
                </a:solidFill>
                <a:latin typeface="Roboto"/>
                <a:ea typeface="Roboto"/>
                <a:cs typeface="Roboto"/>
                <a:sym typeface="Roboto"/>
              </a:rPr>
              <a:t> starting With ‘J’ enrolled in January/1998</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List all Students ordered by </a:t>
            </a:r>
            <a:r>
              <a:rPr lang="en-US" sz="1700" dirty="0" err="1">
                <a:solidFill>
                  <a:schemeClr val="bg1"/>
                </a:solidFill>
                <a:latin typeface="Roboto"/>
                <a:ea typeface="Roboto"/>
                <a:cs typeface="Roboto"/>
                <a:sym typeface="Roboto"/>
              </a:rPr>
              <a:t>FirstName</a:t>
            </a:r>
            <a:endParaRPr lang="en-US" sz="1700" dirty="0">
              <a:solidFill>
                <a:schemeClr val="bg1"/>
              </a:solidFill>
              <a:latin typeface="Roboto"/>
              <a:ea typeface="Roboto"/>
              <a:cs typeface="Roboto"/>
              <a:sym typeface="Roboto"/>
            </a:endParaRP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List all Teacher Last Names and Student Last Names in single result set. Remove duplicates</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Create Foreign key constraints from diagram or with script</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List all possible combinations of Courses names and </a:t>
            </a:r>
            <a:r>
              <a:rPr lang="en-US" sz="1700" dirty="0" err="1">
                <a:solidFill>
                  <a:schemeClr val="bg1"/>
                </a:solidFill>
                <a:latin typeface="Roboto"/>
                <a:ea typeface="Roboto"/>
                <a:cs typeface="Roboto"/>
                <a:sym typeface="Roboto"/>
              </a:rPr>
              <a:t>AchievementType</a:t>
            </a:r>
            <a:r>
              <a:rPr lang="en-US" sz="1700" dirty="0">
                <a:solidFill>
                  <a:schemeClr val="bg1"/>
                </a:solidFill>
                <a:latin typeface="Roboto"/>
                <a:ea typeface="Roboto"/>
                <a:cs typeface="Roboto"/>
                <a:sym typeface="Roboto"/>
              </a:rPr>
              <a:t> names that can be passed by student</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List all Teachers without exam Grade</a:t>
            </a:r>
          </a:p>
          <a:p>
            <a:pPr lvl="0" indent="-342900">
              <a:lnSpc>
                <a:spcPct val="100000"/>
              </a:lnSpc>
              <a:spcBef>
                <a:spcPts val="600"/>
              </a:spcBef>
              <a:buClr>
                <a:srgbClr val="5E85B9"/>
              </a:buClr>
              <a:buSzPts val="1800"/>
              <a:buFont typeface="Roboto"/>
              <a:buChar char="●"/>
            </a:pPr>
            <a:endParaRPr lang="en-US" sz="2000" dirty="0">
              <a:solidFill>
                <a:schemeClr val="bg1"/>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endParaRPr lang="en-US" sz="20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297403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34"/>
          <p:cNvSpPr txBox="1">
            <a:spLocks noGrp="1"/>
          </p:cNvSpPr>
          <p:nvPr/>
        </p:nvSpPr>
        <p:spPr>
          <a:xfrm>
            <a:off x="465570" y="450210"/>
            <a:ext cx="7694700"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QUESTIONS?</a:t>
            </a:r>
            <a:endParaRPr sz="4000" b="1" dirty="0">
              <a:solidFill>
                <a:srgbClr val="D38F73"/>
              </a:solidFill>
              <a:latin typeface="Roboto"/>
              <a:ea typeface="Roboto"/>
              <a:cs typeface="Roboto"/>
              <a:sym typeface="Roboto"/>
            </a:endParaRPr>
          </a:p>
        </p:txBody>
      </p:sp>
      <p:sp>
        <p:nvSpPr>
          <p:cNvPr id="3" name="Google Shape;211;p34"/>
          <p:cNvSpPr txBox="1">
            <a:spLocks noGrp="1"/>
          </p:cNvSpPr>
          <p:nvPr/>
        </p:nvSpPr>
        <p:spPr>
          <a:xfrm>
            <a:off x="465570" y="1583358"/>
            <a:ext cx="5571300" cy="29049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lvl="0" indent="0" algn="l" rtl="0">
              <a:spcBef>
                <a:spcPts val="800"/>
              </a:spcBef>
              <a:spcAft>
                <a:spcPts val="0"/>
              </a:spcAft>
              <a:buClr>
                <a:schemeClr val="dk1"/>
              </a:buClr>
              <a:buSzPts val="1100"/>
              <a:buFont typeface="Arial"/>
              <a:buNone/>
            </a:pPr>
            <a:r>
              <a:rPr lang="en" sz="2800" dirty="0">
                <a:latin typeface="Roboto"/>
                <a:ea typeface="Roboto"/>
                <a:cs typeface="Roboto"/>
                <a:sym typeface="Roboto"/>
              </a:rPr>
              <a:t>You can find us at</a:t>
            </a:r>
            <a:endParaRPr sz="2800" dirty="0">
              <a:latin typeface="Roboto"/>
              <a:ea typeface="Roboto"/>
              <a:cs typeface="Roboto"/>
              <a:sym typeface="Roboto"/>
            </a:endParaRPr>
          </a:p>
          <a:p>
            <a:pPr marL="457200" lvl="0" indent="-381000" algn="l" rtl="0">
              <a:spcBef>
                <a:spcPts val="1000"/>
              </a:spcBef>
              <a:spcAft>
                <a:spcPts val="0"/>
              </a:spcAft>
              <a:buClr>
                <a:schemeClr val="tx1"/>
              </a:buClr>
              <a:buSzPts val="2400"/>
              <a:buFont typeface="Roboto"/>
              <a:buChar char="•"/>
            </a:pPr>
            <a:r>
              <a:rPr lang="en-US" sz="2800" dirty="0">
                <a:latin typeface="Roboto"/>
                <a:ea typeface="Roboto"/>
                <a:cs typeface="Roboto"/>
                <a:sym typeface="Roboto"/>
              </a:rPr>
              <a:t>trainer@mail.com</a:t>
            </a:r>
            <a:endParaRPr sz="2800" dirty="0">
              <a:latin typeface="Roboto"/>
              <a:ea typeface="Roboto"/>
              <a:cs typeface="Roboto"/>
              <a:sym typeface="Roboto"/>
            </a:endParaRPr>
          </a:p>
          <a:p>
            <a:pPr marL="457200" lvl="0" indent="-381000" algn="l">
              <a:spcBef>
                <a:spcPts val="0"/>
              </a:spcBef>
              <a:spcAft>
                <a:spcPts val="0"/>
              </a:spcAft>
              <a:buClr>
                <a:schemeClr val="tx1"/>
              </a:buClr>
              <a:buSzPts val="2400"/>
              <a:buFont typeface="Roboto"/>
              <a:buChar char="•"/>
            </a:pPr>
            <a:r>
              <a:rPr lang="en" sz="2800" dirty="0">
                <a:latin typeface="Roboto"/>
                <a:ea typeface="Roboto"/>
                <a:sym typeface="Roboto"/>
              </a:rPr>
              <a:t>assistant@mail.com</a:t>
            </a:r>
            <a:endParaRPr lang="en" sz="2800" dirty="0">
              <a:latin typeface="Roboto"/>
              <a:ea typeface="Roboto"/>
              <a:sym typeface="Roboto"/>
              <a:hlinkClick r:id="rId2"/>
            </a:endParaRPr>
          </a:p>
          <a:p>
            <a:pPr marL="0" lvl="0" indent="0">
              <a:spcBef>
                <a:spcPts val="1000"/>
              </a:spcBef>
              <a:buClr>
                <a:srgbClr val="000000"/>
              </a:buClr>
              <a:buSzPts val="1100"/>
              <a:buNone/>
            </a:pPr>
            <a:r>
              <a:rPr lang="en" sz="2800" dirty="0">
                <a:latin typeface="Roboto"/>
                <a:ea typeface="Roboto"/>
                <a:cs typeface="Roboto"/>
                <a:sym typeface="Roboto"/>
              </a:rPr>
              <a:t>You can find </a:t>
            </a:r>
            <a:r>
              <a:rPr lang="en-US" sz="2800" dirty="0">
                <a:latin typeface="Roboto"/>
                <a:ea typeface="Roboto"/>
                <a:cs typeface="Roboto"/>
                <a:sym typeface="Roboto"/>
              </a:rPr>
              <a:t>the code at</a:t>
            </a:r>
          </a:p>
          <a:p>
            <a:pPr lvl="0" indent="-381000">
              <a:spcBef>
                <a:spcPts val="1000"/>
              </a:spcBef>
              <a:spcAft>
                <a:spcPts val="1000"/>
              </a:spcAft>
              <a:buClr>
                <a:schemeClr val="tx1"/>
              </a:buClr>
              <a:buSzPts val="2400"/>
              <a:buFont typeface="Roboto"/>
              <a:buChar char="•"/>
            </a:pPr>
            <a:r>
              <a:rPr lang="en-US" sz="2800" dirty="0">
                <a:solidFill>
                  <a:schemeClr val="tx1"/>
                </a:solidFill>
                <a:latin typeface="Roboto"/>
                <a:ea typeface="Roboto"/>
                <a:cs typeface="Roboto"/>
                <a:sym typeface="Roboto"/>
                <a:hlinkClick r:id="rId3"/>
              </a:rPr>
              <a:t>Repository with the code Link</a:t>
            </a:r>
            <a:endParaRPr lang="en-US" sz="2800" dirty="0">
              <a:solidFill>
                <a:schemeClr val="tx1"/>
              </a:solidFill>
              <a:latin typeface="Roboto"/>
              <a:ea typeface="Roboto"/>
              <a:cs typeface="Roboto"/>
              <a:sym typeface="Roboto"/>
            </a:endParaRPr>
          </a:p>
          <a:p>
            <a:pPr marL="76200" lvl="0" indent="0" algn="l">
              <a:spcBef>
                <a:spcPts val="0"/>
              </a:spcBef>
              <a:spcAft>
                <a:spcPts val="0"/>
              </a:spcAft>
              <a:buClr>
                <a:srgbClr val="5E85B9"/>
              </a:buClr>
              <a:buSzPts val="2400"/>
              <a:buNone/>
            </a:pPr>
            <a:endParaRPr sz="2800" dirty="0">
              <a:solidFill>
                <a:srgbClr val="D38F73"/>
              </a:solidFill>
              <a:latin typeface="Roboto"/>
              <a:ea typeface="Roboto"/>
            </a:endParaRPr>
          </a:p>
        </p:txBody>
      </p:sp>
    </p:spTree>
    <p:extLst>
      <p:ext uri="{BB962C8B-B14F-4D97-AF65-F5344CB8AC3E}">
        <p14:creationId xmlns:p14="http://schemas.microsoft.com/office/powerpoint/2010/main" val="250415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rgbClr val="D38F73"/>
                </a:solidFill>
                <a:latin typeface="Roboto"/>
                <a:ea typeface="Roboto"/>
                <a:cs typeface="Roboto"/>
              </a:rPr>
              <a:t>FILTERING</a:t>
            </a:r>
            <a:r>
              <a:rPr lang="en-US" sz="4000" b="1" dirty="0">
                <a:solidFill>
                  <a:schemeClr val="tx1"/>
                </a:solidFill>
                <a:latin typeface="Roboto"/>
                <a:ea typeface="Roboto"/>
                <a:cs typeface="Roboto"/>
              </a:rPr>
              <a:t> AND </a:t>
            </a:r>
            <a:r>
              <a:rPr lang="en-US" sz="4000" b="1" dirty="0">
                <a:solidFill>
                  <a:srgbClr val="D38F73"/>
                </a:solidFill>
                <a:latin typeface="Roboto"/>
                <a:ea typeface="Roboto"/>
                <a:cs typeface="Roboto"/>
              </a:rPr>
              <a:t>SORTING</a:t>
            </a:r>
            <a:r>
              <a:rPr lang="en-US" sz="4000" b="1" dirty="0">
                <a:solidFill>
                  <a:schemeClr val="tx1"/>
                </a:solidFill>
                <a:latin typeface="Roboto"/>
                <a:ea typeface="Roboto"/>
                <a:cs typeface="Roboto"/>
              </a:rPr>
              <a:t> DATA</a:t>
            </a:r>
            <a:endParaRPr sz="4000" b="1" dirty="0">
              <a:solidFill>
                <a:srgbClr val="D38F73"/>
              </a:solidFill>
              <a:latin typeface="Roboto"/>
              <a:ea typeface="Roboto"/>
              <a:cs typeface="Roboto"/>
              <a:sym typeface="Roboto"/>
            </a:endParaRPr>
          </a:p>
        </p:txBody>
      </p:sp>
      <p:pic>
        <p:nvPicPr>
          <p:cNvPr id="22" name="Google Shape;132;g12dab3335d2_0_101"/>
          <p:cNvPicPr preferRelativeResize="0"/>
          <p:nvPr/>
        </p:nvPicPr>
        <p:blipFill>
          <a:blip r:embed="rId2">
            <a:alphaModFix/>
          </a:blip>
          <a:stretch>
            <a:fillRect/>
          </a:stretch>
        </p:blipFill>
        <p:spPr>
          <a:xfrm>
            <a:off x="3797662" y="2419242"/>
            <a:ext cx="3151778" cy="2975717"/>
          </a:xfrm>
          <a:prstGeom prst="rect">
            <a:avLst/>
          </a:prstGeom>
          <a:noFill/>
          <a:ln>
            <a:noFill/>
          </a:ln>
        </p:spPr>
      </p:pic>
    </p:spTree>
    <p:extLst>
      <p:ext uri="{BB962C8B-B14F-4D97-AF65-F5344CB8AC3E}">
        <p14:creationId xmlns:p14="http://schemas.microsoft.com/office/powerpoint/2010/main" val="418941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46114" y="717540"/>
            <a:ext cx="907162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FILTERING </a:t>
            </a:r>
            <a:r>
              <a:rPr lang="en-US" sz="4000" b="1" dirty="0">
                <a:solidFill>
                  <a:schemeClr val="tx1"/>
                </a:solidFill>
                <a:latin typeface="Roboto"/>
                <a:ea typeface="Roboto"/>
                <a:cs typeface="Roboto"/>
                <a:sym typeface="Roboto"/>
              </a:rPr>
              <a:t>DATA</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0" y="1746504"/>
            <a:ext cx="11238750" cy="45892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indent="0">
              <a:lnSpc>
                <a:spcPct val="100000"/>
              </a:lnSpc>
              <a:spcBef>
                <a:spcPts val="600"/>
              </a:spcBef>
              <a:buClr>
                <a:schemeClr val="tx1"/>
              </a:buClr>
              <a:buSzPts val="1800"/>
              <a:buNone/>
            </a:pPr>
            <a:r>
              <a:rPr lang="en-US" sz="2800" dirty="0">
                <a:solidFill>
                  <a:schemeClr val="bg2"/>
                </a:solidFill>
                <a:latin typeface="Roboto" charset="0"/>
                <a:ea typeface="Roboto" charset="0"/>
                <a:cs typeface="Roboto" charset="0"/>
              </a:rPr>
              <a:t>Filtering expressions are used to </a:t>
            </a:r>
            <a:br>
              <a:rPr lang="en-US" sz="2800" dirty="0">
                <a:solidFill>
                  <a:schemeClr val="bg2"/>
                </a:solidFill>
                <a:latin typeface="Roboto" charset="0"/>
                <a:ea typeface="Roboto" charset="0"/>
                <a:cs typeface="Roboto" charset="0"/>
              </a:rPr>
            </a:br>
            <a:r>
              <a:rPr lang="en-US" sz="2800" dirty="0">
                <a:solidFill>
                  <a:schemeClr val="bg2"/>
                </a:solidFill>
                <a:latin typeface="Roboto" charset="0"/>
                <a:ea typeface="Roboto" charset="0"/>
                <a:cs typeface="Roboto" charset="0"/>
              </a:rPr>
              <a:t>reduce number of rows returned based on some criteria.</a:t>
            </a:r>
          </a:p>
          <a:p>
            <a:pPr marL="114300" indent="0">
              <a:lnSpc>
                <a:spcPct val="100000"/>
              </a:lnSpc>
              <a:spcBef>
                <a:spcPts val="600"/>
              </a:spcBef>
              <a:buClr>
                <a:schemeClr val="tx1"/>
              </a:buClr>
              <a:buSzPts val="1800"/>
              <a:buNone/>
            </a:pPr>
            <a:endParaRPr lang="en-US" sz="2800" dirty="0">
              <a:solidFill>
                <a:schemeClr val="bg2"/>
              </a:solidFill>
              <a:latin typeface="Roboto" charset="0"/>
              <a:ea typeface="Roboto" charset="0"/>
              <a:cs typeface="Roboto" charset="0"/>
            </a:endParaRPr>
          </a:p>
          <a:p>
            <a:pPr marL="114300" indent="0">
              <a:lnSpc>
                <a:spcPct val="100000"/>
              </a:lnSpc>
              <a:spcBef>
                <a:spcPts val="600"/>
              </a:spcBef>
              <a:buClr>
                <a:schemeClr val="tx1"/>
              </a:buClr>
              <a:buSzPts val="1800"/>
              <a:buNone/>
            </a:pPr>
            <a:r>
              <a:rPr lang="en-US" sz="2800" dirty="0">
                <a:solidFill>
                  <a:schemeClr val="bg2"/>
                </a:solidFill>
                <a:latin typeface="Roboto" charset="0"/>
                <a:ea typeface="Roboto" charset="0"/>
                <a:cs typeface="Roboto" charset="0"/>
              </a:rPr>
              <a:t>SELECT * </a:t>
            </a:r>
          </a:p>
          <a:p>
            <a:pPr marL="114300" indent="0">
              <a:lnSpc>
                <a:spcPct val="100000"/>
              </a:lnSpc>
              <a:spcBef>
                <a:spcPts val="600"/>
              </a:spcBef>
              <a:buClr>
                <a:schemeClr val="tx1"/>
              </a:buClr>
              <a:buSzPts val="1800"/>
              <a:buNone/>
            </a:pPr>
            <a:r>
              <a:rPr lang="en-US" sz="2800" dirty="0">
                <a:solidFill>
                  <a:schemeClr val="bg2"/>
                </a:solidFill>
                <a:latin typeface="Roboto" charset="0"/>
                <a:ea typeface="Roboto" charset="0"/>
                <a:cs typeface="Roboto" charset="0"/>
              </a:rPr>
              <a:t>FROM Employee</a:t>
            </a:r>
          </a:p>
          <a:p>
            <a:pPr marL="114300" indent="0">
              <a:lnSpc>
                <a:spcPct val="100000"/>
              </a:lnSpc>
              <a:spcBef>
                <a:spcPts val="600"/>
              </a:spcBef>
              <a:buClr>
                <a:schemeClr val="tx1"/>
              </a:buClr>
              <a:buSzPts val="1800"/>
              <a:buNone/>
            </a:pPr>
            <a:r>
              <a:rPr lang="en-US" sz="2800" dirty="0">
                <a:solidFill>
                  <a:srgbClr val="D38F73"/>
                </a:solidFill>
                <a:latin typeface="Roboto" charset="0"/>
                <a:ea typeface="Roboto" charset="0"/>
                <a:cs typeface="Roboto" charset="0"/>
              </a:rPr>
              <a:t>WHERE</a:t>
            </a:r>
            <a:r>
              <a:rPr lang="en-US" sz="2800" dirty="0">
                <a:solidFill>
                  <a:schemeClr val="bg2"/>
                </a:solidFill>
                <a:latin typeface="Roboto" charset="0"/>
                <a:ea typeface="Roboto" charset="0"/>
                <a:cs typeface="Roboto" charset="0"/>
              </a:rPr>
              <a:t> </a:t>
            </a:r>
            <a:r>
              <a:rPr lang="en-US" sz="2800" dirty="0" err="1">
                <a:solidFill>
                  <a:schemeClr val="bg2"/>
                </a:solidFill>
                <a:latin typeface="Roboto" charset="0"/>
                <a:ea typeface="Roboto" charset="0"/>
                <a:cs typeface="Roboto" charset="0"/>
              </a:rPr>
              <a:t>FirstName</a:t>
            </a:r>
            <a:r>
              <a:rPr lang="en-US" sz="2800" dirty="0">
                <a:solidFill>
                  <a:schemeClr val="bg2"/>
                </a:solidFill>
                <a:latin typeface="Roboto" charset="0"/>
                <a:ea typeface="Roboto" charset="0"/>
                <a:cs typeface="Roboto" charset="0"/>
              </a:rPr>
              <a:t> = '</a:t>
            </a:r>
            <a:r>
              <a:rPr lang="en-US" sz="2800" dirty="0" err="1">
                <a:solidFill>
                  <a:schemeClr val="bg2"/>
                </a:solidFill>
                <a:latin typeface="Roboto" charset="0"/>
                <a:ea typeface="Roboto" charset="0"/>
                <a:cs typeface="Roboto" charset="0"/>
              </a:rPr>
              <a:t>Aleksandar</a:t>
            </a:r>
            <a:r>
              <a:rPr lang="en-US" sz="2800" dirty="0">
                <a:solidFill>
                  <a:schemeClr val="bg2"/>
                </a:solidFill>
                <a:latin typeface="Roboto" charset="0"/>
                <a:ea typeface="Roboto" charset="0"/>
                <a:cs typeface="Roboto" charset="0"/>
              </a:rPr>
              <a:t>'</a:t>
            </a:r>
          </a:p>
          <a:p>
            <a:pPr marL="114300" indent="0">
              <a:lnSpc>
                <a:spcPct val="100000"/>
              </a:lnSpc>
              <a:spcBef>
                <a:spcPts val="600"/>
              </a:spcBef>
              <a:buClr>
                <a:schemeClr val="tx1"/>
              </a:buClr>
              <a:buSzPts val="1800"/>
              <a:buNone/>
            </a:pPr>
            <a:endParaRPr lang="en-US" sz="2800" dirty="0">
              <a:solidFill>
                <a:schemeClr val="bg2"/>
              </a:solidFill>
              <a:latin typeface="Roboto" charset="0"/>
              <a:ea typeface="Roboto" charset="0"/>
              <a:cs typeface="Roboto" charset="0"/>
            </a:endParaRPr>
          </a:p>
        </p:txBody>
      </p:sp>
    </p:spTree>
    <p:extLst>
      <p:ext uri="{BB962C8B-B14F-4D97-AF65-F5344CB8AC3E}">
        <p14:creationId xmlns:p14="http://schemas.microsoft.com/office/powerpoint/2010/main" val="166894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01</a:t>
            </a:r>
            <a:endParaRPr sz="5400" b="1" dirty="0">
              <a:solidFill>
                <a:schemeClr val="tx1"/>
              </a:solidFill>
              <a:latin typeface="Roboto"/>
              <a:ea typeface="Roboto"/>
              <a:cs typeface="Roboto"/>
              <a:sym typeface="Roboto"/>
            </a:endParaRPr>
          </a:p>
        </p:txBody>
      </p:sp>
      <p:sp>
        <p:nvSpPr>
          <p:cNvPr id="2" name="Rectangle 1"/>
          <p:cNvSpPr/>
          <p:nvPr/>
        </p:nvSpPr>
        <p:spPr>
          <a:xfrm>
            <a:off x="176784" y="1280160"/>
            <a:ext cx="9058656" cy="5858014"/>
          </a:xfrm>
          <a:prstGeom prst="rect">
            <a:avLst/>
          </a:prstGeom>
        </p:spPr>
        <p:txBody>
          <a:bodyPr wrap="square">
            <a:spAutoFit/>
          </a:bodyPr>
          <a:lstStyle/>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FirstName</a:t>
            </a:r>
            <a:r>
              <a:rPr lang="en-US" sz="2800" dirty="0">
                <a:latin typeface="Roboto" charset="0"/>
                <a:ea typeface="Roboto" charset="0"/>
                <a:cs typeface="Roboto" charset="0"/>
              </a:rPr>
              <a:t> = </a:t>
            </a:r>
            <a:r>
              <a:rPr lang="en-US" sz="2800" dirty="0" err="1">
                <a:latin typeface="Roboto" charset="0"/>
                <a:ea typeface="Roboto" charset="0"/>
                <a:cs typeface="Roboto" charset="0"/>
              </a:rPr>
              <a:t>Goran</a:t>
            </a:r>
            <a:endParaRPr lang="en-US" sz="2800" dirty="0">
              <a:latin typeface="Roboto" charset="0"/>
              <a:ea typeface="Roboto" charset="0"/>
              <a:cs typeface="Roboto" charset="0"/>
            </a:endParaRPr>
          </a:p>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LastName</a:t>
            </a:r>
            <a:r>
              <a:rPr lang="en-US" sz="2800" dirty="0">
                <a:latin typeface="Roboto" charset="0"/>
                <a:ea typeface="Roboto" charset="0"/>
                <a:cs typeface="Roboto" charset="0"/>
              </a:rPr>
              <a:t> starting With ‘S’</a:t>
            </a:r>
          </a:p>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DateOfBirth</a:t>
            </a:r>
            <a:r>
              <a:rPr lang="en-US" sz="2800" dirty="0">
                <a:latin typeface="Roboto" charset="0"/>
                <a:ea typeface="Roboto" charset="0"/>
                <a:cs typeface="Roboto" charset="0"/>
              </a:rPr>
              <a:t> greater than ‘01.01.1988’</a:t>
            </a:r>
          </a:p>
          <a:p>
            <a:pPr marL="457200" lvl="0" indent="-254000">
              <a:spcBef>
                <a:spcPts val="1000"/>
              </a:spcBef>
              <a:buSzPts val="800"/>
              <a:buChar char="●"/>
            </a:pPr>
            <a:r>
              <a:rPr lang="en-US" sz="2800" dirty="0">
                <a:latin typeface="Roboto" charset="0"/>
                <a:ea typeface="Roboto" charset="0"/>
                <a:cs typeface="Roboto" charset="0"/>
              </a:rPr>
              <a:t>Find all Male employees</a:t>
            </a:r>
          </a:p>
          <a:p>
            <a:pPr marL="457200" lvl="0" indent="-254000">
              <a:spcBef>
                <a:spcPts val="1000"/>
              </a:spcBef>
              <a:buSzPts val="800"/>
              <a:buChar char="●"/>
            </a:pPr>
            <a:r>
              <a:rPr lang="en-US" sz="2800" dirty="0">
                <a:latin typeface="Roboto" charset="0"/>
                <a:ea typeface="Roboto" charset="0"/>
                <a:cs typeface="Roboto" charset="0"/>
              </a:rPr>
              <a:t>Find all employees hired in January/1998</a:t>
            </a:r>
          </a:p>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LastName</a:t>
            </a:r>
            <a:r>
              <a:rPr lang="en-US" sz="2800" dirty="0">
                <a:latin typeface="Roboto" charset="0"/>
                <a:ea typeface="Roboto" charset="0"/>
                <a:cs typeface="Roboto" charset="0"/>
              </a:rPr>
              <a:t> starting With ‘A’ hired in January/2019</a:t>
            </a: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pic>
        <p:nvPicPr>
          <p:cNvPr id="8" name="Google Shape;150;g12e519584d7_0_0"/>
          <p:cNvPicPr preferRelativeResize="0"/>
          <p:nvPr/>
        </p:nvPicPr>
        <p:blipFill rotWithShape="1">
          <a:blip r:embed="rId2">
            <a:alphaModFix/>
          </a:blip>
          <a:srcRect/>
          <a:stretch/>
        </p:blipFill>
        <p:spPr>
          <a:xfrm>
            <a:off x="8699778" y="2386584"/>
            <a:ext cx="3159990" cy="1984075"/>
          </a:xfrm>
          <a:prstGeom prst="rect">
            <a:avLst/>
          </a:prstGeom>
          <a:noFill/>
          <a:ln>
            <a:noFill/>
          </a:ln>
        </p:spPr>
      </p:pic>
    </p:spTree>
    <p:extLst>
      <p:ext uri="{BB962C8B-B14F-4D97-AF65-F5344CB8AC3E}">
        <p14:creationId xmlns:p14="http://schemas.microsoft.com/office/powerpoint/2010/main" val="77575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410706" y="479796"/>
            <a:ext cx="11010150"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SORTING</a:t>
            </a:r>
            <a:r>
              <a:rPr lang="en-US" sz="4000" b="1" dirty="0">
                <a:solidFill>
                  <a:schemeClr val="tx1"/>
                </a:solidFill>
                <a:latin typeface="Roboto"/>
                <a:ea typeface="Roboto"/>
                <a:cs typeface="Roboto"/>
                <a:sym typeface="Roboto"/>
              </a:rPr>
              <a:t> DATA</a:t>
            </a:r>
            <a:endParaRPr sz="4000" b="1" dirty="0">
              <a:solidFill>
                <a:schemeClr val="tx1"/>
              </a:solidFill>
              <a:latin typeface="Roboto"/>
              <a:ea typeface="Roboto"/>
              <a:cs typeface="Roboto"/>
              <a:sym typeface="Roboto"/>
            </a:endParaRPr>
          </a:p>
        </p:txBody>
      </p:sp>
      <p:sp>
        <p:nvSpPr>
          <p:cNvPr id="5" name="Google Shape;162;p27"/>
          <p:cNvSpPr txBox="1">
            <a:spLocks noGrp="1"/>
          </p:cNvSpPr>
          <p:nvPr/>
        </p:nvSpPr>
        <p:spPr>
          <a:xfrm>
            <a:off x="265176" y="1627632"/>
            <a:ext cx="8339328" cy="443484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r>
              <a:rPr lang="en-US" sz="2800" dirty="0">
                <a:solidFill>
                  <a:srgbClr val="D38F73"/>
                </a:solidFill>
                <a:latin typeface="Roboto"/>
                <a:ea typeface="Roboto"/>
                <a:cs typeface="Roboto"/>
                <a:sym typeface="Roboto"/>
              </a:rPr>
              <a:t>Ordering the results based on </a:t>
            </a:r>
            <a:r>
              <a:rPr lang="en-US" sz="2800" dirty="0">
                <a:solidFill>
                  <a:schemeClr val="tx1"/>
                </a:solidFill>
                <a:latin typeface="Roboto"/>
                <a:ea typeface="Roboto"/>
                <a:cs typeface="Roboto"/>
                <a:sym typeface="Roboto"/>
              </a:rPr>
              <a:t>specific order</a:t>
            </a:r>
            <a:r>
              <a:rPr lang="en-US" sz="2800" dirty="0">
                <a:solidFill>
                  <a:schemeClr val="bg1"/>
                </a:solidFill>
                <a:latin typeface="Roboto"/>
                <a:ea typeface="Roboto"/>
                <a:cs typeface="Roboto"/>
                <a:sym typeface="Roboto"/>
              </a:rPr>
              <a:t>, being ASCENDING or DESCENDING</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r>
              <a:rPr lang="en-US" sz="2400" dirty="0">
                <a:solidFill>
                  <a:srgbClr val="D38F73"/>
                </a:solidFill>
                <a:latin typeface="Roboto"/>
                <a:ea typeface="Roboto"/>
                <a:cs typeface="Roboto"/>
                <a:sym typeface="Roboto"/>
              </a:rPr>
              <a:t>SELECT</a:t>
            </a:r>
            <a:r>
              <a:rPr lang="en-US" sz="2400" dirty="0">
                <a:solidFill>
                  <a:schemeClr val="bg1"/>
                </a:solidFill>
                <a:latin typeface="Roboto"/>
                <a:ea typeface="Roboto"/>
                <a:cs typeface="Roboto"/>
                <a:sym typeface="Roboto"/>
              </a:rPr>
              <a:t> * </a:t>
            </a:r>
          </a:p>
          <a:p>
            <a:pPr marL="114300" lvl="0" indent="0">
              <a:lnSpc>
                <a:spcPct val="100000"/>
              </a:lnSpc>
              <a:spcBef>
                <a:spcPts val="600"/>
              </a:spcBef>
              <a:buClr>
                <a:schemeClr val="tx1"/>
              </a:buClr>
              <a:buSzPts val="1800"/>
              <a:buNone/>
            </a:pPr>
            <a:r>
              <a:rPr lang="en-US" sz="2400" dirty="0">
                <a:solidFill>
                  <a:schemeClr val="bg1"/>
                </a:solidFill>
                <a:latin typeface="Roboto"/>
                <a:ea typeface="Roboto"/>
                <a:cs typeface="Roboto"/>
                <a:sym typeface="Roboto"/>
              </a:rPr>
              <a:t>FROM Employee</a:t>
            </a:r>
          </a:p>
          <a:p>
            <a:pPr marL="114300" lvl="0" indent="0">
              <a:lnSpc>
                <a:spcPct val="100000"/>
              </a:lnSpc>
              <a:spcBef>
                <a:spcPts val="600"/>
              </a:spcBef>
              <a:buClr>
                <a:schemeClr val="tx1"/>
              </a:buClr>
              <a:buSzPts val="1800"/>
              <a:buNone/>
            </a:pPr>
            <a:r>
              <a:rPr lang="en-US" sz="2400" dirty="0">
                <a:solidFill>
                  <a:srgbClr val="D38F73"/>
                </a:solidFill>
                <a:latin typeface="Roboto"/>
                <a:ea typeface="Roboto"/>
                <a:cs typeface="Roboto"/>
                <a:sym typeface="Roboto"/>
              </a:rPr>
              <a:t>ORDER BY </a:t>
            </a:r>
            <a:r>
              <a:rPr lang="en-US" sz="2400" dirty="0" err="1">
                <a:solidFill>
                  <a:schemeClr val="bg1"/>
                </a:solidFill>
                <a:latin typeface="Roboto"/>
                <a:ea typeface="Roboto"/>
                <a:cs typeface="Roboto"/>
                <a:sym typeface="Roboto"/>
              </a:rPr>
              <a:t>FirstName</a:t>
            </a:r>
            <a:r>
              <a:rPr lang="en-US" sz="2400" dirty="0">
                <a:solidFill>
                  <a:schemeClr val="bg1"/>
                </a:solidFill>
                <a:latin typeface="Roboto"/>
                <a:ea typeface="Roboto"/>
                <a:cs typeface="Roboto"/>
                <a:sym typeface="Roboto"/>
              </a:rPr>
              <a:t> </a:t>
            </a:r>
            <a:r>
              <a:rPr lang="en-US" sz="2400" dirty="0">
                <a:solidFill>
                  <a:srgbClr val="D38F73"/>
                </a:solidFill>
                <a:latin typeface="Roboto"/>
                <a:ea typeface="Roboto"/>
                <a:cs typeface="Roboto"/>
                <a:sym typeface="Roboto"/>
              </a:rPr>
              <a:t>ASC</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pic>
        <p:nvPicPr>
          <p:cNvPr id="6" name="Google Shape;158;g12dab3335d2_0_287"/>
          <p:cNvPicPr preferRelativeResize="0"/>
          <p:nvPr/>
        </p:nvPicPr>
        <p:blipFill rotWithShape="1">
          <a:blip r:embed="rId2">
            <a:alphaModFix/>
          </a:blip>
          <a:srcRect/>
          <a:stretch/>
        </p:blipFill>
        <p:spPr>
          <a:xfrm>
            <a:off x="6633000" y="3831336"/>
            <a:ext cx="3434544" cy="2485621"/>
          </a:xfrm>
          <a:prstGeom prst="rect">
            <a:avLst/>
          </a:prstGeom>
          <a:noFill/>
          <a:ln>
            <a:noFill/>
          </a:ln>
        </p:spPr>
      </p:pic>
    </p:spTree>
    <p:extLst>
      <p:ext uri="{BB962C8B-B14F-4D97-AF65-F5344CB8AC3E}">
        <p14:creationId xmlns:p14="http://schemas.microsoft.com/office/powerpoint/2010/main" val="197774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02</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6013462"/>
          </a:xfrm>
          <a:prstGeom prst="rect">
            <a:avLst/>
          </a:prstGeom>
        </p:spPr>
        <p:txBody>
          <a:bodyPr wrap="square">
            <a:spAutoFit/>
          </a:bodyPr>
          <a:lstStyle/>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FirstName</a:t>
            </a:r>
            <a:r>
              <a:rPr lang="en-US" sz="2800" dirty="0">
                <a:latin typeface="Roboto" charset="0"/>
                <a:ea typeface="Roboto" charset="0"/>
                <a:cs typeface="Roboto" charset="0"/>
              </a:rPr>
              <a:t> = </a:t>
            </a:r>
            <a:r>
              <a:rPr lang="en-US" sz="2800" dirty="0" err="1">
                <a:latin typeface="Roboto" charset="0"/>
                <a:ea typeface="Roboto" charset="0"/>
                <a:cs typeface="Roboto" charset="0"/>
              </a:rPr>
              <a:t>Aleksandar</a:t>
            </a:r>
            <a:r>
              <a:rPr lang="en-US" sz="2800" dirty="0">
                <a:latin typeface="Roboto" charset="0"/>
                <a:ea typeface="Roboto" charset="0"/>
                <a:cs typeface="Roboto" charset="0"/>
              </a:rPr>
              <a:t> ordered by Last Name</a:t>
            </a:r>
          </a:p>
          <a:p>
            <a:pPr marL="457200" lvl="0" indent="-254000">
              <a:spcBef>
                <a:spcPts val="1000"/>
              </a:spcBef>
              <a:buSzPts val="800"/>
              <a:buChar char="●"/>
            </a:pPr>
            <a:r>
              <a:rPr lang="en-US" sz="2800" dirty="0">
                <a:latin typeface="Roboto" charset="0"/>
                <a:ea typeface="Roboto" charset="0"/>
                <a:cs typeface="Roboto" charset="0"/>
              </a:rPr>
              <a:t>List all Employees ordered by </a:t>
            </a:r>
            <a:r>
              <a:rPr lang="en-US" sz="2800" dirty="0" err="1">
                <a:latin typeface="Roboto" charset="0"/>
                <a:ea typeface="Roboto" charset="0"/>
                <a:cs typeface="Roboto" charset="0"/>
              </a:rPr>
              <a:t>FirstName</a:t>
            </a:r>
            <a:endParaRPr lang="en-US" sz="2800" dirty="0">
              <a:latin typeface="Roboto" charset="0"/>
              <a:ea typeface="Roboto" charset="0"/>
              <a:cs typeface="Roboto" charset="0"/>
            </a:endParaRPr>
          </a:p>
          <a:p>
            <a:pPr marL="457200" lvl="0" indent="-254000">
              <a:spcBef>
                <a:spcPts val="1000"/>
              </a:spcBef>
              <a:buSzPts val="800"/>
              <a:buChar char="●"/>
            </a:pPr>
            <a:r>
              <a:rPr lang="en-US" sz="2800" dirty="0">
                <a:latin typeface="Roboto" charset="0"/>
                <a:ea typeface="Roboto" charset="0"/>
                <a:cs typeface="Roboto" charset="0"/>
              </a:rPr>
              <a:t>Find all Male employees ordered by </a:t>
            </a:r>
            <a:r>
              <a:rPr lang="en-US" sz="2800" dirty="0" err="1">
                <a:latin typeface="Roboto" charset="0"/>
                <a:ea typeface="Roboto" charset="0"/>
                <a:cs typeface="Roboto" charset="0"/>
              </a:rPr>
              <a:t>HireDate</a:t>
            </a:r>
            <a:r>
              <a:rPr lang="en-US" sz="2800" dirty="0">
                <a:latin typeface="Roboto" charset="0"/>
                <a:ea typeface="Roboto" charset="0"/>
                <a:cs typeface="Roboto" charset="0"/>
              </a:rPr>
              <a:t>, starting from the last hired</a:t>
            </a: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pic>
        <p:nvPicPr>
          <p:cNvPr id="8" name="Google Shape;150;g12e519584d7_0_0"/>
          <p:cNvPicPr preferRelativeResize="0"/>
          <p:nvPr/>
        </p:nvPicPr>
        <p:blipFill rotWithShape="1">
          <a:blip r:embed="rId2">
            <a:alphaModFix/>
          </a:blip>
          <a:srcRect/>
          <a:stretch/>
        </p:blipFill>
        <p:spPr>
          <a:xfrm>
            <a:off x="8403336" y="4242816"/>
            <a:ext cx="3456432" cy="2230963"/>
          </a:xfrm>
          <a:prstGeom prst="rect">
            <a:avLst/>
          </a:prstGeom>
          <a:noFill/>
          <a:ln>
            <a:noFill/>
          </a:ln>
        </p:spPr>
      </p:pic>
    </p:spTree>
    <p:extLst>
      <p:ext uri="{BB962C8B-B14F-4D97-AF65-F5344CB8AC3E}">
        <p14:creationId xmlns:p14="http://schemas.microsoft.com/office/powerpoint/2010/main" val="170500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rgbClr val="D38F73"/>
                </a:solidFill>
                <a:latin typeface="Roboto"/>
                <a:ea typeface="Roboto"/>
                <a:cs typeface="Roboto"/>
                <a:sym typeface="Roboto"/>
              </a:rPr>
              <a:t>COMBINING SETS </a:t>
            </a:r>
            <a:r>
              <a:rPr lang="en-US" sz="4000" b="1" dirty="0">
                <a:solidFill>
                  <a:schemeClr val="tx1"/>
                </a:solidFill>
                <a:latin typeface="Roboto"/>
                <a:ea typeface="Roboto"/>
                <a:cs typeface="Roboto"/>
                <a:sym typeface="Roboto"/>
              </a:rPr>
              <a:t>OF DATA</a:t>
            </a:r>
            <a:endParaRPr sz="4000" b="1" dirty="0">
              <a:solidFill>
                <a:schemeClr val="tx1"/>
              </a:solidFill>
              <a:latin typeface="Roboto"/>
              <a:ea typeface="Roboto"/>
              <a:cs typeface="Roboto"/>
              <a:sym typeface="Roboto"/>
            </a:endParaRPr>
          </a:p>
        </p:txBody>
      </p:sp>
      <p:pic>
        <p:nvPicPr>
          <p:cNvPr id="4" name="Google Shape;175;g12dab3335d2_0_298"/>
          <p:cNvPicPr preferRelativeResize="0"/>
          <p:nvPr/>
        </p:nvPicPr>
        <p:blipFill>
          <a:blip r:embed="rId2">
            <a:alphaModFix/>
          </a:blip>
          <a:stretch>
            <a:fillRect/>
          </a:stretch>
        </p:blipFill>
        <p:spPr>
          <a:xfrm>
            <a:off x="4177185" y="2382666"/>
            <a:ext cx="2936847" cy="3094590"/>
          </a:xfrm>
          <a:prstGeom prst="rect">
            <a:avLst/>
          </a:prstGeom>
          <a:noFill/>
          <a:ln>
            <a:noFill/>
          </a:ln>
        </p:spPr>
      </p:pic>
    </p:spTree>
    <p:extLst>
      <p:ext uri="{BB962C8B-B14F-4D97-AF65-F5344CB8AC3E}">
        <p14:creationId xmlns:p14="http://schemas.microsoft.com/office/powerpoint/2010/main" val="526138756"/>
      </p:ext>
    </p:extLst>
  </p:cSld>
  <p:clrMapOvr>
    <a:masterClrMapping/>
  </p:clrMapOvr>
</p:sld>
</file>

<file path=ppt/theme/theme1.xml><?xml version="1.0" encoding="utf-8"?>
<a:theme xmlns:a="http://schemas.openxmlformats.org/drawingml/2006/main" name="DB SQL_1">
  <a:themeElements>
    <a:clrScheme name="QinShift">
      <a:dk1>
        <a:srgbClr val="00000A"/>
      </a:dk1>
      <a:lt1>
        <a:srgbClr val="FFFEF7"/>
      </a:lt1>
      <a:dk2>
        <a:srgbClr val="28414D"/>
      </a:dk2>
      <a:lt2>
        <a:srgbClr val="FFFEF7"/>
      </a:lt2>
      <a:accent1>
        <a:srgbClr val="FCEB6B"/>
      </a:accent1>
      <a:accent2>
        <a:srgbClr val="C3CAD3"/>
      </a:accent2>
      <a:accent3>
        <a:srgbClr val="28414D"/>
      </a:accent3>
      <a:accent4>
        <a:srgbClr val="D08F74"/>
      </a:accent4>
      <a:accent5>
        <a:srgbClr val="FFFEF7"/>
      </a:accent5>
      <a:accent6>
        <a:srgbClr val="00000A"/>
      </a:accent6>
      <a:hlink>
        <a:srgbClr val="FCEB6B"/>
      </a:hlink>
      <a:folHlink>
        <a:srgbClr val="D08F74"/>
      </a:folHlink>
    </a:clrScheme>
    <a:fontScheme name="QinShift">
      <a:majorFont>
        <a:latin typeface="Baskervill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8FB89D230DCC42BDD843F1B245BD7C" ma:contentTypeVersion="5" ma:contentTypeDescription="Create a new document." ma:contentTypeScope="" ma:versionID="dc5c918a3d43d4b71f7c3e546b28501e">
  <xsd:schema xmlns:xsd="http://www.w3.org/2001/XMLSchema" xmlns:xs="http://www.w3.org/2001/XMLSchema" xmlns:p="http://schemas.microsoft.com/office/2006/metadata/properties" xmlns:ns2="6b73ce5a-f2a1-4cf4-8171-3a71a0a85190" xmlns:ns3="2c4bccb4-1ba2-4bfe-9f28-22789556bff1" targetNamespace="http://schemas.microsoft.com/office/2006/metadata/properties" ma:root="true" ma:fieldsID="0002f2178cbcb7c00a5d488d31cbad9d" ns2:_="" ns3:_="">
    <xsd:import namespace="6b73ce5a-f2a1-4cf4-8171-3a71a0a85190"/>
    <xsd:import namespace="2c4bccb4-1ba2-4bfe-9f28-22789556bf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3ce5a-f2a1-4cf4-8171-3a71a0a85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bccb4-1ba2-4bfe-9f28-22789556bf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B14AAD-E32E-4304-88A7-F7C4DB51B134}">
  <ds:schemaRefs>
    <ds:schemaRef ds:uri="http://schemas.microsoft.com/sharepoint/v3/contenttype/forms"/>
  </ds:schemaRefs>
</ds:datastoreItem>
</file>

<file path=customXml/itemProps2.xml><?xml version="1.0" encoding="utf-8"?>
<ds:datastoreItem xmlns:ds="http://schemas.openxmlformats.org/officeDocument/2006/customXml" ds:itemID="{B7A0CE2E-BC93-4D7C-9869-13C7D782BEA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ccb4-1ba2-4bfe-9f28-22789556bff1"/>
    <ds:schemaRef ds:uri="http://purl.org/dc/elements/1.1/"/>
    <ds:schemaRef ds:uri="http://schemas.microsoft.com/office/2006/metadata/properties"/>
    <ds:schemaRef ds:uri="6b73ce5a-f2a1-4cf4-8171-3a71a0a85190"/>
    <ds:schemaRef ds:uri="http://www.w3.org/XML/1998/namespace"/>
    <ds:schemaRef ds:uri="http://purl.org/dc/dcmitype/"/>
  </ds:schemaRefs>
</ds:datastoreItem>
</file>

<file path=customXml/itemProps3.xml><?xml version="1.0" encoding="utf-8"?>
<ds:datastoreItem xmlns:ds="http://schemas.openxmlformats.org/officeDocument/2006/customXml" ds:itemID="{4DA364C0-398C-498E-AE6A-331B2F0D0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3ce5a-f2a1-4cf4-8171-3a71a0a85190"/>
    <ds:schemaRef ds:uri="2c4bccb4-1ba2-4bfe-9f28-22789556bf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DB SQL_1</Template>
  <TotalTime>1304</TotalTime>
  <Words>1788</Words>
  <Application>Microsoft Office PowerPoint</Application>
  <PresentationFormat>Widescreen</PresentationFormat>
  <Paragraphs>244</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Baskerville</vt:lpstr>
      <vt:lpstr>Calibri</vt:lpstr>
      <vt:lpstr>Roboto</vt:lpstr>
      <vt:lpstr>Roboto Medium</vt:lpstr>
      <vt:lpstr>Trebuchet MS</vt:lpstr>
      <vt:lpstr>Wingdings</vt:lpstr>
      <vt:lpstr>DB SQL_1</vt:lpstr>
      <vt:lpstr>Constraints, Combining Sets and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Constraints, Combining Sets and Relationships</dc:title>
  <dc:creator>Trajan Stevkovski</dc:creator>
  <cp:lastModifiedBy>Данило Борозан</cp:lastModifiedBy>
  <cp:revision>22</cp:revision>
  <dcterms:created xsi:type="dcterms:W3CDTF">2024-04-24T12:03:30Z</dcterms:created>
  <dcterms:modified xsi:type="dcterms:W3CDTF">2024-05-16T18:49:07Z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2023-06-07T15:49:38Z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206900aa-0bbd-41d5-8912-9ad52964005a</vt:lpwstr>
  </property>
  <property fmtid="{D5CDD505-2E9C-101B-9397-08002B2CF9AE}" pid="7" name="MSIP_Label_defa4170-0d19-0005-0004-bc88714345d2_ActionId">
    <vt:lpwstr>a288f342-02f6-4f88-92be-587e08407045</vt:lpwstr>
  </property>
  <property fmtid="{D5CDD505-2E9C-101B-9397-08002B2CF9AE}" pid="8" name="MSIP_Label_defa4170-0d19-0005-0004-bc88714345d2_ContentBits">
    <vt:lpwstr>0</vt:lpwstr>
  </property>
  <property fmtid="{D5CDD505-2E9C-101B-9397-08002B2CF9AE}" pid="9" name="ContentTypeId">
    <vt:lpwstr>0x0101009F8FB89D230DCC42BDD843F1B245BD7C</vt:lpwstr>
  </property>
</Properties>
</file>