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sldIdLst>
    <p:sldId id="256" r:id="rId5"/>
    <p:sldId id="265" r:id="rId6"/>
    <p:sldId id="259" r:id="rId7"/>
    <p:sldId id="260" r:id="rId8"/>
    <p:sldId id="311" r:id="rId9"/>
    <p:sldId id="314" r:id="rId10"/>
    <p:sldId id="313" r:id="rId11"/>
    <p:sldId id="315" r:id="rId12"/>
    <p:sldId id="321" r:id="rId13"/>
    <p:sldId id="304" r:id="rId14"/>
    <p:sldId id="318" r:id="rId15"/>
    <p:sldId id="322" r:id="rId16"/>
    <p:sldId id="323" r:id="rId17"/>
    <p:sldId id="272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293F4B"/>
    <a:srgbClr val="F3F4F6"/>
    <a:srgbClr val="FCEC6D"/>
    <a:srgbClr val="7F7F7F"/>
    <a:srgbClr val="27414D"/>
    <a:srgbClr val="41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9" d="100"/>
          <a:sy n="79" d="100"/>
        </p:scale>
        <p:origin x="10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5/30/2024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0724" y="340369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2" y="582946"/>
            <a:ext cx="11623316" cy="1077218"/>
          </a:xfrm>
        </p:spPr>
        <p:txBody>
          <a:bodyPr/>
          <a:lstStyle/>
          <a:p>
            <a:r>
              <a:rPr lang="en-US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Stored Procedures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827" y="2749633"/>
            <a:ext cx="4532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(Developing and Design of databases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using SQL Server)</a:t>
            </a: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1896732" y="407652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ctr"/>
            <a:r>
              <a:rPr lang="en-US" sz="5400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HOMEWORK</a:t>
            </a:r>
            <a:endParaRPr sz="5400"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84048" y="1864074"/>
            <a:ext cx="11187170" cy="438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3" descr="Icon&#10;&#10;Description automatically generated">
            <a:extLst>
              <a:ext uri="{FF2B5EF4-FFF2-40B4-BE49-F238E27FC236}">
                <a16:creationId xmlns:a16="http://schemas.microsoft.com/office/drawing/2014/main" id="{51F48193-F576-D729-EBEA-AD1A7DF7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51" y="2423167"/>
            <a:ext cx="3573382" cy="35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8" y="253406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Homework 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02.1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6304" y="1490471"/>
            <a:ext cx="1212494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Create new procedure called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CreateGrade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Procedure should create only Grade header info (not Grade Details); 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Procedure should return the total number of grades in the system for the Student on input (from the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CreateGrade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);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Procedure should return second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resultset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with the MAX Grade of all grades for the Student and Teacher on input (regardless the Course).</a:t>
            </a:r>
          </a:p>
        </p:txBody>
      </p:sp>
    </p:spTree>
    <p:extLst>
      <p:ext uri="{BB962C8B-B14F-4D97-AF65-F5344CB8AC3E}">
        <p14:creationId xmlns:p14="http://schemas.microsoft.com/office/powerpoint/2010/main" val="17050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8" y="253406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Homework 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02.2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6304" y="1490471"/>
            <a:ext cx="12124944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Create new procedure called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CreateGradeDetail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Procedure should add details for specific Grade (new record for new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AchievementTypeID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, Points,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MaxPoints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, Date for specific Grade);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Output from this procedure should be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resultset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with SUM of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GradePoints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calculated with formula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AchievementPoints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AchievementMaxPoints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*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ParticipationRate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for specific Grade</a:t>
            </a:r>
          </a:p>
        </p:txBody>
      </p:sp>
    </p:spTree>
    <p:extLst>
      <p:ext uri="{BB962C8B-B14F-4D97-AF65-F5344CB8AC3E}">
        <p14:creationId xmlns:p14="http://schemas.microsoft.com/office/powerpoint/2010/main" val="59497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8;g12cf754cce0_0_32"/>
          <p:cNvSpPr txBox="1">
            <a:spLocks noGrp="1"/>
          </p:cNvSpPr>
          <p:nvPr/>
        </p:nvSpPr>
        <p:spPr>
          <a:xfrm>
            <a:off x="438912" y="1121184"/>
            <a:ext cx="3483864" cy="37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300"/>
              <a:buFont typeface="Calibri"/>
              <a:buNone/>
              <a:tabLst/>
              <a:defRPr/>
            </a:pPr>
            <a:r>
              <a:rPr kumimoji="0" lang="en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STRUCTURE IS IMPORTANT </a:t>
            </a:r>
            <a:r>
              <a:rPr kumimoji="0" lang="e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WHEN CREATING STORED PROCEDURES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7" name="Google Shape;189;g12cf754cce0_0_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50792" y="658368"/>
            <a:ext cx="6912864" cy="584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92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465570" y="1583358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  <a:hlinkClick r:id="rId2"/>
              </a:rPr>
              <a:t>daniloborozan07@gmail.com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  <a:hlinkClick r:id="rId3"/>
              </a:rPr>
              <a:t>ilija.mitev3@gmail.com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717540"/>
            <a:ext cx="907162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746504"/>
            <a:ext cx="11238750" cy="4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Stored Procedures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</a:rPr>
              <a:t>Exercises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b="1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583875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</a:rPr>
              <a:t>STORED PROCEDURES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125;g12dab3335d2_0_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05656" y="2240280"/>
            <a:ext cx="3209544" cy="311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253553"/>
            <a:ext cx="11010150" cy="77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4" y="1196828"/>
            <a:ext cx="11010152" cy="383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T-SQL stored procedure consists of a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single batch of T-SQL code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 Stored procedures have a number of important features, such as the following: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can be called from T-SQL code by using the </a:t>
            </a:r>
            <a:r>
              <a:rPr lang="en-US" sz="2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EXECUTE</a:t>
            </a: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command.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You can </a:t>
            </a:r>
            <a:r>
              <a:rPr lang="en-US" sz="25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pass data </a:t>
            </a: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them through input parameters, and </a:t>
            </a:r>
            <a:r>
              <a:rPr lang="en-US" sz="2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receive data back </a:t>
            </a: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through output parameters.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return result sets of queries to the client application.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can modify data in tables.</a:t>
            </a:r>
          </a:p>
          <a:p>
            <a:pPr marL="10287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Font typeface="Arial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can create, alter, and drop tables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0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72962" y="443220"/>
            <a:ext cx="11513070" cy="91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STORED PROCEDURES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62456"/>
            <a:ext cx="11448288" cy="4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lvl="0" indent="0">
              <a:lnSpc>
                <a:spcPct val="100000"/>
              </a:lnSpc>
              <a:spcBef>
                <a:spcPts val="600"/>
              </a:spcBef>
              <a:buSzPct val="85000"/>
              <a:buNone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Using T-SQL stored procedures in a SQL Server database has a number of advantages, such as the following:</a:t>
            </a:r>
          </a:p>
          <a:p>
            <a:pPr marL="444500" indent="-342900">
              <a:lnSpc>
                <a:spcPct val="100000"/>
              </a:lnSpc>
              <a:spcBef>
                <a:spcPts val="600"/>
              </a:spcBef>
              <a:buSzPct val="85000"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 encapsulate T-SQL code.</a:t>
            </a:r>
          </a:p>
          <a:p>
            <a:pPr marL="444500" indent="-342900">
              <a:lnSpc>
                <a:spcPct val="100000"/>
              </a:lnSpc>
              <a:spcBef>
                <a:spcPts val="600"/>
              </a:spcBef>
              <a:buSzPct val="85000"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 make a database more secure.</a:t>
            </a:r>
          </a:p>
          <a:p>
            <a:pPr marL="444500" indent="-342900">
              <a:lnSpc>
                <a:spcPct val="100000"/>
              </a:lnSpc>
              <a:spcBef>
                <a:spcPts val="600"/>
              </a:spcBef>
              <a:buSzPct val="85000"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 help </a:t>
            </a:r>
            <a:r>
              <a:rPr lang="en-US" sz="2400" dirty="0">
                <a:solidFill>
                  <a:srgbClr val="D38F73"/>
                </a:solidFill>
                <a:latin typeface="Roboto" charset="0"/>
                <a:ea typeface="Roboto" charset="0"/>
                <a:cs typeface="Roboto" charset="0"/>
              </a:rPr>
              <a:t>improve performance 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by </a:t>
            </a:r>
            <a:b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creating execution plans that </a:t>
            </a:r>
            <a:b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can be reused.</a:t>
            </a:r>
          </a:p>
        </p:txBody>
      </p:sp>
    </p:spTree>
    <p:extLst>
      <p:ext uri="{BB962C8B-B14F-4D97-AF65-F5344CB8AC3E}">
        <p14:creationId xmlns:p14="http://schemas.microsoft.com/office/powerpoint/2010/main" val="166894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65176" y="187188"/>
            <a:ext cx="11010150" cy="77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DECLARATION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 STORED PROCEDURES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201168" y="1106424"/>
            <a:ext cx="10296144" cy="239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Session 5 – 00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StoredProcedure.sql</a:t>
            </a: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CREATE PROCEDURE </a:t>
            </a:r>
            <a:r>
              <a:rPr lang="en-US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ProcedureName</a:t>
            </a:r>
            <a:r>
              <a:rPr lang="en-US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 (@</a:t>
            </a:r>
            <a:r>
              <a:rPr lang="en-US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ParaleterList</a:t>
            </a:r>
            <a:r>
              <a:rPr lang="en-US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 [</a:t>
            </a:r>
            <a:r>
              <a:rPr lang="en-US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datatype</a:t>
            </a:r>
            <a:r>
              <a:rPr lang="en-US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])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endParaRPr lang="en-US" dirty="0">
              <a:latin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BEGIN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@Variable1,..N [</a:t>
            </a:r>
            <a:r>
              <a:rPr lang="en-US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datatype</a:t>
            </a:r>
            <a:r>
              <a:rPr lang="en-US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]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00"/>
                </a:solidFill>
                <a:latin typeface="Roboto"/>
                <a:ea typeface="Consolas"/>
                <a:cs typeface="Consolas"/>
                <a:sym typeface="Consolas"/>
              </a:rPr>
              <a:t>-- Insert statements</a:t>
            </a:r>
            <a:endParaRPr lang="en-US" sz="21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00"/>
                </a:solidFill>
                <a:latin typeface="Roboto"/>
                <a:ea typeface="Consolas"/>
                <a:cs typeface="Consolas"/>
                <a:sym typeface="Consolas"/>
              </a:rPr>
              <a:t>-- Update statements</a:t>
            </a:r>
            <a:endParaRPr lang="en-US" sz="21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00"/>
                </a:solidFill>
                <a:latin typeface="Roboto"/>
                <a:ea typeface="Consolas"/>
                <a:cs typeface="Consolas"/>
                <a:sym typeface="Consolas"/>
              </a:rPr>
              <a:t>-- Delete statements</a:t>
            </a:r>
            <a:endParaRPr lang="en-US" sz="21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00"/>
                </a:solidFill>
                <a:latin typeface="Roboto"/>
                <a:ea typeface="Consolas"/>
                <a:cs typeface="Consolas"/>
                <a:sym typeface="Consolas"/>
              </a:rPr>
              <a:t>-- Temp tables / Table variables</a:t>
            </a:r>
            <a:endParaRPr lang="en-US" sz="21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00"/>
                </a:solidFill>
                <a:latin typeface="Roboto"/>
                <a:ea typeface="Consolas"/>
                <a:cs typeface="Consolas"/>
                <a:sym typeface="Consolas"/>
              </a:rPr>
              <a:t>-- Output statements (0,1,2,..) – multiple </a:t>
            </a:r>
            <a:r>
              <a:rPr lang="en-US" sz="2100" dirty="0" err="1">
                <a:solidFill>
                  <a:srgbClr val="008000"/>
                </a:solidFill>
                <a:latin typeface="Roboto"/>
                <a:ea typeface="Consolas"/>
                <a:cs typeface="Consolas"/>
                <a:sym typeface="Consolas"/>
              </a:rPr>
              <a:t>resultsets</a:t>
            </a:r>
            <a:endParaRPr lang="en-US" sz="21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1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Select</a:t>
            </a:r>
            <a:r>
              <a:rPr lang="en-US" sz="21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100" dirty="0">
                <a:solidFill>
                  <a:srgbClr val="00FF00"/>
                </a:solidFill>
                <a:latin typeface="Roboto"/>
                <a:ea typeface="Consolas"/>
                <a:cs typeface="Consolas"/>
                <a:sym typeface="Consolas"/>
              </a:rPr>
              <a:t>Columns</a:t>
            </a:r>
            <a:endParaRPr lang="en-US" sz="2100" dirty="0">
              <a:solidFill>
                <a:srgbClr val="000000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Roboto"/>
                <a:ea typeface="Consolas"/>
                <a:cs typeface="Consolas"/>
                <a:sym typeface="Consolas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Table1,...</a:t>
            </a:r>
            <a:r>
              <a:rPr lang="en-US" sz="2100" dirty="0" err="1">
                <a:solidFill>
                  <a:schemeClr val="bg1"/>
                </a:solidFill>
                <a:latin typeface="Roboto"/>
                <a:ea typeface="Consolas"/>
                <a:cs typeface="Consolas"/>
                <a:sym typeface="Consolas"/>
              </a:rPr>
              <a:t>TableN</a:t>
            </a:r>
            <a:endParaRPr lang="en-US" sz="2100" dirty="0">
              <a:solidFill>
                <a:schemeClr val="bg1"/>
              </a:solidFill>
              <a:latin typeface="Roboto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D38F73"/>
                </a:solidFill>
                <a:latin typeface="Roboto"/>
                <a:ea typeface="Consolas"/>
                <a:cs typeface="Consolas"/>
                <a:sym typeface="Consolas"/>
              </a:rPr>
              <a:t>END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7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46114" y="443220"/>
            <a:ext cx="10498086" cy="8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 STORED PROCEDURES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-73152" y="1234440"/>
            <a:ext cx="11402568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Create procedure for adding new customer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As output from the procedure return the following data: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Total number of customers starting with the same </a:t>
            </a:r>
            <a:b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character as the new customer;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Additionally in second </a:t>
            </a:r>
            <a:r>
              <a:rPr lang="en-US" sz="23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resultset</a:t>
            </a:r>
            <a: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return how many </a:t>
            </a:r>
            <a:b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customers already exist in the new </a:t>
            </a:r>
            <a:b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3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customer region.</a:t>
            </a:r>
            <a:br>
              <a:rPr lang="en-US" sz="23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</a:br>
            <a:endParaRPr lang="en-US" sz="23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8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7" y="116246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WORKSHOP 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01.1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43583"/>
            <a:ext cx="11618976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Create new procedure called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CreateOrder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Procedure should create only Order header info (not Order details); 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Procedure should return the total number of orders in the system for the Customer from the new order (regardless the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BusinessEntity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);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Procedure should return second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resultset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with the total amount of all orders for the customer and business entity on input;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Insert few orders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7757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323087" y="116246"/>
            <a:ext cx="9315075" cy="9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5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WORKSHOP </a:t>
            </a:r>
            <a:r>
              <a:rPr lang="en-US" sz="5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01.2</a:t>
            </a:r>
            <a:endParaRPr sz="5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43583"/>
            <a:ext cx="11896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Create new procedure called </a:t>
            </a:r>
            <a:r>
              <a:rPr lang="en-US" sz="2600" dirty="0" err="1">
                <a:latin typeface="Roboto" charset="0"/>
                <a:ea typeface="Roboto" charset="0"/>
                <a:cs typeface="Roboto" charset="0"/>
              </a:rPr>
              <a:t>CreateOrderDetail</a:t>
            </a: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Procedure should take the single price for item from Product table (Price column);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Procedure should add details for specific order (new record for new Product/Quantity for specific order);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When the order detail is inserted, procedure should correct the </a:t>
            </a:r>
            <a:r>
              <a:rPr lang="en-US" sz="2600" dirty="0" err="1">
                <a:latin typeface="Roboto" charset="0"/>
                <a:ea typeface="Roboto" charset="0"/>
                <a:cs typeface="Roboto" charset="0"/>
              </a:rPr>
              <a:t>TotalPrice</a:t>
            </a: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 column in the main table (</a:t>
            </a:r>
            <a:r>
              <a:rPr lang="en-US" sz="2600" dirty="0" err="1">
                <a:latin typeface="Roboto" charset="0"/>
                <a:ea typeface="Roboto" charset="0"/>
                <a:cs typeface="Roboto" charset="0"/>
              </a:rPr>
              <a:t>dbo.order</a:t>
            </a: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);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Output from this procedure should be </a:t>
            </a:r>
            <a:r>
              <a:rPr lang="en-US" sz="2600" dirty="0" err="1">
                <a:latin typeface="Roboto" charset="0"/>
                <a:ea typeface="Roboto" charset="0"/>
                <a:cs typeface="Roboto" charset="0"/>
              </a:rPr>
              <a:t>resultset</a:t>
            </a: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 with order details in a form of pairs: </a:t>
            </a:r>
            <a:r>
              <a:rPr lang="en-US" sz="2600" dirty="0" err="1">
                <a:latin typeface="Roboto" charset="0"/>
                <a:ea typeface="Roboto" charset="0"/>
                <a:cs typeface="Roboto" charset="0"/>
              </a:rPr>
              <a:t>ProductName</a:t>
            </a: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US" sz="2600" dirty="0" err="1">
                <a:latin typeface="Roboto" charset="0"/>
                <a:ea typeface="Roboto" charset="0"/>
                <a:cs typeface="Roboto" charset="0"/>
              </a:rPr>
              <a:t>TotalPrice</a:t>
            </a: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 per product (Price*Quantity);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600" dirty="0">
                <a:latin typeface="Roboto" charset="0"/>
                <a:ea typeface="Roboto" charset="0"/>
                <a:cs typeface="Roboto" charset="0"/>
              </a:rPr>
              <a:t>Insert few order details for some orders;</a:t>
            </a:r>
          </a:p>
          <a:p>
            <a:pPr marL="660400" lvl="0" indent="-457200">
              <a:spcBef>
                <a:spcPts val="1000"/>
              </a:spcBef>
              <a:buSzPct val="85000"/>
              <a:buFont typeface="Arial" pitchFamily="34" charset="0"/>
              <a:buChar char="•"/>
            </a:pPr>
            <a:r>
              <a:rPr lang="en-US" sz="2600" i="1" dirty="0">
                <a:latin typeface="Roboto" charset="0"/>
                <a:ea typeface="Roboto" charset="0"/>
                <a:cs typeface="Roboto" charset="0"/>
              </a:rPr>
              <a:t>Session 5 workshop - 01 Stored </a:t>
            </a:r>
            <a:r>
              <a:rPr lang="en-US" sz="2600" i="1" dirty="0" err="1">
                <a:latin typeface="Roboto" charset="0"/>
                <a:ea typeface="Roboto" charset="0"/>
                <a:cs typeface="Roboto" charset="0"/>
              </a:rPr>
              <a:t>Procedures.sql</a:t>
            </a:r>
            <a:endParaRPr lang="en-US" sz="2600" i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01476"/>
      </p:ext>
    </p:extLst>
  </p:cSld>
  <p:clrMapOvr>
    <a:masterClrMapping/>
  </p:clrMapOvr>
</p:sld>
</file>

<file path=ppt/theme/theme1.xml><?xml version="1.0" encoding="utf-8"?>
<a:theme xmlns:a="http://schemas.openxmlformats.org/drawingml/2006/main" name="DB SQL_2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 SQL_2</Template>
  <TotalTime>121</TotalTime>
  <Words>606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</vt:lpstr>
      <vt:lpstr>Calibri</vt:lpstr>
      <vt:lpstr>Roboto</vt:lpstr>
      <vt:lpstr>Roboto Medium</vt:lpstr>
      <vt:lpstr>Wingdings</vt:lpstr>
      <vt:lpstr>DB SQL_2</vt:lpstr>
      <vt:lpstr>Stored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functions, Grouping and Views</dc:title>
  <dc:creator>Trajan Stevkovski</dc:creator>
  <cp:lastModifiedBy>Edu6</cp:lastModifiedBy>
  <cp:revision>12</cp:revision>
  <dcterms:created xsi:type="dcterms:W3CDTF">2024-04-26T21:30:03Z</dcterms:created>
  <dcterms:modified xsi:type="dcterms:W3CDTF">2024-05-30T15:33:52Z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