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8"/>
  </p:notesMasterIdLst>
  <p:sldIdLst>
    <p:sldId id="256" r:id="rId5"/>
    <p:sldId id="260" r:id="rId6"/>
    <p:sldId id="265" r:id="rId7"/>
    <p:sldId id="282" r:id="rId8"/>
    <p:sldId id="259" r:id="rId9"/>
    <p:sldId id="286" r:id="rId10"/>
    <p:sldId id="266" r:id="rId11"/>
    <p:sldId id="281" r:id="rId12"/>
    <p:sldId id="279" r:id="rId13"/>
    <p:sldId id="284" r:id="rId14"/>
    <p:sldId id="283" r:id="rId15"/>
    <p:sldId id="270" r:id="rId16"/>
    <p:sldId id="288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79" d="100"/>
          <a:sy n="79" d="100"/>
        </p:scale>
        <p:origin x="10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6/20/2024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8-aspnetmvc/tree/main/g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09" y="775642"/>
            <a:ext cx="9191012" cy="3070456"/>
          </a:xfrm>
        </p:spPr>
        <p:txBody>
          <a:bodyPr/>
          <a:lstStyle/>
          <a:p>
            <a:pPr algn="ctr"/>
            <a:r>
              <a:rPr lang="en-US" sz="8000" dirty="0">
                <a:latin typeface="Roboto"/>
              </a:rPr>
              <a:t>MODEL BINDINGS </a:t>
            </a:r>
            <a:r>
              <a:rPr lang="en-US" sz="8000" dirty="0">
                <a:solidFill>
                  <a:schemeClr val="bg1"/>
                </a:solidFill>
                <a:latin typeface="Roboto"/>
              </a:rPr>
              <a:t>&amp;</a:t>
            </a:r>
            <a:r>
              <a:rPr lang="en-US" sz="8000" dirty="0">
                <a:latin typeface="Roboto"/>
              </a:rPr>
              <a:t> DATA ANNOTATIONS</a:t>
            </a:r>
            <a:endParaRPr lang="mk-MK" sz="8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p29"/>
          <p:cNvSpPr txBox="1">
            <a:spLocks noGrp="1"/>
          </p:cNvSpPr>
          <p:nvPr/>
        </p:nvSpPr>
        <p:spPr>
          <a:xfrm>
            <a:off x="154674" y="551642"/>
            <a:ext cx="9432878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ANNOTATIONS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6;p29"/>
          <p:cNvSpPr txBox="1">
            <a:spLocks noGrp="1"/>
          </p:cNvSpPr>
          <p:nvPr/>
        </p:nvSpPr>
        <p:spPr>
          <a:xfrm>
            <a:off x="-30350" y="1369573"/>
            <a:ext cx="9802926" cy="512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 Annotation validations in ASP.NET are a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set of attributes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provided by the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`</a:t>
            </a:r>
            <a:r>
              <a:rPr lang="en-US" sz="24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System.ComponentModel.DataAnnotations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`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namespace that allow developers to define validation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rules directly within model classes.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These attributes provide a declarative way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specify constraints on data input, such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as required fields, string length,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regular expression patterns,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more.</a:t>
            </a:r>
          </a:p>
        </p:txBody>
      </p:sp>
    </p:spTree>
    <p:extLst>
      <p:ext uri="{BB962C8B-B14F-4D97-AF65-F5344CB8AC3E}">
        <p14:creationId xmlns:p14="http://schemas.microsoft.com/office/powerpoint/2010/main" val="32170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-393570" y="212465"/>
            <a:ext cx="11272101" cy="87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-US" sz="3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WHY DO WE NEED DATA ANNOTATION VALIDATIONS?</a:t>
            </a: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0" y="1518491"/>
            <a:ext cx="8465025" cy="498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Integrity: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ensures that the data entered by users adheres to specific criteria, maintaining data integrity and consistency.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Improved User Experience: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by validating input data on the server-side, Data Annotation Validations help prevent invalid data from being submitted, leading to a better user experience.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Security: </a:t>
            </a:r>
            <a:r>
              <a:rPr lang="en-US" sz="2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alidating user input helps mitigate security risks such as SQL injection and cross-site scripting (XSS) attacks by ensuring that only valid data is processed by the application.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196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DEA63B-7F82-8D28-CF8D-14E9946F7C80}"/>
              </a:ext>
            </a:extLst>
          </p:cNvPr>
          <p:cNvSpPr txBox="1">
            <a:spLocks/>
          </p:cNvSpPr>
          <p:nvPr/>
        </p:nvSpPr>
        <p:spPr>
          <a:xfrm>
            <a:off x="131974" y="1885361"/>
            <a:ext cx="11943761" cy="42703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8800" b="0" i="0" kern="120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 marL="342900" indent="-342900">
              <a:buClr>
                <a:srgbClr val="D38F73"/>
              </a:buClr>
              <a:buFont typeface="Arial" pitchFamily="34" charset="0"/>
              <a:buChar char="•"/>
            </a:pPr>
            <a:r>
              <a:rPr lang="en-US" sz="2600" b="1" dirty="0">
                <a:solidFill>
                  <a:srgbClr val="D38F73"/>
                </a:solidFill>
                <a:latin typeface="Roboto"/>
              </a:rPr>
              <a:t>Apply to </a:t>
            </a:r>
            <a:r>
              <a:rPr lang="en-US" sz="2600" b="1" dirty="0" err="1">
                <a:solidFill>
                  <a:srgbClr val="D38F73"/>
                </a:solidFill>
                <a:latin typeface="Roboto"/>
              </a:rPr>
              <a:t>ViewModel</a:t>
            </a:r>
            <a:r>
              <a:rPr lang="en-US" sz="2600" b="1" dirty="0">
                <a:solidFill>
                  <a:srgbClr val="D38F73"/>
                </a:solidFill>
                <a:latin typeface="Roboto"/>
              </a:rPr>
              <a:t>: </a:t>
            </a:r>
            <a:r>
              <a:rPr lang="en-US" sz="2300" dirty="0">
                <a:solidFill>
                  <a:schemeClr val="tx1"/>
                </a:solidFill>
                <a:latin typeface="Roboto"/>
              </a:rPr>
              <a:t>Data Annotation Validations should be applied to </a:t>
            </a:r>
            <a:r>
              <a:rPr lang="en-US" sz="2300" dirty="0" err="1">
                <a:solidFill>
                  <a:schemeClr val="tx1"/>
                </a:solidFill>
                <a:latin typeface="Roboto"/>
              </a:rPr>
              <a:t>ViewModel</a:t>
            </a:r>
            <a:r>
              <a:rPr lang="en-US" sz="2300" dirty="0">
                <a:solidFill>
                  <a:schemeClr val="tx1"/>
                </a:solidFill>
                <a:latin typeface="Roboto"/>
              </a:rPr>
              <a:t> classes rather than domain model classes to ensure separation of concerns and maintain flexibility.</a:t>
            </a:r>
          </a:p>
          <a:p>
            <a:pPr marL="342900" lvl="0" indent="-342900">
              <a:buClr>
                <a:srgbClr val="D38F73"/>
              </a:buClr>
              <a:buFont typeface="Arial" pitchFamily="34" charset="0"/>
              <a:buChar char="•"/>
            </a:pPr>
            <a:r>
              <a:rPr lang="en-US" sz="2600" b="1" dirty="0">
                <a:solidFill>
                  <a:srgbClr val="D38F73"/>
                </a:solidFill>
                <a:latin typeface="Roboto"/>
              </a:rPr>
              <a:t>Use Multiple Attributes: </a:t>
            </a:r>
            <a:r>
              <a:rPr lang="en-US" sz="2300" dirty="0">
                <a:solidFill>
                  <a:schemeClr val="tx1"/>
                </a:solidFill>
                <a:latin typeface="Roboto"/>
              </a:rPr>
              <a:t>Combine multiple validation attributes to enforce multiple rules on a single property, such as `Required`, `</a:t>
            </a:r>
            <a:r>
              <a:rPr lang="en-US" sz="2300" dirty="0" err="1">
                <a:solidFill>
                  <a:schemeClr val="tx1"/>
                </a:solidFill>
                <a:latin typeface="Roboto"/>
              </a:rPr>
              <a:t>StringLength</a:t>
            </a:r>
            <a:r>
              <a:rPr lang="en-US" sz="2300" dirty="0">
                <a:solidFill>
                  <a:schemeClr val="tx1"/>
                </a:solidFill>
                <a:latin typeface="Roboto"/>
              </a:rPr>
              <a:t>`, `</a:t>
            </a:r>
            <a:r>
              <a:rPr lang="en-US" sz="2300" dirty="0" err="1">
                <a:solidFill>
                  <a:schemeClr val="tx1"/>
                </a:solidFill>
                <a:latin typeface="Roboto"/>
              </a:rPr>
              <a:t>RegularExpression</a:t>
            </a:r>
            <a:r>
              <a:rPr lang="en-US" sz="2300" dirty="0">
                <a:solidFill>
                  <a:schemeClr val="tx1"/>
                </a:solidFill>
                <a:latin typeface="Roboto"/>
              </a:rPr>
              <a:t>`, etc.</a:t>
            </a:r>
          </a:p>
          <a:p>
            <a:pPr marL="342900" lvl="0" indent="-342900">
              <a:buClr>
                <a:srgbClr val="D38F73"/>
              </a:buClr>
              <a:buFont typeface="Arial" pitchFamily="34" charset="0"/>
              <a:buChar char="•"/>
            </a:pPr>
            <a:r>
              <a:rPr lang="en-US" sz="2600" b="1" dirty="0">
                <a:solidFill>
                  <a:srgbClr val="D38F73"/>
                </a:solidFill>
                <a:latin typeface="Roboto"/>
              </a:rPr>
              <a:t>Custom Error Messages: </a:t>
            </a:r>
            <a:r>
              <a:rPr lang="en-US" sz="2300" dirty="0">
                <a:solidFill>
                  <a:schemeClr val="tx1"/>
                </a:solidFill>
                <a:latin typeface="Roboto"/>
              </a:rPr>
              <a:t>Provide custom error messages to enhance user understanding and clarity when validation fails.</a:t>
            </a:r>
          </a:p>
          <a:p>
            <a:pPr marL="342900" lvl="0" indent="-342900">
              <a:buClr>
                <a:srgbClr val="D38F73"/>
              </a:buClr>
              <a:buFont typeface="Arial" pitchFamily="34" charset="0"/>
              <a:buChar char="•"/>
            </a:pPr>
            <a:r>
              <a:rPr lang="en-US" sz="2600" b="1" dirty="0">
                <a:solidFill>
                  <a:srgbClr val="D38F73"/>
                </a:solidFill>
                <a:latin typeface="Roboto"/>
              </a:rPr>
              <a:t>Client-Side Validation: </a:t>
            </a:r>
            <a:r>
              <a:rPr lang="en-US" sz="2300" dirty="0">
                <a:solidFill>
                  <a:schemeClr val="tx1"/>
                </a:solidFill>
                <a:latin typeface="Roboto"/>
              </a:rPr>
              <a:t>Enable client-side validation to perform validation on the client browser using JavaScript, providing immediate feedback to users without requiring a round trip to the server.</a:t>
            </a:r>
          </a:p>
          <a:p>
            <a:pPr marL="342900" lvl="0" indent="-342900">
              <a:buClr>
                <a:srgbClr val="D38F73"/>
              </a:buClr>
              <a:buFont typeface="Arial" pitchFamily="34" charset="0"/>
              <a:buChar char="•"/>
            </a:pPr>
            <a:r>
              <a:rPr lang="en-US" sz="2600" b="1" dirty="0">
                <a:solidFill>
                  <a:srgbClr val="D38F73"/>
                </a:solidFill>
                <a:latin typeface="Roboto"/>
              </a:rPr>
              <a:t>Server-Side Validation: </a:t>
            </a:r>
            <a:r>
              <a:rPr lang="en-US" sz="2300" dirty="0">
                <a:solidFill>
                  <a:schemeClr val="tx1"/>
                </a:solidFill>
                <a:latin typeface="Roboto"/>
              </a:rPr>
              <a:t>Always perform server-side validation in addition to client-side validation to ensure data integrity and security, as client-side validation can be bypassed.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AD3EF7-29B2-41A2-B164-A782BA40244A}"/>
              </a:ext>
            </a:extLst>
          </p:cNvPr>
          <p:cNvSpPr/>
          <p:nvPr/>
        </p:nvSpPr>
        <p:spPr>
          <a:xfrm>
            <a:off x="1303448" y="126379"/>
            <a:ext cx="8518166" cy="1447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latin typeface="Roboto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BEST PRACTICES FOR </a:t>
            </a:r>
            <a:br>
              <a:rPr lang="en-US" sz="4000" b="1" dirty="0">
                <a:latin typeface="Roboto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Roboto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DATA ANNOTATION VALIDATIONS</a:t>
            </a:r>
          </a:p>
        </p:txBody>
      </p:sp>
    </p:spTree>
    <p:extLst>
      <p:ext uri="{BB962C8B-B14F-4D97-AF65-F5344CB8AC3E}">
        <p14:creationId xmlns:p14="http://schemas.microsoft.com/office/powerpoint/2010/main" val="250648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https://github.com/sedc-codecademy/mkwd12-net-08-aspnetmvc/tree/main/g2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886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02373" y="187471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RETROSPECTIVE</a:t>
            </a:r>
            <a:r>
              <a:rPr lang="en-US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522743"/>
            <a:ext cx="9546701" cy="450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HTML helpers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TAG helpers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types of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passing techniques 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are there?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the differences between </a:t>
            </a:r>
            <a:r>
              <a:rPr lang="en-US" sz="26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ViewData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6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TempData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r>
              <a:rPr lang="en" sz="3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81823" y="1628089"/>
            <a:ext cx="7023366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Model Bindings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Types of Model Bindings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Binding Attributes 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MODEL BINDINGS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447329"/>
            <a:ext cx="9546701" cy="450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Model Binding in ASP.NET is a process that </a:t>
            </a:r>
            <a:r>
              <a:rPr lang="en-US" sz="2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automatically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maps data 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from various sources such as HTTP request parameters, route data, form values, JSON data, and more to the parameters of controller action methods or properties of model objects. 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abstracts away the tedious task of manually extracting and parsing data from request objects, making it </a:t>
            </a:r>
            <a:r>
              <a:rPr lang="en-US" sz="2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easier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 with incoming data in </a:t>
            </a:r>
            <a:r>
              <a:rPr lang="en-US" sz="2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controller actions.</a:t>
            </a:r>
          </a:p>
        </p:txBody>
      </p:sp>
    </p:spTree>
    <p:extLst>
      <p:ext uri="{BB962C8B-B14F-4D97-AF65-F5344CB8AC3E}">
        <p14:creationId xmlns:p14="http://schemas.microsoft.com/office/powerpoint/2010/main" val="390296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239668" y="380326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MODEL BINDINGS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EA63B-7F82-8D28-CF8D-14E9946F7C80}"/>
              </a:ext>
            </a:extLst>
          </p:cNvPr>
          <p:cNvSpPr txBox="1">
            <a:spLocks/>
          </p:cNvSpPr>
          <p:nvPr/>
        </p:nvSpPr>
        <p:spPr>
          <a:xfrm>
            <a:off x="239668" y="1694679"/>
            <a:ext cx="11506130" cy="384105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8800" b="0" i="0" kern="120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4"/>
                </a:solidFill>
                <a:latin typeface="Roboto"/>
              </a:rPr>
              <a:t>Parameter Binding</a:t>
            </a:r>
            <a:r>
              <a:rPr lang="en-US" sz="2800" dirty="0">
                <a:solidFill>
                  <a:srgbClr val="D38F73"/>
                </a:solidFill>
                <a:latin typeface="Roboto"/>
              </a:rPr>
              <a:t>:</a:t>
            </a:r>
            <a:r>
              <a:rPr lang="en-US" sz="2800" dirty="0">
                <a:latin typeface="Roboto"/>
              </a:rPr>
              <a:t>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maps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data from various sources such as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route data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,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query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string parameters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, and form values to the parameters of controller action methods.</a:t>
            </a:r>
            <a:br>
              <a:rPr lang="en-US" sz="2400" dirty="0">
                <a:solidFill>
                  <a:schemeClr val="tx1"/>
                </a:solidFill>
                <a:latin typeface="Roboto"/>
              </a:rPr>
            </a:b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srgbClr val="D38F73"/>
                </a:solidFill>
                <a:latin typeface="Roboto"/>
              </a:rPr>
              <a:t>Model Binding: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maps data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from HTTP request parameters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, form values, or JSON data to the properties of model objects. Model binding is a versatile feature that allows binding data from various sources to parameters or properties in controller action methods. </a:t>
            </a:r>
            <a:br>
              <a:rPr lang="en-US" sz="2400" dirty="0">
                <a:solidFill>
                  <a:schemeClr val="tx1"/>
                </a:solidFill>
                <a:latin typeface="Roboto"/>
              </a:rPr>
            </a:b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latin typeface="Roboto"/>
              </a:rPr>
              <a:t>While `[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FromBody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]` is one of the commonly used binding attributes, ASP.NET offers several others to accommodate different scenarios.</a:t>
            </a:r>
            <a:br>
              <a:rPr lang="en-US" sz="2400" dirty="0">
                <a:solidFill>
                  <a:schemeClr val="tx1"/>
                </a:solidFill>
                <a:latin typeface="Roboto"/>
              </a:rPr>
            </a:br>
            <a:endParaRPr lang="en-US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239668" y="389752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BINDING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EA63B-7F82-8D28-CF8D-14E9946F7C80}"/>
              </a:ext>
            </a:extLst>
          </p:cNvPr>
          <p:cNvSpPr txBox="1">
            <a:spLocks/>
          </p:cNvSpPr>
          <p:nvPr/>
        </p:nvSpPr>
        <p:spPr>
          <a:xfrm>
            <a:off x="239668" y="1430729"/>
            <a:ext cx="11619252" cy="478284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8800" b="0" i="0" kern="120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 marL="514350" lvl="0" indent="-514350">
              <a:buFont typeface="+mj-lt"/>
              <a:buAutoNum type="arabicPeriod"/>
            </a:pPr>
            <a:r>
              <a:rPr lang="en-US" sz="2800" b="1" dirty="0" err="1">
                <a:solidFill>
                  <a:schemeClr val="accent4"/>
                </a:solidFill>
                <a:latin typeface="Roboto"/>
              </a:rPr>
              <a:t>FromBody</a:t>
            </a:r>
            <a:r>
              <a:rPr lang="en-US" sz="2800" dirty="0">
                <a:solidFill>
                  <a:srgbClr val="D38F73"/>
                </a:solidFill>
                <a:latin typeface="Roboto"/>
              </a:rPr>
              <a:t>:</a:t>
            </a:r>
            <a:r>
              <a:rPr lang="en-US" sz="2800" dirty="0">
                <a:latin typeface="Roboto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The `[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FromBody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]` attribute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binds data from the request body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to a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parameter or property.</a:t>
            </a:r>
            <a:br>
              <a:rPr lang="en-US" sz="2400" dirty="0">
                <a:solidFill>
                  <a:schemeClr val="tx1"/>
                </a:solidFill>
                <a:latin typeface="Roboto"/>
              </a:rPr>
            </a:b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D38F73"/>
                </a:solidFill>
                <a:latin typeface="Roboto"/>
              </a:rPr>
              <a:t>FromQuery</a:t>
            </a:r>
            <a:r>
              <a:rPr lang="en-US" sz="2800" b="1" dirty="0">
                <a:solidFill>
                  <a:srgbClr val="D38F73"/>
                </a:solidFill>
                <a:latin typeface="Roboto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The `[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FromQuery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]` attribute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binds data from the query string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to a parameter or property.</a:t>
            </a:r>
            <a:br>
              <a:rPr lang="en-US" sz="2400" dirty="0">
                <a:solidFill>
                  <a:schemeClr val="tx1"/>
                </a:solidFill>
                <a:latin typeface="Roboto"/>
              </a:rPr>
            </a:b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D38F73"/>
                </a:solidFill>
                <a:latin typeface="Roboto"/>
              </a:rPr>
              <a:t>FromRoute</a:t>
            </a:r>
            <a:r>
              <a:rPr lang="en-US" sz="2800" b="1" dirty="0">
                <a:solidFill>
                  <a:srgbClr val="D38F73"/>
                </a:solidFill>
                <a:latin typeface="Roboto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The `[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FromRoute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]` attribute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binds data from route parameters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to a parameter or property.</a:t>
            </a:r>
            <a:br>
              <a:rPr lang="en-US" sz="2400" dirty="0">
                <a:solidFill>
                  <a:schemeClr val="tx1"/>
                </a:solidFill>
                <a:latin typeface="Roboto"/>
              </a:rPr>
            </a:b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D38F73"/>
                </a:solidFill>
                <a:latin typeface="Roboto"/>
              </a:rPr>
              <a:t>FromForm</a:t>
            </a:r>
            <a:r>
              <a:rPr lang="en-US" sz="2800" b="1" dirty="0">
                <a:solidFill>
                  <a:srgbClr val="D38F73"/>
                </a:solidFill>
                <a:latin typeface="Roboto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The `[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FromForm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]` attribute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binds data from form values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to a parameter or property.</a:t>
            </a:r>
            <a:br>
              <a:rPr lang="en-US" sz="2400" dirty="0">
                <a:solidFill>
                  <a:schemeClr val="tx1"/>
                </a:solidFill>
                <a:latin typeface="Roboto"/>
              </a:rPr>
            </a:b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D38F73"/>
                </a:solidFill>
                <a:latin typeface="Roboto"/>
              </a:rPr>
              <a:t>FromHeader</a:t>
            </a:r>
            <a:r>
              <a:rPr lang="en-US" sz="2800" b="1" dirty="0">
                <a:solidFill>
                  <a:srgbClr val="D38F73"/>
                </a:solidFill>
                <a:latin typeface="Roboto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The `[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FromHeader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]` attribute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binds data from request headers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to a parameter or property.</a:t>
            </a:r>
          </a:p>
        </p:txBody>
      </p:sp>
    </p:spTree>
    <p:extLst>
      <p:ext uri="{BB962C8B-B14F-4D97-AF65-F5344CB8AC3E}">
        <p14:creationId xmlns:p14="http://schemas.microsoft.com/office/powerpoint/2010/main" val="295395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6;p29"/>
          <p:cNvSpPr txBox="1">
            <a:spLocks noGrp="1"/>
          </p:cNvSpPr>
          <p:nvPr/>
        </p:nvSpPr>
        <p:spPr>
          <a:xfrm>
            <a:off x="0" y="546755"/>
            <a:ext cx="9772576" cy="590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  <a:buNone/>
            </a:pPr>
            <a:r>
              <a:rPr lang="en-US" sz="2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Model bindings: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Simplifies Data Handling: </a:t>
            </a: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simplify the task of handling incoming request data by automating the mapping process.</a:t>
            </a:r>
            <a:b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Reduces Boilerplate Code: </a:t>
            </a: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eliminate the need for manual parsing </a:t>
            </a:r>
            <a:b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extraction of data from request objects, reducing </a:t>
            </a:r>
            <a:b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amount of boilerplate code in controller actions.</a:t>
            </a:r>
            <a:b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Improves Productivity: </a:t>
            </a: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 automating the </a:t>
            </a:r>
            <a:b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mapping process, Model Bindings </a:t>
            </a:r>
            <a:b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 developer productivity and </a:t>
            </a:r>
            <a:b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reduce the likelihood of errors.</a:t>
            </a: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0;p31"/>
          <p:cNvSpPr txBox="1">
            <a:spLocks noGrp="1"/>
          </p:cNvSpPr>
          <p:nvPr/>
        </p:nvSpPr>
        <p:spPr>
          <a:xfrm>
            <a:off x="65988" y="631596"/>
            <a:ext cx="8399037" cy="59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a request is made to a controller action method, ASP.NET examines the method's parameters.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For parameter binding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ASP.NET looks for values in various sources such as route data, query string parameters, form values, and request headers.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For model binding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ASP.NET binds data from HTTP request parameters, form values, or JSON data to the properties of model objects based on property names.</a:t>
            </a:r>
          </a:p>
        </p:txBody>
      </p:sp>
    </p:spTree>
    <p:extLst>
      <p:ext uri="{BB962C8B-B14F-4D97-AF65-F5344CB8AC3E}">
        <p14:creationId xmlns:p14="http://schemas.microsoft.com/office/powerpoint/2010/main" val="45132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313608" y="257777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KEEP IN MIND: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976" y="1143392"/>
            <a:ext cx="117162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Define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D38F73"/>
                </a:solidFill>
                <a:latin typeface="Roboto"/>
              </a:rPr>
              <a:t>ViewModels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 </a:t>
            </a:r>
            <a:r>
              <a:rPr lang="en-US" sz="2400" dirty="0">
                <a:latin typeface="Roboto"/>
              </a:rPr>
              <a:t>that represent the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specific data needed for views. </a:t>
            </a:r>
            <a:r>
              <a:rPr lang="en-US" sz="2400" dirty="0" err="1">
                <a:latin typeface="Roboto"/>
              </a:rPr>
              <a:t>ViewModels</a:t>
            </a:r>
            <a:r>
              <a:rPr lang="en-US" sz="2400" dirty="0">
                <a:latin typeface="Roboto"/>
              </a:rPr>
              <a:t> provide a clear contract between the view and the controller, reducing the risk of over-posting vulnerabilities.</a:t>
            </a:r>
            <a:br>
              <a:rPr lang="en-US" sz="2400" dirty="0">
                <a:latin typeface="Roboto"/>
              </a:rPr>
            </a:br>
            <a:endParaRPr lang="en-US" sz="2400" dirty="0">
              <a:latin typeface="Roboto"/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38F73"/>
                </a:solidFill>
                <a:latin typeface="Roboto"/>
              </a:rPr>
              <a:t>Always validate input data </a:t>
            </a:r>
            <a:r>
              <a:rPr lang="en-US" sz="2400" dirty="0">
                <a:latin typeface="Roboto"/>
              </a:rPr>
              <a:t>before using it in the application. Use data annotations or custom validation logic to ensure data integrity and security.</a:t>
            </a:r>
            <a:br>
              <a:rPr lang="en-US" sz="2400" dirty="0">
                <a:latin typeface="Roboto"/>
              </a:rPr>
            </a:br>
            <a:endParaRPr lang="en-US" sz="2400" dirty="0">
              <a:latin typeface="Roboto"/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38F73"/>
                </a:solidFill>
                <a:latin typeface="Roboto"/>
              </a:rPr>
              <a:t>Avoid Over-Posting:</a:t>
            </a:r>
            <a:r>
              <a:rPr lang="en-US" sz="2800" b="1" dirty="0">
                <a:solidFill>
                  <a:srgbClr val="D38F73"/>
                </a:solidFill>
                <a:latin typeface="Roboto"/>
              </a:rPr>
              <a:t> </a:t>
            </a:r>
            <a:r>
              <a:rPr lang="en-US" sz="2400" dirty="0">
                <a:latin typeface="Roboto"/>
              </a:rPr>
              <a:t>ensure that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only the necessary properties are included in the bound model object</a:t>
            </a:r>
            <a:r>
              <a:rPr lang="en-US" sz="2400" dirty="0">
                <a:latin typeface="Roboto"/>
              </a:rPr>
              <a:t>. Use </a:t>
            </a:r>
            <a:r>
              <a:rPr lang="en-US" sz="2400" dirty="0" err="1">
                <a:latin typeface="Roboto"/>
              </a:rPr>
              <a:t>ViewModel</a:t>
            </a:r>
            <a:r>
              <a:rPr lang="en-US" sz="2400" dirty="0">
                <a:latin typeface="Roboto"/>
              </a:rPr>
              <a:t> techniques or bind attributes to control which properties are bound.</a:t>
            </a:r>
            <a:br>
              <a:rPr lang="en-US" sz="2400" dirty="0">
                <a:latin typeface="Roboto"/>
              </a:rPr>
            </a:br>
            <a:endParaRPr lang="en-US" sz="2400" dirty="0">
              <a:latin typeface="Roboto"/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38F73"/>
                </a:solidFill>
                <a:latin typeface="Roboto"/>
              </a:rPr>
              <a:t>Be Mindful of Security: </a:t>
            </a:r>
            <a:r>
              <a:rPr lang="en-US" sz="2400" dirty="0">
                <a:latin typeface="Roboto"/>
              </a:rPr>
              <a:t>Model Binding can introduce security risks such as over-posting vulnerabilities. Apply security best practices such as input validation and parameterized queries to mitigate these risks.</a:t>
            </a:r>
          </a:p>
        </p:txBody>
      </p:sp>
    </p:spTree>
    <p:extLst>
      <p:ext uri="{BB962C8B-B14F-4D97-AF65-F5344CB8AC3E}">
        <p14:creationId xmlns:p14="http://schemas.microsoft.com/office/powerpoint/2010/main" val="364724268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1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6b73ce5a-f2a1-4cf4-8171-3a71a0a85190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2c4bccb4-1ba2-4bfe-9f28-22789556bf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1423</TotalTime>
  <Words>951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Baskerville</vt:lpstr>
      <vt:lpstr>Calibri</vt:lpstr>
      <vt:lpstr>Roboto</vt:lpstr>
      <vt:lpstr>Class01</vt:lpstr>
      <vt:lpstr>MODEL BINDINGS &amp; DATA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Trajan Stevkovski</dc:creator>
  <cp:lastModifiedBy>Ilija Mitev</cp:lastModifiedBy>
  <cp:revision>31</cp:revision>
  <dcterms:created xsi:type="dcterms:W3CDTF">2024-05-25T22:39:16Z</dcterms:created>
  <dcterms:modified xsi:type="dcterms:W3CDTF">2024-06-20T12:37:42Z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