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2"/>
  </p:notesMasterIdLst>
  <p:sldIdLst>
    <p:sldId id="256" r:id="rId5"/>
    <p:sldId id="282" r:id="rId6"/>
    <p:sldId id="260" r:id="rId7"/>
    <p:sldId id="265" r:id="rId8"/>
    <p:sldId id="283" r:id="rId9"/>
    <p:sldId id="284" r:id="rId10"/>
    <p:sldId id="286" r:id="rId11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8F73"/>
    <a:srgbClr val="FCEC6D"/>
    <a:srgbClr val="293F4B"/>
    <a:srgbClr val="7F7F7F"/>
    <a:srgbClr val="27414D"/>
    <a:srgbClr val="416D80"/>
    <a:srgbClr val="F3F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74C596-1E5A-980F-7977-5D688D2FA3D4}" v="6" dt="2023-10-12T08:20:26.315"/>
    <p1510:client id="{5B8C218C-8382-0BB4-73DA-B8DADFE83333}" v="9" dt="2023-10-12T08:16:18.141"/>
    <p1510:client id="{A68B8911-7408-9A4C-DF3D-E837D784085E}" v="5" dt="2023-10-12T08:19:08.559"/>
    <p1510:client id="{F52E3B0D-54D4-F9B9-6C60-BECE6F290C76}" v="6" dt="2023-10-12T08:14:27.2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81"/>
    <p:restoredTop sz="94737"/>
  </p:normalViewPr>
  <p:slideViewPr>
    <p:cSldViewPr snapToGrid="0">
      <p:cViewPr varScale="1">
        <p:scale>
          <a:sx n="106" d="100"/>
          <a:sy n="106" d="100"/>
        </p:scale>
        <p:origin x="10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EB8D1-A2F7-6448-B23C-34B9EBC206B7}" type="datetimeFigureOut">
              <a:rPr lang="x-none" smtClean="0"/>
              <a:t>8/29/2024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51DE5-4005-A948-A675-D29B8AB078D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54527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675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5676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5675" y="721078"/>
            <a:ext cx="592855" cy="66306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AAB601A-26AC-E552-2061-C34A8D86C7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675" y="5483405"/>
            <a:ext cx="22002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2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751946AF-9701-E488-60DA-3C753CA1417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table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8A555-C245-C984-E6F1-7886AFFAB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0563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B418BB2-480D-32BD-56F3-EFB2076B818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330950" y="1760538"/>
            <a:ext cx="5338763" cy="4190096"/>
          </a:xfr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751831-3103-144B-9BDA-FD4E034B44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86197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E78C614-F101-6C01-4669-FBC5811D4D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49A1233-1EAA-10C1-E9BC-4BCA20641C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B3D6812-FDB2-5752-5DA6-BF9E3B45D1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443FE62-ED02-FB07-8B9D-A2B2134967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64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4F78D6-18D4-2303-8DE7-C41E24380A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0736327-E8E6-DF54-17A7-27EB036E7E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B5E0559-79B2-B6AD-2D7E-7FFCB25435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49C6FA35-5D94-E9EC-839C-707666A00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B83C2FF-3D27-41A8-26D7-DF30C728E89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9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C1226DEC-39D7-E469-4A87-AC2252FA385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8014" y="4311553"/>
            <a:ext cx="7083587" cy="987065"/>
          </a:xfrm>
        </p:spPr>
        <p:txBody>
          <a:bodyPr anchor="b"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283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89594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7707" y="2499257"/>
            <a:ext cx="4431777" cy="1434495"/>
          </a:xfrm>
        </p:spPr>
        <p:txBody>
          <a:bodyPr anchor="b"/>
          <a:lstStyle>
            <a:lvl1pPr>
              <a:defRPr sz="54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endParaRPr lang="x-none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B4B38D3C-AF57-BCB2-6A87-4C80A61339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37707" y="4107844"/>
            <a:ext cx="4431777" cy="231853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5894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8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8708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7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16261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7142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3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B5F63923-89AF-7DC2-B98B-A07F8B9F25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721078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5689780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7AD7A8-4D55-341F-EE71-0F7CA1BC87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06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37DFE072-0E6A-1B31-49E1-203967F6A0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399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27B3497-B2BE-276A-7FFF-0E9BE5654B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57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56739DA3-796D-EF3D-06BD-D134D687199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4960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E0E5484-9658-A755-DBF3-BA98767BDE0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66552C6-77F9-AD0B-EC0E-6B5970ADF7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508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85745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B75D25-306A-BE05-517F-9F68661FDC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8773" y="555919"/>
            <a:ext cx="4184542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047D475-962F-E3BC-C757-51E543DC53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2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941307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03688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09538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976163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4593884" cy="3519237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D0D225-BBA5-DCBC-5B99-78772BC5A9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A5B328B-4580-71D3-A51D-A758864C6D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56382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7076CB5-3BAF-A950-59C1-17027162C8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114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550E0D-751E-1C3D-CB29-D6BBA7D011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96139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CA85BD9-89A1-148E-E5C2-DBF25D1509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7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1BA70B1-2F55-782B-A26B-649CEA4CD5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5044" y="488962"/>
            <a:ext cx="9345477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7" y="921274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18" y="5689780"/>
            <a:ext cx="299563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A47FD6D-A7D0-0EC0-2463-330CD2C1B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921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E101DA-59D2-ADE1-40D1-A221D067E624}"/>
              </a:ext>
            </a:extLst>
          </p:cNvPr>
          <p:cNvSpPr/>
          <p:nvPr userDrawn="1"/>
        </p:nvSpPr>
        <p:spPr>
          <a:xfrm>
            <a:off x="5497868" y="0"/>
            <a:ext cx="669413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374388" y="3135054"/>
            <a:ext cx="6846710" cy="599187"/>
          </a:xfrm>
          <a:prstGeom prst="triangle">
            <a:avLst>
              <a:gd name="adj" fmla="val 4963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E1DC1F2-D919-605B-829B-B2AA4DA455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8651771-799F-6041-0B82-3BA97353F2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43270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5EAD81B-1B2A-A46F-D2F8-94ECD0032F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744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331105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175766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464E2D4-BF10-5260-6A97-E61BB0B1E9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156" t="28414" r="36717" b="19397"/>
          <a:stretch/>
        </p:blipFill>
        <p:spPr>
          <a:xfrm>
            <a:off x="6279776" y="0"/>
            <a:ext cx="5912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591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01953" y="1882515"/>
            <a:ext cx="2767532" cy="185576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D71DE51-D186-82D5-806F-AEAA5D28D1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Chart Placeholder 7">
            <a:extLst>
              <a:ext uri="{FF2B5EF4-FFF2-40B4-BE49-F238E27FC236}">
                <a16:creationId xmlns:a16="http://schemas.microsoft.com/office/drawing/2014/main" id="{C57925C9-C613-E044-C59C-2BBE6ED0E16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7809225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346449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73A3311-1E72-6016-9D85-7BE6148791E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4390" y="2869047"/>
            <a:ext cx="8982556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358611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3D3C70A9-E29D-8609-2F4A-4C4BF788A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1466" y="484094"/>
            <a:ext cx="9120178" cy="595573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5834041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7562779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5214552-A3C5-374E-C7C4-9D8CEF14D3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0746" y="542288"/>
            <a:ext cx="5122831" cy="58326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9724116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263935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8707038-DB6B-7ED0-24E2-5C445CD4AA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876"/>
            <a:ext cx="6096000" cy="6857999"/>
          </a:xfrm>
          <a:custGeom>
            <a:avLst/>
            <a:gdLst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94186 w 8694186"/>
              <a:gd name="connsiteY2" fmla="*/ 6588255 h 6588255"/>
              <a:gd name="connsiteX3" fmla="*/ 0 w 8694186"/>
              <a:gd name="connsiteY3" fmla="*/ 6588255 h 6588255"/>
              <a:gd name="connsiteX4" fmla="*/ 0 w 8694186"/>
              <a:gd name="connsiteY4" fmla="*/ 0 h 6588255"/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80174 w 8694186"/>
              <a:gd name="connsiteY2" fmla="*/ 4969566 h 6588255"/>
              <a:gd name="connsiteX3" fmla="*/ 8694186 w 8694186"/>
              <a:gd name="connsiteY3" fmla="*/ 6588255 h 6588255"/>
              <a:gd name="connsiteX4" fmla="*/ 0 w 8694186"/>
              <a:gd name="connsiteY4" fmla="*/ 6588255 h 6588255"/>
              <a:gd name="connsiteX5" fmla="*/ 0 w 8694186"/>
              <a:gd name="connsiteY5" fmla="*/ 0 h 658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94186" h="6588255">
                <a:moveTo>
                  <a:pt x="0" y="0"/>
                </a:moveTo>
                <a:lnTo>
                  <a:pt x="8694186" y="0"/>
                </a:lnTo>
                <a:cubicBezTo>
                  <a:pt x="8689515" y="1656522"/>
                  <a:pt x="8684845" y="3313044"/>
                  <a:pt x="8680174" y="4969566"/>
                </a:cubicBezTo>
                <a:lnTo>
                  <a:pt x="8694186" y="6588255"/>
                </a:lnTo>
                <a:lnTo>
                  <a:pt x="0" y="658825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B7547ED-0AA9-74B0-6C0F-E28D0720A4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B9D9565-B82D-6494-A9C0-EDEA4767B1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3478" y="2869047"/>
            <a:ext cx="6307810" cy="995465"/>
          </a:xfrm>
        </p:spPr>
        <p:txBody>
          <a:bodyPr anchor="ctr"/>
          <a:lstStyle>
            <a:lvl1pPr algn="l"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774571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672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A0294FD7-EFDC-D7AB-A0DE-C3DF5FF6A0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9424"/>
            <a:ext cx="9131114" cy="595573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9" y="921274"/>
            <a:ext cx="6553233" cy="444628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21" y="5689780"/>
            <a:ext cx="2424985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237D7F3-FA68-6479-3B57-263A4DD5E0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613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822095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66512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7D86513-FC37-7234-1ADB-C8459CEBF6A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50217"/>
            <a:ext cx="5573484" cy="1881862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5BAA5BE-1B90-5CBF-47D4-855346AC28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710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19AC2465-796A-63E7-4E68-7D58594B30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2148" y="443752"/>
            <a:ext cx="9120178" cy="606138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8574" y="2869047"/>
            <a:ext cx="8170911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5436DD-438B-AE02-673A-8777FB2CA8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841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8205F41-D3B3-2E42-2260-6439CF820C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9B37346-1DD1-2E05-E029-BC79AEB872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9BE1267-82C4-C631-B247-3E355FE883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D799356-DF30-94A1-61F9-EAB563D2E6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81D099E-5FA7-10B7-3954-1C9FE0BC8B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4A46B73B-511B-25B8-14EC-7777CAC02B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43347AD-1F8B-C20C-C81C-5E9CAC9053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CC74FC9A-3458-4418-0F62-73D83ADD4C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3241397-32FC-E9A5-F426-D27A90FC5E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EF6360A-C206-53CF-696C-82C28D768D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140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4CC0636-1602-9F9D-60CB-AD36F21D1F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AFB0AA07-AAB8-30F8-308B-2C290F76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56C30DEE-38F9-A7EF-425D-CA41F72DF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924CA30-DF3A-28A6-BE43-E746083C0B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074F10B-C885-75AB-1FD3-DA14974AAA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1F9AB2A1-05DD-5252-A810-02610B7DCD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B666CB0C-A006-7F47-D747-C34D8FBA33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8DBE913F-8F34-7567-8E77-065EEC6B5B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D30D0FA-A0B8-DFC4-FEC2-F581B6A0AD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FFCB03A-0AD3-E6B3-0EBE-23979E043F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96E25310-B52F-8931-34B4-63C8441FD8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3CE2A1FF-9F1A-CA2F-4A7F-A7F140DDE1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3AFA1D1F-93AB-F2EA-CED6-C0793A5D2D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79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9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17796D82-2ACF-FD77-D4F4-4B5F201BFF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702" t="24850" b="8677"/>
          <a:stretch/>
        </p:blipFill>
        <p:spPr>
          <a:xfrm>
            <a:off x="-1" y="-1"/>
            <a:ext cx="6042341" cy="621114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EC096EC-1A9A-0EAF-F016-8E01FB222B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5818" y="795099"/>
            <a:ext cx="5905578" cy="188186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Experience</a:t>
            </a:r>
            <a:br>
              <a:rPr lang="en-GB" dirty="0"/>
            </a:br>
            <a:r>
              <a:rPr lang="en-GB" dirty="0"/>
              <a:t>the Shift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EF83E11-CA01-0775-AD93-DBA11A23BB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5818" y="3995557"/>
            <a:ext cx="5905578" cy="4001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Name Surname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AC231D-E63B-4081-7B7A-2DB283CBF5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5818" y="5071903"/>
            <a:ext cx="5905578" cy="53860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 err="1"/>
              <a:t>name.surname@example.com</a:t>
            </a:r>
            <a:endParaRPr lang="en-GB" dirty="0"/>
          </a:p>
          <a:p>
            <a:pPr lvl="0"/>
            <a:r>
              <a:rPr lang="en-GB" dirty="0"/>
              <a:t>+420 777 888 999</a:t>
            </a:r>
            <a:endParaRPr lang="x-none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84222E0-4C37-6BD9-D4E3-010A9B946C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35818" y="4480979"/>
            <a:ext cx="5905578" cy="276999"/>
          </a:xfrm>
        </p:spPr>
        <p:txBody>
          <a:bodyPr anchor="t"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Position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1887B67-AD8E-B3C4-12C4-0421007B6C0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739" y="5610512"/>
            <a:ext cx="2194239" cy="8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2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918680" y="0"/>
            <a:ext cx="627332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28" y="721078"/>
            <a:ext cx="592855" cy="66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9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1315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6" y="1760394"/>
            <a:ext cx="8525022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6B142E-3502-38BD-E243-B8CC38FCC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784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EBA8E9D-BFDC-CE07-66DC-643988D54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7348" y="1760394"/>
            <a:ext cx="5312138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2AF9AD-3ACF-517F-D099-C92E87978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884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C893BE28-6CED-8B9D-02F5-2D549881F7B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655982-0326-0854-5A88-CB47902F3B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9160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88CB6-9D22-AA1A-DE47-84B587D2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17" y="555919"/>
            <a:ext cx="9997734" cy="9870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577FC-B59F-91F7-25DB-C9CB6984D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316" y="1760394"/>
            <a:ext cx="10980169" cy="167225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111C8-54D8-0833-EE32-9657F61FD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592430" y="3405981"/>
            <a:ext cx="5870460" cy="1703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A89C9-FDC9-9694-EE4F-989220B07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8819" y="6518585"/>
            <a:ext cx="347962" cy="21544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3CC8DE2-0A3B-4869-C8D8-2D7F7A6E69ED}"/>
              </a:ext>
            </a:extLst>
          </p:cNvPr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9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5" r:id="rId2"/>
    <p:sldLayoutId id="2147483696" r:id="rId3"/>
    <p:sldLayoutId id="2147483697" r:id="rId4"/>
    <p:sldLayoutId id="2147483691" r:id="rId5"/>
    <p:sldLayoutId id="2147483686" r:id="rId6"/>
    <p:sldLayoutId id="2147483660" r:id="rId7"/>
    <p:sldLayoutId id="2147483661" r:id="rId8"/>
    <p:sldLayoutId id="2147483681" r:id="rId9"/>
    <p:sldLayoutId id="2147483682" r:id="rId10"/>
    <p:sldLayoutId id="2147483671" r:id="rId11"/>
    <p:sldLayoutId id="2147483668" r:id="rId12"/>
    <p:sldLayoutId id="2147483684" r:id="rId13"/>
    <p:sldLayoutId id="2147483672" r:id="rId14"/>
    <p:sldLayoutId id="2147483669" r:id="rId15"/>
    <p:sldLayoutId id="2147483693" r:id="rId16"/>
    <p:sldLayoutId id="2147483688" r:id="rId17"/>
    <p:sldLayoutId id="2147483700" r:id="rId18"/>
    <p:sldLayoutId id="2147483701" r:id="rId19"/>
    <p:sldLayoutId id="2147483670" r:id="rId20"/>
    <p:sldLayoutId id="2147483673" r:id="rId21"/>
    <p:sldLayoutId id="2147483678" r:id="rId22"/>
    <p:sldLayoutId id="2147483677" r:id="rId23"/>
    <p:sldLayoutId id="2147483676" r:id="rId24"/>
    <p:sldLayoutId id="2147483692" r:id="rId25"/>
    <p:sldLayoutId id="2147483675" r:id="rId26"/>
    <p:sldLayoutId id="2147483707" r:id="rId27"/>
    <p:sldLayoutId id="2147483708" r:id="rId28"/>
    <p:sldLayoutId id="2147483709" r:id="rId29"/>
    <p:sldLayoutId id="2147483710" r:id="rId30"/>
    <p:sldLayoutId id="2147483704" r:id="rId31"/>
    <p:sldLayoutId id="2147483706" r:id="rId32"/>
    <p:sldLayoutId id="2147483699" r:id="rId33"/>
    <p:sldLayoutId id="2147483698" r:id="rId34"/>
    <p:sldLayoutId id="2147483662" r:id="rId35"/>
    <p:sldLayoutId id="2147483680" r:id="rId36"/>
    <p:sldLayoutId id="2147483694" r:id="rId37"/>
    <p:sldLayoutId id="2147483685" r:id="rId38"/>
    <p:sldLayoutId id="2147483664" r:id="rId39"/>
    <p:sldLayoutId id="2147483702" r:id="rId40"/>
    <p:sldLayoutId id="2147483703" r:id="rId41"/>
    <p:sldLayoutId id="2147483663" r:id="rId42"/>
    <p:sldLayoutId id="2147483665" r:id="rId43"/>
    <p:sldLayoutId id="2147483666" r:id="rId44"/>
    <p:sldLayoutId id="2147483667" r:id="rId45"/>
    <p:sldLayoutId id="2147483689" r:id="rId46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spcAft>
          <a:spcPts val="600"/>
        </a:spcAft>
        <a:buNone/>
        <a:defRPr sz="3600" b="0" i="0" kern="1200">
          <a:solidFill>
            <a:schemeClr val="accent3"/>
          </a:solidFill>
          <a:latin typeface="+mj-lt"/>
          <a:ea typeface="Baskerville" panose="02020502070401020303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ilija.mitev3@gmail.com" TargetMode="External"/><Relationship Id="rId2" Type="http://schemas.openxmlformats.org/officeDocument/2006/relationships/hyperlink" Target="mailto:daniloborozan07@gmail.com" TargetMode="External"/><Relationship Id="rId1" Type="http://schemas.openxmlformats.org/officeDocument/2006/relationships/slideLayout" Target="../slideLayouts/slideLayout33.xml"/><Relationship Id="rId4" Type="http://schemas.openxmlformats.org/officeDocument/2006/relationships/hyperlink" Target="https://github.com/sedc-codecademy/mkwd12-net-09-aspnetweba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ADB20DC-AD91-187D-92AE-16C13FF253D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DFD853-F949-6CC5-09D7-75093648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065" y="840343"/>
            <a:ext cx="9639887" cy="3416320"/>
          </a:xfrm>
        </p:spPr>
        <p:txBody>
          <a:bodyPr/>
          <a:lstStyle/>
          <a:p>
            <a: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ASP.NET Core WEB API</a:t>
            </a:r>
            <a:br>
              <a:rPr lang="en-US" sz="80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en-US" sz="80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QA and testing</a:t>
            </a:r>
            <a:endParaRPr lang="mk-MK" sz="8000" dirty="0">
              <a:solidFill>
                <a:srgbClr val="D38F73"/>
              </a:solidFill>
            </a:endParaRPr>
          </a:p>
        </p:txBody>
      </p:sp>
      <p:sp>
        <p:nvSpPr>
          <p:cNvPr id="5" name="Google Shape;148;p25"/>
          <p:cNvSpPr txBox="1">
            <a:spLocks noGrp="1"/>
          </p:cNvSpPr>
          <p:nvPr/>
        </p:nvSpPr>
        <p:spPr>
          <a:xfrm>
            <a:off x="605868" y="5503884"/>
            <a:ext cx="36102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spcBef>
                <a:spcPts val="0"/>
              </a:spcBef>
            </a:pPr>
            <a:r>
              <a:rPr lang="en" dirty="0">
                <a:solidFill>
                  <a:schemeClr val="lt1"/>
                </a:solidFill>
                <a:ea typeface="Roboto"/>
                <a:sym typeface="Roboto"/>
              </a:rPr>
              <a:t>Trainer – </a:t>
            </a:r>
            <a:r>
              <a:rPr lang="en-US" dirty="0">
                <a:solidFill>
                  <a:schemeClr val="lt1"/>
                </a:solidFill>
                <a:ea typeface="Roboto"/>
                <a:sym typeface="Roboto"/>
              </a:rPr>
              <a:t>Danilo </a:t>
            </a:r>
            <a:r>
              <a:rPr lang="en-US" dirty="0" err="1">
                <a:solidFill>
                  <a:schemeClr val="lt1"/>
                </a:solidFill>
                <a:ea typeface="Roboto"/>
                <a:sym typeface="Roboto"/>
              </a:rPr>
              <a:t>Borozan</a:t>
            </a:r>
            <a:endParaRPr lang="en-US" dirty="0">
              <a:solidFill>
                <a:schemeClr val="lt1"/>
              </a:solidFill>
              <a:ea typeface="Roboto"/>
            </a:endParaRPr>
          </a:p>
          <a:p>
            <a:pPr marL="0" indent="0" algn="l">
              <a:spcBef>
                <a:spcPts val="0"/>
              </a:spcBef>
            </a:pPr>
            <a:r>
              <a:rPr lang="en" dirty="0">
                <a:solidFill>
                  <a:schemeClr val="lt1"/>
                </a:solidFill>
                <a:ea typeface="Roboto"/>
                <a:sym typeface="Roboto"/>
              </a:rPr>
              <a:t>Co-Trainer – Ilija Mitev</a:t>
            </a:r>
            <a:endParaRPr lang="en-US" dirty="0"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7640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 txBox="1">
            <a:spLocks noGrp="1"/>
          </p:cNvSpPr>
          <p:nvPr/>
        </p:nvSpPr>
        <p:spPr>
          <a:xfrm>
            <a:off x="273546" y="541650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r>
              <a:rPr lang="en-US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3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55;p26"/>
          <p:cNvSpPr txBox="1">
            <a:spLocks noGrp="1"/>
          </p:cNvSpPr>
          <p:nvPr/>
        </p:nvSpPr>
        <p:spPr>
          <a:xfrm>
            <a:off x="123010" y="1412322"/>
            <a:ext cx="8550141" cy="4534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500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Unit testing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500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Integration testing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500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System testing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500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Interface/UI testing​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500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Regression testing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500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Performance Testing​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500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Load testing</a:t>
            </a:r>
          </a:p>
        </p:txBody>
      </p:sp>
    </p:spTree>
    <p:extLst>
      <p:ext uri="{BB962C8B-B14F-4D97-AF65-F5344CB8AC3E}">
        <p14:creationId xmlns:p14="http://schemas.microsoft.com/office/powerpoint/2010/main" val="422899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27"/>
          <p:cNvSpPr txBox="1">
            <a:spLocks noGrp="1"/>
          </p:cNvSpPr>
          <p:nvPr/>
        </p:nvSpPr>
        <p:spPr>
          <a:xfrm>
            <a:off x="136339" y="294050"/>
            <a:ext cx="12262651" cy="8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UNIT</a:t>
            </a:r>
            <a:r>
              <a:rPr lang="en-US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4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62;p27"/>
          <p:cNvSpPr txBox="1">
            <a:spLocks noGrp="1"/>
          </p:cNvSpPr>
          <p:nvPr/>
        </p:nvSpPr>
        <p:spPr>
          <a:xfrm>
            <a:off x="0" y="1897039"/>
            <a:ext cx="8942832" cy="42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0000"/>
            </a:pPr>
            <a: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Software testing where individual units/components of a software are tested. 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0000"/>
            </a:pPr>
            <a:r>
              <a:rPr lang="en-US" sz="2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 purpose is to validate that each unit of the software performs as designed.​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0000"/>
            </a:pP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 unit is the smallest testable part</a:t>
            </a:r>
            <a: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 of any software.</a:t>
            </a:r>
          </a:p>
        </p:txBody>
      </p:sp>
    </p:spTree>
    <p:extLst>
      <p:ext uri="{BB962C8B-B14F-4D97-AF65-F5344CB8AC3E}">
        <p14:creationId xmlns:p14="http://schemas.microsoft.com/office/powerpoint/2010/main" val="97248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 txBox="1">
            <a:spLocks noGrp="1"/>
          </p:cNvSpPr>
          <p:nvPr/>
        </p:nvSpPr>
        <p:spPr>
          <a:xfrm>
            <a:off x="102540" y="342485"/>
            <a:ext cx="11102272" cy="99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UNIT TESTING </a:t>
            </a: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BENEFITS</a:t>
            </a:r>
            <a:r>
              <a:rPr lang="en-US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​</a:t>
            </a:r>
            <a:endParaRPr sz="3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55;p26"/>
          <p:cNvSpPr txBox="1">
            <a:spLocks noGrp="1"/>
          </p:cNvSpPr>
          <p:nvPr/>
        </p:nvSpPr>
        <p:spPr>
          <a:xfrm>
            <a:off x="0" y="1313486"/>
            <a:ext cx="9430422" cy="500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r>
              <a:rPr lang="en-US" sz="26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Increases confidence in changing/ maintaining code.​</a:t>
            </a: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r>
              <a:rPr lang="en-US" sz="26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Codes are more reusable. </a:t>
            </a:r>
            <a:r>
              <a:rPr lang="en-US" sz="26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In order to make </a:t>
            </a:r>
            <a:br>
              <a:rPr lang="en-US" sz="26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6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unit testing possible, </a:t>
            </a: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r>
              <a:rPr lang="en-US" sz="26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codes need to be modular.</a:t>
            </a: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r>
              <a:rPr lang="en-US" sz="26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The cost of fixing a defect </a:t>
            </a:r>
            <a:br>
              <a:rPr lang="en-US" sz="26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6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detected during unit testing </a:t>
            </a:r>
            <a:br>
              <a:rPr lang="en-US" sz="26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6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is lesser in comparison to that of </a:t>
            </a:r>
            <a:br>
              <a:rPr lang="en-US" sz="26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6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defects detected at higher levels.​</a:t>
            </a:r>
          </a:p>
        </p:txBody>
      </p:sp>
    </p:spTree>
    <p:extLst>
      <p:ext uri="{BB962C8B-B14F-4D97-AF65-F5344CB8AC3E}">
        <p14:creationId xmlns:p14="http://schemas.microsoft.com/office/powerpoint/2010/main" val="24135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4;p41"/>
          <p:cNvSpPr txBox="1">
            <a:spLocks noGrp="1"/>
          </p:cNvSpPr>
          <p:nvPr>
            <p:ph type="title"/>
          </p:nvPr>
        </p:nvSpPr>
        <p:spPr>
          <a:xfrm>
            <a:off x="205572" y="207637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INTEGRATION</a:t>
            </a:r>
            <a:r>
              <a:rPr lang="en-US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4000" b="1" dirty="0">
              <a:solidFill>
                <a:schemeClr val="tx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" name="Google Shape;315;p41"/>
          <p:cNvSpPr txBox="1">
            <a:spLocks/>
          </p:cNvSpPr>
          <p:nvPr/>
        </p:nvSpPr>
        <p:spPr>
          <a:xfrm>
            <a:off x="177421" y="1978925"/>
            <a:ext cx="9266830" cy="3063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indent="-457200">
              <a:buSzPct val="95000"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Level of software testing where </a:t>
            </a:r>
            <a:r>
              <a:rPr lang="en-US" sz="2800" dirty="0">
                <a:solidFill>
                  <a:schemeClr val="tx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individual units are combined and tested as a group.</a:t>
            </a: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​</a:t>
            </a:r>
          </a:p>
          <a:p>
            <a:pPr indent="-457200">
              <a:buSzPct val="95000"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purpose of this level of testing is </a:t>
            </a:r>
            <a:b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US" sz="2800" dirty="0">
                <a:solidFill>
                  <a:schemeClr val="tx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to expose faults in the interaction between </a:t>
            </a:r>
            <a:br>
              <a:rPr lang="en-US" sz="2800" dirty="0">
                <a:solidFill>
                  <a:schemeClr val="tx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US" sz="2800" dirty="0">
                <a:solidFill>
                  <a:schemeClr val="tx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integrated units.​</a:t>
            </a:r>
          </a:p>
        </p:txBody>
      </p:sp>
    </p:spTree>
    <p:extLst>
      <p:ext uri="{BB962C8B-B14F-4D97-AF65-F5344CB8AC3E}">
        <p14:creationId xmlns:p14="http://schemas.microsoft.com/office/powerpoint/2010/main" val="126948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 txBox="1">
            <a:spLocks noGrp="1"/>
          </p:cNvSpPr>
          <p:nvPr/>
        </p:nvSpPr>
        <p:spPr>
          <a:xfrm>
            <a:off x="137067" y="573206"/>
            <a:ext cx="10187463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SYSTEM</a:t>
            </a:r>
            <a:r>
              <a:rPr lang="en-US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r>
              <a:rPr lang="en-US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​</a:t>
            </a:r>
            <a:endParaRPr sz="3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55;p26"/>
          <p:cNvSpPr txBox="1">
            <a:spLocks noGrp="1"/>
          </p:cNvSpPr>
          <p:nvPr/>
        </p:nvSpPr>
        <p:spPr>
          <a:xfrm>
            <a:off x="55179" y="1601048"/>
            <a:ext cx="8550141" cy="5106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50000"/>
              <a:buFont typeface="Roboto"/>
              <a:buChar char="●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Level of software testing </a:t>
            </a:r>
            <a:r>
              <a:rPr lang="en-US" sz="2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where a complete and integrated software is tested.​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50000"/>
              <a:buFont typeface="Roboto"/>
              <a:buChar char="●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 purpose of this test is to </a:t>
            </a:r>
            <a:r>
              <a:rPr lang="en-US" sz="26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evaluate</a:t>
            </a: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6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the system’s compliance </a:t>
            </a: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with </a:t>
            </a:r>
            <a:b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 specified requirements.​</a:t>
            </a:r>
          </a:p>
        </p:txBody>
      </p:sp>
    </p:spTree>
    <p:extLst>
      <p:ext uri="{BB962C8B-B14F-4D97-AF65-F5344CB8AC3E}">
        <p14:creationId xmlns:p14="http://schemas.microsoft.com/office/powerpoint/2010/main" val="181330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4;p41"/>
          <p:cNvSpPr txBox="1">
            <a:spLocks noGrp="1"/>
          </p:cNvSpPr>
          <p:nvPr>
            <p:ph type="title"/>
          </p:nvPr>
        </p:nvSpPr>
        <p:spPr>
          <a:xfrm>
            <a:off x="307931" y="275876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QUESTIONS?</a:t>
            </a:r>
            <a:endParaRPr sz="4000" b="1" dirty="0">
              <a:solidFill>
                <a:srgbClr val="D38F7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" name="Google Shape;315;p41"/>
          <p:cNvSpPr txBox="1">
            <a:spLocks/>
          </p:cNvSpPr>
          <p:nvPr/>
        </p:nvSpPr>
        <p:spPr>
          <a:xfrm>
            <a:off x="377770" y="1586858"/>
            <a:ext cx="5968166" cy="3323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indent="0">
              <a:buSzPts val="1100"/>
              <a:buFont typeface="Arial" panose="020B0604020202020204"/>
              <a:buNone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You can find us at</a:t>
            </a:r>
          </a:p>
          <a:p>
            <a:pPr indent="-381000">
              <a:spcBef>
                <a:spcPts val="1000"/>
              </a:spcBef>
              <a:buClr>
                <a:schemeClr val="tx1"/>
              </a:buClr>
              <a:buSzPts val="2400"/>
              <a:buFont typeface="Roboto" panose="02000000000000000000"/>
              <a:buChar char="•"/>
            </a:pPr>
            <a:r>
              <a:rPr lang="en-US" alt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2"/>
              </a:rPr>
              <a:t>daniloborozan07@gmail.com</a:t>
            </a:r>
            <a:endParaRPr lang="en-US" altLang="en-GB"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indent="-381000">
              <a:spcBef>
                <a:spcPts val="1000"/>
              </a:spcBef>
              <a:buClr>
                <a:schemeClr val="tx1"/>
              </a:buClr>
              <a:buSzPts val="2400"/>
              <a:buFont typeface="Roboto" panose="02000000000000000000"/>
              <a:buChar char="•"/>
            </a:pPr>
            <a:r>
              <a:rPr lang="en-US" alt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3"/>
              </a:rPr>
              <a:t>ilija.mitev3@gmail.com</a:t>
            </a:r>
            <a:endParaRPr lang="en-US" altLang="en-GB"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76200" indent="0">
              <a:spcBef>
                <a:spcPts val="1000"/>
              </a:spcBef>
              <a:buClr>
                <a:schemeClr val="tx1"/>
              </a:buClr>
              <a:buSzPts val="2400"/>
              <a:buNone/>
            </a:pPr>
            <a:endParaRPr lang="en-US"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indent="0">
              <a:spcBef>
                <a:spcPts val="1000"/>
              </a:spcBef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Repository link</a:t>
            </a:r>
          </a:p>
          <a:p>
            <a:pPr indent="-381000">
              <a:spcBef>
                <a:spcPts val="1000"/>
              </a:spcBef>
              <a:spcAft>
                <a:spcPts val="1000"/>
              </a:spcAft>
              <a:buClr>
                <a:schemeClr val="tx1"/>
              </a:buClr>
              <a:buSzPts val="2400"/>
              <a:buFont typeface="Roboto" panose="02000000000000000000"/>
              <a:buChar char="•"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4"/>
              </a:rPr>
              <a:t>https://github.com/sedc-codecademy/mkwd12-net-09-aspnetwebapi</a:t>
            </a:r>
            <a:endParaRPr lang="en-US"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41710400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01">
  <a:themeElements>
    <a:clrScheme name="QinShift">
      <a:dk1>
        <a:srgbClr val="00000A"/>
      </a:dk1>
      <a:lt1>
        <a:srgbClr val="FFFEF7"/>
      </a:lt1>
      <a:dk2>
        <a:srgbClr val="28414D"/>
      </a:dk2>
      <a:lt2>
        <a:srgbClr val="FFFEF7"/>
      </a:lt2>
      <a:accent1>
        <a:srgbClr val="FCEB6B"/>
      </a:accent1>
      <a:accent2>
        <a:srgbClr val="C3CAD3"/>
      </a:accent2>
      <a:accent3>
        <a:srgbClr val="28414D"/>
      </a:accent3>
      <a:accent4>
        <a:srgbClr val="D08F74"/>
      </a:accent4>
      <a:accent5>
        <a:srgbClr val="FFFEF7"/>
      </a:accent5>
      <a:accent6>
        <a:srgbClr val="00000A"/>
      </a:accent6>
      <a:hlink>
        <a:srgbClr val="FCEB6B"/>
      </a:hlink>
      <a:folHlink>
        <a:srgbClr val="D08F74"/>
      </a:folHlink>
    </a:clrScheme>
    <a:fontScheme name="QinShift">
      <a:majorFont>
        <a:latin typeface="Baskervill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8FB89D230DCC42BDD843F1B245BD7C" ma:contentTypeVersion="5" ma:contentTypeDescription="Create a new document." ma:contentTypeScope="" ma:versionID="dc5c918a3d43d4b71f7c3e546b28501e">
  <xsd:schema xmlns:xsd="http://www.w3.org/2001/XMLSchema" xmlns:xs="http://www.w3.org/2001/XMLSchema" xmlns:p="http://schemas.microsoft.com/office/2006/metadata/properties" xmlns:ns2="6b73ce5a-f2a1-4cf4-8171-3a71a0a85190" xmlns:ns3="2c4bccb4-1ba2-4bfe-9f28-22789556bff1" targetNamespace="http://schemas.microsoft.com/office/2006/metadata/properties" ma:root="true" ma:fieldsID="0002f2178cbcb7c00a5d488d31cbad9d" ns2:_="" ns3:_="">
    <xsd:import namespace="6b73ce5a-f2a1-4cf4-8171-3a71a0a85190"/>
    <xsd:import namespace="2c4bccb4-1ba2-4bfe-9f28-22789556bf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73ce5a-f2a1-4cf4-8171-3a71a0a851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bccb4-1ba2-4bfe-9f28-22789556bff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B14AAD-E32E-4304-88A7-F7C4DB51B1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A0CE2E-BC93-4D7C-9869-13C7D782BEAC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6b73ce5a-f2a1-4cf4-8171-3a71a0a85190"/>
    <ds:schemaRef ds:uri="http://purl.org/dc/dcmitype/"/>
    <ds:schemaRef ds:uri="2c4bccb4-1ba2-4bfe-9f28-22789556bff1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DA364C0-398C-498E-AE6A-331B2F0D05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73ce5a-f2a1-4cf4-8171-3a71a0a85190"/>
    <ds:schemaRef ds:uri="2c4bccb4-1ba2-4bfe-9f28-22789556bf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Class01</Template>
  <TotalTime>1422</TotalTime>
  <Words>245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Baskerville</vt:lpstr>
      <vt:lpstr>Calibri</vt:lpstr>
      <vt:lpstr>Roboto</vt:lpstr>
      <vt:lpstr>Roboto Medium</vt:lpstr>
      <vt:lpstr>Class01</vt:lpstr>
      <vt:lpstr>ASP.NET Core WEB API QA and testing</vt:lpstr>
      <vt:lpstr>PowerPoint Presentation</vt:lpstr>
      <vt:lpstr>PowerPoint Presentation</vt:lpstr>
      <vt:lpstr>PowerPoint Presentation</vt:lpstr>
      <vt:lpstr>INTEGRATION TESTING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WEB API Building an API and Entity Framework</dc:title>
  <dc:creator>Trajan Stevkovski</dc:creator>
  <cp:lastModifiedBy>Ilija Mitev</cp:lastModifiedBy>
  <cp:revision>11</cp:revision>
  <dcterms:created xsi:type="dcterms:W3CDTF">2024-07-16T22:31:04Z</dcterms:created>
  <dcterms:modified xsi:type="dcterms:W3CDTF">2024-08-29T07:24:09Z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2023-06-07T15:49:38Z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206900aa-0bbd-41d5-8912-9ad52964005a</vt:lpwstr>
  </property>
  <property fmtid="{D5CDD505-2E9C-101B-9397-08002B2CF9AE}" pid="7" name="MSIP_Label_defa4170-0d19-0005-0004-bc88714345d2_ActionId">
    <vt:lpwstr>a288f342-02f6-4f88-92be-587e08407045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0x0101009F8FB89D230DCC42BDD843F1B245BD7C</vt:lpwstr>
  </property>
</Properties>
</file>