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5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7C4"/>
    <a:srgbClr val="6787A4"/>
    <a:srgbClr val="5B9BD5"/>
    <a:srgbClr val="26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3200" cy="4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3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9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78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778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62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6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0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8AF3-08EB-49CC-A823-35D988243E48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F2CC-0E4E-44CC-8665-29ACA74DF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sv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sv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05541" y="2887394"/>
            <a:ext cx="8912757" cy="3970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688749" y="4327236"/>
            <a:ext cx="2429359" cy="2530764"/>
          </a:xfrm>
        </p:spPr>
        <p:txBody>
          <a:bodyPr/>
          <a:lstStyle/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Ivan    </a:t>
            </a:r>
            <a:r>
              <a:rPr lang="en-US" altLang="zh-TW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Danny</a:t>
            </a:r>
            <a:endParaRPr lang="en-US" altLang="zh-TW" b="1" dirty="0" smtClean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Eva      </a:t>
            </a:r>
            <a:r>
              <a:rPr lang="en-US" altLang="zh-TW" b="1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Desmond</a:t>
            </a:r>
            <a:endParaRPr lang="en-US" altLang="zh-TW" b="1" dirty="0" smtClean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Eric      Aaron</a:t>
            </a:r>
            <a:endParaRPr lang="en-US" altLang="zh-TW" b="1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b="1" dirty="0" smtClean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Tina</a:t>
            </a:r>
            <a:endParaRPr lang="en-US" altLang="zh-TW" b="1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-1" y="-1"/>
            <a:ext cx="9193874" cy="48885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6787A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05541" y="2887394"/>
            <a:ext cx="5275404" cy="200112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CHATBOT_v2.0 </a:t>
            </a:r>
            <a:br>
              <a:rPr lang="en-US" altLang="zh-TW" dirty="0" smtClean="0"/>
            </a:b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r="21499" b="40837"/>
          <a:stretch/>
        </p:blipFill>
        <p:spPr>
          <a:xfrm>
            <a:off x="9311951" y="749052"/>
            <a:ext cx="2675150" cy="14184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58306" r="-2" b="620"/>
          <a:stretch/>
        </p:blipFill>
        <p:spPr>
          <a:xfrm>
            <a:off x="0" y="5873262"/>
            <a:ext cx="3905541" cy="9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6889749" y="2982221"/>
            <a:ext cx="3500437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End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l="1152" t="-1202" r="1230" b="216"/>
          <a:stretch/>
        </p:blipFill>
        <p:spPr>
          <a:xfrm>
            <a:off x="2431117" y="834850"/>
            <a:ext cx="2599270" cy="534352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t="12361" r="6094" b="11944"/>
          <a:stretch/>
        </p:blipFill>
        <p:spPr>
          <a:xfrm>
            <a:off x="2568702" y="1552575"/>
            <a:ext cx="2324100" cy="40005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40" y="3185955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21739" y="4066499"/>
            <a:ext cx="3116537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</a:t>
            </a:r>
            <a:endParaRPr lang="fr-FR" sz="2400" dirty="0">
              <a:solidFill>
                <a:srgbClr val="92D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3513547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 you a dialog path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21739" y="4393268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of how we evaluate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CDD7D89-E472-40F5-8EDF-1C26E51BDE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237" r="6237"/>
          <a:stretch>
            <a:fillRect/>
          </a:stretch>
        </p:blipFill>
        <p:spPr/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428959" y="504539"/>
            <a:ext cx="3747222" cy="624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fr-FR" sz="4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Contents</a:t>
            </a:r>
            <a:endParaRPr lang="fr-FR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38" y="2179923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2505387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Simplify what we improve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56146" y="4066499"/>
            <a:ext cx="387331" cy="3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92AE81-DCCF-4227-BACD-D18D51C16904}"/>
              </a:ext>
            </a:extLst>
          </p:cNvPr>
          <p:cNvSpPr txBox="1"/>
          <p:nvPr/>
        </p:nvSpPr>
        <p:spPr>
          <a:xfrm>
            <a:off x="1343025" y="2192603"/>
            <a:ext cx="3044248" cy="499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Tool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1EC26-9878-47B0-A072-EAD95D57EF39}"/>
              </a:ext>
            </a:extLst>
          </p:cNvPr>
          <p:cNvSpPr txBox="1"/>
          <p:nvPr/>
        </p:nvSpPr>
        <p:spPr>
          <a:xfrm>
            <a:off x="1065934" y="3158030"/>
            <a:ext cx="3201266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Analytics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Session flow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Yesterday/ 7 days/ 30 days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79C43-1B20-4201-8F44-2036127DF4B7}"/>
              </a:ext>
            </a:extLst>
          </p:cNvPr>
          <p:cNvSpPr txBox="1"/>
          <p:nvPr/>
        </p:nvSpPr>
        <p:spPr>
          <a:xfrm>
            <a:off x="1343025" y="1954659"/>
            <a:ext cx="224992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CHART </a:t>
            </a:r>
            <a:r>
              <a:rPr lang="en-US" sz="1200" spc="100" dirty="0">
                <a:latin typeface="Segoe UI Semibold"/>
                <a:cs typeface="Segoe UI" panose="020B0502040204020203" pitchFamily="34" charset="0"/>
              </a:rPr>
              <a:t>H</a:t>
            </a: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ow to evaluate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74" y="937866"/>
            <a:ext cx="758305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6727" y="2854036"/>
            <a:ext cx="7740073" cy="19026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2AE81-DCCF-4227-BACD-D18D51C16904}"/>
              </a:ext>
            </a:extLst>
          </p:cNvPr>
          <p:cNvSpPr txBox="1"/>
          <p:nvPr/>
        </p:nvSpPr>
        <p:spPr>
          <a:xfrm>
            <a:off x="1343025" y="2192603"/>
            <a:ext cx="3044248" cy="499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1EC26-9878-47B0-A072-EAD95D57EF39}"/>
              </a:ext>
            </a:extLst>
          </p:cNvPr>
          <p:cNvSpPr txBox="1"/>
          <p:nvPr/>
        </p:nvSpPr>
        <p:spPr>
          <a:xfrm>
            <a:off x="1527754" y="4829441"/>
            <a:ext cx="10941338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 smtClean="0"/>
              <a:t>proportion of solved questions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/>
              <a:t>     counts of </a:t>
            </a:r>
            <a:r>
              <a:rPr lang="en-US" altLang="zh-TW" sz="2400" b="1" dirty="0" err="1" smtClean="0">
                <a:solidFill>
                  <a:srgbClr val="5B9BD5"/>
                </a:solidFill>
              </a:rPr>
              <a:t>solve_que</a:t>
            </a:r>
            <a:r>
              <a:rPr lang="en-US" altLang="zh-TW" sz="2400" dirty="0" smtClean="0"/>
              <a:t> intent / counts of </a:t>
            </a:r>
            <a:r>
              <a:rPr lang="en-US" altLang="zh-TW" sz="2400" b="1" dirty="0" smtClean="0">
                <a:solidFill>
                  <a:srgbClr val="5B9BD5"/>
                </a:solidFill>
              </a:rPr>
              <a:t>every end session </a:t>
            </a:r>
            <a:r>
              <a:rPr lang="en-US" altLang="zh-TW" sz="2400" dirty="0" smtClean="0"/>
              <a:t>intent </a:t>
            </a:r>
            <a:endParaRPr lang="en-US" sz="24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79C43-1B20-4201-8F44-2036127DF4B7}"/>
              </a:ext>
            </a:extLst>
          </p:cNvPr>
          <p:cNvSpPr txBox="1"/>
          <p:nvPr/>
        </p:nvSpPr>
        <p:spPr>
          <a:xfrm>
            <a:off x="1343025" y="1954659"/>
            <a:ext cx="224992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CHART </a:t>
            </a:r>
            <a:r>
              <a:rPr lang="en-US" sz="1200" spc="100" dirty="0">
                <a:latin typeface="Segoe UI Semibold"/>
                <a:cs typeface="Segoe UI" panose="020B0502040204020203" pitchFamily="34" charset="0"/>
              </a:rPr>
              <a:t>H</a:t>
            </a: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ow to evaluate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81" y="2992493"/>
            <a:ext cx="7384420" cy="16384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32" b="80252"/>
          <a:stretch/>
        </p:blipFill>
        <p:spPr>
          <a:xfrm>
            <a:off x="4423893" y="2083690"/>
            <a:ext cx="1472858" cy="61400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67" r="74336" b="31544"/>
          <a:stretch/>
        </p:blipFill>
        <p:spPr>
          <a:xfrm>
            <a:off x="5963820" y="2213608"/>
            <a:ext cx="2069206" cy="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92AE81-DCCF-4227-BACD-D18D51C16904}"/>
              </a:ext>
            </a:extLst>
          </p:cNvPr>
          <p:cNvSpPr txBox="1"/>
          <p:nvPr/>
        </p:nvSpPr>
        <p:spPr>
          <a:xfrm>
            <a:off x="1343025" y="2192603"/>
            <a:ext cx="3044248" cy="499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1EC26-9878-47B0-A072-EAD95D57EF39}"/>
              </a:ext>
            </a:extLst>
          </p:cNvPr>
          <p:cNvSpPr txBox="1"/>
          <p:nvPr/>
        </p:nvSpPr>
        <p:spPr>
          <a:xfrm>
            <a:off x="1259898" y="3379331"/>
            <a:ext cx="3210502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400" dirty="0" smtClean="0"/>
              <a:t>Satisfaction survey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400" dirty="0" smtClean="0"/>
              <a:t>User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79C43-1B20-4201-8F44-2036127DF4B7}"/>
              </a:ext>
            </a:extLst>
          </p:cNvPr>
          <p:cNvSpPr txBox="1"/>
          <p:nvPr/>
        </p:nvSpPr>
        <p:spPr>
          <a:xfrm>
            <a:off x="1343025" y="1954659"/>
            <a:ext cx="224992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CHART </a:t>
            </a:r>
            <a:r>
              <a:rPr lang="en-US" sz="1200" spc="100" dirty="0">
                <a:latin typeface="Segoe UI Semibold"/>
                <a:cs typeface="Segoe UI" panose="020B0502040204020203" pitchFamily="34" charset="0"/>
              </a:rPr>
              <a:t>H</a:t>
            </a: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ow to evaluate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818908" y="1485876"/>
            <a:ext cx="2724727" cy="4462343"/>
            <a:chOff x="7056582" y="1754909"/>
            <a:chExt cx="2096654" cy="3528292"/>
          </a:xfrm>
        </p:grpSpPr>
        <p:sp>
          <p:nvSpPr>
            <p:cNvPr id="13" name="矩形 12"/>
            <p:cNvSpPr/>
            <p:nvPr/>
          </p:nvSpPr>
          <p:spPr>
            <a:xfrm>
              <a:off x="7056582" y="1754909"/>
              <a:ext cx="2096654" cy="35282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43" t="28328" r="25981" b="23651"/>
            <a:stretch/>
          </p:blipFill>
          <p:spPr>
            <a:xfrm>
              <a:off x="7185891" y="1893454"/>
              <a:ext cx="1838036" cy="3251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2169267" y="2704289"/>
            <a:ext cx="7217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Bradley Hand ITC" panose="03070402050302030203" pitchFamily="66" charset="0"/>
              </a:rPr>
              <a:t>the END </a:t>
            </a:r>
          </a:p>
          <a:p>
            <a:pPr algn="ctr"/>
            <a:r>
              <a:rPr lang="en-US" altLang="zh-TW" sz="4400" b="1" dirty="0" smtClean="0">
                <a:latin typeface="Bradley Hand ITC" panose="03070402050302030203" pitchFamily="66" charset="0"/>
              </a:rPr>
              <a:t>Thanks for your listening</a:t>
            </a:r>
            <a:endParaRPr lang="zh-TW" altLang="en-US" sz="4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40" y="3185955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21739" y="4066499"/>
            <a:ext cx="3116537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56145" y="2181073"/>
            <a:ext cx="387331" cy="373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3513547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 you a dialogue path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21739" y="4393268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of how we evaluate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CDD7D89-E472-40F5-8EDF-1C26E51BDE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6237" r="6237"/>
          <a:stretch>
            <a:fillRect/>
          </a:stretch>
        </p:blipFill>
        <p:spPr/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428959" y="504539"/>
            <a:ext cx="3747222" cy="624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fr-FR" sz="4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Contents</a:t>
            </a:r>
            <a:endParaRPr lang="fr-FR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38" y="2179923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fr-FR" sz="2400" dirty="0">
              <a:solidFill>
                <a:srgbClr val="92D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2505387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Simplify what we improve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5430983" y="3857924"/>
            <a:ext cx="6761018" cy="6647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What we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imporove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?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935246" y="4448803"/>
            <a:ext cx="3752492" cy="14428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 </a:t>
            </a:r>
            <a:r>
              <a:rPr lang="en-US" sz="2400" dirty="0" smtClean="0"/>
              <a:t>Main </a:t>
            </a:r>
            <a:r>
              <a:rPr lang="en-US" sz="2400" dirty="0" smtClean="0"/>
              <a:t>menu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 Button</a:t>
            </a:r>
            <a:endParaRPr lang="en-US" sz="2400" dirty="0" smtClean="0"/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l="1152" t="-1202" r="1230" b="216"/>
          <a:stretch/>
        </p:blipFill>
        <p:spPr>
          <a:xfrm>
            <a:off x="2431117" y="834850"/>
            <a:ext cx="2599270" cy="534352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05"/>
          <a:stretch/>
        </p:blipFill>
        <p:spPr>
          <a:xfrm>
            <a:off x="2586182" y="5239265"/>
            <a:ext cx="2298856" cy="3166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3" y="4448803"/>
            <a:ext cx="2298856" cy="1107105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5430983" y="1047248"/>
            <a:ext cx="6761018" cy="6647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Define target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810554" y="1758212"/>
            <a:ext cx="4984281" cy="25853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Chat bot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 For product 10691(Rent </a:t>
            </a:r>
            <a:r>
              <a:rPr lang="en-US" sz="2400" dirty="0" err="1" smtClean="0"/>
              <a:t>wifi</a:t>
            </a:r>
            <a:r>
              <a:rPr lang="en-US" sz="2400" dirty="0" smtClean="0"/>
              <a:t> at Japan airports)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40" y="3185955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fr-FR" sz="2400" dirty="0">
              <a:solidFill>
                <a:srgbClr val="92D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21739" y="4066499"/>
            <a:ext cx="3116537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3513547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 you </a:t>
            </a: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dialogue path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21739" y="4393268"/>
            <a:ext cx="3116537" cy="2031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of how we evaluate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CDD7D89-E472-40F5-8EDF-1C26E51BDE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237" r="6237"/>
          <a:stretch>
            <a:fillRect/>
          </a:stretch>
        </p:blipFill>
        <p:spPr/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428959" y="504539"/>
            <a:ext cx="3747222" cy="624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fr-FR" sz="40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Contents</a:t>
            </a:r>
            <a:endParaRPr lang="fr-FR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21738" y="2179923"/>
            <a:ext cx="3116538" cy="3743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fr-FR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21739" y="2505387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Simplify what we improve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40742" y="3173717"/>
            <a:ext cx="387331" cy="3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5910082" y="2121469"/>
            <a:ext cx="5305426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Welcome Intent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857999" y="3044947"/>
            <a:ext cx="3752492" cy="8888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 Four Categories</a:t>
            </a:r>
            <a:endParaRPr lang="en-US" sz="2800" dirty="0" smtClean="0"/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91976-11A4-4FDD-8611-B804AAADCFA2}"/>
              </a:ext>
            </a:extLst>
          </p:cNvPr>
          <p:cNvSpPr txBox="1"/>
          <p:nvPr/>
        </p:nvSpPr>
        <p:spPr>
          <a:xfrm>
            <a:off x="6686549" y="1717931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lang="en-US" sz="1200" spc="100" noProof="0" dirty="0" smtClean="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rPr>
              <a:t>Layer 1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l="1152" t="-1202" r="1230" b="216"/>
          <a:stretch/>
        </p:blipFill>
        <p:spPr>
          <a:xfrm>
            <a:off x="2431117" y="834850"/>
            <a:ext cx="2599270" cy="534352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05"/>
          <a:stretch/>
        </p:blipFill>
        <p:spPr>
          <a:xfrm>
            <a:off x="2586182" y="5239265"/>
            <a:ext cx="2298856" cy="31664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6686549" y="1964651"/>
            <a:ext cx="3752492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Categorical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Intent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686549" y="3819785"/>
            <a:ext cx="4238626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Back to previous layer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91976-11A4-4FDD-8611-B804AAADCFA2}"/>
              </a:ext>
            </a:extLst>
          </p:cNvPr>
          <p:cNvSpPr txBox="1"/>
          <p:nvPr/>
        </p:nvSpPr>
        <p:spPr>
          <a:xfrm>
            <a:off x="6686549" y="1717931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#Layer 2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31117" y="834850"/>
            <a:ext cx="2599270" cy="5343524"/>
            <a:chOff x="2431117" y="834850"/>
            <a:chExt cx="2599270" cy="534352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2"/>
            <a:srcRect l="1152" t="-1202" r="1230" b="216"/>
            <a:stretch/>
          </p:blipFill>
          <p:spPr>
            <a:xfrm>
              <a:off x="2431117" y="834850"/>
              <a:ext cx="2599270" cy="5343524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7" t="12500" r="7086" b="11944"/>
            <a:stretch/>
          </p:blipFill>
          <p:spPr>
            <a:xfrm>
              <a:off x="2581275" y="1562100"/>
              <a:ext cx="2314575" cy="4010025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6686549" y="1964651"/>
            <a:ext cx="3829051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End</a:t>
            </a:r>
            <a:r>
              <a:rPr kumimoji="0" lang="en-US" sz="5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Session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91976-11A4-4FDD-8611-B804AAADCFA2}"/>
              </a:ext>
            </a:extLst>
          </p:cNvPr>
          <p:cNvSpPr txBox="1"/>
          <p:nvPr/>
        </p:nvSpPr>
        <p:spPr>
          <a:xfrm>
            <a:off x="6686549" y="1717931"/>
            <a:ext cx="1809750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#</a:t>
            </a:r>
            <a:r>
              <a:rPr lang="en-US" sz="1200" spc="100" dirty="0" smtClean="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rPr>
              <a:t>Layer 3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431117" y="834850"/>
            <a:ext cx="2599270" cy="5343524"/>
            <a:chOff x="2431117" y="834850"/>
            <a:chExt cx="2599270" cy="534352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2"/>
            <a:srcRect l="1152" t="-1202" r="1230" b="216"/>
            <a:stretch/>
          </p:blipFill>
          <p:spPr>
            <a:xfrm>
              <a:off x="2431117" y="834850"/>
              <a:ext cx="2599270" cy="5343524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2" t="12360" r="7363" b="12084"/>
            <a:stretch/>
          </p:blipFill>
          <p:spPr>
            <a:xfrm>
              <a:off x="2581275" y="1562100"/>
              <a:ext cx="2314575" cy="3992380"/>
            </a:xfrm>
            <a:prstGeom prst="rect">
              <a:avLst/>
            </a:prstGeom>
          </p:spPr>
        </p:pic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686549" y="3429000"/>
            <a:ext cx="4552951" cy="25853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Problems being </a:t>
            </a:r>
            <a:r>
              <a:rPr lang="en-US" sz="2800" dirty="0" smtClean="0"/>
              <a:t>solved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Problems </a:t>
            </a:r>
            <a:r>
              <a:rPr lang="en-US" sz="2800" dirty="0" smtClean="0"/>
              <a:t>not </a:t>
            </a:r>
            <a:r>
              <a:rPr lang="en-US" sz="2800" dirty="0" smtClean="0"/>
              <a:t>solved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TW" sz="2800" dirty="0"/>
              <a:t>Having other problems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6686549" y="1964651"/>
            <a:ext cx="4914901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Measurement_1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431117" y="834850"/>
            <a:ext cx="2599270" cy="5343524"/>
            <a:chOff x="2431117" y="834850"/>
            <a:chExt cx="2599270" cy="534352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2"/>
            <a:srcRect l="1152" t="-1202" r="1230" b="216"/>
            <a:stretch/>
          </p:blipFill>
          <p:spPr>
            <a:xfrm>
              <a:off x="2431117" y="834850"/>
              <a:ext cx="2599270" cy="5343524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6" t="12500" r="6425" b="11805"/>
            <a:stretch/>
          </p:blipFill>
          <p:spPr>
            <a:xfrm>
              <a:off x="2590799" y="1571625"/>
              <a:ext cx="2294285" cy="4000499"/>
            </a:xfrm>
            <a:prstGeom prst="rect">
              <a:avLst/>
            </a:prstGeom>
          </p:spPr>
        </p:pic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686549" y="3429000"/>
            <a:ext cx="4552951" cy="19389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/>
              <a:t>C</a:t>
            </a:r>
            <a:r>
              <a:rPr lang="en-US" sz="2800" dirty="0" smtClean="0"/>
              <a:t>ompute the proportion of solved </a:t>
            </a:r>
            <a:r>
              <a:rPr lang="en-US" sz="2800" dirty="0" smtClean="0"/>
              <a:t>questions</a:t>
            </a:r>
            <a:endParaRPr lang="en-US" sz="2800" dirty="0" smtClean="0"/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Underestimation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5B5000-4CCE-4BA7-A9C3-BACF50FDD7FE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26C6D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C2A98-DA24-4604-A70C-2B0AFE5F53B4}"/>
              </a:ext>
            </a:extLst>
          </p:cNvPr>
          <p:cNvSpPr txBox="1"/>
          <p:nvPr/>
        </p:nvSpPr>
        <p:spPr>
          <a:xfrm>
            <a:off x="6686549" y="1964651"/>
            <a:ext cx="5052869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Measurement_2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l="1152" t="-1202" r="1230" b="216"/>
          <a:stretch/>
        </p:blipFill>
        <p:spPr>
          <a:xfrm>
            <a:off x="2431117" y="834850"/>
            <a:ext cx="2599270" cy="534352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12361" r="5580" b="11666"/>
          <a:stretch/>
        </p:blipFill>
        <p:spPr>
          <a:xfrm>
            <a:off x="2581275" y="1562101"/>
            <a:ext cx="2324100" cy="400050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D511C5FA-83B5-4A90-8FE6-55B8A88BD765}"/>
              </a:ext>
            </a:extLst>
          </p:cNvPr>
          <p:cNvSpPr txBox="1"/>
          <p:nvPr/>
        </p:nvSpPr>
        <p:spPr>
          <a:xfrm>
            <a:off x="6686549" y="3429000"/>
            <a:ext cx="4552951" cy="5660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800" dirty="0" smtClean="0"/>
              <a:t>Satisfactory Survey</a:t>
            </a:r>
            <a:endParaRPr 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7782" y="64113"/>
            <a:ext cx="1838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Q .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Suppose there’s a person wanting to know whether he can use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r>
              <a:rPr lang="en-US" altLang="zh-TW" dirty="0" smtClean="0">
                <a:solidFill>
                  <a:schemeClr val="bg1"/>
                </a:solidFill>
              </a:rPr>
              <a:t> in Nikko?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282</Words>
  <Application>Microsoft Office PowerPoint</Application>
  <PresentationFormat>寬螢幕</PresentationFormat>
  <Paragraphs>84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微軟正黑體</vt:lpstr>
      <vt:lpstr>新細明體</vt:lpstr>
      <vt:lpstr>Arial</vt:lpstr>
      <vt:lpstr>Bradley Hand ITC</vt:lpstr>
      <vt:lpstr>Calibri</vt:lpstr>
      <vt:lpstr>Calibri Light</vt:lpstr>
      <vt:lpstr>Segoe UI</vt:lpstr>
      <vt:lpstr>Segoe UI Semibold</vt:lpstr>
      <vt:lpstr>Wingdings</vt:lpstr>
      <vt:lpstr>Office 佈景主題</vt:lpstr>
      <vt:lpstr>CHATBOT_v2.0  DEMO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振楡 許</dc:creator>
  <cp:lastModifiedBy>振楡 許</cp:lastModifiedBy>
  <cp:revision>27</cp:revision>
  <dcterms:created xsi:type="dcterms:W3CDTF">2019-08-15T10:45:18Z</dcterms:created>
  <dcterms:modified xsi:type="dcterms:W3CDTF">2019-08-16T08:10:47Z</dcterms:modified>
</cp:coreProperties>
</file>