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4" r:id="rId18"/>
    <p:sldId id="272" r:id="rId19"/>
    <p:sldId id="273" r:id="rId20"/>
    <p:sldId id="275" r:id="rId21"/>
  </p:sldIdLst>
  <p:sldSz cx="12192000" cy="6858000"/>
  <p:notesSz cx="6858000" cy="9144000"/>
  <p:defaultTex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91" y="16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59DDB-55B8-51CE-0015-51C8007EE0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G"/>
          </a:p>
        </p:txBody>
      </p:sp>
      <p:sp>
        <p:nvSpPr>
          <p:cNvPr id="3" name="Subtitle 2">
            <a:extLst>
              <a:ext uri="{FF2B5EF4-FFF2-40B4-BE49-F238E27FC236}">
                <a16:creationId xmlns:a16="http://schemas.microsoft.com/office/drawing/2014/main" id="{56A91DAF-3B02-E08C-C58B-FD74101AA8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G"/>
          </a:p>
        </p:txBody>
      </p:sp>
      <p:sp>
        <p:nvSpPr>
          <p:cNvPr id="4" name="Date Placeholder 3">
            <a:extLst>
              <a:ext uri="{FF2B5EF4-FFF2-40B4-BE49-F238E27FC236}">
                <a16:creationId xmlns:a16="http://schemas.microsoft.com/office/drawing/2014/main" id="{FA5364A0-7ED2-54C4-796D-3BA65AA16172}"/>
              </a:ext>
            </a:extLst>
          </p:cNvPr>
          <p:cNvSpPr>
            <a:spLocks noGrp="1"/>
          </p:cNvSpPr>
          <p:nvPr>
            <p:ph type="dt" sz="half" idx="10"/>
          </p:nvPr>
        </p:nvSpPr>
        <p:spPr/>
        <p:txBody>
          <a:bodyPr/>
          <a:lstStyle/>
          <a:p>
            <a:fld id="{81BB6634-3083-4DAE-B77A-9C6699A9CE21}" type="datetimeFigureOut">
              <a:rPr lang="en-NG" smtClean="0"/>
              <a:t>28/03/2023</a:t>
            </a:fld>
            <a:endParaRPr lang="en-NG"/>
          </a:p>
        </p:txBody>
      </p:sp>
      <p:sp>
        <p:nvSpPr>
          <p:cNvPr id="5" name="Footer Placeholder 4">
            <a:extLst>
              <a:ext uri="{FF2B5EF4-FFF2-40B4-BE49-F238E27FC236}">
                <a16:creationId xmlns:a16="http://schemas.microsoft.com/office/drawing/2014/main" id="{11F4EE57-EEF3-1684-7CCE-EA7663CE0277}"/>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B29D4513-C5B3-1F64-46CE-D264C0430C84}"/>
              </a:ext>
            </a:extLst>
          </p:cNvPr>
          <p:cNvSpPr>
            <a:spLocks noGrp="1"/>
          </p:cNvSpPr>
          <p:nvPr>
            <p:ph type="sldNum" sz="quarter" idx="12"/>
          </p:nvPr>
        </p:nvSpPr>
        <p:spPr/>
        <p:txBody>
          <a:bodyPr/>
          <a:lstStyle/>
          <a:p>
            <a:fld id="{23CCAFDB-BC79-4DC7-8EB1-8D5B1D6C3A77}" type="slidenum">
              <a:rPr lang="en-NG" smtClean="0"/>
              <a:t>‹#›</a:t>
            </a:fld>
            <a:endParaRPr lang="en-NG"/>
          </a:p>
        </p:txBody>
      </p:sp>
    </p:spTree>
    <p:extLst>
      <p:ext uri="{BB962C8B-B14F-4D97-AF65-F5344CB8AC3E}">
        <p14:creationId xmlns:p14="http://schemas.microsoft.com/office/powerpoint/2010/main" val="3322288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02112-66C8-04C4-5E67-1010B2D508E6}"/>
              </a:ext>
            </a:extLst>
          </p:cNvPr>
          <p:cNvSpPr>
            <a:spLocks noGrp="1"/>
          </p:cNvSpPr>
          <p:nvPr>
            <p:ph type="title"/>
          </p:nvPr>
        </p:nvSpPr>
        <p:spPr/>
        <p:txBody>
          <a:bodyPr/>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6BC263FA-9C02-6551-FE79-A8E9D47ACD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30D60535-1325-BAE5-742B-5272814F6D4D}"/>
              </a:ext>
            </a:extLst>
          </p:cNvPr>
          <p:cNvSpPr>
            <a:spLocks noGrp="1"/>
          </p:cNvSpPr>
          <p:nvPr>
            <p:ph type="dt" sz="half" idx="10"/>
          </p:nvPr>
        </p:nvSpPr>
        <p:spPr/>
        <p:txBody>
          <a:bodyPr/>
          <a:lstStyle/>
          <a:p>
            <a:fld id="{81BB6634-3083-4DAE-B77A-9C6699A9CE21}" type="datetimeFigureOut">
              <a:rPr lang="en-NG" smtClean="0"/>
              <a:t>28/03/2023</a:t>
            </a:fld>
            <a:endParaRPr lang="en-NG"/>
          </a:p>
        </p:txBody>
      </p:sp>
      <p:sp>
        <p:nvSpPr>
          <p:cNvPr id="5" name="Footer Placeholder 4">
            <a:extLst>
              <a:ext uri="{FF2B5EF4-FFF2-40B4-BE49-F238E27FC236}">
                <a16:creationId xmlns:a16="http://schemas.microsoft.com/office/drawing/2014/main" id="{6C5241FE-BA76-1889-DE8D-A13717C8F395}"/>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C8D99F8C-C347-D471-B3C4-23F27C4A6806}"/>
              </a:ext>
            </a:extLst>
          </p:cNvPr>
          <p:cNvSpPr>
            <a:spLocks noGrp="1"/>
          </p:cNvSpPr>
          <p:nvPr>
            <p:ph type="sldNum" sz="quarter" idx="12"/>
          </p:nvPr>
        </p:nvSpPr>
        <p:spPr/>
        <p:txBody>
          <a:bodyPr/>
          <a:lstStyle/>
          <a:p>
            <a:fld id="{23CCAFDB-BC79-4DC7-8EB1-8D5B1D6C3A77}" type="slidenum">
              <a:rPr lang="en-NG" smtClean="0"/>
              <a:t>‹#›</a:t>
            </a:fld>
            <a:endParaRPr lang="en-NG"/>
          </a:p>
        </p:txBody>
      </p:sp>
    </p:spTree>
    <p:extLst>
      <p:ext uri="{BB962C8B-B14F-4D97-AF65-F5344CB8AC3E}">
        <p14:creationId xmlns:p14="http://schemas.microsoft.com/office/powerpoint/2010/main" val="2424913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71C770C-4DFC-B255-B62E-653DDE4885F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052388B4-8348-DACD-31A6-FB4F722C094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21018510-156B-0F98-3341-CFFAEAB56242}"/>
              </a:ext>
            </a:extLst>
          </p:cNvPr>
          <p:cNvSpPr>
            <a:spLocks noGrp="1"/>
          </p:cNvSpPr>
          <p:nvPr>
            <p:ph type="dt" sz="half" idx="10"/>
          </p:nvPr>
        </p:nvSpPr>
        <p:spPr/>
        <p:txBody>
          <a:bodyPr/>
          <a:lstStyle/>
          <a:p>
            <a:fld id="{81BB6634-3083-4DAE-B77A-9C6699A9CE21}" type="datetimeFigureOut">
              <a:rPr lang="en-NG" smtClean="0"/>
              <a:t>28/03/2023</a:t>
            </a:fld>
            <a:endParaRPr lang="en-NG"/>
          </a:p>
        </p:txBody>
      </p:sp>
      <p:sp>
        <p:nvSpPr>
          <p:cNvPr id="5" name="Footer Placeholder 4">
            <a:extLst>
              <a:ext uri="{FF2B5EF4-FFF2-40B4-BE49-F238E27FC236}">
                <a16:creationId xmlns:a16="http://schemas.microsoft.com/office/drawing/2014/main" id="{D41B8995-25E6-CA0A-1546-990DF348028F}"/>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F53B4C6C-911F-8FCB-6797-07EC6F95CC35}"/>
              </a:ext>
            </a:extLst>
          </p:cNvPr>
          <p:cNvSpPr>
            <a:spLocks noGrp="1"/>
          </p:cNvSpPr>
          <p:nvPr>
            <p:ph type="sldNum" sz="quarter" idx="12"/>
          </p:nvPr>
        </p:nvSpPr>
        <p:spPr/>
        <p:txBody>
          <a:bodyPr/>
          <a:lstStyle/>
          <a:p>
            <a:fld id="{23CCAFDB-BC79-4DC7-8EB1-8D5B1D6C3A77}" type="slidenum">
              <a:rPr lang="en-NG" smtClean="0"/>
              <a:t>‹#›</a:t>
            </a:fld>
            <a:endParaRPr lang="en-NG"/>
          </a:p>
        </p:txBody>
      </p:sp>
    </p:spTree>
    <p:extLst>
      <p:ext uri="{BB962C8B-B14F-4D97-AF65-F5344CB8AC3E}">
        <p14:creationId xmlns:p14="http://schemas.microsoft.com/office/powerpoint/2010/main" val="980389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5017C-1DC1-3639-0C0A-2296783BDA14}"/>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B7C27325-FDE0-6143-4464-415B450C081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A0CE9988-4416-547D-30FD-BA38B2E73E92}"/>
              </a:ext>
            </a:extLst>
          </p:cNvPr>
          <p:cNvSpPr>
            <a:spLocks noGrp="1"/>
          </p:cNvSpPr>
          <p:nvPr>
            <p:ph type="dt" sz="half" idx="10"/>
          </p:nvPr>
        </p:nvSpPr>
        <p:spPr/>
        <p:txBody>
          <a:bodyPr/>
          <a:lstStyle/>
          <a:p>
            <a:fld id="{81BB6634-3083-4DAE-B77A-9C6699A9CE21}" type="datetimeFigureOut">
              <a:rPr lang="en-NG" smtClean="0"/>
              <a:t>28/03/2023</a:t>
            </a:fld>
            <a:endParaRPr lang="en-NG"/>
          </a:p>
        </p:txBody>
      </p:sp>
      <p:sp>
        <p:nvSpPr>
          <p:cNvPr id="5" name="Footer Placeholder 4">
            <a:extLst>
              <a:ext uri="{FF2B5EF4-FFF2-40B4-BE49-F238E27FC236}">
                <a16:creationId xmlns:a16="http://schemas.microsoft.com/office/drawing/2014/main" id="{E3CB526F-04ED-D922-5825-B4972D146C58}"/>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9CF6AF6C-61C4-1FE6-65F0-9727F78426D0}"/>
              </a:ext>
            </a:extLst>
          </p:cNvPr>
          <p:cNvSpPr>
            <a:spLocks noGrp="1"/>
          </p:cNvSpPr>
          <p:nvPr>
            <p:ph type="sldNum" sz="quarter" idx="12"/>
          </p:nvPr>
        </p:nvSpPr>
        <p:spPr/>
        <p:txBody>
          <a:bodyPr/>
          <a:lstStyle/>
          <a:p>
            <a:fld id="{23CCAFDB-BC79-4DC7-8EB1-8D5B1D6C3A77}" type="slidenum">
              <a:rPr lang="en-NG" smtClean="0"/>
              <a:t>‹#›</a:t>
            </a:fld>
            <a:endParaRPr lang="en-NG"/>
          </a:p>
        </p:txBody>
      </p:sp>
    </p:spTree>
    <p:extLst>
      <p:ext uri="{BB962C8B-B14F-4D97-AF65-F5344CB8AC3E}">
        <p14:creationId xmlns:p14="http://schemas.microsoft.com/office/powerpoint/2010/main" val="4185340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45995-A69B-4C3E-C572-493A6A0B4D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G"/>
          </a:p>
        </p:txBody>
      </p:sp>
      <p:sp>
        <p:nvSpPr>
          <p:cNvPr id="3" name="Text Placeholder 2">
            <a:extLst>
              <a:ext uri="{FF2B5EF4-FFF2-40B4-BE49-F238E27FC236}">
                <a16:creationId xmlns:a16="http://schemas.microsoft.com/office/drawing/2014/main" id="{EAB28154-2608-173E-EC7A-DE024DB646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54F363-2161-CDEC-0C07-5A8767244124}"/>
              </a:ext>
            </a:extLst>
          </p:cNvPr>
          <p:cNvSpPr>
            <a:spLocks noGrp="1"/>
          </p:cNvSpPr>
          <p:nvPr>
            <p:ph type="dt" sz="half" idx="10"/>
          </p:nvPr>
        </p:nvSpPr>
        <p:spPr/>
        <p:txBody>
          <a:bodyPr/>
          <a:lstStyle/>
          <a:p>
            <a:fld id="{81BB6634-3083-4DAE-B77A-9C6699A9CE21}" type="datetimeFigureOut">
              <a:rPr lang="en-NG" smtClean="0"/>
              <a:t>28/03/2023</a:t>
            </a:fld>
            <a:endParaRPr lang="en-NG"/>
          </a:p>
        </p:txBody>
      </p:sp>
      <p:sp>
        <p:nvSpPr>
          <p:cNvPr id="5" name="Footer Placeholder 4">
            <a:extLst>
              <a:ext uri="{FF2B5EF4-FFF2-40B4-BE49-F238E27FC236}">
                <a16:creationId xmlns:a16="http://schemas.microsoft.com/office/drawing/2014/main" id="{4AC8888D-A3F7-FFC4-5F1C-9C554EE92CAC}"/>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44E25636-E3C7-B717-F500-9942A31BE1BA}"/>
              </a:ext>
            </a:extLst>
          </p:cNvPr>
          <p:cNvSpPr>
            <a:spLocks noGrp="1"/>
          </p:cNvSpPr>
          <p:nvPr>
            <p:ph type="sldNum" sz="quarter" idx="12"/>
          </p:nvPr>
        </p:nvSpPr>
        <p:spPr/>
        <p:txBody>
          <a:bodyPr/>
          <a:lstStyle/>
          <a:p>
            <a:fld id="{23CCAFDB-BC79-4DC7-8EB1-8D5B1D6C3A77}" type="slidenum">
              <a:rPr lang="en-NG" smtClean="0"/>
              <a:t>‹#›</a:t>
            </a:fld>
            <a:endParaRPr lang="en-NG"/>
          </a:p>
        </p:txBody>
      </p:sp>
    </p:spTree>
    <p:extLst>
      <p:ext uri="{BB962C8B-B14F-4D97-AF65-F5344CB8AC3E}">
        <p14:creationId xmlns:p14="http://schemas.microsoft.com/office/powerpoint/2010/main" val="3428092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E951E-A3E2-1525-C376-0D9DC93523A9}"/>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4768A24D-E30F-309A-5330-7791AAC0D5B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Content Placeholder 3">
            <a:extLst>
              <a:ext uri="{FF2B5EF4-FFF2-40B4-BE49-F238E27FC236}">
                <a16:creationId xmlns:a16="http://schemas.microsoft.com/office/drawing/2014/main" id="{7E562777-CB88-1939-0060-13C1BCF094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Date Placeholder 4">
            <a:extLst>
              <a:ext uri="{FF2B5EF4-FFF2-40B4-BE49-F238E27FC236}">
                <a16:creationId xmlns:a16="http://schemas.microsoft.com/office/drawing/2014/main" id="{DD8B0793-AFCB-412D-9452-8940AAC7D62E}"/>
              </a:ext>
            </a:extLst>
          </p:cNvPr>
          <p:cNvSpPr>
            <a:spLocks noGrp="1"/>
          </p:cNvSpPr>
          <p:nvPr>
            <p:ph type="dt" sz="half" idx="10"/>
          </p:nvPr>
        </p:nvSpPr>
        <p:spPr/>
        <p:txBody>
          <a:bodyPr/>
          <a:lstStyle/>
          <a:p>
            <a:fld id="{81BB6634-3083-4DAE-B77A-9C6699A9CE21}" type="datetimeFigureOut">
              <a:rPr lang="en-NG" smtClean="0"/>
              <a:t>28/03/2023</a:t>
            </a:fld>
            <a:endParaRPr lang="en-NG"/>
          </a:p>
        </p:txBody>
      </p:sp>
      <p:sp>
        <p:nvSpPr>
          <p:cNvPr id="6" name="Footer Placeholder 5">
            <a:extLst>
              <a:ext uri="{FF2B5EF4-FFF2-40B4-BE49-F238E27FC236}">
                <a16:creationId xmlns:a16="http://schemas.microsoft.com/office/drawing/2014/main" id="{B5832365-FD39-3A04-A39E-C1CD8A85C173}"/>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98B4A5C3-6357-624A-3547-0953729440A8}"/>
              </a:ext>
            </a:extLst>
          </p:cNvPr>
          <p:cNvSpPr>
            <a:spLocks noGrp="1"/>
          </p:cNvSpPr>
          <p:nvPr>
            <p:ph type="sldNum" sz="quarter" idx="12"/>
          </p:nvPr>
        </p:nvSpPr>
        <p:spPr/>
        <p:txBody>
          <a:bodyPr/>
          <a:lstStyle/>
          <a:p>
            <a:fld id="{23CCAFDB-BC79-4DC7-8EB1-8D5B1D6C3A77}" type="slidenum">
              <a:rPr lang="en-NG" smtClean="0"/>
              <a:t>‹#›</a:t>
            </a:fld>
            <a:endParaRPr lang="en-NG"/>
          </a:p>
        </p:txBody>
      </p:sp>
    </p:spTree>
    <p:extLst>
      <p:ext uri="{BB962C8B-B14F-4D97-AF65-F5344CB8AC3E}">
        <p14:creationId xmlns:p14="http://schemas.microsoft.com/office/powerpoint/2010/main" val="49645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674D2-00F9-6264-2E26-24A66CA6024B}"/>
              </a:ext>
            </a:extLst>
          </p:cNvPr>
          <p:cNvSpPr>
            <a:spLocks noGrp="1"/>
          </p:cNvSpPr>
          <p:nvPr>
            <p:ph type="title"/>
          </p:nvPr>
        </p:nvSpPr>
        <p:spPr>
          <a:xfrm>
            <a:off x="839788" y="365125"/>
            <a:ext cx="10515600" cy="1325563"/>
          </a:xfrm>
        </p:spPr>
        <p:txBody>
          <a:bodyPr/>
          <a:lstStyle/>
          <a:p>
            <a:r>
              <a:rPr lang="en-US"/>
              <a:t>Click to edit Master title style</a:t>
            </a:r>
            <a:endParaRPr lang="en-NG"/>
          </a:p>
        </p:txBody>
      </p:sp>
      <p:sp>
        <p:nvSpPr>
          <p:cNvPr id="3" name="Text Placeholder 2">
            <a:extLst>
              <a:ext uri="{FF2B5EF4-FFF2-40B4-BE49-F238E27FC236}">
                <a16:creationId xmlns:a16="http://schemas.microsoft.com/office/drawing/2014/main" id="{348E844B-43A1-80AE-0D3C-D07CADDA83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EAAC68-34D1-A055-E4AF-35D875509CD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Text Placeholder 4">
            <a:extLst>
              <a:ext uri="{FF2B5EF4-FFF2-40B4-BE49-F238E27FC236}">
                <a16:creationId xmlns:a16="http://schemas.microsoft.com/office/drawing/2014/main" id="{089F9F95-2355-38D8-2780-55FDC6BD25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0EA0F2-DAB2-95E4-FCF4-6BB9FFA552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7" name="Date Placeholder 6">
            <a:extLst>
              <a:ext uri="{FF2B5EF4-FFF2-40B4-BE49-F238E27FC236}">
                <a16:creationId xmlns:a16="http://schemas.microsoft.com/office/drawing/2014/main" id="{878ACD55-3429-D363-81D5-1699E10FD87C}"/>
              </a:ext>
            </a:extLst>
          </p:cNvPr>
          <p:cNvSpPr>
            <a:spLocks noGrp="1"/>
          </p:cNvSpPr>
          <p:nvPr>
            <p:ph type="dt" sz="half" idx="10"/>
          </p:nvPr>
        </p:nvSpPr>
        <p:spPr/>
        <p:txBody>
          <a:bodyPr/>
          <a:lstStyle/>
          <a:p>
            <a:fld id="{81BB6634-3083-4DAE-B77A-9C6699A9CE21}" type="datetimeFigureOut">
              <a:rPr lang="en-NG" smtClean="0"/>
              <a:t>28/03/2023</a:t>
            </a:fld>
            <a:endParaRPr lang="en-NG"/>
          </a:p>
        </p:txBody>
      </p:sp>
      <p:sp>
        <p:nvSpPr>
          <p:cNvPr id="8" name="Footer Placeholder 7">
            <a:extLst>
              <a:ext uri="{FF2B5EF4-FFF2-40B4-BE49-F238E27FC236}">
                <a16:creationId xmlns:a16="http://schemas.microsoft.com/office/drawing/2014/main" id="{50BA2AA1-47FE-84F1-9199-6EBFBB3EA514}"/>
              </a:ext>
            </a:extLst>
          </p:cNvPr>
          <p:cNvSpPr>
            <a:spLocks noGrp="1"/>
          </p:cNvSpPr>
          <p:nvPr>
            <p:ph type="ftr" sz="quarter" idx="11"/>
          </p:nvPr>
        </p:nvSpPr>
        <p:spPr/>
        <p:txBody>
          <a:bodyPr/>
          <a:lstStyle/>
          <a:p>
            <a:endParaRPr lang="en-NG"/>
          </a:p>
        </p:txBody>
      </p:sp>
      <p:sp>
        <p:nvSpPr>
          <p:cNvPr id="9" name="Slide Number Placeholder 8">
            <a:extLst>
              <a:ext uri="{FF2B5EF4-FFF2-40B4-BE49-F238E27FC236}">
                <a16:creationId xmlns:a16="http://schemas.microsoft.com/office/drawing/2014/main" id="{249601B6-9FEA-32A5-4AC1-38A2ECA38594}"/>
              </a:ext>
            </a:extLst>
          </p:cNvPr>
          <p:cNvSpPr>
            <a:spLocks noGrp="1"/>
          </p:cNvSpPr>
          <p:nvPr>
            <p:ph type="sldNum" sz="quarter" idx="12"/>
          </p:nvPr>
        </p:nvSpPr>
        <p:spPr/>
        <p:txBody>
          <a:bodyPr/>
          <a:lstStyle/>
          <a:p>
            <a:fld id="{23CCAFDB-BC79-4DC7-8EB1-8D5B1D6C3A77}" type="slidenum">
              <a:rPr lang="en-NG" smtClean="0"/>
              <a:t>‹#›</a:t>
            </a:fld>
            <a:endParaRPr lang="en-NG"/>
          </a:p>
        </p:txBody>
      </p:sp>
    </p:spTree>
    <p:extLst>
      <p:ext uri="{BB962C8B-B14F-4D97-AF65-F5344CB8AC3E}">
        <p14:creationId xmlns:p14="http://schemas.microsoft.com/office/powerpoint/2010/main" val="3185536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74991-7B09-E02A-4650-76381ECBCCB4}"/>
              </a:ext>
            </a:extLst>
          </p:cNvPr>
          <p:cNvSpPr>
            <a:spLocks noGrp="1"/>
          </p:cNvSpPr>
          <p:nvPr>
            <p:ph type="title"/>
          </p:nvPr>
        </p:nvSpPr>
        <p:spPr/>
        <p:txBody>
          <a:bodyPr/>
          <a:lstStyle/>
          <a:p>
            <a:r>
              <a:rPr lang="en-US"/>
              <a:t>Click to edit Master title style</a:t>
            </a:r>
            <a:endParaRPr lang="en-NG"/>
          </a:p>
        </p:txBody>
      </p:sp>
      <p:sp>
        <p:nvSpPr>
          <p:cNvPr id="3" name="Date Placeholder 2">
            <a:extLst>
              <a:ext uri="{FF2B5EF4-FFF2-40B4-BE49-F238E27FC236}">
                <a16:creationId xmlns:a16="http://schemas.microsoft.com/office/drawing/2014/main" id="{38AC6BF8-72EB-BAF9-98A3-B9968214E9AE}"/>
              </a:ext>
            </a:extLst>
          </p:cNvPr>
          <p:cNvSpPr>
            <a:spLocks noGrp="1"/>
          </p:cNvSpPr>
          <p:nvPr>
            <p:ph type="dt" sz="half" idx="10"/>
          </p:nvPr>
        </p:nvSpPr>
        <p:spPr/>
        <p:txBody>
          <a:bodyPr/>
          <a:lstStyle/>
          <a:p>
            <a:fld id="{81BB6634-3083-4DAE-B77A-9C6699A9CE21}" type="datetimeFigureOut">
              <a:rPr lang="en-NG" smtClean="0"/>
              <a:t>28/03/2023</a:t>
            </a:fld>
            <a:endParaRPr lang="en-NG"/>
          </a:p>
        </p:txBody>
      </p:sp>
      <p:sp>
        <p:nvSpPr>
          <p:cNvPr id="4" name="Footer Placeholder 3">
            <a:extLst>
              <a:ext uri="{FF2B5EF4-FFF2-40B4-BE49-F238E27FC236}">
                <a16:creationId xmlns:a16="http://schemas.microsoft.com/office/drawing/2014/main" id="{63DA7E71-B44E-7E7B-8E6E-17D725FB454B}"/>
              </a:ext>
            </a:extLst>
          </p:cNvPr>
          <p:cNvSpPr>
            <a:spLocks noGrp="1"/>
          </p:cNvSpPr>
          <p:nvPr>
            <p:ph type="ftr" sz="quarter" idx="11"/>
          </p:nvPr>
        </p:nvSpPr>
        <p:spPr/>
        <p:txBody>
          <a:bodyPr/>
          <a:lstStyle/>
          <a:p>
            <a:endParaRPr lang="en-NG"/>
          </a:p>
        </p:txBody>
      </p:sp>
      <p:sp>
        <p:nvSpPr>
          <p:cNvPr id="5" name="Slide Number Placeholder 4">
            <a:extLst>
              <a:ext uri="{FF2B5EF4-FFF2-40B4-BE49-F238E27FC236}">
                <a16:creationId xmlns:a16="http://schemas.microsoft.com/office/drawing/2014/main" id="{F19BB2F1-027E-C21D-8DFB-874499DC8FB0}"/>
              </a:ext>
            </a:extLst>
          </p:cNvPr>
          <p:cNvSpPr>
            <a:spLocks noGrp="1"/>
          </p:cNvSpPr>
          <p:nvPr>
            <p:ph type="sldNum" sz="quarter" idx="12"/>
          </p:nvPr>
        </p:nvSpPr>
        <p:spPr/>
        <p:txBody>
          <a:bodyPr/>
          <a:lstStyle/>
          <a:p>
            <a:fld id="{23CCAFDB-BC79-4DC7-8EB1-8D5B1D6C3A77}" type="slidenum">
              <a:rPr lang="en-NG" smtClean="0"/>
              <a:t>‹#›</a:t>
            </a:fld>
            <a:endParaRPr lang="en-NG"/>
          </a:p>
        </p:txBody>
      </p:sp>
    </p:spTree>
    <p:extLst>
      <p:ext uri="{BB962C8B-B14F-4D97-AF65-F5344CB8AC3E}">
        <p14:creationId xmlns:p14="http://schemas.microsoft.com/office/powerpoint/2010/main" val="196737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FD12B9-0E5C-341A-788C-CE8913710CD1}"/>
              </a:ext>
            </a:extLst>
          </p:cNvPr>
          <p:cNvSpPr>
            <a:spLocks noGrp="1"/>
          </p:cNvSpPr>
          <p:nvPr>
            <p:ph type="dt" sz="half" idx="10"/>
          </p:nvPr>
        </p:nvSpPr>
        <p:spPr/>
        <p:txBody>
          <a:bodyPr/>
          <a:lstStyle/>
          <a:p>
            <a:fld id="{81BB6634-3083-4DAE-B77A-9C6699A9CE21}" type="datetimeFigureOut">
              <a:rPr lang="en-NG" smtClean="0"/>
              <a:t>28/03/2023</a:t>
            </a:fld>
            <a:endParaRPr lang="en-NG"/>
          </a:p>
        </p:txBody>
      </p:sp>
      <p:sp>
        <p:nvSpPr>
          <p:cNvPr id="3" name="Footer Placeholder 2">
            <a:extLst>
              <a:ext uri="{FF2B5EF4-FFF2-40B4-BE49-F238E27FC236}">
                <a16:creationId xmlns:a16="http://schemas.microsoft.com/office/drawing/2014/main" id="{7D28FBE8-9AAA-BF6D-515C-A5A3CD7A4296}"/>
              </a:ext>
            </a:extLst>
          </p:cNvPr>
          <p:cNvSpPr>
            <a:spLocks noGrp="1"/>
          </p:cNvSpPr>
          <p:nvPr>
            <p:ph type="ftr" sz="quarter" idx="11"/>
          </p:nvPr>
        </p:nvSpPr>
        <p:spPr/>
        <p:txBody>
          <a:bodyPr/>
          <a:lstStyle/>
          <a:p>
            <a:endParaRPr lang="en-NG"/>
          </a:p>
        </p:txBody>
      </p:sp>
      <p:sp>
        <p:nvSpPr>
          <p:cNvPr id="4" name="Slide Number Placeholder 3">
            <a:extLst>
              <a:ext uri="{FF2B5EF4-FFF2-40B4-BE49-F238E27FC236}">
                <a16:creationId xmlns:a16="http://schemas.microsoft.com/office/drawing/2014/main" id="{EB2D585A-6A3D-1BC3-1031-EB58DEE6C31E}"/>
              </a:ext>
            </a:extLst>
          </p:cNvPr>
          <p:cNvSpPr>
            <a:spLocks noGrp="1"/>
          </p:cNvSpPr>
          <p:nvPr>
            <p:ph type="sldNum" sz="quarter" idx="12"/>
          </p:nvPr>
        </p:nvSpPr>
        <p:spPr/>
        <p:txBody>
          <a:bodyPr/>
          <a:lstStyle/>
          <a:p>
            <a:fld id="{23CCAFDB-BC79-4DC7-8EB1-8D5B1D6C3A77}" type="slidenum">
              <a:rPr lang="en-NG" smtClean="0"/>
              <a:t>‹#›</a:t>
            </a:fld>
            <a:endParaRPr lang="en-NG"/>
          </a:p>
        </p:txBody>
      </p:sp>
    </p:spTree>
    <p:extLst>
      <p:ext uri="{BB962C8B-B14F-4D97-AF65-F5344CB8AC3E}">
        <p14:creationId xmlns:p14="http://schemas.microsoft.com/office/powerpoint/2010/main" val="2071086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91022-708C-A13A-98E2-803AAE30FC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Content Placeholder 2">
            <a:extLst>
              <a:ext uri="{FF2B5EF4-FFF2-40B4-BE49-F238E27FC236}">
                <a16:creationId xmlns:a16="http://schemas.microsoft.com/office/drawing/2014/main" id="{10AB25D1-1167-D2C7-9683-538B3C3701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Text Placeholder 3">
            <a:extLst>
              <a:ext uri="{FF2B5EF4-FFF2-40B4-BE49-F238E27FC236}">
                <a16:creationId xmlns:a16="http://schemas.microsoft.com/office/drawing/2014/main" id="{7EFE8595-8D15-3260-CC7D-B388E7435A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C5054B-3BFA-0107-1B6E-1850130EDBC5}"/>
              </a:ext>
            </a:extLst>
          </p:cNvPr>
          <p:cNvSpPr>
            <a:spLocks noGrp="1"/>
          </p:cNvSpPr>
          <p:nvPr>
            <p:ph type="dt" sz="half" idx="10"/>
          </p:nvPr>
        </p:nvSpPr>
        <p:spPr/>
        <p:txBody>
          <a:bodyPr/>
          <a:lstStyle/>
          <a:p>
            <a:fld id="{81BB6634-3083-4DAE-B77A-9C6699A9CE21}" type="datetimeFigureOut">
              <a:rPr lang="en-NG" smtClean="0"/>
              <a:t>28/03/2023</a:t>
            </a:fld>
            <a:endParaRPr lang="en-NG"/>
          </a:p>
        </p:txBody>
      </p:sp>
      <p:sp>
        <p:nvSpPr>
          <p:cNvPr id="6" name="Footer Placeholder 5">
            <a:extLst>
              <a:ext uri="{FF2B5EF4-FFF2-40B4-BE49-F238E27FC236}">
                <a16:creationId xmlns:a16="http://schemas.microsoft.com/office/drawing/2014/main" id="{12426E6C-59B0-275D-9D01-6ABD23E2ADD8}"/>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AD14E2B3-F1DF-10EE-D483-5C28C78A5F17}"/>
              </a:ext>
            </a:extLst>
          </p:cNvPr>
          <p:cNvSpPr>
            <a:spLocks noGrp="1"/>
          </p:cNvSpPr>
          <p:nvPr>
            <p:ph type="sldNum" sz="quarter" idx="12"/>
          </p:nvPr>
        </p:nvSpPr>
        <p:spPr/>
        <p:txBody>
          <a:bodyPr/>
          <a:lstStyle/>
          <a:p>
            <a:fld id="{23CCAFDB-BC79-4DC7-8EB1-8D5B1D6C3A77}" type="slidenum">
              <a:rPr lang="en-NG" smtClean="0"/>
              <a:t>‹#›</a:t>
            </a:fld>
            <a:endParaRPr lang="en-NG"/>
          </a:p>
        </p:txBody>
      </p:sp>
    </p:spTree>
    <p:extLst>
      <p:ext uri="{BB962C8B-B14F-4D97-AF65-F5344CB8AC3E}">
        <p14:creationId xmlns:p14="http://schemas.microsoft.com/office/powerpoint/2010/main" val="3151104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7F4BE-D91A-B2D5-5625-DD8AC08AE1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Picture Placeholder 2">
            <a:extLst>
              <a:ext uri="{FF2B5EF4-FFF2-40B4-BE49-F238E27FC236}">
                <a16:creationId xmlns:a16="http://schemas.microsoft.com/office/drawing/2014/main" id="{B3C0EE65-D1C1-1987-3782-C94DE59D6D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G"/>
          </a:p>
        </p:txBody>
      </p:sp>
      <p:sp>
        <p:nvSpPr>
          <p:cNvPr id="4" name="Text Placeholder 3">
            <a:extLst>
              <a:ext uri="{FF2B5EF4-FFF2-40B4-BE49-F238E27FC236}">
                <a16:creationId xmlns:a16="http://schemas.microsoft.com/office/drawing/2014/main" id="{346EED8F-9D44-622A-2E99-ACCEAFF29C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FCDCB9-79FA-8D29-4D74-D333C4D43D5A}"/>
              </a:ext>
            </a:extLst>
          </p:cNvPr>
          <p:cNvSpPr>
            <a:spLocks noGrp="1"/>
          </p:cNvSpPr>
          <p:nvPr>
            <p:ph type="dt" sz="half" idx="10"/>
          </p:nvPr>
        </p:nvSpPr>
        <p:spPr/>
        <p:txBody>
          <a:bodyPr/>
          <a:lstStyle/>
          <a:p>
            <a:fld id="{81BB6634-3083-4DAE-B77A-9C6699A9CE21}" type="datetimeFigureOut">
              <a:rPr lang="en-NG" smtClean="0"/>
              <a:t>28/03/2023</a:t>
            </a:fld>
            <a:endParaRPr lang="en-NG"/>
          </a:p>
        </p:txBody>
      </p:sp>
      <p:sp>
        <p:nvSpPr>
          <p:cNvPr id="6" name="Footer Placeholder 5">
            <a:extLst>
              <a:ext uri="{FF2B5EF4-FFF2-40B4-BE49-F238E27FC236}">
                <a16:creationId xmlns:a16="http://schemas.microsoft.com/office/drawing/2014/main" id="{FB09B375-720B-37B6-E1B8-75779B8F6904}"/>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D345290E-DCEB-DC7E-754D-1D967FE84636}"/>
              </a:ext>
            </a:extLst>
          </p:cNvPr>
          <p:cNvSpPr>
            <a:spLocks noGrp="1"/>
          </p:cNvSpPr>
          <p:nvPr>
            <p:ph type="sldNum" sz="quarter" idx="12"/>
          </p:nvPr>
        </p:nvSpPr>
        <p:spPr/>
        <p:txBody>
          <a:bodyPr/>
          <a:lstStyle/>
          <a:p>
            <a:fld id="{23CCAFDB-BC79-4DC7-8EB1-8D5B1D6C3A77}" type="slidenum">
              <a:rPr lang="en-NG" smtClean="0"/>
              <a:t>‹#›</a:t>
            </a:fld>
            <a:endParaRPr lang="en-NG"/>
          </a:p>
        </p:txBody>
      </p:sp>
    </p:spTree>
    <p:extLst>
      <p:ext uri="{BB962C8B-B14F-4D97-AF65-F5344CB8AC3E}">
        <p14:creationId xmlns:p14="http://schemas.microsoft.com/office/powerpoint/2010/main" val="1639861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B53C4E-19C0-4F62-77B1-EC315F2298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G"/>
          </a:p>
        </p:txBody>
      </p:sp>
      <p:sp>
        <p:nvSpPr>
          <p:cNvPr id="3" name="Text Placeholder 2">
            <a:extLst>
              <a:ext uri="{FF2B5EF4-FFF2-40B4-BE49-F238E27FC236}">
                <a16:creationId xmlns:a16="http://schemas.microsoft.com/office/drawing/2014/main" id="{22843BE4-252F-5070-4B5A-CC4AE1D9B6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24E18D3C-8B2E-F3A9-1DF5-BAE8BD65F9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BB6634-3083-4DAE-B77A-9C6699A9CE21}" type="datetimeFigureOut">
              <a:rPr lang="en-NG" smtClean="0"/>
              <a:t>28/03/2023</a:t>
            </a:fld>
            <a:endParaRPr lang="en-NG"/>
          </a:p>
        </p:txBody>
      </p:sp>
      <p:sp>
        <p:nvSpPr>
          <p:cNvPr id="5" name="Footer Placeholder 4">
            <a:extLst>
              <a:ext uri="{FF2B5EF4-FFF2-40B4-BE49-F238E27FC236}">
                <a16:creationId xmlns:a16="http://schemas.microsoft.com/office/drawing/2014/main" id="{E5A09138-464A-91D6-F17B-0FDD7CC84A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G"/>
          </a:p>
        </p:txBody>
      </p:sp>
      <p:sp>
        <p:nvSpPr>
          <p:cNvPr id="6" name="Slide Number Placeholder 5">
            <a:extLst>
              <a:ext uri="{FF2B5EF4-FFF2-40B4-BE49-F238E27FC236}">
                <a16:creationId xmlns:a16="http://schemas.microsoft.com/office/drawing/2014/main" id="{61E96778-7C6E-AF89-1392-328AFF308B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CCAFDB-BC79-4DC7-8EB1-8D5B1D6C3A77}" type="slidenum">
              <a:rPr lang="en-NG" smtClean="0"/>
              <a:t>‹#›</a:t>
            </a:fld>
            <a:endParaRPr lang="en-NG"/>
          </a:p>
        </p:txBody>
      </p:sp>
    </p:spTree>
    <p:extLst>
      <p:ext uri="{BB962C8B-B14F-4D97-AF65-F5344CB8AC3E}">
        <p14:creationId xmlns:p14="http://schemas.microsoft.com/office/powerpoint/2010/main" val="9286162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KanmiTitus/customer_churn_analysis/blob/main/Data_Analysis.sql" TargetMode="External"/><Relationship Id="rId2" Type="http://schemas.openxmlformats.org/officeDocument/2006/relationships/hyperlink" Target="https://github.com/KanmiTitus/customer_churn_analysis/blob/main/Data_Cleaning.sq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1CBFC-77F9-EC5D-C84E-C74B087F2C82}"/>
              </a:ext>
            </a:extLst>
          </p:cNvPr>
          <p:cNvSpPr>
            <a:spLocks noGrp="1"/>
          </p:cNvSpPr>
          <p:nvPr>
            <p:ph type="ctrTitle"/>
          </p:nvPr>
        </p:nvSpPr>
        <p:spPr>
          <a:xfrm>
            <a:off x="1524000" y="941033"/>
            <a:ext cx="9144000" cy="1864311"/>
          </a:xfrm>
        </p:spPr>
        <p:txBody>
          <a:bodyPr>
            <a:normAutofit/>
          </a:bodyPr>
          <a:lstStyle/>
          <a:p>
            <a:pPr algn="l"/>
            <a:r>
              <a:rPr lang="en-US" sz="4800" b="1" i="0" u="none" strike="noStrike" dirty="0">
                <a:solidFill>
                  <a:schemeClr val="accent1"/>
                </a:solidFill>
                <a:effectLst/>
                <a:latin typeface="Raleway" pitchFamily="2" charset="0"/>
              </a:rPr>
              <a:t>Quarterly Customer Churn Analysis Presentation</a:t>
            </a:r>
            <a:endParaRPr lang="en-NG" sz="4800" dirty="0">
              <a:solidFill>
                <a:schemeClr val="accent1"/>
              </a:solidFill>
            </a:endParaRPr>
          </a:p>
        </p:txBody>
      </p:sp>
      <p:sp>
        <p:nvSpPr>
          <p:cNvPr id="3" name="Subtitle 2">
            <a:extLst>
              <a:ext uri="{FF2B5EF4-FFF2-40B4-BE49-F238E27FC236}">
                <a16:creationId xmlns:a16="http://schemas.microsoft.com/office/drawing/2014/main" id="{35328A0F-76F8-84AF-C60C-79B43489BF37}"/>
              </a:ext>
            </a:extLst>
          </p:cNvPr>
          <p:cNvSpPr>
            <a:spLocks noGrp="1"/>
          </p:cNvSpPr>
          <p:nvPr>
            <p:ph type="subTitle" idx="1"/>
          </p:nvPr>
        </p:nvSpPr>
        <p:spPr/>
        <p:txBody>
          <a:bodyPr>
            <a:normAutofit lnSpcReduction="10000"/>
          </a:bodyPr>
          <a:lstStyle/>
          <a:p>
            <a:pPr algn="l"/>
            <a:endParaRPr lang="en-US" dirty="0"/>
          </a:p>
          <a:p>
            <a:pPr algn="l"/>
            <a:endParaRPr lang="en-US" dirty="0"/>
          </a:p>
          <a:p>
            <a:pPr algn="l"/>
            <a:r>
              <a:rPr lang="en-US" dirty="0">
                <a:solidFill>
                  <a:schemeClr val="accent1"/>
                </a:solidFill>
              </a:rPr>
              <a:t>Presented by: Olasunkanmi Titus     </a:t>
            </a:r>
          </a:p>
          <a:p>
            <a:pPr algn="l"/>
            <a:r>
              <a:rPr lang="en-US" dirty="0">
                <a:solidFill>
                  <a:schemeClr val="accent1"/>
                </a:solidFill>
              </a:rPr>
              <a:t>Date: February, 2023  </a:t>
            </a:r>
            <a:endParaRPr lang="en-NG" dirty="0">
              <a:solidFill>
                <a:schemeClr val="accent1"/>
              </a:solidFill>
            </a:endParaRPr>
          </a:p>
        </p:txBody>
      </p:sp>
      <p:sp>
        <p:nvSpPr>
          <p:cNvPr id="4" name="Rectangle: Rounded Corners 3">
            <a:extLst>
              <a:ext uri="{FF2B5EF4-FFF2-40B4-BE49-F238E27FC236}">
                <a16:creationId xmlns:a16="http://schemas.microsoft.com/office/drawing/2014/main" id="{EAC79431-BA50-4F89-F21D-3330E7CEE3BB}"/>
              </a:ext>
            </a:extLst>
          </p:cNvPr>
          <p:cNvSpPr/>
          <p:nvPr/>
        </p:nvSpPr>
        <p:spPr>
          <a:xfrm>
            <a:off x="1231037" y="1242874"/>
            <a:ext cx="79899" cy="1819923"/>
          </a:xfrm>
          <a:prstGeom prst="round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5" name="Rectangle: Rounded Corners 4">
            <a:extLst>
              <a:ext uri="{FF2B5EF4-FFF2-40B4-BE49-F238E27FC236}">
                <a16:creationId xmlns:a16="http://schemas.microsoft.com/office/drawing/2014/main" id="{B4217426-8F61-9F59-1BCD-078650A8CF1F}"/>
              </a:ext>
            </a:extLst>
          </p:cNvPr>
          <p:cNvSpPr/>
          <p:nvPr/>
        </p:nvSpPr>
        <p:spPr>
          <a:xfrm>
            <a:off x="1228077" y="4252404"/>
            <a:ext cx="79899" cy="1262109"/>
          </a:xfrm>
          <a:prstGeom prst="round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6" name="Rectangle: Rounded Corners 5">
            <a:extLst>
              <a:ext uri="{FF2B5EF4-FFF2-40B4-BE49-F238E27FC236}">
                <a16:creationId xmlns:a16="http://schemas.microsoft.com/office/drawing/2014/main" id="{2997D9A6-3DF3-7137-16EF-3C3F1AA1F2E3}"/>
              </a:ext>
            </a:extLst>
          </p:cNvPr>
          <p:cNvSpPr/>
          <p:nvPr/>
        </p:nvSpPr>
        <p:spPr>
          <a:xfrm>
            <a:off x="-37707" y="0"/>
            <a:ext cx="113122" cy="6858000"/>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Tree>
    <p:extLst>
      <p:ext uri="{BB962C8B-B14F-4D97-AF65-F5344CB8AC3E}">
        <p14:creationId xmlns:p14="http://schemas.microsoft.com/office/powerpoint/2010/main" val="2449953948"/>
      </p:ext>
    </p:extLst>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550B4-FBA8-3AB1-E64A-D836BB174053}"/>
              </a:ext>
            </a:extLst>
          </p:cNvPr>
          <p:cNvSpPr>
            <a:spLocks noGrp="1"/>
          </p:cNvSpPr>
          <p:nvPr>
            <p:ph type="title"/>
          </p:nvPr>
        </p:nvSpPr>
        <p:spPr>
          <a:xfrm>
            <a:off x="838200" y="326271"/>
            <a:ext cx="10515600" cy="709531"/>
          </a:xfrm>
        </p:spPr>
        <p:txBody>
          <a:bodyPr>
            <a:normAutofit/>
          </a:bodyPr>
          <a:lstStyle/>
          <a:p>
            <a:r>
              <a:rPr lang="en-US" sz="2400" b="1" dirty="0">
                <a:solidFill>
                  <a:schemeClr val="accent1"/>
                </a:solidFill>
              </a:rPr>
              <a:t>What percent of lost revenue was lost to Competitors?</a:t>
            </a:r>
            <a:endParaRPr lang="en-NG" sz="2400" b="1" dirty="0">
              <a:solidFill>
                <a:schemeClr val="accent1"/>
              </a:solidFill>
            </a:endParaRPr>
          </a:p>
        </p:txBody>
      </p:sp>
      <p:sp>
        <p:nvSpPr>
          <p:cNvPr id="3" name="Content Placeholder 2">
            <a:extLst>
              <a:ext uri="{FF2B5EF4-FFF2-40B4-BE49-F238E27FC236}">
                <a16:creationId xmlns:a16="http://schemas.microsoft.com/office/drawing/2014/main" id="{2DBD392E-5C57-D4D2-E207-5EF86053A97A}"/>
              </a:ext>
            </a:extLst>
          </p:cNvPr>
          <p:cNvSpPr>
            <a:spLocks noGrp="1"/>
          </p:cNvSpPr>
          <p:nvPr>
            <p:ph idx="1"/>
          </p:nvPr>
        </p:nvSpPr>
        <p:spPr/>
        <p:txBody>
          <a:bodyPr>
            <a:normAutofit/>
          </a:bodyPr>
          <a:lstStyle/>
          <a:p>
            <a:pPr marL="0" indent="0">
              <a:buNone/>
            </a:pPr>
            <a:r>
              <a:rPr lang="en-US" sz="1800" dirty="0"/>
              <a:t>$1.7million which account for 46% </a:t>
            </a:r>
          </a:p>
          <a:p>
            <a:pPr marL="0" indent="0">
              <a:buNone/>
            </a:pPr>
            <a:r>
              <a:rPr lang="en-US" sz="1800" dirty="0"/>
              <a:t>of total revenue lost to churn </a:t>
            </a:r>
          </a:p>
          <a:p>
            <a:pPr marL="0" indent="0">
              <a:buNone/>
            </a:pPr>
            <a:r>
              <a:rPr lang="en-US" sz="1800" dirty="0"/>
              <a:t>customer was lost to Competitors,</a:t>
            </a:r>
          </a:p>
          <a:p>
            <a:pPr marL="0" indent="0">
              <a:buNone/>
            </a:pPr>
            <a:r>
              <a:rPr lang="en-US" sz="1800" dirty="0"/>
              <a:t>it makes the highest lost by reason</a:t>
            </a:r>
          </a:p>
          <a:p>
            <a:pPr marL="0" indent="0">
              <a:buNone/>
            </a:pPr>
            <a:r>
              <a:rPr lang="en-US" sz="1800" dirty="0"/>
              <a:t>of churn. </a:t>
            </a:r>
            <a:endParaRPr lang="en-NG" sz="1800" dirty="0"/>
          </a:p>
        </p:txBody>
      </p:sp>
      <p:pic>
        <p:nvPicPr>
          <p:cNvPr id="4" name="slide2" descr="Sheet 8">
            <a:extLst>
              <a:ext uri="{FF2B5EF4-FFF2-40B4-BE49-F238E27FC236}">
                <a16:creationId xmlns:a16="http://schemas.microsoft.com/office/drawing/2014/main" id="{E68B2E1F-2EB2-EA5A-CF8C-192B48D39B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8140" y="2111604"/>
            <a:ext cx="8023860" cy="3433763"/>
          </a:xfrm>
          <a:prstGeom prst="rect">
            <a:avLst/>
          </a:prstGeom>
        </p:spPr>
      </p:pic>
      <p:sp>
        <p:nvSpPr>
          <p:cNvPr id="5" name="Rectangle: Rounded Corners 4">
            <a:extLst>
              <a:ext uri="{FF2B5EF4-FFF2-40B4-BE49-F238E27FC236}">
                <a16:creationId xmlns:a16="http://schemas.microsoft.com/office/drawing/2014/main" id="{BD5EFEFC-3842-CF3F-B9C3-DE8434991C05}"/>
              </a:ext>
            </a:extLst>
          </p:cNvPr>
          <p:cNvSpPr/>
          <p:nvPr/>
        </p:nvSpPr>
        <p:spPr>
          <a:xfrm>
            <a:off x="-37707" y="0"/>
            <a:ext cx="113122" cy="6858000"/>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Tree>
    <p:extLst>
      <p:ext uri="{BB962C8B-B14F-4D97-AF65-F5344CB8AC3E}">
        <p14:creationId xmlns:p14="http://schemas.microsoft.com/office/powerpoint/2010/main" val="1905880184"/>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D9DDC-C057-3904-D2CF-6B62CA75C02A}"/>
              </a:ext>
            </a:extLst>
          </p:cNvPr>
          <p:cNvSpPr>
            <a:spLocks noGrp="1"/>
          </p:cNvSpPr>
          <p:nvPr>
            <p:ph type="title"/>
          </p:nvPr>
        </p:nvSpPr>
        <p:spPr>
          <a:xfrm>
            <a:off x="838200" y="365126"/>
            <a:ext cx="10515600" cy="728384"/>
          </a:xfrm>
        </p:spPr>
        <p:txBody>
          <a:bodyPr>
            <a:normAutofit/>
          </a:bodyPr>
          <a:lstStyle/>
          <a:p>
            <a:r>
              <a:rPr lang="en-US" sz="2400" b="1" dirty="0">
                <a:solidFill>
                  <a:schemeClr val="accent1"/>
                </a:solidFill>
              </a:rPr>
              <a:t>Top 5 specific reasons customers churned.</a:t>
            </a:r>
            <a:endParaRPr lang="en-NG" sz="2400" b="1" dirty="0">
              <a:solidFill>
                <a:schemeClr val="accent1"/>
              </a:solidFill>
            </a:endParaRPr>
          </a:p>
        </p:txBody>
      </p:sp>
      <p:sp>
        <p:nvSpPr>
          <p:cNvPr id="3" name="Content Placeholder 2">
            <a:extLst>
              <a:ext uri="{FF2B5EF4-FFF2-40B4-BE49-F238E27FC236}">
                <a16:creationId xmlns:a16="http://schemas.microsoft.com/office/drawing/2014/main" id="{E86FC8DA-4C18-8BD0-E3D9-64CC935A1617}"/>
              </a:ext>
            </a:extLst>
          </p:cNvPr>
          <p:cNvSpPr>
            <a:spLocks noGrp="1"/>
          </p:cNvSpPr>
          <p:nvPr>
            <p:ph idx="1"/>
          </p:nvPr>
        </p:nvSpPr>
        <p:spPr>
          <a:xfrm>
            <a:off x="509047" y="1234911"/>
            <a:ext cx="10844753" cy="4942052"/>
          </a:xfrm>
        </p:spPr>
        <p:txBody>
          <a:bodyPr>
            <a:normAutofit fontScale="92500" lnSpcReduction="20000"/>
          </a:bodyPr>
          <a:lstStyle/>
          <a:p>
            <a:pPr marL="0" indent="0">
              <a:buNone/>
            </a:pPr>
            <a:r>
              <a:rPr lang="en-US" sz="1800" dirty="0"/>
              <a:t>Top 3 reasons justified the key drivers</a:t>
            </a:r>
          </a:p>
          <a:p>
            <a:pPr marL="0" indent="0">
              <a:buNone/>
            </a:pPr>
            <a:r>
              <a:rPr lang="en-US" sz="1800" dirty="0"/>
              <a:t>of customers churn. </a:t>
            </a:r>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900" dirty="0"/>
          </a:p>
          <a:p>
            <a:pPr marL="0" indent="0">
              <a:buNone/>
            </a:pPr>
            <a:r>
              <a:rPr lang="en-US" sz="1900" dirty="0"/>
              <a:t>In the next slide we will identify high value customers, find out risk level of business losing high value customers</a:t>
            </a:r>
          </a:p>
        </p:txBody>
      </p:sp>
      <p:pic>
        <p:nvPicPr>
          <p:cNvPr id="5" name="slide2" descr="Sheet 1">
            <a:extLst>
              <a:ext uri="{FF2B5EF4-FFF2-40B4-BE49-F238E27FC236}">
                <a16:creationId xmlns:a16="http://schemas.microsoft.com/office/drawing/2014/main" id="{7D166A43-CDC3-49B7-945C-5F964795B6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4672" y="1234911"/>
            <a:ext cx="8157328" cy="4019079"/>
          </a:xfrm>
          <a:prstGeom prst="rect">
            <a:avLst/>
          </a:prstGeom>
        </p:spPr>
      </p:pic>
      <p:sp>
        <p:nvSpPr>
          <p:cNvPr id="6" name="Rectangle: Rounded Corners 5">
            <a:extLst>
              <a:ext uri="{FF2B5EF4-FFF2-40B4-BE49-F238E27FC236}">
                <a16:creationId xmlns:a16="http://schemas.microsoft.com/office/drawing/2014/main" id="{EDECFDA8-DB80-5019-661A-591AF1056FE2}"/>
              </a:ext>
            </a:extLst>
          </p:cNvPr>
          <p:cNvSpPr/>
          <p:nvPr/>
        </p:nvSpPr>
        <p:spPr>
          <a:xfrm>
            <a:off x="-37707" y="0"/>
            <a:ext cx="113122" cy="6858000"/>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Tree>
    <p:extLst>
      <p:ext uri="{BB962C8B-B14F-4D97-AF65-F5344CB8AC3E}">
        <p14:creationId xmlns:p14="http://schemas.microsoft.com/office/powerpoint/2010/main" val="129362235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64724-7E19-863B-A0D3-3AD37ABB4D18}"/>
              </a:ext>
            </a:extLst>
          </p:cNvPr>
          <p:cNvSpPr>
            <a:spLocks noGrp="1"/>
          </p:cNvSpPr>
          <p:nvPr>
            <p:ph type="title"/>
          </p:nvPr>
        </p:nvSpPr>
        <p:spPr>
          <a:xfrm>
            <a:off x="838200" y="311085"/>
            <a:ext cx="10515600" cy="1018093"/>
          </a:xfrm>
        </p:spPr>
        <p:txBody>
          <a:bodyPr>
            <a:normAutofit fontScale="90000"/>
          </a:bodyPr>
          <a:lstStyle/>
          <a:p>
            <a:r>
              <a:rPr lang="en-US" sz="2400" b="1" dirty="0">
                <a:solidFill>
                  <a:schemeClr val="accent1"/>
                </a:solidFill>
              </a:rPr>
              <a:t>Who is a high value customer? </a:t>
            </a:r>
            <a:br>
              <a:rPr lang="en-US" sz="2400" b="1" dirty="0">
                <a:solidFill>
                  <a:schemeClr val="accent1"/>
                </a:solidFill>
              </a:rPr>
            </a:br>
            <a:br>
              <a:rPr lang="en-US" sz="2400" b="1" dirty="0">
                <a:solidFill>
                  <a:schemeClr val="accent1"/>
                </a:solidFill>
              </a:rPr>
            </a:br>
            <a:r>
              <a:rPr lang="en-US" sz="2400" dirty="0">
                <a:solidFill>
                  <a:schemeClr val="accent1"/>
                </a:solidFill>
              </a:rPr>
              <a:t>What is the customer status of high value customers at the end of the quarter?</a:t>
            </a:r>
            <a:endParaRPr lang="en-NG" sz="2400" dirty="0">
              <a:solidFill>
                <a:schemeClr val="accent1"/>
              </a:solidFill>
            </a:endParaRPr>
          </a:p>
        </p:txBody>
      </p:sp>
      <p:sp>
        <p:nvSpPr>
          <p:cNvPr id="3" name="Content Placeholder 2">
            <a:extLst>
              <a:ext uri="{FF2B5EF4-FFF2-40B4-BE49-F238E27FC236}">
                <a16:creationId xmlns:a16="http://schemas.microsoft.com/office/drawing/2014/main" id="{6F8BACB3-E43F-E91C-D7A9-51D8A2389E39}"/>
              </a:ext>
            </a:extLst>
          </p:cNvPr>
          <p:cNvSpPr>
            <a:spLocks noGrp="1"/>
          </p:cNvSpPr>
          <p:nvPr>
            <p:ph idx="1"/>
          </p:nvPr>
        </p:nvSpPr>
        <p:spPr>
          <a:xfrm>
            <a:off x="744718" y="1825625"/>
            <a:ext cx="10609082" cy="4721290"/>
          </a:xfrm>
        </p:spPr>
        <p:txBody>
          <a:bodyPr>
            <a:normAutofit/>
          </a:bodyPr>
          <a:lstStyle/>
          <a:p>
            <a:pPr marL="0" indent="0">
              <a:buNone/>
            </a:pPr>
            <a:r>
              <a:rPr lang="en-US" sz="1900" dirty="0"/>
              <a:t>I identify high value customers with three metrics; </a:t>
            </a:r>
          </a:p>
          <a:p>
            <a:r>
              <a:rPr lang="en-US" sz="1900" dirty="0">
                <a:solidFill>
                  <a:schemeClr val="accent2">
                    <a:lumMod val="75000"/>
                  </a:schemeClr>
                </a:solidFill>
              </a:rPr>
              <a:t>Referral:</a:t>
            </a:r>
            <a:r>
              <a:rPr lang="en-US" sz="1900" dirty="0"/>
              <a:t> Customers that refer others to the business.</a:t>
            </a:r>
          </a:p>
          <a:p>
            <a:r>
              <a:rPr lang="en-US" sz="1900" dirty="0">
                <a:solidFill>
                  <a:schemeClr val="accent2">
                    <a:lumMod val="75000"/>
                  </a:schemeClr>
                </a:solidFill>
              </a:rPr>
              <a:t>Tenure in Months: </a:t>
            </a:r>
            <a:r>
              <a:rPr lang="en-US" sz="1900" dirty="0"/>
              <a:t>A year and more membership.</a:t>
            </a:r>
          </a:p>
          <a:p>
            <a:r>
              <a:rPr lang="en-US" sz="1900" dirty="0">
                <a:solidFill>
                  <a:schemeClr val="accent2">
                    <a:lumMod val="75000"/>
                  </a:schemeClr>
                </a:solidFill>
              </a:rPr>
              <a:t>Monthly charges: </a:t>
            </a:r>
            <a:r>
              <a:rPr lang="en-US" sz="1900" dirty="0"/>
              <a:t>In the top 50</a:t>
            </a:r>
            <a:r>
              <a:rPr lang="en-US" sz="1900" baseline="30000" dirty="0"/>
              <a:t>th</a:t>
            </a:r>
            <a:r>
              <a:rPr lang="en-US" sz="1900" dirty="0"/>
              <a:t> percentile. </a:t>
            </a:r>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p:txBody>
      </p:sp>
      <p:pic>
        <p:nvPicPr>
          <p:cNvPr id="4" name="slide2" descr="highvalue_customer_distribution">
            <a:extLst>
              <a:ext uri="{FF2B5EF4-FFF2-40B4-BE49-F238E27FC236}">
                <a16:creationId xmlns:a16="http://schemas.microsoft.com/office/drawing/2014/main" id="{F405A3F9-F679-9777-E0D9-571E47DBDD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4029" y="3629320"/>
            <a:ext cx="9297971" cy="2347274"/>
          </a:xfrm>
          <a:prstGeom prst="rect">
            <a:avLst/>
          </a:prstGeom>
        </p:spPr>
      </p:pic>
      <p:sp>
        <p:nvSpPr>
          <p:cNvPr id="5" name="Rectangle: Rounded Corners 4">
            <a:extLst>
              <a:ext uri="{FF2B5EF4-FFF2-40B4-BE49-F238E27FC236}">
                <a16:creationId xmlns:a16="http://schemas.microsoft.com/office/drawing/2014/main" id="{6B2DD4B1-A775-BD45-A840-6DD424A2E0E1}"/>
              </a:ext>
            </a:extLst>
          </p:cNvPr>
          <p:cNvSpPr/>
          <p:nvPr/>
        </p:nvSpPr>
        <p:spPr>
          <a:xfrm>
            <a:off x="-37707" y="0"/>
            <a:ext cx="113122" cy="6858000"/>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Tree>
    <p:extLst>
      <p:ext uri="{BB962C8B-B14F-4D97-AF65-F5344CB8AC3E}">
        <p14:creationId xmlns:p14="http://schemas.microsoft.com/office/powerpoint/2010/main" val="2750447900"/>
      </p:ext>
    </p:extLst>
  </p:cSld>
  <p:clrMapOvr>
    <a:masterClrMapping/>
  </p:clrMapOvr>
  <p:transition spd="slow">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68D7B-972C-5631-37B9-CC7C9F3F257C}"/>
              </a:ext>
            </a:extLst>
          </p:cNvPr>
          <p:cNvSpPr>
            <a:spLocks noGrp="1"/>
          </p:cNvSpPr>
          <p:nvPr>
            <p:ph type="title"/>
          </p:nvPr>
        </p:nvSpPr>
        <p:spPr>
          <a:xfrm>
            <a:off x="838200" y="365125"/>
            <a:ext cx="10515600" cy="709531"/>
          </a:xfrm>
        </p:spPr>
        <p:txBody>
          <a:bodyPr>
            <a:normAutofit/>
          </a:bodyPr>
          <a:lstStyle/>
          <a:p>
            <a:r>
              <a:rPr lang="en-US" sz="2400" b="1" dirty="0">
                <a:solidFill>
                  <a:schemeClr val="accent1"/>
                </a:solidFill>
              </a:rPr>
              <a:t>What percent of high value customers that stayed have high risk of churning?</a:t>
            </a:r>
            <a:endParaRPr lang="en-NG" sz="2400" b="1" dirty="0">
              <a:solidFill>
                <a:schemeClr val="accent1"/>
              </a:solidFill>
            </a:endParaRPr>
          </a:p>
        </p:txBody>
      </p:sp>
      <p:sp>
        <p:nvSpPr>
          <p:cNvPr id="3" name="Content Placeholder 2">
            <a:extLst>
              <a:ext uri="{FF2B5EF4-FFF2-40B4-BE49-F238E27FC236}">
                <a16:creationId xmlns:a16="http://schemas.microsoft.com/office/drawing/2014/main" id="{6E9D65D1-147E-79F5-803B-D6E3D2C6B590}"/>
              </a:ext>
            </a:extLst>
          </p:cNvPr>
          <p:cNvSpPr>
            <a:spLocks noGrp="1"/>
          </p:cNvSpPr>
          <p:nvPr>
            <p:ph idx="1"/>
          </p:nvPr>
        </p:nvSpPr>
        <p:spPr>
          <a:xfrm>
            <a:off x="838200" y="1310326"/>
            <a:ext cx="10515600" cy="4866637"/>
          </a:xfrm>
        </p:spPr>
        <p:txBody>
          <a:bodyPr>
            <a:normAutofit/>
          </a:bodyPr>
          <a:lstStyle/>
          <a:p>
            <a:pPr marL="0" indent="0">
              <a:buNone/>
            </a:pPr>
            <a:r>
              <a:rPr lang="en-US" sz="1800" dirty="0">
                <a:solidFill>
                  <a:schemeClr val="accent2">
                    <a:lumMod val="75000"/>
                  </a:schemeClr>
                </a:solidFill>
              </a:rPr>
              <a:t>1225</a:t>
            </a:r>
            <a:r>
              <a:rPr lang="en-US" sz="1800" dirty="0"/>
              <a:t> of 1557 high value customers </a:t>
            </a:r>
            <a:r>
              <a:rPr lang="en-US" sz="1800" dirty="0">
                <a:solidFill>
                  <a:schemeClr val="accent2">
                    <a:lumMod val="75000"/>
                  </a:schemeClr>
                </a:solidFill>
              </a:rPr>
              <a:t>stayed</a:t>
            </a:r>
            <a:r>
              <a:rPr lang="en-US" sz="1800" dirty="0"/>
              <a:t>, </a:t>
            </a:r>
            <a:r>
              <a:rPr lang="en-US" sz="1800" dirty="0">
                <a:solidFill>
                  <a:schemeClr val="accent2">
                    <a:lumMod val="75000"/>
                  </a:schemeClr>
                </a:solidFill>
              </a:rPr>
              <a:t>how</a:t>
            </a:r>
          </a:p>
          <a:p>
            <a:pPr marL="0" indent="0">
              <a:buNone/>
            </a:pPr>
            <a:r>
              <a:rPr lang="en-US" sz="1800" dirty="0">
                <a:solidFill>
                  <a:schemeClr val="accent2">
                    <a:lumMod val="75000"/>
                  </a:schemeClr>
                </a:solidFill>
              </a:rPr>
              <a:t>many key indicators driving churn </a:t>
            </a:r>
            <a:r>
              <a:rPr lang="en-US" sz="1800" dirty="0"/>
              <a:t>present in</a:t>
            </a:r>
          </a:p>
          <a:p>
            <a:pPr marL="0" indent="0">
              <a:buNone/>
            </a:pPr>
            <a:r>
              <a:rPr lang="en-US" sz="1800" dirty="0"/>
              <a:t>high value customers record was used to categorize</a:t>
            </a:r>
          </a:p>
          <a:p>
            <a:pPr marL="0" indent="0">
              <a:buNone/>
            </a:pPr>
            <a:r>
              <a:rPr lang="en-US" sz="1800" dirty="0"/>
              <a:t>the risk level of High Value customer churning.</a:t>
            </a:r>
          </a:p>
        </p:txBody>
      </p:sp>
      <p:pic>
        <p:nvPicPr>
          <p:cNvPr id="4" name="slide2" descr="risklevel_highvalue_customer_churn">
            <a:extLst>
              <a:ext uri="{FF2B5EF4-FFF2-40B4-BE49-F238E27FC236}">
                <a16:creationId xmlns:a16="http://schemas.microsoft.com/office/drawing/2014/main" id="{51661595-5CA9-0616-937E-1B5A1C7F6C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6445" y="3301619"/>
            <a:ext cx="9995555" cy="2649101"/>
          </a:xfrm>
          <a:prstGeom prst="rect">
            <a:avLst/>
          </a:prstGeom>
        </p:spPr>
      </p:pic>
      <p:sp>
        <p:nvSpPr>
          <p:cNvPr id="5" name="Rectangle: Rounded Corners 4">
            <a:extLst>
              <a:ext uri="{FF2B5EF4-FFF2-40B4-BE49-F238E27FC236}">
                <a16:creationId xmlns:a16="http://schemas.microsoft.com/office/drawing/2014/main" id="{FFF5E883-B4A3-F027-A1AE-CE6B1EF7DAAC}"/>
              </a:ext>
            </a:extLst>
          </p:cNvPr>
          <p:cNvSpPr/>
          <p:nvPr/>
        </p:nvSpPr>
        <p:spPr>
          <a:xfrm>
            <a:off x="-37707" y="0"/>
            <a:ext cx="113122" cy="6858000"/>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Tree>
    <p:extLst>
      <p:ext uri="{BB962C8B-B14F-4D97-AF65-F5344CB8AC3E}">
        <p14:creationId xmlns:p14="http://schemas.microsoft.com/office/powerpoint/2010/main" val="385804919"/>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B7453-2228-1452-1C80-7BF6D7F8371D}"/>
              </a:ext>
            </a:extLst>
          </p:cNvPr>
          <p:cNvSpPr>
            <a:spLocks noGrp="1"/>
          </p:cNvSpPr>
          <p:nvPr>
            <p:ph type="title"/>
          </p:nvPr>
        </p:nvSpPr>
        <p:spPr>
          <a:xfrm>
            <a:off x="838200" y="365126"/>
            <a:ext cx="10515600" cy="822652"/>
          </a:xfrm>
        </p:spPr>
        <p:txBody>
          <a:bodyPr/>
          <a:lstStyle/>
          <a:p>
            <a:r>
              <a:rPr lang="en-US" b="1" dirty="0">
                <a:solidFill>
                  <a:schemeClr val="accent1"/>
                </a:solidFill>
              </a:rPr>
              <a:t>Insights </a:t>
            </a:r>
            <a:endParaRPr lang="en-NG" b="1" dirty="0">
              <a:solidFill>
                <a:schemeClr val="accent1"/>
              </a:solidFill>
            </a:endParaRPr>
          </a:p>
        </p:txBody>
      </p:sp>
      <p:sp>
        <p:nvSpPr>
          <p:cNvPr id="3" name="Content Placeholder 2">
            <a:extLst>
              <a:ext uri="{FF2B5EF4-FFF2-40B4-BE49-F238E27FC236}">
                <a16:creationId xmlns:a16="http://schemas.microsoft.com/office/drawing/2014/main" id="{3EE06BA2-B124-AA78-8A90-4C84A8FAAC99}"/>
              </a:ext>
            </a:extLst>
          </p:cNvPr>
          <p:cNvSpPr>
            <a:spLocks noGrp="1"/>
          </p:cNvSpPr>
          <p:nvPr>
            <p:ph idx="1"/>
          </p:nvPr>
        </p:nvSpPr>
        <p:spPr>
          <a:xfrm>
            <a:off x="838200" y="1527142"/>
            <a:ext cx="10515600" cy="4741683"/>
          </a:xfrm>
        </p:spPr>
        <p:txBody>
          <a:bodyPr>
            <a:normAutofit fontScale="92500" lnSpcReduction="20000"/>
          </a:bodyPr>
          <a:lstStyle/>
          <a:p>
            <a:endParaRPr lang="en-US" sz="2000" b="1" dirty="0">
              <a:solidFill>
                <a:schemeClr val="accent2">
                  <a:lumMod val="75000"/>
                </a:schemeClr>
              </a:solidFill>
            </a:endParaRPr>
          </a:p>
          <a:p>
            <a:r>
              <a:rPr lang="en-US" sz="1900" b="1" dirty="0">
                <a:solidFill>
                  <a:schemeClr val="accent2">
                    <a:lumMod val="75000"/>
                  </a:schemeClr>
                </a:solidFill>
              </a:rPr>
              <a:t>1869</a:t>
            </a:r>
            <a:r>
              <a:rPr lang="en-US" sz="1900" dirty="0"/>
              <a:t> churned, while </a:t>
            </a:r>
            <a:r>
              <a:rPr lang="en-US" sz="1900" b="1" dirty="0">
                <a:solidFill>
                  <a:schemeClr val="accent2">
                    <a:lumMod val="75000"/>
                  </a:schemeClr>
                </a:solidFill>
              </a:rPr>
              <a:t>454</a:t>
            </a:r>
            <a:r>
              <a:rPr lang="en-US" sz="1900" dirty="0"/>
              <a:t> joined at the end of the quarter, which is </a:t>
            </a:r>
            <a:r>
              <a:rPr lang="en-US" sz="1900" b="1" dirty="0">
                <a:solidFill>
                  <a:schemeClr val="accent2">
                    <a:lumMod val="75000"/>
                  </a:schemeClr>
                </a:solidFill>
              </a:rPr>
              <a:t>4:1 ratio</a:t>
            </a:r>
            <a:r>
              <a:rPr lang="en-US" sz="1900" dirty="0"/>
              <a:t>. </a:t>
            </a:r>
          </a:p>
          <a:p>
            <a:r>
              <a:rPr lang="en-US" sz="1900" dirty="0">
                <a:solidFill>
                  <a:schemeClr val="accent2">
                    <a:lumMod val="75000"/>
                  </a:schemeClr>
                </a:solidFill>
              </a:rPr>
              <a:t>Premium Tech Support</a:t>
            </a:r>
            <a:r>
              <a:rPr lang="en-US" sz="1900" dirty="0"/>
              <a:t>, </a:t>
            </a:r>
            <a:r>
              <a:rPr lang="en-US" sz="1900" dirty="0">
                <a:solidFill>
                  <a:schemeClr val="accent2">
                    <a:lumMod val="75000"/>
                  </a:schemeClr>
                </a:solidFill>
              </a:rPr>
              <a:t>Internet Type</a:t>
            </a:r>
            <a:r>
              <a:rPr lang="en-US" sz="1900" dirty="0"/>
              <a:t>, </a:t>
            </a:r>
            <a:r>
              <a:rPr lang="en-US" sz="1900" dirty="0">
                <a:solidFill>
                  <a:schemeClr val="accent2">
                    <a:lumMod val="75000"/>
                  </a:schemeClr>
                </a:solidFill>
              </a:rPr>
              <a:t>Tenure in Months </a:t>
            </a:r>
            <a:r>
              <a:rPr lang="en-US" sz="1900" dirty="0"/>
              <a:t>and </a:t>
            </a:r>
            <a:r>
              <a:rPr lang="en-US" sz="1900" dirty="0">
                <a:solidFill>
                  <a:schemeClr val="accent2">
                    <a:lumMod val="75000"/>
                  </a:schemeClr>
                </a:solidFill>
              </a:rPr>
              <a:t>Contract</a:t>
            </a:r>
            <a:r>
              <a:rPr lang="en-US" sz="1900" dirty="0"/>
              <a:t> are the four key drivers of customers churn.</a:t>
            </a:r>
          </a:p>
          <a:p>
            <a:r>
              <a:rPr lang="en-US" sz="1900" dirty="0">
                <a:solidFill>
                  <a:schemeClr val="accent2">
                    <a:lumMod val="75000"/>
                  </a:schemeClr>
                </a:solidFill>
              </a:rPr>
              <a:t>$3.7M, 17.2% </a:t>
            </a:r>
            <a:r>
              <a:rPr lang="en-US" sz="1900" dirty="0"/>
              <a:t>of total revenue was lost to </a:t>
            </a:r>
            <a:r>
              <a:rPr lang="en-US" sz="1900" dirty="0">
                <a:solidFill>
                  <a:schemeClr val="tx1">
                    <a:lumMod val="85000"/>
                    <a:lumOff val="15000"/>
                  </a:schemeClr>
                </a:solidFill>
              </a:rPr>
              <a:t>churned customers</a:t>
            </a:r>
            <a:r>
              <a:rPr lang="en-US" sz="1900" dirty="0"/>
              <a:t>, and </a:t>
            </a:r>
            <a:r>
              <a:rPr lang="en-US" sz="1900" dirty="0">
                <a:solidFill>
                  <a:schemeClr val="accent2">
                    <a:lumMod val="75000"/>
                  </a:schemeClr>
                </a:solidFill>
              </a:rPr>
              <a:t>$1.7M, 46% </a:t>
            </a:r>
            <a:r>
              <a:rPr lang="en-US" sz="1900" dirty="0"/>
              <a:t>of total revenue lost was specifically lost to </a:t>
            </a:r>
            <a:r>
              <a:rPr lang="en-US" sz="1900" dirty="0">
                <a:solidFill>
                  <a:schemeClr val="accent2">
                    <a:lumMod val="75000"/>
                  </a:schemeClr>
                </a:solidFill>
              </a:rPr>
              <a:t>competitors.</a:t>
            </a:r>
          </a:p>
          <a:p>
            <a:r>
              <a:rPr lang="en-US" sz="1900" dirty="0"/>
              <a:t> Most of the churn customers spend </a:t>
            </a:r>
            <a:r>
              <a:rPr lang="en-US" sz="1900" dirty="0">
                <a:solidFill>
                  <a:schemeClr val="accent2">
                    <a:lumMod val="75000"/>
                  </a:schemeClr>
                </a:solidFill>
              </a:rPr>
              <a:t>less than 6 months tenure </a:t>
            </a:r>
            <a:r>
              <a:rPr lang="en-US" sz="1900" dirty="0"/>
              <a:t>with the company.</a:t>
            </a:r>
          </a:p>
          <a:p>
            <a:r>
              <a:rPr lang="en-US" sz="1900" dirty="0">
                <a:solidFill>
                  <a:schemeClr val="accent2">
                    <a:lumMod val="75000"/>
                  </a:schemeClr>
                </a:solidFill>
              </a:rPr>
              <a:t>San Diego </a:t>
            </a:r>
            <a:r>
              <a:rPr lang="en-US" sz="1900" dirty="0"/>
              <a:t>is the city with highest churn percentage.</a:t>
            </a:r>
          </a:p>
          <a:p>
            <a:r>
              <a:rPr lang="en-US" sz="1900" dirty="0"/>
              <a:t>Competitor </a:t>
            </a:r>
            <a:r>
              <a:rPr lang="en-US" sz="1900" dirty="0">
                <a:solidFill>
                  <a:schemeClr val="accent2">
                    <a:lumMod val="75000"/>
                  </a:schemeClr>
                </a:solidFill>
              </a:rPr>
              <a:t>made better offer</a:t>
            </a:r>
            <a:r>
              <a:rPr lang="en-US" sz="1900" dirty="0"/>
              <a:t>, </a:t>
            </a:r>
            <a:r>
              <a:rPr lang="en-US" sz="1900" dirty="0">
                <a:solidFill>
                  <a:schemeClr val="accent2">
                    <a:lumMod val="75000"/>
                  </a:schemeClr>
                </a:solidFill>
              </a:rPr>
              <a:t>had better devices </a:t>
            </a:r>
            <a:r>
              <a:rPr lang="en-US" sz="1900" dirty="0"/>
              <a:t>and </a:t>
            </a:r>
            <a:r>
              <a:rPr lang="en-US" sz="1900" dirty="0">
                <a:solidFill>
                  <a:schemeClr val="accent2">
                    <a:lumMod val="75000"/>
                  </a:schemeClr>
                </a:solidFill>
              </a:rPr>
              <a:t>Attitudes of support person </a:t>
            </a:r>
            <a:r>
              <a:rPr lang="en-US" sz="1900" dirty="0"/>
              <a:t>are the top 3 reasons customers churned the company.</a:t>
            </a:r>
          </a:p>
          <a:p>
            <a:r>
              <a:rPr lang="en-US" sz="1900" dirty="0">
                <a:solidFill>
                  <a:schemeClr val="accent2">
                    <a:lumMod val="75000"/>
                  </a:schemeClr>
                </a:solidFill>
              </a:rPr>
              <a:t>70%</a:t>
            </a:r>
            <a:r>
              <a:rPr lang="en-US" sz="1900" dirty="0"/>
              <a:t> of customers lost to competitors have Fiber Optic Internet type.</a:t>
            </a:r>
          </a:p>
          <a:p>
            <a:r>
              <a:rPr lang="en-US" sz="1900" dirty="0">
                <a:solidFill>
                  <a:schemeClr val="tx1">
                    <a:lumMod val="85000"/>
                    <a:lumOff val="15000"/>
                  </a:schemeClr>
                </a:solidFill>
              </a:rPr>
              <a:t>Most of</a:t>
            </a:r>
            <a:r>
              <a:rPr lang="en-US" sz="1900" dirty="0"/>
              <a:t> </a:t>
            </a:r>
            <a:r>
              <a:rPr lang="en-US" sz="1900" b="1" dirty="0">
                <a:solidFill>
                  <a:schemeClr val="accent2">
                    <a:lumMod val="75000"/>
                  </a:schemeClr>
                </a:solidFill>
              </a:rPr>
              <a:t>High Value Customers </a:t>
            </a:r>
            <a:r>
              <a:rPr lang="en-US" sz="1900" dirty="0"/>
              <a:t>stayed and </a:t>
            </a:r>
            <a:r>
              <a:rPr lang="en-US" sz="1900" dirty="0">
                <a:solidFill>
                  <a:schemeClr val="accent2">
                    <a:lumMod val="75000"/>
                  </a:schemeClr>
                </a:solidFill>
              </a:rPr>
              <a:t>21.3%</a:t>
            </a:r>
            <a:r>
              <a:rPr lang="en-US" sz="1900" dirty="0"/>
              <a:t> churned at the end of the quarter, this implies  </a:t>
            </a:r>
            <a:r>
              <a:rPr lang="en-US" sz="1900" dirty="0">
                <a:solidFill>
                  <a:schemeClr val="accent2">
                    <a:lumMod val="75000"/>
                  </a:schemeClr>
                </a:solidFill>
              </a:rPr>
              <a:t>18%</a:t>
            </a:r>
            <a:r>
              <a:rPr lang="en-US" sz="1900" dirty="0"/>
              <a:t> of churned customers are High Value Customers.</a:t>
            </a:r>
          </a:p>
          <a:p>
            <a:r>
              <a:rPr lang="en-US" sz="1900" dirty="0">
                <a:solidFill>
                  <a:schemeClr val="accent2">
                    <a:lumMod val="75000"/>
                  </a:schemeClr>
                </a:solidFill>
              </a:rPr>
              <a:t>34.6% </a:t>
            </a:r>
            <a:r>
              <a:rPr lang="en-US" sz="1900" dirty="0"/>
              <a:t>of </a:t>
            </a:r>
            <a:r>
              <a:rPr lang="en-US" sz="1900" dirty="0">
                <a:solidFill>
                  <a:schemeClr val="accent2">
                    <a:lumMod val="75000"/>
                  </a:schemeClr>
                </a:solidFill>
              </a:rPr>
              <a:t>High Value Customers </a:t>
            </a:r>
            <a:r>
              <a:rPr lang="en-US" sz="1900" dirty="0"/>
              <a:t>that stayed have </a:t>
            </a:r>
            <a:r>
              <a:rPr lang="en-US" sz="1900" b="1" dirty="0">
                <a:solidFill>
                  <a:schemeClr val="accent2">
                    <a:lumMod val="75000"/>
                  </a:schemeClr>
                </a:solidFill>
              </a:rPr>
              <a:t>High Risk </a:t>
            </a:r>
            <a:r>
              <a:rPr lang="en-US" sz="1900" dirty="0"/>
              <a:t>of churning, </a:t>
            </a:r>
            <a:r>
              <a:rPr lang="en-US" sz="1900" dirty="0">
                <a:solidFill>
                  <a:schemeClr val="accent2">
                    <a:lumMod val="75000"/>
                  </a:schemeClr>
                </a:solidFill>
              </a:rPr>
              <a:t>34.9%</a:t>
            </a:r>
            <a:r>
              <a:rPr lang="en-US" sz="1900" dirty="0"/>
              <a:t> have </a:t>
            </a:r>
            <a:r>
              <a:rPr lang="en-US" sz="1900" b="1" dirty="0">
                <a:solidFill>
                  <a:schemeClr val="accent2">
                    <a:lumMod val="75000"/>
                  </a:schemeClr>
                </a:solidFill>
              </a:rPr>
              <a:t>Medium Risk </a:t>
            </a:r>
            <a:r>
              <a:rPr lang="en-US" sz="1900" dirty="0"/>
              <a:t>of churning the company.</a:t>
            </a:r>
          </a:p>
          <a:p>
            <a:pPr marL="0" indent="0">
              <a:buNone/>
            </a:pPr>
            <a:r>
              <a:rPr lang="en-US" sz="2000" dirty="0"/>
              <a:t> </a:t>
            </a:r>
          </a:p>
          <a:p>
            <a:endParaRPr lang="en-NG" sz="2000" dirty="0"/>
          </a:p>
        </p:txBody>
      </p:sp>
      <p:sp>
        <p:nvSpPr>
          <p:cNvPr id="4" name="Rectangle: Rounded Corners 3">
            <a:extLst>
              <a:ext uri="{FF2B5EF4-FFF2-40B4-BE49-F238E27FC236}">
                <a16:creationId xmlns:a16="http://schemas.microsoft.com/office/drawing/2014/main" id="{8C687E67-BF99-D2CB-490A-7EBE82A71EA3}"/>
              </a:ext>
            </a:extLst>
          </p:cNvPr>
          <p:cNvSpPr/>
          <p:nvPr/>
        </p:nvSpPr>
        <p:spPr>
          <a:xfrm>
            <a:off x="-37707" y="0"/>
            <a:ext cx="113122" cy="6858000"/>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Tree>
    <p:extLst>
      <p:ext uri="{BB962C8B-B14F-4D97-AF65-F5344CB8AC3E}">
        <p14:creationId xmlns:p14="http://schemas.microsoft.com/office/powerpoint/2010/main" val="229672197"/>
      </p:ext>
    </p:extLst>
  </p:cSld>
  <p:clrMapOvr>
    <a:masterClrMapping/>
  </p:clrMapOvr>
  <mc:AlternateContent xmlns:mc="http://schemas.openxmlformats.org/markup-compatibility/2006" xmlns:p14="http://schemas.microsoft.com/office/powerpoint/2010/main">
    <mc:Choice Requires="p14">
      <p:transition spd="slow" p14:dur="1750">
        <p:cover/>
      </p:transition>
    </mc:Choice>
    <mc:Fallback xmlns="">
      <p:transition spd="slow">
        <p:cover/>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537B7-1198-34C7-8FC0-8FD075ACA44A}"/>
              </a:ext>
            </a:extLst>
          </p:cNvPr>
          <p:cNvSpPr>
            <a:spLocks noGrp="1"/>
          </p:cNvSpPr>
          <p:nvPr>
            <p:ph type="title"/>
          </p:nvPr>
        </p:nvSpPr>
        <p:spPr>
          <a:xfrm>
            <a:off x="838200" y="365126"/>
            <a:ext cx="10515600" cy="860360"/>
          </a:xfrm>
        </p:spPr>
        <p:txBody>
          <a:bodyPr/>
          <a:lstStyle/>
          <a:p>
            <a:r>
              <a:rPr lang="en-US" b="1" dirty="0">
                <a:solidFill>
                  <a:schemeClr val="accent1"/>
                </a:solidFill>
              </a:rPr>
              <a:t>Recommendations</a:t>
            </a:r>
            <a:endParaRPr lang="en-NG" b="1" dirty="0">
              <a:solidFill>
                <a:schemeClr val="accent1"/>
              </a:solidFill>
            </a:endParaRPr>
          </a:p>
        </p:txBody>
      </p:sp>
      <p:sp>
        <p:nvSpPr>
          <p:cNvPr id="3" name="Content Placeholder 2">
            <a:extLst>
              <a:ext uri="{FF2B5EF4-FFF2-40B4-BE49-F238E27FC236}">
                <a16:creationId xmlns:a16="http://schemas.microsoft.com/office/drawing/2014/main" id="{F3A8B580-9237-E3F2-99F8-817A0D4AD90F}"/>
              </a:ext>
            </a:extLst>
          </p:cNvPr>
          <p:cNvSpPr>
            <a:spLocks noGrp="1"/>
          </p:cNvSpPr>
          <p:nvPr>
            <p:ph idx="1"/>
          </p:nvPr>
        </p:nvSpPr>
        <p:spPr>
          <a:xfrm>
            <a:off x="838200" y="1225486"/>
            <a:ext cx="10515600" cy="4951477"/>
          </a:xfrm>
        </p:spPr>
        <p:txBody>
          <a:bodyPr>
            <a:normAutofit/>
          </a:bodyPr>
          <a:lstStyle/>
          <a:p>
            <a:r>
              <a:rPr lang="en-US" sz="1800" dirty="0"/>
              <a:t>Knowing 82.35% of churned customers didn’t get Premium Tech Support, company should considered it for all customers, this can improve after sales experience.</a:t>
            </a:r>
          </a:p>
          <a:p>
            <a:r>
              <a:rPr lang="en-US" sz="1800" dirty="0"/>
              <a:t>Company should create rewarding Offers for all customers, particularly for those on Month-to-Month contract plan, reward customer loyalty for long term customers.</a:t>
            </a:r>
          </a:p>
          <a:p>
            <a:r>
              <a:rPr lang="en-US" sz="1800" dirty="0"/>
              <a:t>Company should research, evaluate their internet facilities to meet industry standard, improve Fiber Optic surfing and  download speed, since 90% of churned customers subscribe for Internet and 70% of customers that the company lost to competitors are on Fiber Optic Internet type.</a:t>
            </a:r>
          </a:p>
          <a:p>
            <a:r>
              <a:rPr lang="en-US" sz="1800" dirty="0"/>
              <a:t>Company should conduct survey on attitude of support person, asking specific, measurable, action-oriented questions that can help business setup workshop for support staffs to improve customer services, provide incentives for customer staff that get good customer feedback.</a:t>
            </a:r>
          </a:p>
          <a:p>
            <a:r>
              <a:rPr lang="en-US" sz="1800" dirty="0"/>
              <a:t>Deliver reminder alert particularly to Month-to-Month subscribers whose subscription are about to end and method of payment are out of date, since Month-to-Month find it easy to cancel.</a:t>
            </a:r>
          </a:p>
          <a:p>
            <a:r>
              <a:rPr lang="en-US" sz="1800" dirty="0"/>
              <a:t>Company should normalize engaging with High Value Customers to prevent them from churning, like having specific offers for them over certain interval of time, prioritize Premium Tech Support to retain them.</a:t>
            </a:r>
          </a:p>
          <a:p>
            <a:r>
              <a:rPr lang="en-US" sz="1800" dirty="0"/>
              <a:t>Company should survey customers from time to time for feedbacks, check in on customers through email marketing to measure customers satisfaction.</a:t>
            </a:r>
          </a:p>
        </p:txBody>
      </p:sp>
      <p:sp>
        <p:nvSpPr>
          <p:cNvPr id="4" name="Rectangle: Rounded Corners 3">
            <a:extLst>
              <a:ext uri="{FF2B5EF4-FFF2-40B4-BE49-F238E27FC236}">
                <a16:creationId xmlns:a16="http://schemas.microsoft.com/office/drawing/2014/main" id="{86A986EC-94BF-93D1-B6FD-A0BF3B523B64}"/>
              </a:ext>
            </a:extLst>
          </p:cNvPr>
          <p:cNvSpPr/>
          <p:nvPr/>
        </p:nvSpPr>
        <p:spPr>
          <a:xfrm>
            <a:off x="-65988" y="-169683"/>
            <a:ext cx="113122" cy="6858000"/>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Tree>
    <p:extLst>
      <p:ext uri="{BB962C8B-B14F-4D97-AF65-F5344CB8AC3E}">
        <p14:creationId xmlns:p14="http://schemas.microsoft.com/office/powerpoint/2010/main" val="1092624202"/>
      </p:ext>
    </p:extLst>
  </p:cSld>
  <p:clrMapOvr>
    <a:masterClrMapping/>
  </p:clrMapOvr>
  <mc:AlternateContent xmlns:mc="http://schemas.openxmlformats.org/markup-compatibility/2006" xmlns:p14="http://schemas.microsoft.com/office/powerpoint/2010/main">
    <mc:Choice Requires="p14">
      <p:transition spd="slow" p14:dur="3500">
        <p:push dir="u"/>
      </p:transition>
    </mc:Choice>
    <mc:Fallback xmlns="">
      <p:transition spd="slow">
        <p:push dir="u"/>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3078D-5256-A73B-E074-1FB54E480CCF}"/>
              </a:ext>
            </a:extLst>
          </p:cNvPr>
          <p:cNvSpPr>
            <a:spLocks noGrp="1"/>
          </p:cNvSpPr>
          <p:nvPr>
            <p:ph type="title"/>
          </p:nvPr>
        </p:nvSpPr>
        <p:spPr>
          <a:xfrm>
            <a:off x="838200" y="365126"/>
            <a:ext cx="10515600" cy="775518"/>
          </a:xfrm>
        </p:spPr>
        <p:txBody>
          <a:bodyPr>
            <a:normAutofit/>
          </a:bodyPr>
          <a:lstStyle/>
          <a:p>
            <a:r>
              <a:rPr lang="en-US" b="1" dirty="0">
                <a:solidFill>
                  <a:schemeClr val="accent1"/>
                </a:solidFill>
              </a:rPr>
              <a:t>Further Exploration</a:t>
            </a:r>
            <a:endParaRPr lang="en-NG" b="1" dirty="0">
              <a:solidFill>
                <a:schemeClr val="accent1"/>
              </a:solidFill>
            </a:endParaRPr>
          </a:p>
        </p:txBody>
      </p:sp>
      <p:sp>
        <p:nvSpPr>
          <p:cNvPr id="3" name="Content Placeholder 2">
            <a:extLst>
              <a:ext uri="{FF2B5EF4-FFF2-40B4-BE49-F238E27FC236}">
                <a16:creationId xmlns:a16="http://schemas.microsoft.com/office/drawing/2014/main" id="{A8D373E5-2F73-D0F5-E176-43BF4C261CE8}"/>
              </a:ext>
            </a:extLst>
          </p:cNvPr>
          <p:cNvSpPr>
            <a:spLocks noGrp="1"/>
          </p:cNvSpPr>
          <p:nvPr>
            <p:ph idx="1"/>
          </p:nvPr>
        </p:nvSpPr>
        <p:spPr>
          <a:xfrm>
            <a:off x="838200" y="1555423"/>
            <a:ext cx="10515600" cy="4621540"/>
          </a:xfrm>
        </p:spPr>
        <p:txBody>
          <a:bodyPr>
            <a:normAutofit/>
          </a:bodyPr>
          <a:lstStyle/>
          <a:p>
            <a:r>
              <a:rPr lang="en-US" sz="2000" dirty="0"/>
              <a:t>Customers should be surveyed on Attitude of support person, asking specific, measurable, action-oriented and relevant questions, survey response should be analyzed to know the type and nature of workshop to put together for support staff development to improve customer support services and experience.</a:t>
            </a:r>
            <a:endParaRPr lang="en-NG" sz="2000" dirty="0"/>
          </a:p>
        </p:txBody>
      </p:sp>
      <p:sp>
        <p:nvSpPr>
          <p:cNvPr id="4" name="Rectangle: Rounded Corners 3">
            <a:extLst>
              <a:ext uri="{FF2B5EF4-FFF2-40B4-BE49-F238E27FC236}">
                <a16:creationId xmlns:a16="http://schemas.microsoft.com/office/drawing/2014/main" id="{2BF2BE2B-B1BF-11F7-5933-A6DFF27AE41B}"/>
              </a:ext>
            </a:extLst>
          </p:cNvPr>
          <p:cNvSpPr/>
          <p:nvPr/>
        </p:nvSpPr>
        <p:spPr>
          <a:xfrm>
            <a:off x="0" y="0"/>
            <a:ext cx="113122" cy="6858000"/>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Tree>
    <p:extLst>
      <p:ext uri="{BB962C8B-B14F-4D97-AF65-F5344CB8AC3E}">
        <p14:creationId xmlns:p14="http://schemas.microsoft.com/office/powerpoint/2010/main" val="3248642962"/>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C6A12-3A94-2003-885A-6B3E7B88D64D}"/>
              </a:ext>
            </a:extLst>
          </p:cNvPr>
          <p:cNvSpPr>
            <a:spLocks noGrp="1"/>
          </p:cNvSpPr>
          <p:nvPr>
            <p:ph type="title"/>
          </p:nvPr>
        </p:nvSpPr>
        <p:spPr>
          <a:xfrm>
            <a:off x="838200" y="365125"/>
            <a:ext cx="10515600" cy="6177718"/>
          </a:xfrm>
        </p:spPr>
        <p:txBody>
          <a:bodyPr>
            <a:normAutofit/>
          </a:bodyPr>
          <a:lstStyle/>
          <a:p>
            <a:pPr algn="ctr"/>
            <a:r>
              <a:rPr lang="en-US" sz="7200" b="1" dirty="0">
                <a:solidFill>
                  <a:schemeClr val="accent1"/>
                </a:solidFill>
              </a:rPr>
              <a:t>Thank you. </a:t>
            </a:r>
            <a:endParaRPr lang="en-NG" sz="7200" b="1" dirty="0">
              <a:solidFill>
                <a:schemeClr val="accent1"/>
              </a:solidFill>
            </a:endParaRPr>
          </a:p>
        </p:txBody>
      </p:sp>
    </p:spTree>
    <p:extLst>
      <p:ext uri="{BB962C8B-B14F-4D97-AF65-F5344CB8AC3E}">
        <p14:creationId xmlns:p14="http://schemas.microsoft.com/office/powerpoint/2010/main" val="4452824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EFDD2-F23A-AB03-F1BB-082C8DB2AC0F}"/>
              </a:ext>
            </a:extLst>
          </p:cNvPr>
          <p:cNvSpPr>
            <a:spLocks noGrp="1"/>
          </p:cNvSpPr>
          <p:nvPr>
            <p:ph type="title"/>
          </p:nvPr>
        </p:nvSpPr>
        <p:spPr>
          <a:xfrm>
            <a:off x="838200" y="365125"/>
            <a:ext cx="10515600" cy="973481"/>
          </a:xfrm>
        </p:spPr>
        <p:txBody>
          <a:bodyPr/>
          <a:lstStyle/>
          <a:p>
            <a:r>
              <a:rPr lang="en-US" b="1" dirty="0">
                <a:solidFill>
                  <a:schemeClr val="accent1"/>
                </a:solidFill>
              </a:rPr>
              <a:t>Appendix</a:t>
            </a:r>
            <a:endParaRPr lang="en-NG" b="1" dirty="0">
              <a:solidFill>
                <a:schemeClr val="accent1"/>
              </a:solidFill>
            </a:endParaRPr>
          </a:p>
        </p:txBody>
      </p:sp>
      <p:sp>
        <p:nvSpPr>
          <p:cNvPr id="3" name="Content Placeholder 2">
            <a:extLst>
              <a:ext uri="{FF2B5EF4-FFF2-40B4-BE49-F238E27FC236}">
                <a16:creationId xmlns:a16="http://schemas.microsoft.com/office/drawing/2014/main" id="{5970F2D8-2AA1-2F9D-7D71-4C6B2975F107}"/>
              </a:ext>
            </a:extLst>
          </p:cNvPr>
          <p:cNvSpPr>
            <a:spLocks noGrp="1"/>
          </p:cNvSpPr>
          <p:nvPr>
            <p:ph idx="1"/>
          </p:nvPr>
        </p:nvSpPr>
        <p:spPr/>
        <p:txBody>
          <a:bodyPr>
            <a:normAutofit/>
          </a:bodyPr>
          <a:lstStyle/>
          <a:p>
            <a:r>
              <a:rPr lang="en-US" sz="2000" dirty="0"/>
              <a:t>A typical profile of a churned customer</a:t>
            </a:r>
          </a:p>
          <a:p>
            <a:r>
              <a:rPr lang="en-US" sz="2000" dirty="0"/>
              <a:t>Diversity inclusion visual specific reasons for churning across general reasons </a:t>
            </a:r>
          </a:p>
          <a:p>
            <a:r>
              <a:rPr lang="en-US" sz="2000" dirty="0">
                <a:hlinkClick r:id="rId2"/>
              </a:rPr>
              <a:t>Collection of all SQL queries for Data Cleaning process.</a:t>
            </a:r>
            <a:endParaRPr lang="en-US" sz="2000" dirty="0"/>
          </a:p>
          <a:p>
            <a:pPr algn="just"/>
            <a:r>
              <a:rPr lang="en-US" sz="2000" dirty="0">
                <a:hlinkClick r:id="rId3"/>
              </a:rPr>
              <a:t>Collection of all SQL queries for Data, processing and analysis.</a:t>
            </a:r>
            <a:endParaRPr lang="en-NG" sz="2000" dirty="0"/>
          </a:p>
        </p:txBody>
      </p:sp>
      <p:sp>
        <p:nvSpPr>
          <p:cNvPr id="4" name="Rectangle: Rounded Corners 3">
            <a:extLst>
              <a:ext uri="{FF2B5EF4-FFF2-40B4-BE49-F238E27FC236}">
                <a16:creationId xmlns:a16="http://schemas.microsoft.com/office/drawing/2014/main" id="{08B8A6A1-AFF2-041C-C18E-5C920363968E}"/>
              </a:ext>
            </a:extLst>
          </p:cNvPr>
          <p:cNvSpPr/>
          <p:nvPr/>
        </p:nvSpPr>
        <p:spPr>
          <a:xfrm>
            <a:off x="0" y="0"/>
            <a:ext cx="113122" cy="6858000"/>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Tree>
    <p:extLst>
      <p:ext uri="{BB962C8B-B14F-4D97-AF65-F5344CB8AC3E}">
        <p14:creationId xmlns:p14="http://schemas.microsoft.com/office/powerpoint/2010/main" val="395309400"/>
      </p:ext>
    </p:extLst>
  </p:cSld>
  <p:clrMapOvr>
    <a:masterClrMapping/>
  </p:clrMapOvr>
  <mc:AlternateContent xmlns:mc="http://schemas.openxmlformats.org/markup-compatibility/2006" xmlns:p14="http://schemas.microsoft.com/office/powerpoint/2010/main">
    <mc:Choice Requires="p14">
      <p:transition spd="slow" p14:dur="1250">
        <p:cover/>
      </p:transition>
    </mc:Choice>
    <mc:Fallback xmlns="">
      <p:transition spd="slow">
        <p:cover/>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73245-1A43-21B1-B915-BCD0AF57B941}"/>
              </a:ext>
            </a:extLst>
          </p:cNvPr>
          <p:cNvSpPr>
            <a:spLocks noGrp="1"/>
          </p:cNvSpPr>
          <p:nvPr>
            <p:ph type="title"/>
          </p:nvPr>
        </p:nvSpPr>
        <p:spPr>
          <a:xfrm>
            <a:off x="838200" y="365126"/>
            <a:ext cx="10515600" cy="531520"/>
          </a:xfrm>
        </p:spPr>
        <p:txBody>
          <a:bodyPr>
            <a:normAutofit/>
          </a:bodyPr>
          <a:lstStyle/>
          <a:p>
            <a:r>
              <a:rPr lang="en-US" sz="2400" b="1" dirty="0">
                <a:solidFill>
                  <a:schemeClr val="accent1"/>
                </a:solidFill>
              </a:rPr>
              <a:t>A typical profile of a churned customer</a:t>
            </a:r>
            <a:endParaRPr lang="en-NG" sz="2400" b="1" dirty="0">
              <a:solidFill>
                <a:schemeClr val="accent1"/>
              </a:solidFill>
            </a:endParaRPr>
          </a:p>
        </p:txBody>
      </p:sp>
      <p:pic>
        <p:nvPicPr>
          <p:cNvPr id="5" name="slide2" descr="Typical_Churn_Profile">
            <a:extLst>
              <a:ext uri="{FF2B5EF4-FFF2-40B4-BE49-F238E27FC236}">
                <a16:creationId xmlns:a16="http://schemas.microsoft.com/office/drawing/2014/main" id="{76007DCD-3858-48C2-A7F4-DAC6B8BC12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2037" y="1119188"/>
            <a:ext cx="6107925" cy="5264150"/>
          </a:xfrm>
          <a:prstGeom prst="rect">
            <a:avLst/>
          </a:prstGeom>
        </p:spPr>
      </p:pic>
    </p:spTree>
    <p:extLst>
      <p:ext uri="{BB962C8B-B14F-4D97-AF65-F5344CB8AC3E}">
        <p14:creationId xmlns:p14="http://schemas.microsoft.com/office/powerpoint/2010/main" val="968452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BA796-F7AD-C8A8-76BC-512C035085FB}"/>
              </a:ext>
            </a:extLst>
          </p:cNvPr>
          <p:cNvSpPr>
            <a:spLocks noGrp="1"/>
          </p:cNvSpPr>
          <p:nvPr>
            <p:ph type="title"/>
          </p:nvPr>
        </p:nvSpPr>
        <p:spPr>
          <a:xfrm>
            <a:off x="838200" y="365126"/>
            <a:ext cx="10515600" cy="993158"/>
          </a:xfrm>
        </p:spPr>
        <p:txBody>
          <a:bodyPr>
            <a:normAutofit/>
          </a:bodyPr>
          <a:lstStyle/>
          <a:p>
            <a:r>
              <a:rPr lang="en-US" b="1" dirty="0">
                <a:solidFill>
                  <a:schemeClr val="bg2">
                    <a:lumMod val="50000"/>
                  </a:schemeClr>
                </a:solidFill>
              </a:rPr>
              <a:t>Table of Contents</a:t>
            </a:r>
            <a:endParaRPr lang="en-NG" b="1" dirty="0">
              <a:solidFill>
                <a:schemeClr val="bg2">
                  <a:lumMod val="50000"/>
                </a:schemeClr>
              </a:solidFill>
            </a:endParaRPr>
          </a:p>
        </p:txBody>
      </p:sp>
      <p:sp>
        <p:nvSpPr>
          <p:cNvPr id="3" name="Content Placeholder 2">
            <a:extLst>
              <a:ext uri="{FF2B5EF4-FFF2-40B4-BE49-F238E27FC236}">
                <a16:creationId xmlns:a16="http://schemas.microsoft.com/office/drawing/2014/main" id="{F8376877-8525-3822-BE57-CB03B0960F6E}"/>
              </a:ext>
            </a:extLst>
          </p:cNvPr>
          <p:cNvSpPr>
            <a:spLocks noGrp="1"/>
          </p:cNvSpPr>
          <p:nvPr>
            <p:ph idx="1"/>
          </p:nvPr>
        </p:nvSpPr>
        <p:spPr/>
        <p:txBody>
          <a:bodyPr/>
          <a:lstStyle/>
          <a:p>
            <a:pPr marL="0" indent="0">
              <a:buNone/>
            </a:pPr>
            <a:r>
              <a:rPr lang="en-US" b="1" dirty="0">
                <a:solidFill>
                  <a:schemeClr val="accent1"/>
                </a:solidFill>
              </a:rPr>
              <a:t>Quarterly Customer Churn Analysis</a:t>
            </a:r>
          </a:p>
          <a:p>
            <a:pPr marL="0" indent="0">
              <a:buNone/>
            </a:pPr>
            <a:endParaRPr lang="en-US" b="1" dirty="0">
              <a:solidFill>
                <a:schemeClr val="bg2">
                  <a:lumMod val="50000"/>
                </a:schemeClr>
              </a:solidFill>
            </a:endParaRPr>
          </a:p>
          <a:p>
            <a:pPr>
              <a:buFont typeface="Wingdings" panose="05000000000000000000" pitchFamily="2" charset="2"/>
              <a:buChar char="Ø"/>
            </a:pPr>
            <a:r>
              <a:rPr lang="en-US" sz="2000" b="1" dirty="0">
                <a:solidFill>
                  <a:schemeClr val="accent1"/>
                </a:solidFill>
              </a:rPr>
              <a:t> </a:t>
            </a:r>
            <a:r>
              <a:rPr lang="en-US" sz="2000" u="sng" dirty="0">
                <a:solidFill>
                  <a:schemeClr val="accent1"/>
                </a:solidFill>
              </a:rPr>
              <a:t>Purpose Statement</a:t>
            </a:r>
          </a:p>
          <a:p>
            <a:pPr>
              <a:buFont typeface="Wingdings" panose="05000000000000000000" pitchFamily="2" charset="2"/>
              <a:buChar char="Ø"/>
            </a:pPr>
            <a:r>
              <a:rPr lang="en-US" sz="2000" u="sng" dirty="0">
                <a:solidFill>
                  <a:schemeClr val="accent1"/>
                </a:solidFill>
              </a:rPr>
              <a:t>Data Story / Key Findings</a:t>
            </a:r>
          </a:p>
          <a:p>
            <a:pPr>
              <a:buFont typeface="Wingdings" panose="05000000000000000000" pitchFamily="2" charset="2"/>
              <a:buChar char="Ø"/>
            </a:pPr>
            <a:r>
              <a:rPr lang="en-US" sz="2000" u="sng" dirty="0">
                <a:solidFill>
                  <a:schemeClr val="accent1"/>
                </a:solidFill>
              </a:rPr>
              <a:t>Conclusions </a:t>
            </a:r>
          </a:p>
          <a:p>
            <a:pPr>
              <a:buFont typeface="Wingdings" panose="05000000000000000000" pitchFamily="2" charset="2"/>
              <a:buChar char="Ø"/>
            </a:pPr>
            <a:r>
              <a:rPr lang="en-US" sz="2000" u="sng" dirty="0">
                <a:solidFill>
                  <a:schemeClr val="accent1"/>
                </a:solidFill>
              </a:rPr>
              <a:t>Recommendations</a:t>
            </a:r>
          </a:p>
          <a:p>
            <a:pPr>
              <a:buFont typeface="Wingdings" panose="05000000000000000000" pitchFamily="2" charset="2"/>
              <a:buChar char="Ø"/>
            </a:pPr>
            <a:r>
              <a:rPr lang="en-US" sz="2000" u="sng" dirty="0">
                <a:solidFill>
                  <a:schemeClr val="accent1"/>
                </a:solidFill>
              </a:rPr>
              <a:t>Further Exploration</a:t>
            </a:r>
          </a:p>
          <a:p>
            <a:pPr>
              <a:buFont typeface="Wingdings" panose="05000000000000000000" pitchFamily="2" charset="2"/>
              <a:buChar char="Ø"/>
            </a:pPr>
            <a:r>
              <a:rPr lang="en-US" sz="2000" u="sng" dirty="0">
                <a:solidFill>
                  <a:schemeClr val="accent1"/>
                </a:solidFill>
              </a:rPr>
              <a:t>Appendix </a:t>
            </a:r>
            <a:endParaRPr lang="en-NG" sz="2000" u="sng" dirty="0">
              <a:solidFill>
                <a:schemeClr val="accent1"/>
              </a:solidFill>
            </a:endParaRPr>
          </a:p>
        </p:txBody>
      </p:sp>
      <p:sp>
        <p:nvSpPr>
          <p:cNvPr id="4" name="Rectangle: Rounded Corners 3">
            <a:extLst>
              <a:ext uri="{FF2B5EF4-FFF2-40B4-BE49-F238E27FC236}">
                <a16:creationId xmlns:a16="http://schemas.microsoft.com/office/drawing/2014/main" id="{B77E47B6-E4F1-96DE-3D01-C81C31E822C8}"/>
              </a:ext>
            </a:extLst>
          </p:cNvPr>
          <p:cNvSpPr/>
          <p:nvPr/>
        </p:nvSpPr>
        <p:spPr>
          <a:xfrm>
            <a:off x="-37707" y="0"/>
            <a:ext cx="113122" cy="6858000"/>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Tree>
    <p:extLst>
      <p:ext uri="{BB962C8B-B14F-4D97-AF65-F5344CB8AC3E}">
        <p14:creationId xmlns:p14="http://schemas.microsoft.com/office/powerpoint/2010/main" val="3545446107"/>
      </p:ext>
    </p:extLst>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FB230C58-17D7-DBC8-5720-2826C3884758}"/>
              </a:ext>
            </a:extLst>
          </p:cNvPr>
          <p:cNvPicPr>
            <a:picLocks noGrp="1" noChangeAspect="1"/>
          </p:cNvPicPr>
          <p:nvPr>
            <p:ph idx="1"/>
          </p:nvPr>
        </p:nvPicPr>
        <p:blipFill>
          <a:blip r:embed="rId2"/>
          <a:stretch>
            <a:fillRect/>
          </a:stretch>
        </p:blipFill>
        <p:spPr>
          <a:xfrm>
            <a:off x="838200" y="585927"/>
            <a:ext cx="10515600" cy="5734974"/>
          </a:xfrm>
          <a:prstGeom prst="rect">
            <a:avLst/>
          </a:prstGeom>
        </p:spPr>
      </p:pic>
      <p:pic>
        <p:nvPicPr>
          <p:cNvPr id="7" name="slide2" descr="Sheet 6">
            <a:extLst>
              <a:ext uri="{FF2B5EF4-FFF2-40B4-BE49-F238E27FC236}">
                <a16:creationId xmlns:a16="http://schemas.microsoft.com/office/drawing/2014/main" id="{5B6E705C-FC7F-5C32-AE83-DE00079AB8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46375"/>
            <a:ext cx="12192000" cy="4513663"/>
          </a:xfrm>
          <a:prstGeom prst="rect">
            <a:avLst/>
          </a:prstGeom>
        </p:spPr>
      </p:pic>
    </p:spTree>
    <p:extLst>
      <p:ext uri="{BB962C8B-B14F-4D97-AF65-F5344CB8AC3E}">
        <p14:creationId xmlns:p14="http://schemas.microsoft.com/office/powerpoint/2010/main" val="2849615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7B2B7-ACB7-78DF-D063-7FB0BD7D05F9}"/>
              </a:ext>
            </a:extLst>
          </p:cNvPr>
          <p:cNvSpPr>
            <a:spLocks noGrp="1"/>
          </p:cNvSpPr>
          <p:nvPr>
            <p:ph type="title"/>
          </p:nvPr>
        </p:nvSpPr>
        <p:spPr/>
        <p:txBody>
          <a:bodyPr/>
          <a:lstStyle/>
          <a:p>
            <a:r>
              <a:rPr lang="en-US" b="1" dirty="0">
                <a:solidFill>
                  <a:schemeClr val="accent1"/>
                </a:solidFill>
              </a:rPr>
              <a:t>Purpose Statement</a:t>
            </a:r>
            <a:endParaRPr lang="en-NG" b="1" dirty="0">
              <a:solidFill>
                <a:schemeClr val="accent1"/>
              </a:solidFill>
            </a:endParaRPr>
          </a:p>
        </p:txBody>
      </p:sp>
      <p:sp>
        <p:nvSpPr>
          <p:cNvPr id="3" name="Content Placeholder 2">
            <a:extLst>
              <a:ext uri="{FF2B5EF4-FFF2-40B4-BE49-F238E27FC236}">
                <a16:creationId xmlns:a16="http://schemas.microsoft.com/office/drawing/2014/main" id="{878A2515-634C-39DD-6D54-A3578DB886D0}"/>
              </a:ext>
            </a:extLst>
          </p:cNvPr>
          <p:cNvSpPr>
            <a:spLocks noGrp="1"/>
          </p:cNvSpPr>
          <p:nvPr>
            <p:ph idx="1"/>
          </p:nvPr>
        </p:nvSpPr>
        <p:spPr/>
        <p:txBody>
          <a:bodyPr>
            <a:normAutofit/>
          </a:bodyPr>
          <a:lstStyle/>
          <a:p>
            <a:pPr marL="0" indent="0">
              <a:buNone/>
            </a:pPr>
            <a:r>
              <a:rPr lang="en-US" sz="2400" b="1" dirty="0">
                <a:solidFill>
                  <a:schemeClr val="accent1"/>
                </a:solidFill>
                <a:latin typeface="Lato" panose="020F0502020204030203" pitchFamily="34" charset="0"/>
                <a:ea typeface="Lato" panose="020F0502020204030203" pitchFamily="34" charset="0"/>
                <a:cs typeface="Lato" panose="020F0502020204030203" pitchFamily="34" charset="0"/>
              </a:rPr>
              <a:t>Why should Maven Telecommunication care about Customer Churn?</a:t>
            </a:r>
          </a:p>
          <a:p>
            <a:pPr marL="0" indent="0">
              <a:buNone/>
            </a:pPr>
            <a:endParaRPr lang="en-US" sz="1800" b="1" dirty="0">
              <a:solidFill>
                <a:srgbClr val="0B5394"/>
              </a:solidFill>
              <a:latin typeface="Lato" panose="020F0502020204030203" pitchFamily="34" charset="0"/>
              <a:ea typeface="Lato" panose="020F0502020204030203" pitchFamily="34" charset="0"/>
              <a:cs typeface="Lato" panose="020F0502020204030203" pitchFamily="34" charset="0"/>
            </a:endParaRPr>
          </a:p>
          <a:p>
            <a:pPr marL="0" indent="0">
              <a:buNone/>
            </a:pPr>
            <a:endParaRPr lang="en-US" sz="1800" b="1" dirty="0">
              <a:solidFill>
                <a:srgbClr val="0B5394"/>
              </a:solidFill>
              <a:latin typeface="Lato" panose="020F0502020204030203" pitchFamily="34" charset="0"/>
              <a:ea typeface="Lato" panose="020F0502020204030203" pitchFamily="34" charset="0"/>
              <a:cs typeface="Lato" panose="020F0502020204030203" pitchFamily="34" charset="0"/>
            </a:endParaRPr>
          </a:p>
          <a:p>
            <a:pPr marL="0" indent="0" rtl="0">
              <a:spcBef>
                <a:spcPts val="0"/>
              </a:spcBef>
              <a:spcAft>
                <a:spcPts val="1200"/>
              </a:spcAft>
              <a:buNone/>
            </a:pPr>
            <a:r>
              <a:rPr lang="en-US" sz="2000" b="0" i="0" u="none" strike="noStrike" dirty="0">
                <a:solidFill>
                  <a:schemeClr val="bg2">
                    <a:lumMod val="25000"/>
                  </a:schemeClr>
                </a:solidFill>
                <a:effectLst/>
                <a:latin typeface="Lato" panose="020F0502020204030203" pitchFamily="34" charset="0"/>
                <a:ea typeface="Lato" panose="020F0502020204030203" pitchFamily="34" charset="0"/>
                <a:cs typeface="Lato" panose="020F0502020204030203" pitchFamily="34" charset="0"/>
              </a:rPr>
              <a:t>What’s Customer Churn?</a:t>
            </a:r>
            <a:r>
              <a:rPr lang="en-US" sz="2000" dirty="0">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 </a:t>
            </a:r>
            <a:r>
              <a:rPr lang="en-US" sz="2000" b="0" i="0" u="none" strike="noStrike" dirty="0">
                <a:solidFill>
                  <a:schemeClr val="bg2">
                    <a:lumMod val="25000"/>
                  </a:schemeClr>
                </a:solidFill>
                <a:effectLst/>
                <a:latin typeface="Lato" panose="020F0502020204030203" pitchFamily="34" charset="0"/>
                <a:ea typeface="Lato" panose="020F0502020204030203" pitchFamily="34" charset="0"/>
                <a:cs typeface="Lato" panose="020F0502020204030203" pitchFamily="34" charset="0"/>
              </a:rPr>
              <a:t>is the percentage of customers that stopped using a company product or services during a certain time frame.</a:t>
            </a:r>
            <a:endParaRPr lang="en-US" sz="1400" dirty="0">
              <a:solidFill>
                <a:schemeClr val="bg2">
                  <a:lumMod val="25000"/>
                </a:schemeClr>
              </a:solidFill>
              <a:latin typeface="Lato" panose="020F0502020204030203" pitchFamily="34" charset="0"/>
              <a:ea typeface="Lato" panose="020F0502020204030203" pitchFamily="34" charset="0"/>
              <a:cs typeface="Lato" panose="020F0502020204030203" pitchFamily="34" charset="0"/>
            </a:endParaRPr>
          </a:p>
          <a:p>
            <a:pPr marL="0" indent="0" rtl="0">
              <a:spcBef>
                <a:spcPts val="0"/>
              </a:spcBef>
              <a:spcAft>
                <a:spcPts val="1200"/>
              </a:spcAft>
              <a:buNone/>
            </a:pPr>
            <a:r>
              <a:rPr lang="en-US" sz="2000" b="0" i="0" u="none" strike="noStrike" dirty="0">
                <a:solidFill>
                  <a:schemeClr val="bg2">
                    <a:lumMod val="25000"/>
                  </a:schemeClr>
                </a:solidFill>
                <a:effectLst/>
                <a:latin typeface="Lato" panose="020F0502020204030203" pitchFamily="34" charset="0"/>
                <a:ea typeface="Lato" panose="020F0502020204030203" pitchFamily="34" charset="0"/>
                <a:cs typeface="Lato" panose="020F0502020204030203" pitchFamily="34" charset="0"/>
              </a:rPr>
              <a:t>Customer acquisition cost on the other hand is the total cost of sales and marketing required to acquired a customer,  facts have shown that it cost more to acquire a new customer than maintaining  existing customers, the lower business keeps customer acquisition cost the more they maximize profit, gain larger market share and we can do only do this by fighting against churn as a way of looking out for the long-term sustainability of the business.</a:t>
            </a:r>
            <a:endParaRPr lang="en-US" sz="1400" b="0" dirty="0">
              <a:solidFill>
                <a:schemeClr val="bg2">
                  <a:lumMod val="25000"/>
                </a:schemeClr>
              </a:solidFill>
              <a:effectLst/>
              <a:latin typeface="Lato" panose="020F0502020204030203" pitchFamily="34" charset="0"/>
              <a:ea typeface="Lato" panose="020F0502020204030203" pitchFamily="34" charset="0"/>
              <a:cs typeface="Lato" panose="020F0502020204030203" pitchFamily="34" charset="0"/>
            </a:endParaRPr>
          </a:p>
          <a:p>
            <a:pPr marL="0" indent="0">
              <a:buNone/>
            </a:pPr>
            <a:r>
              <a:rPr lang="en-US" sz="1200" dirty="0"/>
              <a:t> </a:t>
            </a:r>
            <a:br>
              <a:rPr lang="en-US" sz="1200" dirty="0"/>
            </a:br>
            <a:endParaRPr lang="en-US" sz="1800" b="1" dirty="0">
              <a:solidFill>
                <a:srgbClr val="0B5394"/>
              </a:solidFill>
              <a:latin typeface="Raleway" pitchFamily="2" charset="0"/>
            </a:endParaRPr>
          </a:p>
        </p:txBody>
      </p:sp>
      <p:sp>
        <p:nvSpPr>
          <p:cNvPr id="4" name="Rectangle: Rounded Corners 3">
            <a:extLst>
              <a:ext uri="{FF2B5EF4-FFF2-40B4-BE49-F238E27FC236}">
                <a16:creationId xmlns:a16="http://schemas.microsoft.com/office/drawing/2014/main" id="{D1739F92-ECF6-2A4A-ACC0-0EE0C6DA5E7C}"/>
              </a:ext>
            </a:extLst>
          </p:cNvPr>
          <p:cNvSpPr/>
          <p:nvPr/>
        </p:nvSpPr>
        <p:spPr>
          <a:xfrm>
            <a:off x="-37707" y="0"/>
            <a:ext cx="113122" cy="6858000"/>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Tree>
    <p:extLst>
      <p:ext uri="{BB962C8B-B14F-4D97-AF65-F5344CB8AC3E}">
        <p14:creationId xmlns:p14="http://schemas.microsoft.com/office/powerpoint/2010/main" val="3835962111"/>
      </p:ext>
    </p:extLst>
  </p:cSld>
  <p:clrMapOvr>
    <a:masterClrMapping/>
  </p:clrMapOvr>
  <mc:AlternateContent xmlns:mc="http://schemas.openxmlformats.org/markup-compatibility/2006" xmlns:p15="http://schemas.microsoft.com/office/powerpoint/2012/main">
    <mc:Choice Requires="p15">
      <p:transition spd="med">
        <p15:prstTrans prst="peelOff"/>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F3B7C-7DBE-E8C4-1509-F90596073000}"/>
              </a:ext>
            </a:extLst>
          </p:cNvPr>
          <p:cNvSpPr>
            <a:spLocks noGrp="1"/>
          </p:cNvSpPr>
          <p:nvPr>
            <p:ph type="title"/>
          </p:nvPr>
        </p:nvSpPr>
        <p:spPr/>
        <p:txBody>
          <a:bodyPr/>
          <a:lstStyle/>
          <a:p>
            <a:r>
              <a:rPr lang="en-US" b="1" dirty="0">
                <a:solidFill>
                  <a:schemeClr val="accent1"/>
                </a:solidFill>
              </a:rPr>
              <a:t>Objectives </a:t>
            </a:r>
            <a:endParaRPr lang="en-NG" b="1" dirty="0">
              <a:solidFill>
                <a:schemeClr val="accent1"/>
              </a:solidFill>
            </a:endParaRPr>
          </a:p>
        </p:txBody>
      </p:sp>
      <p:sp>
        <p:nvSpPr>
          <p:cNvPr id="3" name="Content Placeholder 2">
            <a:extLst>
              <a:ext uri="{FF2B5EF4-FFF2-40B4-BE49-F238E27FC236}">
                <a16:creationId xmlns:a16="http://schemas.microsoft.com/office/drawing/2014/main" id="{33FCCB34-38EE-5E07-0262-3DB89912B964}"/>
              </a:ext>
            </a:extLst>
          </p:cNvPr>
          <p:cNvSpPr>
            <a:spLocks noGrp="1"/>
          </p:cNvSpPr>
          <p:nvPr>
            <p:ph idx="1"/>
          </p:nvPr>
        </p:nvSpPr>
        <p:spPr/>
        <p:txBody>
          <a:bodyPr/>
          <a:lstStyle/>
          <a:p>
            <a:pPr marL="0" indent="0" rtl="0">
              <a:spcBef>
                <a:spcPts val="0"/>
              </a:spcBef>
              <a:spcAft>
                <a:spcPts val="1200"/>
              </a:spcAft>
              <a:buNone/>
            </a:pPr>
            <a:endParaRPr lang="en-US" sz="1800" b="0" i="0" u="none" strike="noStrike" dirty="0">
              <a:solidFill>
                <a:srgbClr val="0B5394"/>
              </a:solidFill>
              <a:effectLst/>
              <a:latin typeface="Lato" panose="020F0502020204030203" pitchFamily="34" charset="0"/>
            </a:endParaRPr>
          </a:p>
          <a:p>
            <a:pPr marL="0" indent="0" rtl="0">
              <a:spcBef>
                <a:spcPts val="0"/>
              </a:spcBef>
              <a:spcAft>
                <a:spcPts val="1200"/>
              </a:spcAft>
              <a:buNone/>
            </a:pPr>
            <a:endParaRPr lang="en-US" sz="1800" dirty="0">
              <a:solidFill>
                <a:srgbClr val="0B5394"/>
              </a:solidFill>
              <a:latin typeface="Lato" panose="020F0502020204030203" pitchFamily="34" charset="0"/>
            </a:endParaRPr>
          </a:p>
          <a:p>
            <a:pPr marL="0" indent="0" rtl="0">
              <a:spcBef>
                <a:spcPts val="0"/>
              </a:spcBef>
              <a:spcAft>
                <a:spcPts val="1200"/>
              </a:spcAft>
              <a:buNone/>
            </a:pPr>
            <a:endParaRPr lang="en-US" sz="1800" b="0" i="0" u="none" strike="noStrike" dirty="0">
              <a:solidFill>
                <a:srgbClr val="0B5394"/>
              </a:solidFill>
              <a:effectLst/>
              <a:latin typeface="Lato" panose="020F0502020204030203" pitchFamily="34" charset="0"/>
            </a:endParaRPr>
          </a:p>
          <a:p>
            <a:pPr marL="0" indent="0" rtl="0">
              <a:spcBef>
                <a:spcPts val="0"/>
              </a:spcBef>
              <a:spcAft>
                <a:spcPts val="1200"/>
              </a:spcAft>
              <a:buNone/>
            </a:pPr>
            <a:r>
              <a:rPr lang="en-US" sz="2000" b="0" i="0" u="none" strike="noStrike" dirty="0">
                <a:solidFill>
                  <a:srgbClr val="0B5394"/>
                </a:solidFill>
                <a:effectLst/>
                <a:latin typeface="Lato" panose="020F0502020204030203" pitchFamily="34" charset="0"/>
              </a:rPr>
              <a:t>The aim of this project is to</a:t>
            </a:r>
            <a:r>
              <a:rPr lang="en-US" sz="2000" b="0" i="0" u="none" strike="noStrike" dirty="0">
                <a:solidFill>
                  <a:srgbClr val="6AA84F"/>
                </a:solidFill>
                <a:effectLst/>
                <a:latin typeface="Lato" panose="020F0502020204030203" pitchFamily="34" charset="0"/>
              </a:rPr>
              <a:t> </a:t>
            </a:r>
            <a:r>
              <a:rPr lang="en-US" sz="2000" b="1" i="0" u="none" strike="noStrike" dirty="0">
                <a:solidFill>
                  <a:schemeClr val="accent6"/>
                </a:solidFill>
                <a:effectLst/>
                <a:latin typeface="Lato" panose="020F0502020204030203" pitchFamily="34" charset="0"/>
              </a:rPr>
              <a:t>identify key drivers of customers churn,</a:t>
            </a:r>
            <a:r>
              <a:rPr lang="en-US" sz="2000" b="1" i="0" u="none" strike="noStrike" dirty="0">
                <a:solidFill>
                  <a:srgbClr val="CC0000"/>
                </a:solidFill>
                <a:effectLst/>
                <a:latin typeface="Lato" panose="020F0502020204030203" pitchFamily="34" charset="0"/>
              </a:rPr>
              <a:t> </a:t>
            </a:r>
            <a:r>
              <a:rPr lang="en-US" sz="2000" b="0" i="0" u="none" strike="noStrike" dirty="0">
                <a:solidFill>
                  <a:srgbClr val="0B5394"/>
                </a:solidFill>
                <a:effectLst/>
                <a:latin typeface="Lato" panose="020F0502020204030203" pitchFamily="34" charset="0"/>
              </a:rPr>
              <a:t> determine either or not company is </a:t>
            </a:r>
            <a:r>
              <a:rPr lang="en-US" sz="2000" b="1" i="0" u="none" strike="noStrike" dirty="0">
                <a:solidFill>
                  <a:schemeClr val="accent6"/>
                </a:solidFill>
                <a:effectLst/>
                <a:latin typeface="Lato" panose="020F0502020204030203" pitchFamily="34" charset="0"/>
              </a:rPr>
              <a:t>losing high value customers,</a:t>
            </a:r>
            <a:r>
              <a:rPr lang="en-US" sz="2000" b="0" i="0" u="none" strike="noStrike" dirty="0">
                <a:solidFill>
                  <a:schemeClr val="accent6"/>
                </a:solidFill>
                <a:effectLst/>
                <a:latin typeface="Lato" panose="020F0502020204030203" pitchFamily="34" charset="0"/>
              </a:rPr>
              <a:t> </a:t>
            </a:r>
            <a:r>
              <a:rPr lang="en-US" sz="2000" b="0" i="0" u="none" strike="noStrike" dirty="0">
                <a:solidFill>
                  <a:srgbClr val="0B5394"/>
                </a:solidFill>
                <a:effectLst/>
                <a:latin typeface="Lato" panose="020F0502020204030203" pitchFamily="34" charset="0"/>
              </a:rPr>
              <a:t>if so, </a:t>
            </a:r>
            <a:r>
              <a:rPr lang="en-US" sz="2000" dirty="0">
                <a:solidFill>
                  <a:srgbClr val="0B5394"/>
                </a:solidFill>
                <a:latin typeface="Lato" panose="020F0502020204030203" pitchFamily="34" charset="0"/>
              </a:rPr>
              <a:t>then provide </a:t>
            </a:r>
            <a:r>
              <a:rPr lang="en-US" sz="2000" b="0" i="0" u="none" strike="noStrike" dirty="0">
                <a:solidFill>
                  <a:srgbClr val="0B5394"/>
                </a:solidFill>
                <a:effectLst/>
                <a:latin typeface="Lato" panose="020F0502020204030203" pitchFamily="34" charset="0"/>
              </a:rPr>
              <a:t>actionable </a:t>
            </a:r>
            <a:r>
              <a:rPr lang="en-US" sz="2000" b="1" i="0" u="none" strike="noStrike" dirty="0">
                <a:solidFill>
                  <a:srgbClr val="6AA84F"/>
                </a:solidFill>
                <a:effectLst/>
                <a:latin typeface="Lato" panose="020F0502020204030203" pitchFamily="34" charset="0"/>
              </a:rPr>
              <a:t>recommendations on how business can retain them, </a:t>
            </a:r>
            <a:r>
              <a:rPr lang="en-US" sz="2000" b="0" i="0" u="none" strike="noStrike" dirty="0">
                <a:solidFill>
                  <a:srgbClr val="0B5394"/>
                </a:solidFill>
                <a:effectLst/>
                <a:latin typeface="Lato" panose="020F0502020204030203" pitchFamily="34" charset="0"/>
              </a:rPr>
              <a:t>in orde</a:t>
            </a:r>
            <a:r>
              <a:rPr lang="en-US" sz="2000" dirty="0">
                <a:solidFill>
                  <a:srgbClr val="0B5394"/>
                </a:solidFill>
                <a:latin typeface="Lato" panose="020F0502020204030203" pitchFamily="34" charset="0"/>
              </a:rPr>
              <a:t>r to maximize profit and gain larger market share.</a:t>
            </a:r>
            <a:endParaRPr lang="en-US" sz="3200" b="0" dirty="0">
              <a:effectLst/>
            </a:endParaRPr>
          </a:p>
          <a:p>
            <a:pPr marL="0" indent="0">
              <a:buNone/>
            </a:pPr>
            <a:br>
              <a:rPr lang="en-US" dirty="0"/>
            </a:br>
            <a:endParaRPr lang="en-NG" dirty="0"/>
          </a:p>
        </p:txBody>
      </p:sp>
      <p:sp>
        <p:nvSpPr>
          <p:cNvPr id="4" name="Rectangle: Rounded Corners 3">
            <a:extLst>
              <a:ext uri="{FF2B5EF4-FFF2-40B4-BE49-F238E27FC236}">
                <a16:creationId xmlns:a16="http://schemas.microsoft.com/office/drawing/2014/main" id="{E6D0C08C-5A02-513F-6358-281490028269}"/>
              </a:ext>
            </a:extLst>
          </p:cNvPr>
          <p:cNvSpPr/>
          <p:nvPr/>
        </p:nvSpPr>
        <p:spPr>
          <a:xfrm>
            <a:off x="758301" y="2519038"/>
            <a:ext cx="79899" cy="1819923"/>
          </a:xfrm>
          <a:prstGeom prst="round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5" name="Rectangle: Rounded Corners 4">
            <a:extLst>
              <a:ext uri="{FF2B5EF4-FFF2-40B4-BE49-F238E27FC236}">
                <a16:creationId xmlns:a16="http://schemas.microsoft.com/office/drawing/2014/main" id="{D88A86AA-DEF8-435E-787E-3AC195A5EB5A}"/>
              </a:ext>
            </a:extLst>
          </p:cNvPr>
          <p:cNvSpPr/>
          <p:nvPr/>
        </p:nvSpPr>
        <p:spPr>
          <a:xfrm>
            <a:off x="-37707" y="0"/>
            <a:ext cx="113122" cy="6858000"/>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Tree>
    <p:extLst>
      <p:ext uri="{BB962C8B-B14F-4D97-AF65-F5344CB8AC3E}">
        <p14:creationId xmlns:p14="http://schemas.microsoft.com/office/powerpoint/2010/main" val="638132106"/>
      </p:ext>
    </p:extLst>
  </p:cSld>
  <p:clrMapOvr>
    <a:masterClrMapping/>
  </p:clrMapOvr>
  <p:transition>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A3AD6-57C9-1A14-F3B7-68FFD5235105}"/>
              </a:ext>
            </a:extLst>
          </p:cNvPr>
          <p:cNvSpPr>
            <a:spLocks noGrp="1"/>
          </p:cNvSpPr>
          <p:nvPr>
            <p:ph type="title"/>
          </p:nvPr>
        </p:nvSpPr>
        <p:spPr>
          <a:xfrm>
            <a:off x="838200" y="365125"/>
            <a:ext cx="10515600" cy="762339"/>
          </a:xfrm>
        </p:spPr>
        <p:txBody>
          <a:bodyPr>
            <a:normAutofit/>
          </a:bodyPr>
          <a:lstStyle/>
          <a:p>
            <a:r>
              <a:rPr lang="en-US" sz="2400" b="1" dirty="0">
                <a:solidFill>
                  <a:schemeClr val="accent1"/>
                </a:solidFill>
              </a:rPr>
              <a:t>How many customers joined the company in the last quarter?</a:t>
            </a:r>
            <a:endParaRPr lang="en-NG" sz="2400" b="1" dirty="0">
              <a:solidFill>
                <a:schemeClr val="accent1"/>
              </a:solidFill>
            </a:endParaRPr>
          </a:p>
        </p:txBody>
      </p:sp>
      <p:sp>
        <p:nvSpPr>
          <p:cNvPr id="6" name="Content Placeholder 5">
            <a:extLst>
              <a:ext uri="{FF2B5EF4-FFF2-40B4-BE49-F238E27FC236}">
                <a16:creationId xmlns:a16="http://schemas.microsoft.com/office/drawing/2014/main" id="{AC323BC7-5BD1-C40F-9FF8-6298305EA00B}"/>
              </a:ext>
            </a:extLst>
          </p:cNvPr>
          <p:cNvSpPr>
            <a:spLocks noGrp="1"/>
          </p:cNvSpPr>
          <p:nvPr>
            <p:ph idx="1"/>
          </p:nvPr>
        </p:nvSpPr>
        <p:spPr>
          <a:xfrm>
            <a:off x="612559" y="1545722"/>
            <a:ext cx="10741241" cy="4800924"/>
          </a:xfrm>
        </p:spPr>
        <p:txBody>
          <a:bodyPr>
            <a:normAutofit/>
          </a:bodyPr>
          <a:lstStyle/>
          <a:p>
            <a:pPr marL="0" indent="0">
              <a:buNone/>
            </a:pPr>
            <a:r>
              <a:rPr lang="en-US" sz="1800" dirty="0"/>
              <a:t>We’ve 7043 distinct customers,</a:t>
            </a:r>
          </a:p>
          <a:p>
            <a:pPr marL="0" indent="0">
              <a:buNone/>
            </a:pPr>
            <a:r>
              <a:rPr lang="en-US" sz="1800" dirty="0"/>
              <a:t>454 joined, while 1869 churned,</a:t>
            </a:r>
          </a:p>
          <a:p>
            <a:pPr marL="0" indent="0">
              <a:buNone/>
            </a:pPr>
            <a:r>
              <a:rPr lang="en-US" sz="1800" dirty="0"/>
              <a:t>26.5% is a disturbing churn rate.  </a:t>
            </a:r>
          </a:p>
          <a:p>
            <a:pPr marL="0" indent="0">
              <a:buNone/>
            </a:pPr>
            <a:r>
              <a:rPr lang="en-US" sz="2000" dirty="0"/>
              <a:t> </a:t>
            </a:r>
          </a:p>
          <a:p>
            <a:pPr marL="0" indent="0">
              <a:buNone/>
            </a:pPr>
            <a:endParaRPr lang="en-US" sz="2000" dirty="0"/>
          </a:p>
        </p:txBody>
      </p:sp>
      <p:pic>
        <p:nvPicPr>
          <p:cNvPr id="7" name="slide2" descr="Sheet 2">
            <a:extLst>
              <a:ext uri="{FF2B5EF4-FFF2-40B4-BE49-F238E27FC236}">
                <a16:creationId xmlns:a16="http://schemas.microsoft.com/office/drawing/2014/main" id="{EA8D240B-F390-7BE7-3D87-381DF0FDB8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1357" y="2615079"/>
            <a:ext cx="8760643" cy="3677294"/>
          </a:xfrm>
          <a:prstGeom prst="rect">
            <a:avLst/>
          </a:prstGeom>
        </p:spPr>
      </p:pic>
      <p:sp>
        <p:nvSpPr>
          <p:cNvPr id="8" name="Rectangle: Rounded Corners 7">
            <a:extLst>
              <a:ext uri="{FF2B5EF4-FFF2-40B4-BE49-F238E27FC236}">
                <a16:creationId xmlns:a16="http://schemas.microsoft.com/office/drawing/2014/main" id="{F2E2780F-2CF2-5ECF-7E20-83E3B1B997AB}"/>
              </a:ext>
            </a:extLst>
          </p:cNvPr>
          <p:cNvSpPr/>
          <p:nvPr/>
        </p:nvSpPr>
        <p:spPr>
          <a:xfrm>
            <a:off x="-37707" y="0"/>
            <a:ext cx="113122" cy="6858000"/>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Tree>
    <p:extLst>
      <p:ext uri="{BB962C8B-B14F-4D97-AF65-F5344CB8AC3E}">
        <p14:creationId xmlns:p14="http://schemas.microsoft.com/office/powerpoint/2010/main" val="414711932"/>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9F9E1-716E-4CD4-2B0C-C9952CE6FC31}"/>
              </a:ext>
            </a:extLst>
          </p:cNvPr>
          <p:cNvSpPr>
            <a:spLocks noGrp="1"/>
          </p:cNvSpPr>
          <p:nvPr>
            <p:ph type="title"/>
          </p:nvPr>
        </p:nvSpPr>
        <p:spPr>
          <a:xfrm>
            <a:off x="838200" y="365126"/>
            <a:ext cx="10515600" cy="673562"/>
          </a:xfrm>
        </p:spPr>
        <p:txBody>
          <a:bodyPr>
            <a:noAutofit/>
          </a:bodyPr>
          <a:lstStyle/>
          <a:p>
            <a:r>
              <a:rPr lang="en-US" sz="2400" b="1" dirty="0">
                <a:solidFill>
                  <a:schemeClr val="accent1"/>
                </a:solidFill>
              </a:rPr>
              <a:t>What’s the percentage of company Revenue lost to churned customers?</a:t>
            </a:r>
            <a:endParaRPr lang="en-NG" sz="2400" b="1" dirty="0">
              <a:solidFill>
                <a:schemeClr val="accent1"/>
              </a:solidFill>
            </a:endParaRPr>
          </a:p>
        </p:txBody>
      </p:sp>
      <p:sp>
        <p:nvSpPr>
          <p:cNvPr id="3" name="Content Placeholder 2">
            <a:extLst>
              <a:ext uri="{FF2B5EF4-FFF2-40B4-BE49-F238E27FC236}">
                <a16:creationId xmlns:a16="http://schemas.microsoft.com/office/drawing/2014/main" id="{B81D416F-3BB6-3AE5-2C6F-F344C032BC64}"/>
              </a:ext>
            </a:extLst>
          </p:cNvPr>
          <p:cNvSpPr>
            <a:spLocks noGrp="1"/>
          </p:cNvSpPr>
          <p:nvPr>
            <p:ph idx="1"/>
          </p:nvPr>
        </p:nvSpPr>
        <p:spPr/>
        <p:txBody>
          <a:bodyPr>
            <a:normAutofit/>
          </a:bodyPr>
          <a:lstStyle/>
          <a:p>
            <a:pPr marL="0" indent="0">
              <a:buNone/>
            </a:pPr>
            <a:r>
              <a:rPr lang="en-US" sz="1800" dirty="0"/>
              <a:t>17.2% of company total revenue,</a:t>
            </a:r>
          </a:p>
          <a:p>
            <a:pPr marL="0" indent="0">
              <a:buNone/>
            </a:pPr>
            <a:r>
              <a:rPr lang="en-US" sz="1800" dirty="0"/>
              <a:t>resulted from 26.5% churn rate</a:t>
            </a:r>
          </a:p>
          <a:p>
            <a:pPr marL="0" indent="0">
              <a:buNone/>
            </a:pPr>
            <a:r>
              <a:rPr lang="en-US" sz="1800" dirty="0"/>
              <a:t>was lost to churn customers, this is</a:t>
            </a:r>
          </a:p>
          <a:p>
            <a:pPr marL="0" indent="0">
              <a:buNone/>
            </a:pPr>
            <a:r>
              <a:rPr lang="en-US" sz="1800" dirty="0"/>
              <a:t>a major price to pay for customers</a:t>
            </a:r>
          </a:p>
          <a:p>
            <a:pPr marL="0" indent="0">
              <a:buNone/>
            </a:pPr>
            <a:r>
              <a:rPr lang="en-US" sz="1800" dirty="0"/>
              <a:t>churn, we will explore key reasons</a:t>
            </a:r>
          </a:p>
          <a:p>
            <a:pPr marL="0" indent="0">
              <a:buNone/>
            </a:pPr>
            <a:r>
              <a:rPr lang="en-US" sz="1800" dirty="0"/>
              <a:t>why customer churn in the next </a:t>
            </a:r>
          </a:p>
          <a:p>
            <a:pPr marL="0" indent="0">
              <a:buNone/>
            </a:pPr>
            <a:r>
              <a:rPr lang="en-US" sz="1800" dirty="0"/>
              <a:t>slides.</a:t>
            </a:r>
          </a:p>
          <a:p>
            <a:pPr marL="0" indent="0">
              <a:buNone/>
            </a:pPr>
            <a:endParaRPr lang="en-NG" dirty="0"/>
          </a:p>
        </p:txBody>
      </p:sp>
      <p:pic>
        <p:nvPicPr>
          <p:cNvPr id="4" name="slide2" descr="Sheet 1">
            <a:extLst>
              <a:ext uri="{FF2B5EF4-FFF2-40B4-BE49-F238E27FC236}">
                <a16:creationId xmlns:a16="http://schemas.microsoft.com/office/drawing/2014/main" id="{A0C3B5E6-AD77-03BB-7B70-F71A0978F6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4610" y="2102177"/>
            <a:ext cx="7827390" cy="3223967"/>
          </a:xfrm>
          <a:prstGeom prst="rect">
            <a:avLst/>
          </a:prstGeom>
        </p:spPr>
      </p:pic>
      <p:sp>
        <p:nvSpPr>
          <p:cNvPr id="5" name="Rectangle: Rounded Corners 4">
            <a:extLst>
              <a:ext uri="{FF2B5EF4-FFF2-40B4-BE49-F238E27FC236}">
                <a16:creationId xmlns:a16="http://schemas.microsoft.com/office/drawing/2014/main" id="{35C01C79-4B31-CD32-CEDD-EDB649C58A90}"/>
              </a:ext>
            </a:extLst>
          </p:cNvPr>
          <p:cNvSpPr/>
          <p:nvPr/>
        </p:nvSpPr>
        <p:spPr>
          <a:xfrm>
            <a:off x="-37707" y="0"/>
            <a:ext cx="113122" cy="6858000"/>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Tree>
    <p:extLst>
      <p:ext uri="{BB962C8B-B14F-4D97-AF65-F5344CB8AC3E}">
        <p14:creationId xmlns:p14="http://schemas.microsoft.com/office/powerpoint/2010/main" val="1700206568"/>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6E834-697D-6A07-5038-50C6439305AA}"/>
              </a:ext>
            </a:extLst>
          </p:cNvPr>
          <p:cNvSpPr>
            <a:spLocks noGrp="1"/>
          </p:cNvSpPr>
          <p:nvPr>
            <p:ph type="title"/>
          </p:nvPr>
        </p:nvSpPr>
        <p:spPr>
          <a:xfrm>
            <a:off x="838200" y="365125"/>
            <a:ext cx="10515600" cy="815605"/>
          </a:xfrm>
        </p:spPr>
        <p:txBody>
          <a:bodyPr>
            <a:normAutofit/>
          </a:bodyPr>
          <a:lstStyle/>
          <a:p>
            <a:r>
              <a:rPr lang="en-US" sz="2400" b="1" dirty="0">
                <a:solidFill>
                  <a:schemeClr val="accent1"/>
                </a:solidFill>
              </a:rPr>
              <a:t>What are the key drivers of customer's churn?</a:t>
            </a:r>
            <a:endParaRPr lang="en-NG" sz="2400" b="1" dirty="0">
              <a:solidFill>
                <a:schemeClr val="accent1"/>
              </a:solidFill>
            </a:endParaRPr>
          </a:p>
        </p:txBody>
      </p:sp>
      <p:sp>
        <p:nvSpPr>
          <p:cNvPr id="3" name="Content Placeholder 2">
            <a:extLst>
              <a:ext uri="{FF2B5EF4-FFF2-40B4-BE49-F238E27FC236}">
                <a16:creationId xmlns:a16="http://schemas.microsoft.com/office/drawing/2014/main" id="{2ABB7C30-B267-7802-855F-CEE5141B8EA7}"/>
              </a:ext>
            </a:extLst>
          </p:cNvPr>
          <p:cNvSpPr>
            <a:spLocks noGrp="1"/>
          </p:cNvSpPr>
          <p:nvPr>
            <p:ph idx="1"/>
          </p:nvPr>
        </p:nvSpPr>
        <p:spPr>
          <a:xfrm>
            <a:off x="603315" y="1180730"/>
            <a:ext cx="10750485" cy="4996233"/>
          </a:xfrm>
        </p:spPr>
        <p:txBody>
          <a:bodyPr>
            <a:normAutofit/>
          </a:bodyPr>
          <a:lstStyle/>
          <a:p>
            <a:pPr marL="0" indent="0">
              <a:buNone/>
            </a:pPr>
            <a:r>
              <a:rPr lang="en-US" sz="1800" dirty="0"/>
              <a:t>Premium Tech Support help to reduce</a:t>
            </a:r>
          </a:p>
          <a:p>
            <a:pPr marL="0" indent="0">
              <a:buNone/>
            </a:pPr>
            <a:r>
              <a:rPr lang="en-US" sz="1800" dirty="0"/>
              <a:t>wait time for customer support.</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1800" dirty="0"/>
          </a:p>
          <a:p>
            <a:pPr marL="0" indent="0">
              <a:buNone/>
            </a:pPr>
            <a:endParaRPr lang="en-US" sz="1800" dirty="0"/>
          </a:p>
          <a:p>
            <a:pPr marL="0" indent="0">
              <a:buNone/>
            </a:pPr>
            <a:r>
              <a:rPr lang="en-US" sz="1800" dirty="0"/>
              <a:t>Month-to-Month plan account  for</a:t>
            </a:r>
          </a:p>
          <a:p>
            <a:pPr marL="0" indent="0">
              <a:buNone/>
            </a:pPr>
            <a:r>
              <a:rPr lang="en-US" sz="1800" dirty="0"/>
              <a:t>46% of total customer, customers on </a:t>
            </a:r>
          </a:p>
          <a:p>
            <a:pPr marL="0" indent="0">
              <a:buNone/>
            </a:pPr>
            <a:r>
              <a:rPr lang="en-US" sz="1800" dirty="0"/>
              <a:t>this plan find it easy cancel subscription</a:t>
            </a:r>
          </a:p>
          <a:p>
            <a:pPr marL="0" indent="0">
              <a:buNone/>
            </a:pPr>
            <a:r>
              <a:rPr lang="en-US" sz="1800" dirty="0"/>
              <a:t>as they don’t have much to lose. </a:t>
            </a:r>
          </a:p>
        </p:txBody>
      </p:sp>
      <p:pic>
        <p:nvPicPr>
          <p:cNvPr id="4" name="slide2" descr="Sheet 1">
            <a:extLst>
              <a:ext uri="{FF2B5EF4-FFF2-40B4-BE49-F238E27FC236}">
                <a16:creationId xmlns:a16="http://schemas.microsoft.com/office/drawing/2014/main" id="{8DF12554-AC3B-19A7-1F5E-200511B318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2940" y="1306358"/>
            <a:ext cx="7719060" cy="1955316"/>
          </a:xfrm>
          <a:prstGeom prst="rect">
            <a:avLst/>
          </a:prstGeom>
        </p:spPr>
      </p:pic>
      <p:pic>
        <p:nvPicPr>
          <p:cNvPr id="5" name="slide2" descr="Sheet 2">
            <a:extLst>
              <a:ext uri="{FF2B5EF4-FFF2-40B4-BE49-F238E27FC236}">
                <a16:creationId xmlns:a16="http://schemas.microsoft.com/office/drawing/2014/main" id="{427D0C86-4975-7454-9750-D1AA103B19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2940" y="3810370"/>
            <a:ext cx="7719060" cy="1955316"/>
          </a:xfrm>
          <a:prstGeom prst="rect">
            <a:avLst/>
          </a:prstGeom>
        </p:spPr>
      </p:pic>
      <p:sp>
        <p:nvSpPr>
          <p:cNvPr id="6" name="Rectangle: Rounded Corners 5">
            <a:extLst>
              <a:ext uri="{FF2B5EF4-FFF2-40B4-BE49-F238E27FC236}">
                <a16:creationId xmlns:a16="http://schemas.microsoft.com/office/drawing/2014/main" id="{0803D8D6-DBA0-A947-0C61-33A29F8882E3}"/>
              </a:ext>
            </a:extLst>
          </p:cNvPr>
          <p:cNvSpPr/>
          <p:nvPr/>
        </p:nvSpPr>
        <p:spPr>
          <a:xfrm>
            <a:off x="-37707" y="0"/>
            <a:ext cx="113122" cy="6858000"/>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Tree>
    <p:extLst>
      <p:ext uri="{BB962C8B-B14F-4D97-AF65-F5344CB8AC3E}">
        <p14:creationId xmlns:p14="http://schemas.microsoft.com/office/powerpoint/2010/main" val="1041131700"/>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2E192-5372-CC25-6C42-412CBE8B29A3}"/>
              </a:ext>
            </a:extLst>
          </p:cNvPr>
          <p:cNvSpPr>
            <a:spLocks noGrp="1"/>
          </p:cNvSpPr>
          <p:nvPr>
            <p:ph type="title"/>
          </p:nvPr>
        </p:nvSpPr>
        <p:spPr>
          <a:xfrm>
            <a:off x="838200" y="365126"/>
            <a:ext cx="10515600" cy="794372"/>
          </a:xfrm>
        </p:spPr>
        <p:txBody>
          <a:bodyPr>
            <a:normAutofit/>
          </a:bodyPr>
          <a:lstStyle/>
          <a:p>
            <a:r>
              <a:rPr lang="en-US" sz="2400" b="1" dirty="0">
                <a:solidFill>
                  <a:schemeClr val="accent1"/>
                </a:solidFill>
              </a:rPr>
              <a:t>What are the key drivers of customer's churn?</a:t>
            </a:r>
            <a:endParaRPr lang="en-NG" sz="2400" dirty="0"/>
          </a:p>
        </p:txBody>
      </p:sp>
      <p:sp>
        <p:nvSpPr>
          <p:cNvPr id="3" name="Content Placeholder 2">
            <a:extLst>
              <a:ext uri="{FF2B5EF4-FFF2-40B4-BE49-F238E27FC236}">
                <a16:creationId xmlns:a16="http://schemas.microsoft.com/office/drawing/2014/main" id="{A40F12EB-80E8-402C-10AC-C30D57E9D049}"/>
              </a:ext>
            </a:extLst>
          </p:cNvPr>
          <p:cNvSpPr>
            <a:spLocks noGrp="1"/>
          </p:cNvSpPr>
          <p:nvPr>
            <p:ph idx="1"/>
          </p:nvPr>
        </p:nvSpPr>
        <p:spPr>
          <a:xfrm>
            <a:off x="838200" y="1159498"/>
            <a:ext cx="10515600" cy="5333376"/>
          </a:xfrm>
        </p:spPr>
        <p:txBody>
          <a:bodyPr>
            <a:normAutofit/>
          </a:bodyPr>
          <a:lstStyle/>
          <a:p>
            <a:pPr marL="0" indent="0">
              <a:buNone/>
            </a:pPr>
            <a:r>
              <a:rPr lang="en-US" sz="1800" dirty="0"/>
              <a:t>94% of churn customers subscribe</a:t>
            </a:r>
          </a:p>
          <a:p>
            <a:pPr marL="0" indent="0">
              <a:buNone/>
            </a:pPr>
            <a:r>
              <a:rPr lang="en-US" sz="1800" dirty="0"/>
              <a:t>for Internet Services, Fiber Optic</a:t>
            </a:r>
          </a:p>
          <a:p>
            <a:pPr marL="0" indent="0">
              <a:buNone/>
            </a:pPr>
            <a:r>
              <a:rPr lang="en-US" sz="1800" dirty="0"/>
              <a:t>internet type need improvement.</a:t>
            </a:r>
          </a:p>
          <a:p>
            <a:pPr marL="0" indent="0">
              <a:buNone/>
            </a:pPr>
            <a:r>
              <a:rPr lang="en-US" sz="1800" dirty="0"/>
              <a:t>% of churn customers that subscribe </a:t>
            </a:r>
          </a:p>
          <a:p>
            <a:pPr marL="0" indent="0">
              <a:buNone/>
            </a:pPr>
            <a:r>
              <a:rPr lang="en-US" sz="1800" dirty="0"/>
              <a:t>for other free packages associated</a:t>
            </a:r>
          </a:p>
          <a:p>
            <a:pPr marL="0" indent="0">
              <a:buNone/>
            </a:pPr>
            <a:r>
              <a:rPr lang="en-US" sz="1800" dirty="0"/>
              <a:t>with Internet Service Subscribers </a:t>
            </a:r>
          </a:p>
          <a:p>
            <a:pPr marL="0" indent="0">
              <a:buNone/>
            </a:pPr>
            <a:r>
              <a:rPr lang="en-US" sz="1800" dirty="0"/>
              <a:t>are very low.</a:t>
            </a:r>
          </a:p>
          <a:p>
            <a:pPr marL="0" indent="0">
              <a:buNone/>
            </a:pPr>
            <a:endParaRPr lang="en-US" sz="2000" dirty="0"/>
          </a:p>
          <a:p>
            <a:pPr marL="0" indent="0">
              <a:buNone/>
            </a:pPr>
            <a:endParaRPr lang="en-US" sz="20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r>
              <a:rPr lang="en-US" sz="1800" dirty="0"/>
              <a:t>These four key drivers of churn lead us to the next slides to know why(reasons) customers churned.</a:t>
            </a:r>
          </a:p>
        </p:txBody>
      </p:sp>
      <p:pic>
        <p:nvPicPr>
          <p:cNvPr id="4" name="slide2" descr="Sheet 3">
            <a:extLst>
              <a:ext uri="{FF2B5EF4-FFF2-40B4-BE49-F238E27FC236}">
                <a16:creationId xmlns:a16="http://schemas.microsoft.com/office/drawing/2014/main" id="{C915BD08-CB47-7B2F-5146-4B6D0A7DAF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9600" y="1209420"/>
            <a:ext cx="7772400" cy="1813560"/>
          </a:xfrm>
          <a:prstGeom prst="rect">
            <a:avLst/>
          </a:prstGeom>
        </p:spPr>
      </p:pic>
      <p:pic>
        <p:nvPicPr>
          <p:cNvPr id="5" name="slide2" descr="Sheet 4">
            <a:extLst>
              <a:ext uri="{FF2B5EF4-FFF2-40B4-BE49-F238E27FC236}">
                <a16:creationId xmlns:a16="http://schemas.microsoft.com/office/drawing/2014/main" id="{20922F51-E3BB-2AED-5ACD-B9F1E7B472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9600" y="3542537"/>
            <a:ext cx="7772400" cy="2430780"/>
          </a:xfrm>
          <a:prstGeom prst="rect">
            <a:avLst/>
          </a:prstGeom>
        </p:spPr>
      </p:pic>
      <p:sp>
        <p:nvSpPr>
          <p:cNvPr id="6" name="Rectangle: Rounded Corners 5">
            <a:extLst>
              <a:ext uri="{FF2B5EF4-FFF2-40B4-BE49-F238E27FC236}">
                <a16:creationId xmlns:a16="http://schemas.microsoft.com/office/drawing/2014/main" id="{8BA17993-6D94-6269-CF1A-FE5C5AEB517B}"/>
              </a:ext>
            </a:extLst>
          </p:cNvPr>
          <p:cNvSpPr/>
          <p:nvPr/>
        </p:nvSpPr>
        <p:spPr>
          <a:xfrm>
            <a:off x="-37707" y="0"/>
            <a:ext cx="113122" cy="6858000"/>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Tree>
    <p:extLst>
      <p:ext uri="{BB962C8B-B14F-4D97-AF65-F5344CB8AC3E}">
        <p14:creationId xmlns:p14="http://schemas.microsoft.com/office/powerpoint/2010/main" val="4112381901"/>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56242-81D7-B61A-0EB0-6EC3F4C90A71}"/>
              </a:ext>
            </a:extLst>
          </p:cNvPr>
          <p:cNvSpPr>
            <a:spLocks noGrp="1"/>
          </p:cNvSpPr>
          <p:nvPr>
            <p:ph type="title"/>
          </p:nvPr>
        </p:nvSpPr>
        <p:spPr>
          <a:xfrm>
            <a:off x="838200" y="365126"/>
            <a:ext cx="10515600" cy="1030042"/>
          </a:xfrm>
        </p:spPr>
        <p:txBody>
          <a:bodyPr>
            <a:normAutofit/>
          </a:bodyPr>
          <a:lstStyle/>
          <a:p>
            <a:r>
              <a:rPr lang="en-US" sz="3200" b="1" dirty="0">
                <a:solidFill>
                  <a:schemeClr val="accent1"/>
                </a:solidFill>
              </a:rPr>
              <a:t> </a:t>
            </a:r>
            <a:r>
              <a:rPr lang="en-US" sz="2800" b="1" dirty="0">
                <a:solidFill>
                  <a:schemeClr val="accent1"/>
                </a:solidFill>
              </a:rPr>
              <a:t>General reasons why customers churned</a:t>
            </a:r>
            <a:endParaRPr lang="en-NG" sz="2800" b="1" dirty="0">
              <a:solidFill>
                <a:schemeClr val="accent1"/>
              </a:solidFill>
            </a:endParaRPr>
          </a:p>
        </p:txBody>
      </p:sp>
      <p:sp>
        <p:nvSpPr>
          <p:cNvPr id="3" name="Content Placeholder 2">
            <a:extLst>
              <a:ext uri="{FF2B5EF4-FFF2-40B4-BE49-F238E27FC236}">
                <a16:creationId xmlns:a16="http://schemas.microsoft.com/office/drawing/2014/main" id="{4AD6A9AF-3DA8-0066-F66B-3755BC6B8D85}"/>
              </a:ext>
            </a:extLst>
          </p:cNvPr>
          <p:cNvSpPr>
            <a:spLocks noGrp="1"/>
          </p:cNvSpPr>
          <p:nvPr>
            <p:ph idx="1"/>
          </p:nvPr>
        </p:nvSpPr>
        <p:spPr>
          <a:xfrm>
            <a:off x="838200" y="1825625"/>
            <a:ext cx="10515600" cy="4565748"/>
          </a:xfrm>
        </p:spPr>
        <p:txBody>
          <a:bodyPr>
            <a:normAutofit fontScale="55000" lnSpcReduction="20000"/>
          </a:bodyPr>
          <a:lstStyle/>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r>
              <a:rPr lang="en-US" sz="3300" dirty="0"/>
              <a:t>In the next slides depict amount of revenue lost to all general reason for churn, what customers are dissatisfied about and what competitors are doing better.</a:t>
            </a:r>
          </a:p>
        </p:txBody>
      </p:sp>
      <p:pic>
        <p:nvPicPr>
          <p:cNvPr id="4" name="slide2" descr="Sheet 5">
            <a:extLst>
              <a:ext uri="{FF2B5EF4-FFF2-40B4-BE49-F238E27FC236}">
                <a16:creationId xmlns:a16="http://schemas.microsoft.com/office/drawing/2014/main" id="{7D9BA864-D59A-8619-47B3-2E77B7D516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6136" y="1627662"/>
            <a:ext cx="8345864" cy="3783762"/>
          </a:xfrm>
          <a:prstGeom prst="rect">
            <a:avLst/>
          </a:prstGeom>
        </p:spPr>
      </p:pic>
      <p:sp>
        <p:nvSpPr>
          <p:cNvPr id="5" name="Rectangle: Rounded Corners 4">
            <a:extLst>
              <a:ext uri="{FF2B5EF4-FFF2-40B4-BE49-F238E27FC236}">
                <a16:creationId xmlns:a16="http://schemas.microsoft.com/office/drawing/2014/main" id="{322F6821-6870-434C-6D11-4A354AF984F9}"/>
              </a:ext>
            </a:extLst>
          </p:cNvPr>
          <p:cNvSpPr/>
          <p:nvPr/>
        </p:nvSpPr>
        <p:spPr>
          <a:xfrm>
            <a:off x="-37707" y="0"/>
            <a:ext cx="113122" cy="6858000"/>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Tree>
    <p:extLst>
      <p:ext uri="{BB962C8B-B14F-4D97-AF65-F5344CB8AC3E}">
        <p14:creationId xmlns:p14="http://schemas.microsoft.com/office/powerpoint/2010/main" val="1891469630"/>
      </p:ext>
    </p:extLst>
  </p:cSld>
  <p:clrMapOvr>
    <a:masterClrMapping/>
  </p:clrMapOvr>
  <p:transition spd="med">
    <p:pul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726</TotalTime>
  <Words>1141</Words>
  <Application>Microsoft Office PowerPoint</Application>
  <PresentationFormat>Widescreen</PresentationFormat>
  <Paragraphs>158</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Lato</vt:lpstr>
      <vt:lpstr>Raleway</vt:lpstr>
      <vt:lpstr>Wingdings</vt:lpstr>
      <vt:lpstr>Office Theme</vt:lpstr>
      <vt:lpstr>Quarterly Customer Churn Analysis Presentation</vt:lpstr>
      <vt:lpstr>Table of Contents</vt:lpstr>
      <vt:lpstr>Purpose Statement</vt:lpstr>
      <vt:lpstr>Objectives </vt:lpstr>
      <vt:lpstr>How many customers joined the company in the last quarter?</vt:lpstr>
      <vt:lpstr>What’s the percentage of company Revenue lost to churned customers?</vt:lpstr>
      <vt:lpstr>What are the key drivers of customer's churn?</vt:lpstr>
      <vt:lpstr>What are the key drivers of customer's churn?</vt:lpstr>
      <vt:lpstr> General reasons why customers churned</vt:lpstr>
      <vt:lpstr>What percent of lost revenue was lost to Competitors?</vt:lpstr>
      <vt:lpstr>Top 5 specific reasons customers churned.</vt:lpstr>
      <vt:lpstr>Who is a high value customer?   What is the customer status of high value customers at the end of the quarter?</vt:lpstr>
      <vt:lpstr>What percent of high value customers that stayed have high risk of churning?</vt:lpstr>
      <vt:lpstr>Insights </vt:lpstr>
      <vt:lpstr>Recommendations</vt:lpstr>
      <vt:lpstr>Further Exploration</vt:lpstr>
      <vt:lpstr>Thank you. </vt:lpstr>
      <vt:lpstr>Appendix</vt:lpstr>
      <vt:lpstr>A typical profile of a churned customer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Quarterly Customer Churn Analysis Presentation</dc:title>
  <dc:creator>Olasunkanmi Titus</dc:creator>
  <cp:lastModifiedBy>Olasunkanmi Titus</cp:lastModifiedBy>
  <cp:revision>3</cp:revision>
  <dcterms:created xsi:type="dcterms:W3CDTF">2023-03-27T14:26:39Z</dcterms:created>
  <dcterms:modified xsi:type="dcterms:W3CDTF">2023-03-28T04:07:28Z</dcterms:modified>
</cp:coreProperties>
</file>