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9"/>
  </p:notesMasterIdLst>
  <p:handoutMasterIdLst>
    <p:handoutMasterId r:id="rId10"/>
  </p:handoutMasterIdLst>
  <p:sldIdLst>
    <p:sldId id="256" r:id="rId2"/>
    <p:sldId id="257" r:id="rId3"/>
    <p:sldId id="258" r:id="rId4"/>
    <p:sldId id="262" r:id="rId5"/>
    <p:sldId id="263" r:id="rId6"/>
    <p:sldId id="260"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wale mebude" userId="5ff0d5617123148b" providerId="LiveId" clId="{45D9E64F-ACE5-4BCF-B7F7-56A632EEF801}"/>
    <pc:docChg chg="undo custSel addSld delSld modSld sldOrd">
      <pc:chgData name="adewale mebude" userId="5ff0d5617123148b" providerId="LiveId" clId="{45D9E64F-ACE5-4BCF-B7F7-56A632EEF801}" dt="2022-09-06T05:59:06.360" v="2517" actId="1076"/>
      <pc:docMkLst>
        <pc:docMk/>
      </pc:docMkLst>
      <pc:sldChg chg="addSp delSp modSp mod">
        <pc:chgData name="adewale mebude" userId="5ff0d5617123148b" providerId="LiveId" clId="{45D9E64F-ACE5-4BCF-B7F7-56A632EEF801}" dt="2022-09-06T05:17:04.184" v="1535" actId="14100"/>
        <pc:sldMkLst>
          <pc:docMk/>
          <pc:sldMk cId="4188556792" sldId="256"/>
        </pc:sldMkLst>
        <pc:spChg chg="mod">
          <ac:chgData name="adewale mebude" userId="5ff0d5617123148b" providerId="LiveId" clId="{45D9E64F-ACE5-4BCF-B7F7-56A632EEF801}" dt="2022-09-06T04:51:28.460" v="35" actId="1076"/>
          <ac:spMkLst>
            <pc:docMk/>
            <pc:sldMk cId="4188556792" sldId="256"/>
            <ac:spMk id="2" creationId="{DF9E355A-6DE1-84D5-A3C5-5A5BB4D1FFB4}"/>
          </ac:spMkLst>
        </pc:spChg>
        <pc:spChg chg="mod">
          <ac:chgData name="adewale mebude" userId="5ff0d5617123148b" providerId="LiveId" clId="{45D9E64F-ACE5-4BCF-B7F7-56A632EEF801}" dt="2022-09-06T05:16:52.103" v="1534" actId="113"/>
          <ac:spMkLst>
            <pc:docMk/>
            <pc:sldMk cId="4188556792" sldId="256"/>
            <ac:spMk id="3" creationId="{E8C02A63-0BB2-46F9-6CD5-FA2F626A12BD}"/>
          </ac:spMkLst>
        </pc:spChg>
        <pc:picChg chg="del mod">
          <ac:chgData name="adewale mebude" userId="5ff0d5617123148b" providerId="LiveId" clId="{45D9E64F-ACE5-4BCF-B7F7-56A632EEF801}" dt="2022-09-06T04:46:04.725" v="4" actId="478"/>
          <ac:picMkLst>
            <pc:docMk/>
            <pc:sldMk cId="4188556792" sldId="256"/>
            <ac:picMk id="5" creationId="{B5126580-ABF7-A6A3-FFAD-B44599D101AA}"/>
          </ac:picMkLst>
        </pc:picChg>
        <pc:picChg chg="add mod modCrop">
          <ac:chgData name="adewale mebude" userId="5ff0d5617123148b" providerId="LiveId" clId="{45D9E64F-ACE5-4BCF-B7F7-56A632EEF801}" dt="2022-09-06T05:17:04.184" v="1535" actId="14100"/>
          <ac:picMkLst>
            <pc:docMk/>
            <pc:sldMk cId="4188556792" sldId="256"/>
            <ac:picMk id="6" creationId="{3286B45D-5B4B-3BD7-4B63-071CFE3A568E}"/>
          </ac:picMkLst>
        </pc:picChg>
      </pc:sldChg>
      <pc:sldChg chg="modSp new mod">
        <pc:chgData name="adewale mebude" userId="5ff0d5617123148b" providerId="LiveId" clId="{45D9E64F-ACE5-4BCF-B7F7-56A632EEF801}" dt="2022-09-06T05:20:34.909" v="1565"/>
        <pc:sldMkLst>
          <pc:docMk/>
          <pc:sldMk cId="2565764673" sldId="257"/>
        </pc:sldMkLst>
        <pc:spChg chg="mod">
          <ac:chgData name="adewale mebude" userId="5ff0d5617123148b" providerId="LiveId" clId="{45D9E64F-ACE5-4BCF-B7F7-56A632EEF801}" dt="2022-09-06T05:20:34.909" v="1565"/>
          <ac:spMkLst>
            <pc:docMk/>
            <pc:sldMk cId="2565764673" sldId="257"/>
            <ac:spMk id="2" creationId="{7BBE0E2E-D2A6-F250-295E-3AADE4AFAB56}"/>
          </ac:spMkLst>
        </pc:spChg>
        <pc:spChg chg="mod">
          <ac:chgData name="adewale mebude" userId="5ff0d5617123148b" providerId="LiveId" clId="{45D9E64F-ACE5-4BCF-B7F7-56A632EEF801}" dt="2022-09-06T05:20:34.909" v="1565"/>
          <ac:spMkLst>
            <pc:docMk/>
            <pc:sldMk cId="2565764673" sldId="257"/>
            <ac:spMk id="3" creationId="{886D4BEA-1EF5-5A44-9D3C-6C9F1C21B0B8}"/>
          </ac:spMkLst>
        </pc:spChg>
      </pc:sldChg>
      <pc:sldChg chg="modSp new mod modClrScheme chgLayout">
        <pc:chgData name="adewale mebude" userId="5ff0d5617123148b" providerId="LiveId" clId="{45D9E64F-ACE5-4BCF-B7F7-56A632EEF801}" dt="2022-09-06T05:44:05.579" v="2248" actId="113"/>
        <pc:sldMkLst>
          <pc:docMk/>
          <pc:sldMk cId="2278485433" sldId="258"/>
        </pc:sldMkLst>
        <pc:spChg chg="mod ord">
          <ac:chgData name="adewale mebude" userId="5ff0d5617123148b" providerId="LiveId" clId="{45D9E64F-ACE5-4BCF-B7F7-56A632EEF801}" dt="2022-09-06T05:23:43.307" v="1670" actId="1076"/>
          <ac:spMkLst>
            <pc:docMk/>
            <pc:sldMk cId="2278485433" sldId="258"/>
            <ac:spMk id="2" creationId="{E9219ED3-812A-C525-DEEB-47821B41748B}"/>
          </ac:spMkLst>
        </pc:spChg>
        <pc:spChg chg="mod ord">
          <ac:chgData name="adewale mebude" userId="5ff0d5617123148b" providerId="LiveId" clId="{45D9E64F-ACE5-4BCF-B7F7-56A632EEF801}" dt="2022-09-06T05:44:05.579" v="2248" actId="113"/>
          <ac:spMkLst>
            <pc:docMk/>
            <pc:sldMk cId="2278485433" sldId="258"/>
            <ac:spMk id="3" creationId="{3A87D08D-21FD-7AA8-41A5-CC54A8647CB0}"/>
          </ac:spMkLst>
        </pc:spChg>
      </pc:sldChg>
      <pc:sldChg chg="addSp delSp modSp new mod modClrScheme chgLayout">
        <pc:chgData name="adewale mebude" userId="5ff0d5617123148b" providerId="LiveId" clId="{45D9E64F-ACE5-4BCF-B7F7-56A632EEF801}" dt="2022-09-06T05:49:07.273" v="2372" actId="20577"/>
        <pc:sldMkLst>
          <pc:docMk/>
          <pc:sldMk cId="3133554745" sldId="259"/>
        </pc:sldMkLst>
        <pc:spChg chg="add del mod">
          <ac:chgData name="adewale mebude" userId="5ff0d5617123148b" providerId="LiveId" clId="{45D9E64F-ACE5-4BCF-B7F7-56A632EEF801}" dt="2022-09-06T05:20:05.547" v="1563" actId="700"/>
          <ac:spMkLst>
            <pc:docMk/>
            <pc:sldMk cId="3133554745" sldId="259"/>
            <ac:spMk id="2" creationId="{316EF591-D72A-C4CA-9923-67FDDBF2E8AF}"/>
          </ac:spMkLst>
        </pc:spChg>
        <pc:spChg chg="add del mod">
          <ac:chgData name="adewale mebude" userId="5ff0d5617123148b" providerId="LiveId" clId="{45D9E64F-ACE5-4BCF-B7F7-56A632EEF801}" dt="2022-09-06T05:20:05.547" v="1563" actId="700"/>
          <ac:spMkLst>
            <pc:docMk/>
            <pc:sldMk cId="3133554745" sldId="259"/>
            <ac:spMk id="3" creationId="{4A601A1B-FB73-9519-4187-1819E811941A}"/>
          </ac:spMkLst>
        </pc:spChg>
        <pc:spChg chg="add del mod ord">
          <ac:chgData name="adewale mebude" userId="5ff0d5617123148b" providerId="LiveId" clId="{45D9E64F-ACE5-4BCF-B7F7-56A632EEF801}" dt="2022-09-06T05:21:18.713" v="1567" actId="700"/>
          <ac:spMkLst>
            <pc:docMk/>
            <pc:sldMk cId="3133554745" sldId="259"/>
            <ac:spMk id="4" creationId="{5EBFCA0C-CFF2-348C-C856-40056E6A726A}"/>
          </ac:spMkLst>
        </pc:spChg>
        <pc:spChg chg="add del mod ord">
          <ac:chgData name="adewale mebude" userId="5ff0d5617123148b" providerId="LiveId" clId="{45D9E64F-ACE5-4BCF-B7F7-56A632EEF801}" dt="2022-09-06T05:22:24.885" v="1613" actId="700"/>
          <ac:spMkLst>
            <pc:docMk/>
            <pc:sldMk cId="3133554745" sldId="259"/>
            <ac:spMk id="5" creationId="{C8158A39-82F4-EB4B-8C0A-4FC9C266390A}"/>
          </ac:spMkLst>
        </pc:spChg>
        <pc:spChg chg="add del mod ord">
          <ac:chgData name="adewale mebude" userId="5ff0d5617123148b" providerId="LiveId" clId="{45D9E64F-ACE5-4BCF-B7F7-56A632EEF801}" dt="2022-09-06T05:22:24.885" v="1613" actId="700"/>
          <ac:spMkLst>
            <pc:docMk/>
            <pc:sldMk cId="3133554745" sldId="259"/>
            <ac:spMk id="6" creationId="{CB584C99-5C39-F60C-A894-D6752B31F92E}"/>
          </ac:spMkLst>
        </pc:spChg>
        <pc:spChg chg="add mod ord">
          <ac:chgData name="adewale mebude" userId="5ff0d5617123148b" providerId="LiveId" clId="{45D9E64F-ACE5-4BCF-B7F7-56A632EEF801}" dt="2022-09-06T05:47:21.406" v="2297" actId="113"/>
          <ac:spMkLst>
            <pc:docMk/>
            <pc:sldMk cId="3133554745" sldId="259"/>
            <ac:spMk id="7" creationId="{F3C2E149-B876-3BA7-3865-E504010957B8}"/>
          </ac:spMkLst>
        </pc:spChg>
        <pc:spChg chg="add mod ord">
          <ac:chgData name="adewale mebude" userId="5ff0d5617123148b" providerId="LiveId" clId="{45D9E64F-ACE5-4BCF-B7F7-56A632EEF801}" dt="2022-09-06T05:49:07.273" v="2372" actId="20577"/>
          <ac:spMkLst>
            <pc:docMk/>
            <pc:sldMk cId="3133554745" sldId="259"/>
            <ac:spMk id="8" creationId="{988051A9-386F-DFF1-CEAA-40B2D61D894F}"/>
          </ac:spMkLst>
        </pc:spChg>
      </pc:sldChg>
      <pc:sldChg chg="modSp new mod">
        <pc:chgData name="adewale mebude" userId="5ff0d5617123148b" providerId="LiveId" clId="{45D9E64F-ACE5-4BCF-B7F7-56A632EEF801}" dt="2022-09-06T05:50:25.797" v="2492" actId="20577"/>
        <pc:sldMkLst>
          <pc:docMk/>
          <pc:sldMk cId="704591978" sldId="260"/>
        </pc:sldMkLst>
        <pc:spChg chg="mod">
          <ac:chgData name="adewale mebude" userId="5ff0d5617123148b" providerId="LiveId" clId="{45D9E64F-ACE5-4BCF-B7F7-56A632EEF801}" dt="2022-09-06T05:47:41.308" v="2298"/>
          <ac:spMkLst>
            <pc:docMk/>
            <pc:sldMk cId="704591978" sldId="260"/>
            <ac:spMk id="2" creationId="{E9A6B1F9-4B34-0583-B767-FCF303C3CB98}"/>
          </ac:spMkLst>
        </pc:spChg>
        <pc:spChg chg="mod">
          <ac:chgData name="adewale mebude" userId="5ff0d5617123148b" providerId="LiveId" clId="{45D9E64F-ACE5-4BCF-B7F7-56A632EEF801}" dt="2022-09-06T05:50:25.797" v="2492" actId="20577"/>
          <ac:spMkLst>
            <pc:docMk/>
            <pc:sldMk cId="704591978" sldId="260"/>
            <ac:spMk id="3" creationId="{EB69F7BE-5F8F-620E-91D9-9DDD52BE0AB5}"/>
          </ac:spMkLst>
        </pc:spChg>
      </pc:sldChg>
      <pc:sldChg chg="new del">
        <pc:chgData name="adewale mebude" userId="5ff0d5617123148b" providerId="LiveId" clId="{45D9E64F-ACE5-4BCF-B7F7-56A632EEF801}" dt="2022-09-06T05:54:47.826" v="2502" actId="47"/>
        <pc:sldMkLst>
          <pc:docMk/>
          <pc:sldMk cId="619185367" sldId="261"/>
        </pc:sldMkLst>
      </pc:sldChg>
      <pc:sldChg chg="addSp delSp modSp new mod ord">
        <pc:chgData name="adewale mebude" userId="5ff0d5617123148b" providerId="LiveId" clId="{45D9E64F-ACE5-4BCF-B7F7-56A632EEF801}" dt="2022-09-06T05:58:27.201" v="2512"/>
        <pc:sldMkLst>
          <pc:docMk/>
          <pc:sldMk cId="2606840763" sldId="262"/>
        </pc:sldMkLst>
        <pc:graphicFrameChg chg="add del mod">
          <ac:chgData name="adewale mebude" userId="5ff0d5617123148b" providerId="LiveId" clId="{45D9E64F-ACE5-4BCF-B7F7-56A632EEF801}" dt="2022-09-06T05:51:51.892" v="2498" actId="478"/>
          <ac:graphicFrameMkLst>
            <pc:docMk/>
            <pc:sldMk cId="2606840763" sldId="262"/>
            <ac:graphicFrameMk id="2" creationId="{BCC61EA8-B3FE-CAED-2FAC-E0438F02231F}"/>
          </ac:graphicFrameMkLst>
        </pc:graphicFrameChg>
        <pc:picChg chg="add del mod">
          <ac:chgData name="adewale mebude" userId="5ff0d5617123148b" providerId="LiveId" clId="{45D9E64F-ACE5-4BCF-B7F7-56A632EEF801}" dt="2022-09-06T05:55:37.289" v="2508" actId="478"/>
          <ac:picMkLst>
            <pc:docMk/>
            <pc:sldMk cId="2606840763" sldId="262"/>
            <ac:picMk id="4" creationId="{2FA4044B-4D0E-AE3C-05F0-2A4E5D3D92D8}"/>
          </ac:picMkLst>
        </pc:picChg>
        <pc:picChg chg="add del mod">
          <ac:chgData name="adewale mebude" userId="5ff0d5617123148b" providerId="LiveId" clId="{45D9E64F-ACE5-4BCF-B7F7-56A632EEF801}" dt="2022-09-06T05:55:33.696" v="2507" actId="478"/>
          <ac:picMkLst>
            <pc:docMk/>
            <pc:sldMk cId="2606840763" sldId="262"/>
            <ac:picMk id="6" creationId="{FD43936A-A753-EDF3-14B7-6C695EB268CC}"/>
          </ac:picMkLst>
        </pc:picChg>
        <pc:picChg chg="add del mod">
          <ac:chgData name="adewale mebude" userId="5ff0d5617123148b" providerId="LiveId" clId="{45D9E64F-ACE5-4BCF-B7F7-56A632EEF801}" dt="2022-09-06T05:55:30.844" v="2506" actId="478"/>
          <ac:picMkLst>
            <pc:docMk/>
            <pc:sldMk cId="2606840763" sldId="262"/>
            <ac:picMk id="8" creationId="{8A2D2B29-2DA4-6715-CBDA-99E16089CE63}"/>
          </ac:picMkLst>
        </pc:picChg>
        <pc:picChg chg="add mod">
          <ac:chgData name="adewale mebude" userId="5ff0d5617123148b" providerId="LiveId" clId="{45D9E64F-ACE5-4BCF-B7F7-56A632EEF801}" dt="2022-09-06T05:55:59.017" v="2510" actId="1076"/>
          <ac:picMkLst>
            <pc:docMk/>
            <pc:sldMk cId="2606840763" sldId="262"/>
            <ac:picMk id="10" creationId="{DF88B562-EE95-5AD0-5A8B-2413EC5BC404}"/>
          </ac:picMkLst>
        </pc:picChg>
      </pc:sldChg>
      <pc:sldChg chg="addSp delSp modSp new mod modClrScheme chgLayout">
        <pc:chgData name="adewale mebude" userId="5ff0d5617123148b" providerId="LiveId" clId="{45D9E64F-ACE5-4BCF-B7F7-56A632EEF801}" dt="2022-09-06T05:59:06.360" v="2517" actId="1076"/>
        <pc:sldMkLst>
          <pc:docMk/>
          <pc:sldMk cId="4096345572" sldId="263"/>
        </pc:sldMkLst>
        <pc:spChg chg="del">
          <ac:chgData name="adewale mebude" userId="5ff0d5617123148b" providerId="LiveId" clId="{45D9E64F-ACE5-4BCF-B7F7-56A632EEF801}" dt="2022-09-06T05:58:38.317" v="2514" actId="700"/>
          <ac:spMkLst>
            <pc:docMk/>
            <pc:sldMk cId="4096345572" sldId="263"/>
            <ac:spMk id="2" creationId="{1DE9AEB5-AC85-A764-6308-A40DB9EFC444}"/>
          </ac:spMkLst>
        </pc:spChg>
        <pc:spChg chg="del">
          <ac:chgData name="adewale mebude" userId="5ff0d5617123148b" providerId="LiveId" clId="{45D9E64F-ACE5-4BCF-B7F7-56A632EEF801}" dt="2022-09-06T05:58:38.317" v="2514" actId="700"/>
          <ac:spMkLst>
            <pc:docMk/>
            <pc:sldMk cId="4096345572" sldId="263"/>
            <ac:spMk id="3" creationId="{94801FB3-EB8D-65C8-3C04-F73D6BDAB7C9}"/>
          </ac:spMkLst>
        </pc:spChg>
        <pc:picChg chg="add mod">
          <ac:chgData name="adewale mebude" userId="5ff0d5617123148b" providerId="LiveId" clId="{45D9E64F-ACE5-4BCF-B7F7-56A632EEF801}" dt="2022-09-06T05:59:06.360" v="2517" actId="1076"/>
          <ac:picMkLst>
            <pc:docMk/>
            <pc:sldMk cId="4096345572" sldId="263"/>
            <ac:picMk id="5" creationId="{A8C01FFF-A8DD-E05F-00FF-4544C95B546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P1</a:t>
            </a:r>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036363-AE3A-4A7F-9DFE-8D9547339A2C}" type="datetimeFigureOut">
              <a:rPr lang="en-CA" smtClean="0"/>
              <a:t>2023-01-17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CA" smtClean="0"/>
              <a:t>1</a:t>
            </a:r>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E5304-91C1-4C22-81C6-22393E13E6F1}" type="slidenum">
              <a:rPr lang="en-CA" smtClean="0"/>
              <a:t>‹#›</a:t>
            </a:fld>
            <a:endParaRPr lang="en-CA"/>
          </a:p>
        </p:txBody>
      </p:sp>
    </p:spTree>
    <p:extLst>
      <p:ext uri="{BB962C8B-B14F-4D97-AF65-F5344CB8AC3E}">
        <p14:creationId xmlns:p14="http://schemas.microsoft.com/office/powerpoint/2010/main" val="95844723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P1</a:t>
            </a:r>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E72EB-5DD8-429E-8502-C3FEADF0570F}" type="datetimeFigureOut">
              <a:rPr lang="en-CA" smtClean="0"/>
              <a:t>2023-01-17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CA" smtClean="0"/>
              <a:t>1</a:t>
            </a:r>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186A9-CAB0-403A-959E-B650A48B5283}" type="slidenum">
              <a:rPr lang="en-CA" smtClean="0"/>
              <a:t>‹#›</a:t>
            </a:fld>
            <a:endParaRPr lang="en-CA"/>
          </a:p>
        </p:txBody>
      </p:sp>
    </p:spTree>
    <p:extLst>
      <p:ext uri="{BB962C8B-B14F-4D97-AF65-F5344CB8AC3E}">
        <p14:creationId xmlns:p14="http://schemas.microsoft.com/office/powerpoint/2010/main" val="325668217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94186A9-CAB0-403A-959E-B650A48B5283}" type="slidenum">
              <a:rPr lang="en-CA" smtClean="0"/>
              <a:t>1</a:t>
            </a:fld>
            <a:endParaRPr lang="en-CA"/>
          </a:p>
        </p:txBody>
      </p:sp>
      <p:sp>
        <p:nvSpPr>
          <p:cNvPr id="6" name="Header Placeholder 5"/>
          <p:cNvSpPr>
            <a:spLocks noGrp="1"/>
          </p:cNvSpPr>
          <p:nvPr>
            <p:ph type="hdr" sz="quarter" idx="11"/>
          </p:nvPr>
        </p:nvSpPr>
        <p:spPr/>
        <p:txBody>
          <a:bodyPr/>
          <a:lstStyle/>
          <a:p>
            <a:r>
              <a:rPr lang="en-CA" smtClean="0"/>
              <a:t>P1</a:t>
            </a:r>
            <a:endParaRPr lang="en-CA"/>
          </a:p>
        </p:txBody>
      </p:sp>
    </p:spTree>
    <p:extLst>
      <p:ext uri="{BB962C8B-B14F-4D97-AF65-F5344CB8AC3E}">
        <p14:creationId xmlns:p14="http://schemas.microsoft.com/office/powerpoint/2010/main" val="541960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494186A9-CAB0-403A-959E-B650A48B5283}" type="slidenum">
              <a:rPr lang="en-CA" smtClean="0"/>
              <a:t>4</a:t>
            </a:fld>
            <a:endParaRPr lang="en-CA"/>
          </a:p>
        </p:txBody>
      </p:sp>
      <p:sp>
        <p:nvSpPr>
          <p:cNvPr id="6" name="Header Placeholder 5"/>
          <p:cNvSpPr>
            <a:spLocks noGrp="1"/>
          </p:cNvSpPr>
          <p:nvPr>
            <p:ph type="hdr" sz="quarter" idx="11"/>
          </p:nvPr>
        </p:nvSpPr>
        <p:spPr/>
        <p:txBody>
          <a:bodyPr/>
          <a:lstStyle/>
          <a:p>
            <a:r>
              <a:rPr lang="en-CA" smtClean="0"/>
              <a:t>P1</a:t>
            </a:r>
            <a:endParaRPr lang="en-CA"/>
          </a:p>
        </p:txBody>
      </p:sp>
    </p:spTree>
    <p:extLst>
      <p:ext uri="{BB962C8B-B14F-4D97-AF65-F5344CB8AC3E}">
        <p14:creationId xmlns:p14="http://schemas.microsoft.com/office/powerpoint/2010/main" val="207117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F2C3A8-9A5B-4267-80A7-27935CF7C5BA}"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1858983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BF424-7272-4C44-8ABA-312D750C083B}"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14648122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BF424-7272-4C44-8ABA-312D750C083B}"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114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BF424-7272-4C44-8ABA-312D750C083B}"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34549552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BF424-7272-4C44-8ABA-312D750C083B}"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95963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BF424-7272-4C44-8ABA-312D750C083B}"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25784374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CEBAC-50D3-4E65-9896-CF00569A8E38}"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3073677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344A36-6C8F-479E-9301-1E62EC6AEA40}"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395648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812D0-2484-4BBE-AB16-D684267FC025}"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286826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D1737-D633-4CAC-9F50-FA1B2B9A526F}" type="datetime1">
              <a:rPr lang="en-CA" smtClean="0"/>
              <a:t>2023-01-17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98538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EB7A8E-FBDB-4F44-9EA0-74EB3A209443}" type="datetime1">
              <a:rPr lang="en-CA" smtClean="0"/>
              <a:t>2023-01-17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97479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1E85D2-CB75-4F97-B1F4-6EB4CB3A8C48}" type="datetime1">
              <a:rPr lang="en-CA" smtClean="0"/>
              <a:t>2023-01-17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78833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25241C-0B4A-45D9-9F49-BF8F9DE7A770}" type="datetime1">
              <a:rPr lang="en-CA" smtClean="0"/>
              <a:t>2023-01-17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124555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3DD4-2851-4DF6-B235-07E2B381874C}" type="datetime1">
              <a:rPr lang="en-CA" smtClean="0"/>
              <a:t>2023-01-17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40741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32520-775C-421A-B0FA-6434DC44A65F}" type="datetime1">
              <a:rPr lang="en-CA" smtClean="0"/>
              <a:t>2023-01-17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5411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D6CBA-BA35-4B29-B1B8-97E4FABC3349}" type="datetime1">
              <a:rPr lang="en-CA" smtClean="0"/>
              <a:t>2023-01-17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CBC0719-19E8-44E2-92A7-880433232DBD}" type="slidenum">
              <a:rPr lang="en-CA" smtClean="0"/>
              <a:t>‹#›</a:t>
            </a:fld>
            <a:endParaRPr lang="en-CA"/>
          </a:p>
        </p:txBody>
      </p:sp>
    </p:spTree>
    <p:extLst>
      <p:ext uri="{BB962C8B-B14F-4D97-AF65-F5344CB8AC3E}">
        <p14:creationId xmlns:p14="http://schemas.microsoft.com/office/powerpoint/2010/main" val="392233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BBF424-7272-4C44-8ABA-312D750C083B}" type="datetime1">
              <a:rPr lang="en-CA" smtClean="0"/>
              <a:t>2023-01-17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BC0719-19E8-44E2-92A7-880433232DBD}" type="slidenum">
              <a:rPr lang="en-CA" smtClean="0"/>
              <a:t>‹#›</a:t>
            </a:fld>
            <a:endParaRPr lang="en-CA"/>
          </a:p>
        </p:txBody>
      </p:sp>
    </p:spTree>
    <p:extLst>
      <p:ext uri="{BB962C8B-B14F-4D97-AF65-F5344CB8AC3E}">
        <p14:creationId xmlns:p14="http://schemas.microsoft.com/office/powerpoint/2010/main" val="192368168"/>
      </p:ext>
    </p:extLst>
  </p:cSld>
  <p:clrMap bg1="dk1" tx1="lt1" bg2="dk2" tx2="lt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9E355A-6DE1-84D5-A3C5-5A5BB4D1FFB4}"/>
              </a:ext>
            </a:extLst>
          </p:cNvPr>
          <p:cNvSpPr>
            <a:spLocks noGrp="1"/>
          </p:cNvSpPr>
          <p:nvPr>
            <p:ph type="ctrTitle"/>
          </p:nvPr>
        </p:nvSpPr>
        <p:spPr>
          <a:xfrm>
            <a:off x="-1393371" y="203291"/>
            <a:ext cx="9144000" cy="875898"/>
          </a:xfrm>
        </p:spPr>
        <p:txBody>
          <a:bodyPr>
            <a:normAutofit/>
          </a:bodyPr>
          <a:lstStyle/>
          <a:p>
            <a:r>
              <a:rPr lang="en-CA" sz="2400" b="1" dirty="0"/>
              <a:t>Entity Relationship Diagram</a:t>
            </a:r>
          </a:p>
        </p:txBody>
      </p:sp>
      <p:sp>
        <p:nvSpPr>
          <p:cNvPr id="3" name="Subtitle 2">
            <a:extLst>
              <a:ext uri="{FF2B5EF4-FFF2-40B4-BE49-F238E27FC236}">
                <a16:creationId xmlns="" xmlns:a16="http://schemas.microsoft.com/office/drawing/2014/main" id="{E8C02A63-0BB2-46F9-6CD5-FA2F626A12BD}"/>
              </a:ext>
            </a:extLst>
          </p:cNvPr>
          <p:cNvSpPr>
            <a:spLocks noGrp="1"/>
          </p:cNvSpPr>
          <p:nvPr>
            <p:ph type="subTitle" idx="1"/>
          </p:nvPr>
        </p:nvSpPr>
        <p:spPr>
          <a:xfrm>
            <a:off x="362856" y="1079189"/>
            <a:ext cx="11625943" cy="5655439"/>
          </a:xfrm>
        </p:spPr>
        <p:txBody>
          <a:bodyPr/>
          <a:lstStyle/>
          <a:p>
            <a:endParaRPr lang="en-CA" b="1" dirty="0"/>
          </a:p>
        </p:txBody>
      </p:sp>
      <p:pic>
        <p:nvPicPr>
          <p:cNvPr id="6" name="Picture 5">
            <a:extLst>
              <a:ext uri="{FF2B5EF4-FFF2-40B4-BE49-F238E27FC236}">
                <a16:creationId xmlns="" xmlns:a16="http://schemas.microsoft.com/office/drawing/2014/main" id="{3286B45D-5B4B-3BD7-4B63-071CFE3A5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33" y="1079189"/>
            <a:ext cx="11608366" cy="5655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002971" y="406400"/>
            <a:ext cx="8490857" cy="369332"/>
          </a:xfrm>
          <a:prstGeom prst="rect">
            <a:avLst/>
          </a:prstGeom>
          <a:noFill/>
        </p:spPr>
        <p:txBody>
          <a:bodyPr wrap="square" rtlCol="0">
            <a:spAutoFit/>
          </a:bodyPr>
          <a:lstStyle/>
          <a:p>
            <a:r>
              <a:rPr lang="en-US" dirty="0" smtClean="0"/>
              <a:t>    </a:t>
            </a:r>
            <a:r>
              <a:rPr lang="en-US" dirty="0" smtClean="0"/>
              <a:t> </a:t>
            </a:r>
            <a:r>
              <a:rPr lang="en-US" dirty="0" smtClean="0"/>
              <a:t>A CAPSTONE PROJECT AS PRESENTED BY DESMOND AMADI</a:t>
            </a:r>
            <a:endParaRPr lang="en-CA" dirty="0"/>
          </a:p>
        </p:txBody>
      </p:sp>
    </p:spTree>
    <p:extLst>
      <p:ext uri="{BB962C8B-B14F-4D97-AF65-F5344CB8AC3E}">
        <p14:creationId xmlns:p14="http://schemas.microsoft.com/office/powerpoint/2010/main" val="418855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BE0E2E-D2A6-F250-295E-3AADE4AFAB56}"/>
              </a:ext>
            </a:extLst>
          </p:cNvPr>
          <p:cNvSpPr>
            <a:spLocks noGrp="1"/>
          </p:cNvSpPr>
          <p:nvPr>
            <p:ph type="title"/>
          </p:nvPr>
        </p:nvSpPr>
        <p:spPr>
          <a:xfrm>
            <a:off x="787400" y="1069218"/>
            <a:ext cx="9198429" cy="962783"/>
          </a:xfrm>
        </p:spPr>
        <p:txBody>
          <a:bodyPr>
            <a:normAutofit/>
          </a:bodyPr>
          <a:lstStyle/>
          <a:p>
            <a:r>
              <a:rPr lang="en-CA" sz="2400" b="1" dirty="0"/>
              <a:t>ERD and Data Structure explanation</a:t>
            </a:r>
          </a:p>
        </p:txBody>
      </p:sp>
      <p:sp>
        <p:nvSpPr>
          <p:cNvPr id="3" name="Content Placeholder 2">
            <a:extLst>
              <a:ext uri="{FF2B5EF4-FFF2-40B4-BE49-F238E27FC236}">
                <a16:creationId xmlns="" xmlns:a16="http://schemas.microsoft.com/office/drawing/2014/main" id="{886D4BEA-1EF5-5A44-9D3C-6C9F1C21B0B8}"/>
              </a:ext>
            </a:extLst>
          </p:cNvPr>
          <p:cNvSpPr>
            <a:spLocks noGrp="1"/>
          </p:cNvSpPr>
          <p:nvPr>
            <p:ph idx="1"/>
          </p:nvPr>
        </p:nvSpPr>
        <p:spPr>
          <a:xfrm>
            <a:off x="145142" y="1422400"/>
            <a:ext cx="11930743" cy="5297714"/>
          </a:xfrm>
        </p:spPr>
        <p:txBody>
          <a:bodyPr>
            <a:normAutofit fontScale="25000" lnSpcReduction="20000"/>
          </a:bodyPr>
          <a:lstStyle/>
          <a:p>
            <a:endParaRPr lang="en-US" sz="8000" dirty="0" smtClean="0"/>
          </a:p>
          <a:p>
            <a:pPr>
              <a:buFont typeface="Wingdings" panose="05000000000000000000" pitchFamily="2" charset="2"/>
              <a:buChar char="Ø"/>
            </a:pPr>
            <a:r>
              <a:rPr lang="en-US" sz="8000" dirty="0" smtClean="0"/>
              <a:t>Following </a:t>
            </a:r>
            <a:r>
              <a:rPr lang="en-US" sz="8000" dirty="0"/>
              <a:t>a series of Data transformation on Excel and subsequent SQL queries I was able to establish the business relation that exist in the Hotel business </a:t>
            </a:r>
            <a:r>
              <a:rPr lang="en-US" sz="8000" dirty="0" smtClean="0"/>
              <a:t>process.</a:t>
            </a:r>
          </a:p>
          <a:p>
            <a:pPr>
              <a:buFont typeface="Wingdings" panose="05000000000000000000" pitchFamily="2" charset="2"/>
              <a:buChar char="Ø"/>
            </a:pPr>
            <a:endParaRPr lang="en-US" sz="8000" dirty="0"/>
          </a:p>
          <a:p>
            <a:pPr>
              <a:buFont typeface="Wingdings" panose="05000000000000000000" pitchFamily="2" charset="2"/>
              <a:buChar char="Ø"/>
            </a:pPr>
            <a:r>
              <a:rPr lang="en-US" sz="8000" dirty="0" smtClean="0"/>
              <a:t>This </a:t>
            </a:r>
            <a:r>
              <a:rPr lang="en-US" sz="8000" dirty="0"/>
              <a:t>was achieved by establishing one to one relationship and many to many relationship and subsequently introduce a bridge </a:t>
            </a:r>
            <a:r>
              <a:rPr lang="en-US" sz="8000" dirty="0" smtClean="0"/>
              <a:t>table.</a:t>
            </a:r>
          </a:p>
          <a:p>
            <a:pPr>
              <a:buFont typeface="Wingdings" panose="05000000000000000000" pitchFamily="2" charset="2"/>
              <a:buChar char="Ø"/>
            </a:pPr>
            <a:endParaRPr lang="en-US" sz="8000" dirty="0"/>
          </a:p>
          <a:p>
            <a:pPr>
              <a:buFont typeface="Wingdings" panose="05000000000000000000" pitchFamily="2" charset="2"/>
              <a:buChar char="Ø"/>
            </a:pPr>
            <a:r>
              <a:rPr lang="en-CA" sz="8000" dirty="0" smtClean="0"/>
              <a:t>The </a:t>
            </a:r>
            <a:r>
              <a:rPr lang="en-CA" sz="8000" dirty="0"/>
              <a:t>relationships were created due to identical columns among two tables e.g.</a:t>
            </a:r>
          </a:p>
          <a:p>
            <a:pPr lvl="1"/>
            <a:r>
              <a:rPr lang="en-CA" sz="8000" dirty="0"/>
              <a:t>“menu” and “food orders” tables both have a “menu_id” column and are therefore related. Same can be said for Request ,Booking and Room tables</a:t>
            </a:r>
            <a:r>
              <a:rPr lang="en-CA" sz="8000" dirty="0" smtClean="0"/>
              <a:t>.</a:t>
            </a:r>
          </a:p>
          <a:p>
            <a:pPr lvl="1"/>
            <a:endParaRPr lang="en-US" sz="9600" dirty="0"/>
          </a:p>
          <a:p>
            <a:pPr>
              <a:buFont typeface="Wingdings" panose="05000000000000000000" pitchFamily="2" charset="2"/>
              <a:buChar char="Ø"/>
            </a:pPr>
            <a:r>
              <a:rPr lang="en-CA" sz="8000" dirty="0"/>
              <a:t>As result of the bridge table which established many to many relation we did merge the tables with join queries on SQL.</a:t>
            </a:r>
          </a:p>
          <a:p>
            <a:pPr>
              <a:buFont typeface="Arial" panose="020B0604020202020204" pitchFamily="34" charset="0"/>
              <a:buChar char="•"/>
            </a:pPr>
            <a:r>
              <a:rPr lang="en-US" sz="8000" dirty="0"/>
              <a:t>The tables were subsequently exported to POWER BI for analysis and creation of a dashboard</a:t>
            </a:r>
            <a:r>
              <a:rPr lang="en-US" sz="8000" dirty="0" smtClean="0"/>
              <a:t>.</a:t>
            </a:r>
          </a:p>
          <a:p>
            <a:pPr marL="0" indent="0">
              <a:buNone/>
            </a:pPr>
            <a:endParaRPr lang="en-US" sz="8000" dirty="0" smtClean="0"/>
          </a:p>
          <a:p>
            <a:pPr marL="0" indent="0">
              <a:buNone/>
            </a:pPr>
            <a:endParaRPr lang="en-US" sz="8000" dirty="0"/>
          </a:p>
          <a:p>
            <a:pPr marL="0" indent="0">
              <a:buNone/>
            </a:pPr>
            <a:endParaRPr lang="en-US" sz="8000" dirty="0" smtClean="0"/>
          </a:p>
          <a:p>
            <a:pPr marL="0" indent="0">
              <a:buNone/>
            </a:pPr>
            <a:endParaRPr lang="en-CA" sz="8000" dirty="0"/>
          </a:p>
          <a:p>
            <a:endParaRPr lang="en-US" sz="2200" dirty="0"/>
          </a:p>
          <a:p>
            <a:endParaRPr lang="en-US" sz="2200" dirty="0"/>
          </a:p>
          <a:p>
            <a:endParaRPr lang="en-US" sz="2200" dirty="0"/>
          </a:p>
          <a:p>
            <a:pPr marL="0" indent="0">
              <a:buNone/>
            </a:pPr>
            <a:endParaRPr lang="en-CA" sz="2200" dirty="0"/>
          </a:p>
        </p:txBody>
      </p:sp>
    </p:spTree>
    <p:extLst>
      <p:ext uri="{BB962C8B-B14F-4D97-AF65-F5344CB8AC3E}">
        <p14:creationId xmlns:p14="http://schemas.microsoft.com/office/powerpoint/2010/main" val="256576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219ED3-812A-C525-DEEB-47821B41748B}"/>
              </a:ext>
            </a:extLst>
          </p:cNvPr>
          <p:cNvSpPr>
            <a:spLocks noGrp="1"/>
          </p:cNvSpPr>
          <p:nvPr>
            <p:ph type="title" idx="4294967295"/>
          </p:nvPr>
        </p:nvSpPr>
        <p:spPr>
          <a:xfrm>
            <a:off x="566056" y="976087"/>
            <a:ext cx="8475663" cy="795337"/>
          </a:xfrm>
        </p:spPr>
        <p:txBody>
          <a:bodyPr>
            <a:normAutofit/>
          </a:bodyPr>
          <a:lstStyle/>
          <a:p>
            <a:r>
              <a:rPr lang="en-CA" sz="2400" b="1" dirty="0"/>
              <a:t>Data Quality and Recommendations</a:t>
            </a:r>
          </a:p>
        </p:txBody>
      </p:sp>
      <p:sp>
        <p:nvSpPr>
          <p:cNvPr id="3" name="Content Placeholder 2">
            <a:extLst>
              <a:ext uri="{FF2B5EF4-FFF2-40B4-BE49-F238E27FC236}">
                <a16:creationId xmlns="" xmlns:a16="http://schemas.microsoft.com/office/drawing/2014/main" id="{3A87D08D-21FD-7AA8-41A5-CC54A8647CB0}"/>
              </a:ext>
            </a:extLst>
          </p:cNvPr>
          <p:cNvSpPr>
            <a:spLocks noGrp="1"/>
          </p:cNvSpPr>
          <p:nvPr>
            <p:ph type="body" idx="4294967295"/>
          </p:nvPr>
        </p:nvSpPr>
        <p:spPr>
          <a:xfrm>
            <a:off x="0" y="1481138"/>
            <a:ext cx="12192000" cy="5376862"/>
          </a:xfrm>
        </p:spPr>
        <p:txBody>
          <a:bodyPr>
            <a:noAutofit/>
          </a:bodyPr>
          <a:lstStyle/>
          <a:p>
            <a:endParaRPr lang="en-US" sz="2000" dirty="0" smtClean="0"/>
          </a:p>
          <a:p>
            <a:r>
              <a:rPr lang="en-US" sz="2000" dirty="0" smtClean="0"/>
              <a:t>The </a:t>
            </a:r>
            <a:r>
              <a:rPr lang="en-US" sz="2000" dirty="0" smtClean="0"/>
              <a:t>two table that was exported from SQL were named Request and Food order table; I noticed a data error showing the year as  1819 in conjunction with the time. This was fixed by eliminating the date error through data validation and Data split .</a:t>
            </a:r>
            <a:endParaRPr lang="en-CA" sz="2000" dirty="0" smtClean="0"/>
          </a:p>
          <a:p>
            <a:r>
              <a:rPr lang="en-CA" sz="2000" dirty="0" smtClean="0"/>
              <a:t>After joining “request”, “booking” and “rooms” tables (due to their relationship), the discrepancy in the “</a:t>
            </a:r>
            <a:r>
              <a:rPr lang="en-CA" sz="2000" dirty="0" err="1" smtClean="0"/>
              <a:t>start_date</a:t>
            </a:r>
            <a:r>
              <a:rPr lang="en-CA" sz="2000" dirty="0" smtClean="0"/>
              <a:t>” column in the “bookings” table can be </a:t>
            </a:r>
            <a:r>
              <a:rPr lang="en-CA" sz="2000" dirty="0" smtClean="0"/>
              <a:t>observed.</a:t>
            </a:r>
          </a:p>
          <a:p>
            <a:r>
              <a:rPr lang="en-CA" b="1" i="1" dirty="0" smtClean="0"/>
              <a:t>Data </a:t>
            </a:r>
            <a:r>
              <a:rPr lang="en-CA" b="1" i="1" dirty="0"/>
              <a:t>Validation can be implemented while entering information into the Hotel System database in the future, to avoid data entry errors</a:t>
            </a:r>
            <a:r>
              <a:rPr lang="en-CA" b="1" i="1" dirty="0" smtClean="0"/>
              <a:t>.</a:t>
            </a:r>
            <a:endParaRPr lang="en-CA" b="1" i="1" dirty="0"/>
          </a:p>
          <a:p>
            <a:pPr>
              <a:buFont typeface="Wingdings" panose="05000000000000000000" pitchFamily="2" charset="2"/>
              <a:buChar char="Ø"/>
            </a:pPr>
            <a:r>
              <a:rPr lang="en-US" sz="2000" dirty="0" smtClean="0"/>
              <a:t>Using DAX on Power BI I was able to determine revenue generated from various aspect of the business.</a:t>
            </a:r>
            <a:endParaRPr lang="en-CA" sz="2000" dirty="0"/>
          </a:p>
          <a:p>
            <a:r>
              <a:rPr lang="en-CA" sz="2000" dirty="0" smtClean="0"/>
              <a:t>Once the clean data was loaded on POWER BI it was analysed and the following insight and recommendation are given below as seen from the table below:</a:t>
            </a:r>
            <a:endParaRPr lang="en-CA" sz="2000" dirty="0"/>
          </a:p>
        </p:txBody>
      </p:sp>
    </p:spTree>
    <p:extLst>
      <p:ext uri="{BB962C8B-B14F-4D97-AF65-F5344CB8AC3E}">
        <p14:creationId xmlns:p14="http://schemas.microsoft.com/office/powerpoint/2010/main" val="227848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DF88B562-EE95-5AD0-5A8B-2413EC5BC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3" y="1080532"/>
            <a:ext cx="12046857" cy="5777468"/>
          </a:xfrm>
          <a:prstGeom prst="rect">
            <a:avLst/>
          </a:prstGeom>
        </p:spPr>
      </p:pic>
      <p:sp>
        <p:nvSpPr>
          <p:cNvPr id="3" name="TextBox 2"/>
          <p:cNvSpPr txBox="1"/>
          <p:nvPr/>
        </p:nvSpPr>
        <p:spPr>
          <a:xfrm>
            <a:off x="1320799" y="551543"/>
            <a:ext cx="9173029" cy="369332"/>
          </a:xfrm>
          <a:prstGeom prst="rect">
            <a:avLst/>
          </a:prstGeom>
          <a:noFill/>
        </p:spPr>
        <p:txBody>
          <a:bodyPr wrap="square" rtlCol="0">
            <a:spAutoFit/>
          </a:bodyPr>
          <a:lstStyle/>
          <a:p>
            <a:r>
              <a:rPr lang="en-CA"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RESERVATION TABLE     [Booking,Request,Room]</a:t>
            </a:r>
          </a:p>
        </p:txBody>
      </p:sp>
    </p:spTree>
    <p:extLst>
      <p:ext uri="{BB962C8B-B14F-4D97-AF65-F5344CB8AC3E}">
        <p14:creationId xmlns:p14="http://schemas.microsoft.com/office/powerpoint/2010/main" val="260684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8C01FFF-A8DD-E05F-00FF-4544C95B5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41" y="1175657"/>
            <a:ext cx="11936159" cy="5558972"/>
          </a:xfrm>
          <a:prstGeom prst="rect">
            <a:avLst/>
          </a:prstGeom>
        </p:spPr>
      </p:pic>
      <p:sp>
        <p:nvSpPr>
          <p:cNvPr id="3" name="TextBox 2"/>
          <p:cNvSpPr txBox="1"/>
          <p:nvPr/>
        </p:nvSpPr>
        <p:spPr>
          <a:xfrm>
            <a:off x="798288" y="667659"/>
            <a:ext cx="6589484" cy="369332"/>
          </a:xfrm>
          <a:prstGeom prst="rect">
            <a:avLst/>
          </a:prstGeom>
          <a:noFill/>
        </p:spPr>
        <p:txBody>
          <a:bodyPr wrap="square" rtlCol="0">
            <a:spAutoFit/>
          </a:bodyPr>
          <a:lstStyle/>
          <a:p>
            <a:r>
              <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FOOD TABLE [Food Order &amp; Menu]</a:t>
            </a:r>
            <a:endParaRPr lang="en-CA"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409634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A6B1F9-4B34-0583-B767-FCF303C3CB98}"/>
              </a:ext>
            </a:extLst>
          </p:cNvPr>
          <p:cNvSpPr>
            <a:spLocks noGrp="1"/>
          </p:cNvSpPr>
          <p:nvPr>
            <p:ph type="title"/>
          </p:nvPr>
        </p:nvSpPr>
        <p:spPr>
          <a:xfrm>
            <a:off x="1161143" y="595087"/>
            <a:ext cx="9662884" cy="348342"/>
          </a:xfrm>
        </p:spPr>
        <p:txBody>
          <a:bodyPr>
            <a:noAutofit/>
          </a:bodyPr>
          <a:lstStyle/>
          <a:p>
            <a:r>
              <a:rPr lang="en-CA" sz="2000" b="1" dirty="0"/>
              <a:t>Extracting Insights from Database</a:t>
            </a:r>
            <a:endParaRPr lang="en-CA" sz="2000" dirty="0"/>
          </a:p>
        </p:txBody>
      </p:sp>
      <p:sp>
        <p:nvSpPr>
          <p:cNvPr id="3" name="Content Placeholder 2">
            <a:extLst>
              <a:ext uri="{FF2B5EF4-FFF2-40B4-BE49-F238E27FC236}">
                <a16:creationId xmlns="" xmlns:a16="http://schemas.microsoft.com/office/drawing/2014/main" id="{EB69F7BE-5F8F-620E-91D9-9DDD52BE0AB5}"/>
              </a:ext>
            </a:extLst>
          </p:cNvPr>
          <p:cNvSpPr>
            <a:spLocks noGrp="1"/>
          </p:cNvSpPr>
          <p:nvPr>
            <p:ph idx="1"/>
          </p:nvPr>
        </p:nvSpPr>
        <p:spPr>
          <a:xfrm>
            <a:off x="174172" y="1190172"/>
            <a:ext cx="12017828" cy="5667827"/>
          </a:xfrm>
        </p:spPr>
        <p:txBody>
          <a:bodyPr>
            <a:normAutofit lnSpcReduction="10000"/>
          </a:bodyPr>
          <a:lstStyle/>
          <a:p>
            <a:r>
              <a:rPr lang="en-US" sz="2000" dirty="0" smtClean="0"/>
              <a:t>From the above table its safe to say the revenue base of the Hotel System is  from Reservation </a:t>
            </a:r>
            <a:r>
              <a:rPr lang="en-US" sz="2000" b="1" dirty="0" smtClean="0"/>
              <a:t>22m</a:t>
            </a:r>
            <a:r>
              <a:rPr lang="en-US" sz="2000" dirty="0" smtClean="0"/>
              <a:t> and food orders accounting for </a:t>
            </a:r>
            <a:r>
              <a:rPr lang="en-US" sz="2000" b="1" dirty="0" smtClean="0"/>
              <a:t>2.73K</a:t>
            </a:r>
            <a:endParaRPr lang="en-CA" sz="2000" b="1" dirty="0"/>
          </a:p>
          <a:p>
            <a:r>
              <a:rPr lang="en-US" sz="2000" dirty="0"/>
              <a:t>﻿</a:t>
            </a:r>
            <a:r>
              <a:rPr lang="en-US" sz="2000" dirty="0" smtClean="0"/>
              <a:t>Further review of revenue from reservation/food orders shows under ;</a:t>
            </a:r>
          </a:p>
          <a:p>
            <a:r>
              <a:rPr lang="en-US" sz="1900" b="1" dirty="0" smtClean="0"/>
              <a:t>Room Type</a:t>
            </a:r>
            <a:r>
              <a:rPr lang="en-US" sz="2000" dirty="0" smtClean="0"/>
              <a:t>: at </a:t>
            </a:r>
            <a:r>
              <a:rPr lang="en-US" sz="2000" b="1" dirty="0" smtClean="0"/>
              <a:t>11.5M</a:t>
            </a:r>
            <a:r>
              <a:rPr lang="en-US" sz="2000" dirty="0" smtClean="0"/>
              <a:t> </a:t>
            </a:r>
            <a:r>
              <a:rPr lang="en-US" sz="2000" b="1" dirty="0" smtClean="0"/>
              <a:t>conference room small </a:t>
            </a:r>
            <a:r>
              <a:rPr lang="en-US" sz="2000" dirty="0"/>
              <a:t>had the highest </a:t>
            </a:r>
            <a:r>
              <a:rPr lang="en-US" sz="2000" dirty="0" smtClean="0"/>
              <a:t>total </a:t>
            </a:r>
            <a:r>
              <a:rPr lang="en-US" sz="2000" dirty="0"/>
              <a:t>revenue and was </a:t>
            </a:r>
            <a:r>
              <a:rPr lang="en-US" sz="2000" b="1" dirty="0"/>
              <a:t>1,932.22% </a:t>
            </a:r>
            <a:r>
              <a:rPr lang="en-US" sz="2000" dirty="0"/>
              <a:t>higher than </a:t>
            </a:r>
            <a:r>
              <a:rPr lang="en-US" sz="2000" b="1" dirty="0" smtClean="0"/>
              <a:t>double room</a:t>
            </a:r>
            <a:r>
              <a:rPr lang="en-US" sz="2000" dirty="0" smtClean="0"/>
              <a:t>, </a:t>
            </a:r>
            <a:r>
              <a:rPr lang="en-US" sz="2000" dirty="0"/>
              <a:t>which had the lowest Total revenue at </a:t>
            </a:r>
            <a:r>
              <a:rPr lang="en-US" sz="2000" b="1" dirty="0" smtClean="0"/>
              <a:t>5.6k</a:t>
            </a:r>
            <a:r>
              <a:rPr lang="en-US" sz="2000" dirty="0" smtClean="0"/>
              <a:t>. Hence accounted for </a:t>
            </a:r>
            <a:r>
              <a:rPr lang="en-US" sz="2000" b="1" dirty="0" smtClean="0"/>
              <a:t>51.42% </a:t>
            </a:r>
            <a:r>
              <a:rPr lang="en-US" sz="2000" dirty="0" smtClean="0"/>
              <a:t>of the total revenue from reservations.</a:t>
            </a:r>
          </a:p>
          <a:p>
            <a:r>
              <a:rPr lang="en-US" sz="1900" b="1" dirty="0" smtClean="0"/>
              <a:t>Request Type</a:t>
            </a:r>
            <a:r>
              <a:rPr lang="en-US" sz="2000" dirty="0" smtClean="0"/>
              <a:t>: the highest revenue was earned from </a:t>
            </a:r>
            <a:r>
              <a:rPr lang="en-US" sz="2000" b="1" dirty="0" smtClean="0"/>
              <a:t>Wedding</a:t>
            </a:r>
            <a:r>
              <a:rPr lang="en-US" sz="2000" dirty="0" smtClean="0"/>
              <a:t> at </a:t>
            </a:r>
            <a:r>
              <a:rPr lang="en-US" sz="2000" b="1" dirty="0" smtClean="0"/>
              <a:t>9M</a:t>
            </a:r>
            <a:r>
              <a:rPr lang="en-US" sz="2000" dirty="0" smtClean="0"/>
              <a:t>, followed by </a:t>
            </a:r>
            <a:r>
              <a:rPr lang="en-US" sz="2000" b="1" dirty="0" smtClean="0"/>
              <a:t>Party</a:t>
            </a:r>
            <a:r>
              <a:rPr lang="en-US" sz="2000" dirty="0" smtClean="0"/>
              <a:t>  at </a:t>
            </a:r>
            <a:r>
              <a:rPr lang="en-US" sz="2000" b="1" dirty="0" smtClean="0"/>
              <a:t>8.3m</a:t>
            </a:r>
            <a:r>
              <a:rPr lang="en-US" sz="2000" dirty="0" smtClean="0"/>
              <a:t> and lowest revenue earned under this category is from </a:t>
            </a:r>
            <a:r>
              <a:rPr lang="en-US" sz="2000" b="1" dirty="0" smtClean="0"/>
              <a:t>Vacation </a:t>
            </a:r>
            <a:r>
              <a:rPr lang="en-US" sz="2000" dirty="0" smtClean="0"/>
              <a:t>at</a:t>
            </a:r>
            <a:r>
              <a:rPr lang="en-US" sz="2000" b="1" dirty="0" smtClean="0"/>
              <a:t> 3.6K.</a:t>
            </a:r>
          </a:p>
          <a:p>
            <a:r>
              <a:rPr lang="en-US" sz="1900" b="1" dirty="0" smtClean="0"/>
              <a:t>Reservation by Client</a:t>
            </a:r>
            <a:r>
              <a:rPr lang="en-US" sz="2000" dirty="0" smtClean="0"/>
              <a:t>: The highest revenue was from </a:t>
            </a:r>
            <a:r>
              <a:rPr lang="en-US" sz="1800" b="1" dirty="0" smtClean="0"/>
              <a:t>Eldridge </a:t>
            </a:r>
            <a:r>
              <a:rPr lang="en-US" sz="1800" b="1" dirty="0"/>
              <a:t>Carroll DDS</a:t>
            </a:r>
            <a:r>
              <a:rPr lang="en-US" sz="2000" dirty="0"/>
              <a:t> at </a:t>
            </a:r>
            <a:r>
              <a:rPr lang="en-US" sz="1800" b="1" dirty="0" smtClean="0"/>
              <a:t>52,640</a:t>
            </a:r>
            <a:r>
              <a:rPr lang="en-US" sz="2000" dirty="0" smtClean="0"/>
              <a:t> </a:t>
            </a:r>
            <a:r>
              <a:rPr lang="en-US" sz="2000" dirty="0"/>
              <a:t>followed by </a:t>
            </a:r>
            <a:r>
              <a:rPr lang="en-US" sz="1800" b="1" dirty="0"/>
              <a:t>Dr. Raiden Jaskolski III </a:t>
            </a:r>
            <a:r>
              <a:rPr lang="en-US" sz="1800" b="1" dirty="0" smtClean="0"/>
              <a:t>52,080</a:t>
            </a:r>
            <a:r>
              <a:rPr lang="en-US" sz="1800" dirty="0" smtClean="0"/>
              <a:t> </a:t>
            </a:r>
            <a:r>
              <a:rPr lang="en-US" sz="2000" dirty="0" smtClean="0"/>
              <a:t>and </a:t>
            </a:r>
            <a:r>
              <a:rPr lang="en-US" sz="1800" b="1" dirty="0"/>
              <a:t>Mrs. Clemma </a:t>
            </a:r>
            <a:r>
              <a:rPr lang="en-US" sz="1800" b="1" dirty="0" smtClean="0"/>
              <a:t>Robel 50,960</a:t>
            </a:r>
            <a:r>
              <a:rPr lang="en-US" sz="1800" dirty="0" smtClean="0"/>
              <a:t>.</a:t>
            </a:r>
            <a:r>
              <a:rPr lang="en-US" sz="1800" dirty="0"/>
              <a:t>﻿</a:t>
            </a:r>
            <a:r>
              <a:rPr lang="en-US" sz="1800" b="1" dirty="0"/>
              <a:t>Eldridge Carroll DDS </a:t>
            </a:r>
            <a:r>
              <a:rPr lang="en-US" sz="2000" dirty="0"/>
              <a:t>accounted for </a:t>
            </a:r>
            <a:r>
              <a:rPr lang="en-US" sz="2000" b="1" dirty="0"/>
              <a:t>0.24% </a:t>
            </a:r>
            <a:r>
              <a:rPr lang="en-US" sz="2000" dirty="0"/>
              <a:t>of Total </a:t>
            </a:r>
            <a:r>
              <a:rPr lang="en-US" sz="2000" dirty="0" smtClean="0"/>
              <a:t>revenue.</a:t>
            </a:r>
            <a:r>
              <a:rPr lang="en-US" sz="2000" dirty="0"/>
              <a:t> Across all 4,717 </a:t>
            </a:r>
            <a:r>
              <a:rPr lang="en-US" sz="2000" dirty="0" smtClean="0"/>
              <a:t>Client name, </a:t>
            </a:r>
            <a:r>
              <a:rPr lang="en-US" sz="2000" dirty="0"/>
              <a:t>Total revenue ranged from 80 to 52640</a:t>
            </a:r>
            <a:r>
              <a:rPr lang="en-US" sz="2000" dirty="0" smtClean="0"/>
              <a:t>.</a:t>
            </a:r>
          </a:p>
          <a:p>
            <a:r>
              <a:rPr lang="en-US" sz="2000" dirty="0"/>
              <a:t>﻿</a:t>
            </a:r>
            <a:r>
              <a:rPr lang="en-US" sz="1900" b="1" dirty="0" smtClean="0"/>
              <a:t>Food Category</a:t>
            </a:r>
            <a:r>
              <a:rPr lang="en-US" sz="1800" dirty="0" smtClean="0"/>
              <a:t>: </a:t>
            </a:r>
            <a:r>
              <a:rPr lang="en-US" sz="2000" dirty="0" smtClean="0"/>
              <a:t>At </a:t>
            </a:r>
            <a:r>
              <a:rPr lang="en-US" sz="2000" b="1" dirty="0" smtClean="0"/>
              <a:t>1,576</a:t>
            </a:r>
            <a:r>
              <a:rPr lang="en-US" sz="2000" dirty="0"/>
              <a:t>, dinner had the highest Revenue and was 2,151.43% higher than alcoholic-drink, which had the lowest Revenue at </a:t>
            </a:r>
            <a:r>
              <a:rPr lang="en-US" sz="2000" b="1" dirty="0"/>
              <a:t>70</a:t>
            </a:r>
            <a:r>
              <a:rPr lang="en-US" sz="2000" b="1" dirty="0" smtClean="0"/>
              <a:t>.</a:t>
            </a:r>
            <a:r>
              <a:rPr lang="en-US" sz="2000" dirty="0"/>
              <a:t> dinner accounted for </a:t>
            </a:r>
            <a:r>
              <a:rPr lang="en-US" sz="2000" b="1" dirty="0"/>
              <a:t>57.64% </a:t>
            </a:r>
            <a:r>
              <a:rPr lang="en-US" sz="2000" dirty="0"/>
              <a:t>of </a:t>
            </a:r>
            <a:r>
              <a:rPr lang="en-US" sz="2000" dirty="0" smtClean="0"/>
              <a:t>food order revenue.</a:t>
            </a:r>
            <a:r>
              <a:rPr lang="en-US" sz="2000" dirty="0"/>
              <a:t> </a:t>
            </a:r>
            <a:r>
              <a:rPr lang="en-US" sz="2000" dirty="0" smtClean="0"/>
              <a:t>Across </a:t>
            </a:r>
            <a:r>
              <a:rPr lang="en-US" sz="2000" dirty="0"/>
              <a:t>all 5 Category, Revenue ranged from 70 to </a:t>
            </a:r>
            <a:r>
              <a:rPr lang="en-US" sz="2000" dirty="0" smtClean="0"/>
              <a:t>1,576.</a:t>
            </a:r>
          </a:p>
          <a:p>
            <a:r>
              <a:rPr lang="en-US" sz="1900" b="1" dirty="0" smtClean="0"/>
              <a:t>Menu </a:t>
            </a:r>
            <a:r>
              <a:rPr lang="en-US" sz="1900" b="1" dirty="0" smtClean="0"/>
              <a:t>Type: surf</a:t>
            </a:r>
            <a:r>
              <a:rPr lang="en-US" sz="2000" dirty="0" smtClean="0"/>
              <a:t> </a:t>
            </a:r>
            <a:r>
              <a:rPr lang="en-US" sz="2000" dirty="0"/>
              <a:t>'n turf had the highest Revenue at 442, followed by vegetarian lasagna and steak 'n stuff. soft-drink had the lowest Revenue at 24</a:t>
            </a:r>
            <a:r>
              <a:rPr lang="en-US" sz="2000" dirty="0" smtClean="0"/>
              <a:t>.</a:t>
            </a:r>
            <a:r>
              <a:rPr lang="en-US" sz="2000" dirty="0"/>
              <a:t> surf 'n turf accounted for 16.17% of </a:t>
            </a:r>
            <a:r>
              <a:rPr lang="en-US" sz="2000" dirty="0" smtClean="0"/>
              <a:t>Revenue.</a:t>
            </a:r>
            <a:r>
              <a:rPr lang="en-US" sz="2000" dirty="0"/>
              <a:t> Across all 16 Menu, Revenue ranged from 24 to </a:t>
            </a:r>
            <a:r>
              <a:rPr lang="en-US" sz="2000" dirty="0" smtClean="0"/>
              <a:t>442.</a:t>
            </a:r>
            <a:endParaRPr lang="en-US" sz="1900" b="1" dirty="0" smtClean="0"/>
          </a:p>
          <a:p>
            <a:endParaRPr lang="en-US" sz="2000" dirty="0" smtClean="0"/>
          </a:p>
          <a:p>
            <a:endParaRPr lang="en-US" sz="2000" b="1" dirty="0"/>
          </a:p>
          <a:p>
            <a:endParaRPr lang="en-CA" dirty="0"/>
          </a:p>
          <a:p>
            <a:endParaRPr lang="en-CA" dirty="0"/>
          </a:p>
        </p:txBody>
      </p:sp>
    </p:spTree>
    <p:extLst>
      <p:ext uri="{BB962C8B-B14F-4D97-AF65-F5344CB8AC3E}">
        <p14:creationId xmlns:p14="http://schemas.microsoft.com/office/powerpoint/2010/main" val="70459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F3C2E149-B876-3BA7-3865-E504010957B8}"/>
              </a:ext>
            </a:extLst>
          </p:cNvPr>
          <p:cNvSpPr>
            <a:spLocks noGrp="1"/>
          </p:cNvSpPr>
          <p:nvPr>
            <p:ph type="title"/>
          </p:nvPr>
        </p:nvSpPr>
        <p:spPr>
          <a:xfrm>
            <a:off x="1422399" y="982134"/>
            <a:ext cx="9474199" cy="570895"/>
          </a:xfrm>
        </p:spPr>
        <p:txBody>
          <a:bodyPr>
            <a:normAutofit/>
          </a:bodyPr>
          <a:lstStyle/>
          <a:p>
            <a:r>
              <a:rPr lang="en-US" sz="2400" b="1" dirty="0" smtClean="0"/>
              <a:t>Recommendations based on Insights from Database</a:t>
            </a:r>
            <a:endParaRPr lang="en-CA" sz="2400" b="1" dirty="0"/>
          </a:p>
        </p:txBody>
      </p:sp>
      <p:sp>
        <p:nvSpPr>
          <p:cNvPr id="8" name="Content Placeholder 7">
            <a:extLst>
              <a:ext uri="{FF2B5EF4-FFF2-40B4-BE49-F238E27FC236}">
                <a16:creationId xmlns="" xmlns:a16="http://schemas.microsoft.com/office/drawing/2014/main" id="{988051A9-386F-DFF1-CEAA-40B2D61D894F}"/>
              </a:ext>
            </a:extLst>
          </p:cNvPr>
          <p:cNvSpPr>
            <a:spLocks noGrp="1"/>
          </p:cNvSpPr>
          <p:nvPr>
            <p:ph idx="1"/>
          </p:nvPr>
        </p:nvSpPr>
        <p:spPr>
          <a:xfrm>
            <a:off x="290286" y="1553028"/>
            <a:ext cx="11684000" cy="5167086"/>
          </a:xfrm>
        </p:spPr>
        <p:txBody>
          <a:bodyPr>
            <a:normAutofit fontScale="92500" lnSpcReduction="20000"/>
          </a:bodyPr>
          <a:lstStyle/>
          <a:p>
            <a:pPr marL="0" indent="0">
              <a:buNone/>
            </a:pPr>
            <a:r>
              <a:rPr lang="en-US" sz="2000" dirty="0" smtClean="0"/>
              <a:t>In order to boost and sustain revenue based </a:t>
            </a:r>
            <a:r>
              <a:rPr lang="en-US" sz="2000" dirty="0" smtClean="0"/>
              <a:t>on the </a:t>
            </a:r>
            <a:r>
              <a:rPr lang="en-US" sz="2000" dirty="0" smtClean="0"/>
              <a:t>insight garnered from the database ;below are some of the pertinent recommendations; </a:t>
            </a:r>
          </a:p>
          <a:p>
            <a:pPr>
              <a:buFont typeface="Wingdings" panose="05000000000000000000" pitchFamily="2" charset="2"/>
              <a:buChar char="Ø"/>
            </a:pPr>
            <a:r>
              <a:rPr lang="en-US" sz="2000" dirty="0" smtClean="0"/>
              <a:t>The highest revenue comes from the use of the conference rooms from weddings ,party's and business meetings. In order to drive more business to these arrears  , the  hotel mgmt. </a:t>
            </a:r>
            <a:r>
              <a:rPr lang="en-US" sz="2000" dirty="0"/>
              <a:t>needs to </a:t>
            </a:r>
            <a:r>
              <a:rPr lang="en-US" sz="2000" dirty="0" smtClean="0"/>
              <a:t>adapt to recent trends, audience demands and offer more value added services such as making their environment more </a:t>
            </a:r>
            <a:r>
              <a:rPr lang="en-US" sz="2000" dirty="0" smtClean="0"/>
              <a:t>aesthetic.</a:t>
            </a:r>
          </a:p>
          <a:p>
            <a:pPr>
              <a:buFont typeface="Wingdings" panose="05000000000000000000" pitchFamily="2" charset="2"/>
              <a:buChar char="Ø"/>
            </a:pPr>
            <a:r>
              <a:rPr lang="en-US" sz="2000" dirty="0" smtClean="0"/>
              <a:t>Also </a:t>
            </a:r>
            <a:r>
              <a:rPr lang="en-US" sz="2000" dirty="0" smtClean="0"/>
              <a:t>as a means to boost revenue  generation from least sources such as Vacation, holidays and double /single rooms. Management needs to create special packages that is attractive to client such as </a:t>
            </a:r>
            <a:r>
              <a:rPr lang="en-US" sz="2000" dirty="0"/>
              <a:t>spa package, the sightseeing package, holiday packages and so </a:t>
            </a:r>
            <a:r>
              <a:rPr lang="en-US" sz="2000" dirty="0" smtClean="0"/>
              <a:t>on. This will go along way to drive revenue in this </a:t>
            </a:r>
            <a:r>
              <a:rPr lang="en-US" sz="2000" dirty="0" smtClean="0"/>
              <a:t>avenues.</a:t>
            </a:r>
          </a:p>
          <a:p>
            <a:pPr>
              <a:buFont typeface="Wingdings" panose="05000000000000000000" pitchFamily="2" charset="2"/>
              <a:buChar char="Ø"/>
            </a:pPr>
            <a:r>
              <a:rPr lang="en-US" sz="2000" dirty="0" smtClean="0"/>
              <a:t>It </a:t>
            </a:r>
            <a:r>
              <a:rPr lang="en-US" sz="2000" dirty="0" smtClean="0"/>
              <a:t>is equally  important to reward our loyal clients by way of special discount and offers as a way of retaining there business because the hotel industry  mostly thrive on testimonial and </a:t>
            </a:r>
            <a:r>
              <a:rPr lang="en-US" sz="2000" dirty="0" smtClean="0"/>
              <a:t>referrals.</a:t>
            </a:r>
          </a:p>
          <a:p>
            <a:pPr>
              <a:buFont typeface="Wingdings" panose="05000000000000000000" pitchFamily="2" charset="2"/>
              <a:buChar char="Ø"/>
            </a:pPr>
            <a:r>
              <a:rPr lang="en-US" sz="2000" dirty="0" smtClean="0"/>
              <a:t>Another </a:t>
            </a:r>
            <a:r>
              <a:rPr lang="en-US" sz="2000" dirty="0" smtClean="0"/>
              <a:t>means of increasing revenue generation from food orders or menu is to  </a:t>
            </a:r>
            <a:r>
              <a:rPr lang="en-US" sz="2000" dirty="0"/>
              <a:t>become an eco-friendly hotel, grow your own garden with fresh food that guests can see is healthy for them, offer vegan menus and various activities that are popular nowadays. All of this can help you capture your audience and offer them something unexpected and </a:t>
            </a:r>
            <a:r>
              <a:rPr lang="en-US" sz="2000" dirty="0" smtClean="0"/>
              <a:t>delightful.</a:t>
            </a:r>
          </a:p>
          <a:p>
            <a:pPr>
              <a:buFont typeface="Wingdings" panose="05000000000000000000" pitchFamily="2" charset="2"/>
              <a:buChar char="Ø"/>
            </a:pPr>
            <a:r>
              <a:rPr lang="en-US" sz="2000" dirty="0" smtClean="0"/>
              <a:t>Train </a:t>
            </a:r>
            <a:r>
              <a:rPr lang="en-US" sz="2000" dirty="0" smtClean="0"/>
              <a:t>and retrain your employees  </a:t>
            </a:r>
            <a:r>
              <a:rPr lang="en-US" sz="2000" dirty="0"/>
              <a:t>on being hospitable and welcoming. Follow trends on this as well since it’s very important to go above and beyond customer expectations.</a:t>
            </a:r>
          </a:p>
          <a:p>
            <a:pPr>
              <a:buFont typeface="Arial" panose="020B0604020202020204" pitchFamily="34" charset="0"/>
              <a:buChar char="•"/>
            </a:pPr>
            <a:endParaRPr lang="en-US" sz="2000" dirty="0" smtClean="0"/>
          </a:p>
          <a:p>
            <a:pPr>
              <a:buFont typeface="Arial" panose="020B0604020202020204" pitchFamily="34" charset="0"/>
              <a:buChar char="•"/>
            </a:pPr>
            <a:endParaRPr lang="en-US" sz="2000" dirty="0"/>
          </a:p>
          <a:p>
            <a:pPr>
              <a:buFont typeface="Arial" panose="020B0604020202020204" pitchFamily="34" charset="0"/>
              <a:buChar char="•"/>
            </a:pPr>
            <a:endParaRPr lang="en-US" sz="2000" dirty="0" smtClean="0"/>
          </a:p>
          <a:p>
            <a:pPr>
              <a:buFont typeface="Arial" panose="020B0604020202020204" pitchFamily="34" charset="0"/>
              <a:buChar char="•"/>
            </a:pPr>
            <a:endParaRPr lang="en-CA" sz="2000" dirty="0"/>
          </a:p>
        </p:txBody>
      </p:sp>
    </p:spTree>
    <p:extLst>
      <p:ext uri="{BB962C8B-B14F-4D97-AF65-F5344CB8AC3E}">
        <p14:creationId xmlns:p14="http://schemas.microsoft.com/office/powerpoint/2010/main" val="31335547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1560</TotalTime>
  <Words>628</Words>
  <Application>Microsoft Office PowerPoint</Application>
  <PresentationFormat>Widescreen</PresentationFormat>
  <Paragraphs>51</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Entity Relationship Diagram</vt:lpstr>
      <vt:lpstr>ERD and Data Structure explanation</vt:lpstr>
      <vt:lpstr>Data Quality and Recommendations</vt:lpstr>
      <vt:lpstr>PowerPoint Presentation</vt:lpstr>
      <vt:lpstr>PowerPoint Presentation</vt:lpstr>
      <vt:lpstr>Extracting Insights from Database</vt:lpstr>
      <vt:lpstr>Recommendations based on Insights from Database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Relationship Diagram</dc:title>
  <dc:creator>adewale mebude</dc:creator>
  <cp:lastModifiedBy>Microsoft account</cp:lastModifiedBy>
  <cp:revision>38</cp:revision>
  <dcterms:created xsi:type="dcterms:W3CDTF">2022-08-30T05:29:45Z</dcterms:created>
  <dcterms:modified xsi:type="dcterms:W3CDTF">2023-01-17T18:17:54Z</dcterms:modified>
</cp:coreProperties>
</file>