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6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72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3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6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24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23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33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47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4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0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68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8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5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6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1F90DA-23CE-43A0-BB50-3FFEA80EC981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8E3192-8C93-488B-8312-2E6461020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0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Architecture</a:t>
            </a:r>
            <a:br>
              <a:rPr lang="en-GB" dirty="0" smtClean="0"/>
            </a:br>
            <a:r>
              <a:rPr lang="en-GB" dirty="0" smtClean="0"/>
              <a:t>BCT 2408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Desmond </a:t>
            </a:r>
            <a:r>
              <a:rPr lang="en-GB" dirty="0" err="1" smtClean="0"/>
              <a:t>Oketch</a:t>
            </a:r>
            <a:r>
              <a:rPr lang="en-GB" dirty="0" smtClean="0"/>
              <a:t> sct212-0083/2021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88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Trends in Power in </a:t>
            </a:r>
            <a:r>
              <a:rPr lang="en-GB" dirty="0" smtClean="0"/>
              <a:t>Integrated </a:t>
            </a:r>
            <a:r>
              <a:rPr lang="en-GB" dirty="0" smtClean="0"/>
              <a:t>Circuits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Power Challenges in Scaling</a:t>
            </a:r>
          </a:p>
          <a:p>
            <a:r>
              <a:rPr lang="en-GB" dirty="0"/>
              <a:t>Power must be distributed across chips using hundreds of pins and interconnect layers.</a:t>
            </a:r>
          </a:p>
          <a:p>
            <a:r>
              <a:rPr lang="en-GB" dirty="0"/>
              <a:t>Heat dissipation is critical as power increases.</a:t>
            </a:r>
          </a:p>
          <a:p>
            <a:r>
              <a:rPr lang="en-GB" dirty="0"/>
              <a:t>Dynamic Power Consumption in CMOS</a:t>
            </a:r>
          </a:p>
          <a:p>
            <a:r>
              <a:rPr lang="en-GB" dirty="0"/>
              <a:t>Dominant factor: Switching transistors</a:t>
            </a:r>
          </a:p>
          <a:p>
            <a:r>
              <a:rPr lang="en-GB" dirty="0"/>
              <a:t>Formula: P = ½ × C × V² × f</a:t>
            </a:r>
          </a:p>
          <a:p>
            <a:r>
              <a:rPr lang="en-GB" dirty="0"/>
              <a:t>Reducing voltage significantly lowers power and energy.</a:t>
            </a:r>
          </a:p>
          <a:p>
            <a:r>
              <a:rPr lang="en-GB" dirty="0"/>
              <a:t>Clock rate reduction saves power but not energy.</a:t>
            </a:r>
          </a:p>
          <a:p>
            <a:pPr marL="0" indent="0">
              <a:buNone/>
            </a:pPr>
            <a:r>
              <a:rPr lang="en-GB" dirty="0"/>
              <a:t>Example: Adjustable Voltage Impact</a:t>
            </a:r>
          </a:p>
          <a:p>
            <a:r>
              <a:rPr lang="en-GB" dirty="0"/>
              <a:t>15% voltage reduction → 15% frequency reduction → Power decreases proportionally.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65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Challenges and Mitigation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Increasing Power Consumption</a:t>
            </a:r>
          </a:p>
          <a:p>
            <a:r>
              <a:rPr lang="en-GB" dirty="0"/>
              <a:t>More transistors and higher frequencies outpace reductions in capacitance and voltage.</a:t>
            </a:r>
          </a:p>
          <a:p>
            <a:r>
              <a:rPr lang="en-GB" dirty="0"/>
              <a:t>Early microprocessors: tenths of a watt → Pentium 4 (3.2 GHz): 135W</a:t>
            </a:r>
          </a:p>
          <a:p>
            <a:r>
              <a:rPr lang="en-GB" dirty="0"/>
              <a:t>Air cooling reaching limits → Chips integrate temperature diodes to adjust performance.</a:t>
            </a:r>
          </a:p>
          <a:p>
            <a:r>
              <a:rPr lang="en-GB" dirty="0"/>
              <a:t>Mitigating Power Issues</a:t>
            </a:r>
          </a:p>
          <a:p>
            <a:r>
              <a:rPr lang="en-GB" dirty="0"/>
              <a:t>Clock gating: Disables inactive modules to save energy (~60% power reduction).</a:t>
            </a:r>
          </a:p>
          <a:p>
            <a:r>
              <a:rPr lang="en-GB" dirty="0"/>
              <a:t>Static power (leakage current) rising due to shrinking transistor sizes.</a:t>
            </a:r>
          </a:p>
          <a:p>
            <a:r>
              <a:rPr lang="en-GB" dirty="0"/>
              <a:t>Solution: Voltage gating for inactive modules.</a:t>
            </a:r>
          </a:p>
          <a:p>
            <a:r>
              <a:rPr lang="en-GB" dirty="0"/>
              <a:t>Multi-core processors: Lower voltage &amp; frequency for efficient power management.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93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Trends in 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Cost Reduction Factors</a:t>
            </a:r>
          </a:p>
          <a:p>
            <a:r>
              <a:rPr lang="en-GB" dirty="0"/>
              <a:t>Learning Curve: Manufacturing improvements lower costs over </a:t>
            </a:r>
            <a:r>
              <a:rPr lang="en-GB" dirty="0" smtClean="0"/>
              <a:t>time.</a:t>
            </a:r>
          </a:p>
          <a:p>
            <a:r>
              <a:rPr lang="en-GB" dirty="0" smtClean="0"/>
              <a:t>Volume </a:t>
            </a:r>
            <a:r>
              <a:rPr lang="en-GB" dirty="0"/>
              <a:t>Production: Higher production reduces cost per unit.</a:t>
            </a:r>
          </a:p>
          <a:p>
            <a:r>
              <a:rPr lang="en-GB" dirty="0"/>
              <a:t>Commoditization: Competition in standardized products drives prices down.</a:t>
            </a:r>
          </a:p>
          <a:p>
            <a:pPr marL="0" indent="0">
              <a:buNone/>
            </a:pPr>
            <a:r>
              <a:rPr lang="en-GB" b="1" dirty="0"/>
              <a:t>Integrated Circuit (IC) Cost</a:t>
            </a:r>
          </a:p>
          <a:p>
            <a:r>
              <a:rPr lang="en-GB" dirty="0"/>
              <a:t>Wafer Processing: Advanced technology increases costs, but efficiency helps.</a:t>
            </a:r>
          </a:p>
          <a:p>
            <a:r>
              <a:rPr lang="en-GB" dirty="0"/>
              <a:t>Die Size Impact: Smaller chips have better yield, reducing overall costs.</a:t>
            </a:r>
          </a:p>
          <a:p>
            <a:r>
              <a:rPr lang="en-GB" dirty="0"/>
              <a:t>Mask Costs: Designing new chips is expensive, impacting low-volume production.</a:t>
            </a:r>
          </a:p>
          <a:p>
            <a:pPr marL="0" indent="0">
              <a:buNone/>
            </a:pPr>
            <a:r>
              <a:rPr lang="en-GB" b="1" dirty="0"/>
              <a:t>Cost vs. Price</a:t>
            </a:r>
          </a:p>
          <a:p>
            <a:pPr marL="0" indent="0">
              <a:buNone/>
            </a:pPr>
            <a:r>
              <a:rPr lang="en-GB" dirty="0"/>
              <a:t>Competitive markets shrink profit margins.</a:t>
            </a:r>
          </a:p>
          <a:p>
            <a:pPr marL="0" indent="0">
              <a:buNone/>
            </a:pPr>
            <a:r>
              <a:rPr lang="en-GB" dirty="0"/>
              <a:t>Companies invest in research and development to balance cost and innovation.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Computer technology has advanced dramatically over the past 60 years. Early computers were expensive and limited in power, but rapid improvements in technology and computer architecture have significantly increased performance. </a:t>
            </a:r>
          </a:p>
          <a:p>
            <a:pPr marL="0" indent="0">
              <a:buNone/>
            </a:pPr>
            <a:r>
              <a:rPr lang="en-US" dirty="0" smtClean="0"/>
              <a:t>The introduction of microprocessors in the late 1970s accelerated this growth, leading to a shift from large, custom-built machines to mass-produced, high-performance processors. </a:t>
            </a:r>
          </a:p>
          <a:p>
            <a:pPr marL="0" indent="0">
              <a:buNone/>
            </a:pPr>
            <a:r>
              <a:rPr lang="en-US" dirty="0" smtClean="0"/>
              <a:t>RISC (Reduced Instruction Set Computer) architectures emerged in the 1980s, focusing on instruction-level parallelism and cache optimizations, pushing computing performance to new heights.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15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2002, the steady increase in processor performance began to slow due to three major challenges: power limitations, reduced opportunities for instruction-level parallelism, and stagnant memory latency.</a:t>
            </a:r>
          </a:p>
          <a:p>
            <a:r>
              <a:rPr lang="en-GB" dirty="0"/>
              <a:t> As a result, the industry shifted its focus from increasing single-processor speeds to adopting multi-core processors. Instead of relying solely on instruction-level parallelism, modern computing architectures emphasize thread-level and data-level parallelism, requiring programmers to write explicitly parallel code. </a:t>
            </a:r>
          </a:p>
          <a:p>
            <a:r>
              <a:rPr lang="en-GB" dirty="0"/>
              <a:t>The shift to parallel computing represents a major evolution in computer design, focusing on efficiency and scalability to drive future performance improvements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48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 of computers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the 1960s, computing was dominated by large mainframes used for business and scientific applications. </a:t>
            </a:r>
          </a:p>
          <a:p>
            <a:r>
              <a:rPr lang="en-GB" dirty="0"/>
              <a:t>The 1970s introduced minicomputers, which enabled time-sharing, and supercomputers, which pioneered high-performance computing. </a:t>
            </a:r>
          </a:p>
          <a:p>
            <a:r>
              <a:rPr lang="en-GB" dirty="0"/>
              <a:t>The 1980s saw the rise of desktop computers, replacing time-sharing and leading to the emergence of servers for large-scale computing services. </a:t>
            </a:r>
          </a:p>
          <a:p>
            <a:r>
              <a:rPr lang="en-GB" dirty="0"/>
              <a:t>The 1990s brought the Internet, PDAs, and high-performance consumer electronics. </a:t>
            </a:r>
          </a:p>
          <a:p>
            <a:r>
              <a:rPr lang="en-GB" dirty="0"/>
              <a:t>Since the 2000s, embedded computers have become dominant, powering everything from smartphones to appliances.</a:t>
            </a:r>
          </a:p>
          <a:p>
            <a:r>
              <a:rPr lang="en-GB" dirty="0"/>
              <a:t> These shifts have redefined computing, leading to three main categories: desktops, servers, and embedded systems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46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Desktops</a:t>
            </a:r>
            <a:r>
              <a:rPr lang="en-GB" dirty="0"/>
              <a:t>: Optimized for price-performance, with a focus on compute and graphics power. Newest microprocessors often appear first in desktops.</a:t>
            </a:r>
          </a:p>
          <a:p>
            <a:r>
              <a:rPr lang="en-GB" b="1" dirty="0"/>
              <a:t>Servers</a:t>
            </a:r>
            <a:r>
              <a:rPr lang="en-GB" dirty="0"/>
              <a:t>: They prioritize dependability, scalability, and throughput. Downtime can lead to significant financial losses. Servers power the web, enterprise applications, and large-scale computing.</a:t>
            </a:r>
          </a:p>
          <a:p>
            <a:r>
              <a:rPr lang="en-GB" b="1" dirty="0"/>
              <a:t>Embedded Systems</a:t>
            </a:r>
            <a:r>
              <a:rPr lang="en-GB" dirty="0"/>
              <a:t>: The fastest-growing category. Found in household appliances, mobile devices, and digital electronics. Performance is often real-time, with strict power and memory constraints.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66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Computer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Computer designers must balance performance, cost, power, and availability.</a:t>
            </a:r>
          </a:p>
          <a:p>
            <a:r>
              <a:rPr lang="en-GB" dirty="0"/>
              <a:t>Architecture involves: </a:t>
            </a:r>
          </a:p>
          <a:p>
            <a:r>
              <a:rPr lang="en-GB" dirty="0"/>
              <a:t>Instruction Set Design – Defines the programmer-visible instruction set (ISA).</a:t>
            </a:r>
          </a:p>
          <a:p>
            <a:r>
              <a:rPr lang="en-GB" dirty="0"/>
              <a:t>Functional Organization – Determines how components interact.</a:t>
            </a:r>
          </a:p>
          <a:p>
            <a:r>
              <a:rPr lang="en-GB" dirty="0"/>
              <a:t>Logic Design &amp; Implementation – Includes circuits, packaging, and cooling.</a:t>
            </a:r>
          </a:p>
          <a:p>
            <a:r>
              <a:rPr lang="en-GB" dirty="0"/>
              <a:t>ISA serves as the boundary between software and hardware.</a:t>
            </a:r>
          </a:p>
          <a:p>
            <a:r>
              <a:rPr lang="en-GB" dirty="0"/>
              <a:t>MIPS and 80x86 are examples of modern ISAs.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0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Instruction Set Architecture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 of ISA – General-purpose register architectures (e.g., MIPS, 80x86).</a:t>
            </a:r>
          </a:p>
          <a:p>
            <a:r>
              <a:rPr lang="en-GB" dirty="0"/>
              <a:t>Memory Addressing – Byte addressing; alignment affects performance.</a:t>
            </a:r>
          </a:p>
          <a:p>
            <a:r>
              <a:rPr lang="en-GB" dirty="0"/>
              <a:t>Addressing Modes – Register, immediate, displacement (MIPS), and more in 80x86.</a:t>
            </a:r>
          </a:p>
          <a:p>
            <a:r>
              <a:rPr lang="en-GB" dirty="0"/>
              <a:t>Operand Types &amp; Sizes – Supports 8-bit to 64-bit integers and floating-point numbers.</a:t>
            </a:r>
          </a:p>
          <a:p>
            <a:r>
              <a:rPr lang="en-GB" dirty="0"/>
              <a:t>Operations – Data transfer, arithmetic, logic, control flow, floating point.</a:t>
            </a:r>
          </a:p>
          <a:p>
            <a:r>
              <a:rPr lang="en-GB" dirty="0"/>
              <a:t>Control Flow – Branches, jumps, procedure calls, and returns.</a:t>
            </a:r>
          </a:p>
          <a:p>
            <a:r>
              <a:rPr lang="en-GB" dirty="0"/>
              <a:t>Encoding – Fixed-length (MIPS) vs. variable-length (80x86) instructions.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68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Trends in Technology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To ensure long-term success, instruction set architectures must adapt to rapid technological changes. Successful architectures can last for decades—like the IBM mainframe, which has been in use for over 40 years.</a:t>
            </a:r>
          </a:p>
          <a:p>
            <a:pPr marL="0" indent="0">
              <a:buNone/>
            </a:pPr>
            <a:r>
              <a:rPr lang="en-GB" dirty="0"/>
              <a:t>Four key technologies shape computer evolution:</a:t>
            </a:r>
          </a:p>
          <a:p>
            <a:r>
              <a:rPr lang="en-GB" dirty="0"/>
              <a:t>Integrated Circuit Logic Technology: Transistor count increases by 40–55% per year, but device speed improves more slowly.</a:t>
            </a:r>
          </a:p>
          <a:p>
            <a:r>
              <a:rPr lang="en-GB" dirty="0"/>
              <a:t>Semiconductor DRAM: Capacity grows by 40% annually, doubling every two years.</a:t>
            </a:r>
          </a:p>
          <a:p>
            <a:r>
              <a:rPr lang="en-GB" dirty="0"/>
              <a:t>Magnetic Disk Technology: Density increases have varied, but disks remain 50-100 times cheaper per bit than DRAM.</a:t>
            </a:r>
          </a:p>
          <a:p>
            <a:r>
              <a:rPr lang="en-GB" dirty="0"/>
              <a:t>Network Technology: Advances in switching and transmission systems drive performance improvements.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Trends &amp; Transistor Scaling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 major trend in computing is that bandwidth improves faster than latency. Over time:</a:t>
            </a:r>
          </a:p>
          <a:p>
            <a:r>
              <a:rPr lang="en-GB" dirty="0"/>
              <a:t>Bandwidth has increased 100–1000×</a:t>
            </a:r>
          </a:p>
          <a:p>
            <a:r>
              <a:rPr lang="en-GB" dirty="0"/>
              <a:t>Latency has only improved 10×</a:t>
            </a:r>
            <a:br>
              <a:rPr lang="en-GB" dirty="0"/>
            </a:br>
            <a:r>
              <a:rPr lang="en-GB" dirty="0"/>
              <a:t>This means designers must optimize for higher bandwidth rather than focusing only on reducing latency.</a:t>
            </a:r>
          </a:p>
          <a:p>
            <a:pPr marL="0" indent="0">
              <a:buNone/>
            </a:pPr>
            <a:r>
              <a:rPr lang="en-GB" dirty="0"/>
              <a:t>Transistor scaling has also driven progress:</a:t>
            </a:r>
          </a:p>
          <a:p>
            <a:r>
              <a:rPr lang="en-GB" dirty="0"/>
              <a:t>Feature size shrank from 10 microns (1971) → 90 </a:t>
            </a:r>
            <a:r>
              <a:rPr lang="en-GB" dirty="0" err="1"/>
              <a:t>nanometers</a:t>
            </a:r>
            <a:r>
              <a:rPr lang="en-GB" dirty="0"/>
              <a:t> (2006)</a:t>
            </a:r>
          </a:p>
          <a:p>
            <a:r>
              <a:rPr lang="en-GB" dirty="0"/>
              <a:t>Smaller transistors allowed microprocessors to evolve from 4-bit → 64-bit architectures</a:t>
            </a:r>
          </a:p>
          <a:p>
            <a:r>
              <a:rPr lang="en-GB" dirty="0"/>
              <a:t>More transistors enabled advanced pipelining and caching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899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677</TotalTime>
  <Words>1006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Computer Architecture BCT 2408</vt:lpstr>
      <vt:lpstr>Introduction</vt:lpstr>
      <vt:lpstr>Cont…</vt:lpstr>
      <vt:lpstr>Classes of computers</vt:lpstr>
      <vt:lpstr>Cont…</vt:lpstr>
      <vt:lpstr>Defining Computer Architecture</vt:lpstr>
      <vt:lpstr>Components of Instruction Set Architecture (ISA)</vt:lpstr>
      <vt:lpstr>Trends in Technology </vt:lpstr>
      <vt:lpstr>Performance Trends &amp; Transistor Scaling </vt:lpstr>
      <vt:lpstr>Trends in Power in Integrated Circuits</vt:lpstr>
      <vt:lpstr>Power Challenges and Mitigation Strategies</vt:lpstr>
      <vt:lpstr>Trends in Cost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BCT 2408</dc:title>
  <dc:creator>Delphine</dc:creator>
  <cp:lastModifiedBy>Delphine</cp:lastModifiedBy>
  <cp:revision>11</cp:revision>
  <dcterms:created xsi:type="dcterms:W3CDTF">2025-03-06T13:28:36Z</dcterms:created>
  <dcterms:modified xsi:type="dcterms:W3CDTF">2025-03-07T17:46:07Z</dcterms:modified>
</cp:coreProperties>
</file>