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1" r:id="rId28"/>
    <p:sldId id="282" r:id="rId29"/>
    <p:sldId id="283" r:id="rId30"/>
    <p:sldId id="284" r:id="rId31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2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6D2"/>
            </a:gs>
            <a:gs pos="100000">
              <a:srgbClr val="353A47"/>
            </a:gs>
          </a:gsLst>
          <a:path path="circle">
            <a:fillToRect l="50000" t="10000" r="50000" b="9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0080" dir="5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920" cy="51343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12820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0080" dir="5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0080" dir="5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0080" dir="5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5800" y="3355920"/>
            <a:ext cx="8076240" cy="30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4572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47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Logiciel de facturation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fr-FR" sz="32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Fouad Saidi		Jason </a:t>
            </a:r>
            <a:r>
              <a:rPr lang="fr-FR" sz="3200" b="1" strike="noStrike" spc="-1" dirty="0" err="1">
                <a:solidFill>
                  <a:srgbClr val="F0AD00"/>
                </a:solidFill>
                <a:latin typeface="Corbel"/>
                <a:ea typeface="DejaVu Sans"/>
              </a:rPr>
              <a:t>Laffaille</a:t>
            </a:r>
            <a:br>
              <a:rPr dirty="0"/>
            </a:br>
            <a:r>
              <a:rPr lang="fr-FR" sz="3200" b="1" strike="noStrike" spc="-1" dirty="0" err="1">
                <a:solidFill>
                  <a:srgbClr val="F0AD00"/>
                </a:solidFill>
                <a:latin typeface="Corbel"/>
                <a:ea typeface="DejaVu Sans"/>
              </a:rPr>
              <a:t>Rawia</a:t>
            </a:r>
            <a:r>
              <a:rPr lang="fr-FR" sz="32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 Ben </a:t>
            </a:r>
            <a:r>
              <a:rPr lang="fr-FR" sz="3200" b="1" strike="noStrike" spc="-1" dirty="0" err="1">
                <a:solidFill>
                  <a:srgbClr val="F0AD00"/>
                </a:solidFill>
                <a:latin typeface="Corbel"/>
                <a:ea typeface="DejaVu Sans"/>
              </a:rPr>
              <a:t>Amira</a:t>
            </a:r>
            <a:r>
              <a:rPr lang="fr-FR" sz="32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	Thomas Procureur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85800" y="1828800"/>
            <a:ext cx="8076240" cy="149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0" tIns="0" rIns="4572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>
                <a:solidFill>
                  <a:srgbClr val="FFFFFF"/>
                </a:solidFill>
                <a:latin typeface="Corbel"/>
                <a:ea typeface="DejaVu Sans"/>
              </a:rPr>
              <a:t>Génie Logiciel : Projet UML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Exigences IHM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 descr="C:\Users\Admin\Desktop\ex_IH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24" y="1806139"/>
            <a:ext cx="8820472" cy="459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Exigences devis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22" name="Picture 2" descr="C:\Users\Admin\Desktop\ex_dev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" y="3073027"/>
            <a:ext cx="9126537" cy="2028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6632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Maquettage (1/3)</a:t>
            </a:r>
            <a:endParaRPr lang="fr-FR" sz="4500" b="0" strike="noStrike" spc="-1" dirty="0">
              <a:latin typeface="Arial"/>
            </a:endParaRPr>
          </a:p>
        </p:txBody>
      </p:sp>
      <p:pic>
        <p:nvPicPr>
          <p:cNvPr id="153" name="Image 152"/>
          <p:cNvPicPr/>
          <p:nvPr/>
        </p:nvPicPr>
        <p:blipFill>
          <a:blip r:embed="rId2"/>
          <a:stretch/>
        </p:blipFill>
        <p:spPr>
          <a:xfrm>
            <a:off x="395460" y="1628800"/>
            <a:ext cx="8352000" cy="493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 153"/>
          <p:cNvPicPr/>
          <p:nvPr/>
        </p:nvPicPr>
        <p:blipFill>
          <a:blip r:embed="rId2"/>
          <a:stretch/>
        </p:blipFill>
        <p:spPr>
          <a:xfrm>
            <a:off x="233772" y="1844824"/>
            <a:ext cx="8676456" cy="4574136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DF105448-9759-B676-D01B-3029211970C3}"/>
              </a:ext>
            </a:extLst>
          </p:cNvPr>
          <p:cNvSpPr/>
          <p:nvPr/>
        </p:nvSpPr>
        <p:spPr>
          <a:xfrm>
            <a:off x="457200" y="116632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Maquettage (2/3)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f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485" y="1556792"/>
            <a:ext cx="6095030" cy="5146891"/>
          </a:xfrm>
          <a:prstGeom prst="rect">
            <a:avLst/>
          </a:prstGeom>
          <a:noFill/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7EE2C89-117B-D38A-68AC-6D4F49523F4E}"/>
              </a:ext>
            </a:extLst>
          </p:cNvPr>
          <p:cNvSpPr/>
          <p:nvPr/>
        </p:nvSpPr>
        <p:spPr>
          <a:xfrm>
            <a:off x="457200" y="116632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Maquettage (3/3)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UML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Axe fonctionnel : paquet artisan </a:t>
            </a:r>
            <a:endParaRPr lang="fr-FR" sz="3200" b="0" strike="noStrike" spc="-1">
              <a:latin typeface="Arial"/>
            </a:endParaRPr>
          </a:p>
        </p:txBody>
      </p:sp>
      <p:pic>
        <p:nvPicPr>
          <p:cNvPr id="158" name="Picture 2" descr="C:\Users\Admin\Desktop\artisan.png"/>
          <p:cNvPicPr/>
          <p:nvPr/>
        </p:nvPicPr>
        <p:blipFill>
          <a:blip r:embed="rId2"/>
          <a:stretch/>
        </p:blipFill>
        <p:spPr>
          <a:xfrm>
            <a:off x="642960" y="2857320"/>
            <a:ext cx="8071560" cy="31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Axe fonctionnel : paquet client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Picture 2" descr="C:\Users\Admin\Desktop\client.png"/>
          <p:cNvPicPr/>
          <p:nvPr/>
        </p:nvPicPr>
        <p:blipFill>
          <a:blip r:embed="rId2"/>
          <a:stretch/>
        </p:blipFill>
        <p:spPr>
          <a:xfrm>
            <a:off x="285840" y="1571760"/>
            <a:ext cx="8499960" cy="48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Axe fonctionnel : paquet devis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2" descr="C:\Users\Admin\Desktop\devis.png"/>
          <p:cNvPicPr/>
          <p:nvPr/>
        </p:nvPicPr>
        <p:blipFill>
          <a:blip r:embed="rId2"/>
          <a:stretch/>
        </p:blipFill>
        <p:spPr>
          <a:xfrm>
            <a:off x="324000" y="1571760"/>
            <a:ext cx="8495280" cy="48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Axe fonctionnel : paquet facture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2" descr="C:\Users\Admin\Desktop\facture.png"/>
          <p:cNvPicPr/>
          <p:nvPr/>
        </p:nvPicPr>
        <p:blipFill>
          <a:blip r:embed="rId2"/>
          <a:stretch/>
        </p:blipFill>
        <p:spPr>
          <a:xfrm>
            <a:off x="495360" y="1571760"/>
            <a:ext cx="8152200" cy="499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Axe fonctionnel : scénario de cas d’usage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Créer une facture à partir d’un formulaire : scenario nominal </a:t>
            </a:r>
            <a:endParaRPr lang="fr-FR" sz="32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rcRect l="38708" t="38844" r="11801" b="25630"/>
          <a:stretch/>
        </p:blipFill>
        <p:spPr>
          <a:xfrm>
            <a:off x="714240" y="3071880"/>
            <a:ext cx="7785720" cy="3570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Sommaire 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Présentation des membres du groupe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Planning 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Spécifications logicielles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Maquettage du logiciel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UML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Manuel d’installation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Manuel d’utilisation 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Cas d’échec et cas alternatif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Cas d’échec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Cas alternatif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200" b="0" strike="noStrike" spc="-1">
              <a:latin typeface="Arial"/>
            </a:endParaRPr>
          </a:p>
        </p:txBody>
      </p:sp>
      <p:pic>
        <p:nvPicPr>
          <p:cNvPr id="173" name="Picture 4"/>
          <p:cNvPicPr/>
          <p:nvPr/>
        </p:nvPicPr>
        <p:blipFill>
          <a:blip r:embed="rId2"/>
          <a:srcRect l="28034" t="40226" r="14858" b="42180"/>
          <a:stretch/>
        </p:blipFill>
        <p:spPr>
          <a:xfrm>
            <a:off x="714240" y="2500200"/>
            <a:ext cx="7428600" cy="1284840"/>
          </a:xfrm>
          <a:prstGeom prst="rect">
            <a:avLst/>
          </a:prstGeom>
          <a:ln w="9360">
            <a:noFill/>
          </a:ln>
        </p:spPr>
      </p:pic>
      <p:pic>
        <p:nvPicPr>
          <p:cNvPr id="174" name="Picture 6"/>
          <p:cNvPicPr/>
          <p:nvPr/>
        </p:nvPicPr>
        <p:blipFill>
          <a:blip r:embed="rId2"/>
          <a:srcRect l="24193" t="62687" r="17055" b="18745"/>
          <a:stretch/>
        </p:blipFill>
        <p:spPr>
          <a:xfrm>
            <a:off x="0" y="4572000"/>
            <a:ext cx="7642800" cy="1356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Axe dynamique : diagramme de séquence </a:t>
            </a:r>
            <a:endParaRPr lang="fr-FR" sz="4500" b="0" strike="noStrike" spc="-1">
              <a:latin typeface="Arial"/>
            </a:endParaRPr>
          </a:p>
        </p:txBody>
      </p:sp>
      <p:pic>
        <p:nvPicPr>
          <p:cNvPr id="180" name="Picture 2" descr="C:\Users\Admin\Desktop\dyn.png"/>
          <p:cNvPicPr/>
          <p:nvPr/>
        </p:nvPicPr>
        <p:blipFill>
          <a:blip r:embed="rId2"/>
          <a:stretch/>
        </p:blipFill>
        <p:spPr>
          <a:xfrm>
            <a:off x="1000080" y="1785960"/>
            <a:ext cx="7285680" cy="44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Axe statique  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2"/>
          <p:cNvPicPr/>
          <p:nvPr/>
        </p:nvPicPr>
        <p:blipFill>
          <a:blip r:embed="rId2"/>
          <a:srcRect l="32394" t="9764" r="31919" b="6250"/>
          <a:stretch/>
        </p:blipFill>
        <p:spPr>
          <a:xfrm>
            <a:off x="5364088" y="1493698"/>
            <a:ext cx="3499928" cy="5228120"/>
          </a:xfrm>
          <a:prstGeom prst="rect">
            <a:avLst/>
          </a:prstGeom>
          <a:ln w="9360">
            <a:noFill/>
          </a:ln>
        </p:spPr>
      </p:pic>
      <p:pic>
        <p:nvPicPr>
          <p:cNvPr id="6146" name="Picture 2" descr="PlantUML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8060"/>
            <a:ext cx="3929058" cy="5369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Manuel d’installation 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fr-FR" sz="32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Pour que notre artisan puisse utiliser l'application, il doit disposer d’un support capable de contenir tous les fichiers systèmes (python), HTML/CSS et l’ensemble des fichiers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json</a:t>
            </a:r>
            <a:r>
              <a:rPr lang="fr-FR" sz="32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. Il faut avoir python installé avec le Framework Flask, un navigateur Web ainsi qu’un terminal pour pouvoir lancer notre application.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Manuel d’utilisation </a:t>
            </a:r>
            <a:endParaRPr lang="fr-FR" sz="4500" b="0" strike="noStrike" spc="-1" dirty="0">
              <a:latin typeface="Arial"/>
            </a:endParaRPr>
          </a:p>
        </p:txBody>
      </p:sp>
      <p:pic>
        <p:nvPicPr>
          <p:cNvPr id="184" name="Picture 2" descr="C:\Users\Admin\Desktop\ligne.png"/>
          <p:cNvPicPr/>
          <p:nvPr/>
        </p:nvPicPr>
        <p:blipFill>
          <a:blip r:embed="rId2"/>
          <a:srcRect t="29915"/>
          <a:stretch/>
        </p:blipFill>
        <p:spPr>
          <a:xfrm>
            <a:off x="1168753" y="1571612"/>
            <a:ext cx="6877932" cy="196747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C:\Users\Admin\Desktop\navi.png"/>
          <p:cNvPicPr/>
          <p:nvPr/>
        </p:nvPicPr>
        <p:blipFill>
          <a:blip r:embed="rId3"/>
          <a:stretch/>
        </p:blipFill>
        <p:spPr>
          <a:xfrm>
            <a:off x="442898" y="3539082"/>
            <a:ext cx="8329642" cy="30718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Picture 2" descr="C:\Users\Admin\Desktop\artisan2.png"/>
          <p:cNvPicPr/>
          <p:nvPr/>
        </p:nvPicPr>
        <p:blipFill>
          <a:blip r:embed="rId2"/>
          <a:stretch/>
        </p:blipFill>
        <p:spPr>
          <a:xfrm>
            <a:off x="0" y="1579977"/>
            <a:ext cx="9142920" cy="5014926"/>
          </a:xfrm>
          <a:prstGeom prst="rect">
            <a:avLst/>
          </a:prstGeom>
          <a:ln>
            <a:noFill/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7380E1D8-B5E6-D2EE-6586-CAF8380094A5}"/>
              </a:ext>
            </a:extLst>
          </p:cNvPr>
          <p:cNvSpPr/>
          <p:nvPr/>
        </p:nvSpPr>
        <p:spPr>
          <a:xfrm>
            <a:off x="457200" y="474571"/>
            <a:ext cx="8228520" cy="613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Page artisan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Picture 2" descr="C:\Users\Admin\Desktop\formulaire.png"/>
          <p:cNvPicPr/>
          <p:nvPr/>
        </p:nvPicPr>
        <p:blipFill>
          <a:blip r:embed="rId2"/>
          <a:stretch/>
        </p:blipFill>
        <p:spPr>
          <a:xfrm>
            <a:off x="1080" y="1604020"/>
            <a:ext cx="9142920" cy="496684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C594D623-F3F7-DCA6-3653-37F1F93C427D}"/>
              </a:ext>
            </a:extLst>
          </p:cNvPr>
          <p:cNvSpPr/>
          <p:nvPr/>
        </p:nvSpPr>
        <p:spPr>
          <a:xfrm>
            <a:off x="457200" y="474571"/>
            <a:ext cx="8228520" cy="613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Page pour les formulaires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6" name="Image 195"/>
          <p:cNvPicPr/>
          <p:nvPr/>
        </p:nvPicPr>
        <p:blipFill>
          <a:blip r:embed="rId2"/>
          <a:stretch/>
        </p:blipFill>
        <p:spPr>
          <a:xfrm>
            <a:off x="215460" y="2809620"/>
            <a:ext cx="8712000" cy="255564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636D1BE3-3F6B-D020-0D77-5E1BBF34FE44}"/>
              </a:ext>
            </a:extLst>
          </p:cNvPr>
          <p:cNvSpPr/>
          <p:nvPr/>
        </p:nvSpPr>
        <p:spPr>
          <a:xfrm>
            <a:off x="457200" y="346888"/>
            <a:ext cx="8228520" cy="613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Page facture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D747BAB2-9A0B-5FB9-4AF1-247D01D8309A}"/>
              </a:ext>
            </a:extLst>
          </p:cNvPr>
          <p:cNvSpPr/>
          <p:nvPr/>
        </p:nvSpPr>
        <p:spPr>
          <a:xfrm>
            <a:off x="457200" y="474571"/>
            <a:ext cx="8228520" cy="613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Page pour créer une facture</a:t>
            </a:r>
            <a:endParaRPr lang="fr-FR" sz="45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824411-F510-31CD-349D-A359CD83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0" y="1659935"/>
            <a:ext cx="8643300" cy="48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 fontScale="87500"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Présentation des membres du groupe 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r>
              <a:rPr lang="fr-FR" sz="3200" b="1" i="1" strike="noStrike" spc="-1">
                <a:solidFill>
                  <a:srgbClr val="B48200"/>
                </a:solidFill>
                <a:latin typeface="Corbel"/>
                <a:ea typeface="DejaVu Sans"/>
              </a:rPr>
              <a:t>Ben Amira Rawia : </a:t>
            </a: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Partie UML, réalisation du compte rendu et de la présentation PowerPoint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r>
              <a:rPr lang="fr-FR" sz="3200" b="1" i="1" strike="noStrike" spc="-1">
                <a:solidFill>
                  <a:srgbClr val="B48200"/>
                </a:solidFill>
                <a:latin typeface="Corbel"/>
                <a:ea typeface="DejaVu Sans"/>
              </a:rPr>
              <a:t>Laffaille Jason : </a:t>
            </a: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Partie HTML/CSS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 fontScale="87500"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Présentation des membres du groupe 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r>
              <a:rPr lang="fr-FR" sz="3200" b="1" i="1" strike="noStrike" spc="-1">
                <a:solidFill>
                  <a:srgbClr val="B48200"/>
                </a:solidFill>
                <a:latin typeface="Corbel"/>
                <a:ea typeface="DejaVu Sans"/>
              </a:rPr>
              <a:t>Procureur Thomas : </a:t>
            </a: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Implémentation de la partie système avec gestion des fichiers json.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r>
              <a:rPr lang="fr-FR" sz="3200" b="1" i="1" strike="noStrike" spc="-1">
                <a:solidFill>
                  <a:srgbClr val="B48200"/>
                </a:solidFill>
                <a:latin typeface="Corbel"/>
                <a:ea typeface="DejaVu Sans"/>
              </a:rPr>
              <a:t>Saidi Fouad  : </a:t>
            </a:r>
            <a:r>
              <a:rPr lang="fr-FR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Partie HTML/CSS</a:t>
            </a:r>
            <a:endParaRPr lang="fr-FR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Planning </a:t>
            </a:r>
            <a:endParaRPr lang="fr-FR" sz="45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Admin\Desktop\p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223" y="1942669"/>
            <a:ext cx="7224473" cy="4289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 fontScale="90500"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Spécifications logicielles</a:t>
            </a:r>
            <a:br/>
            <a:endParaRPr lang="fr-FR" sz="45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23CA7A-C02A-712E-2830-A985B279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8" y="2353956"/>
            <a:ext cx="8336384" cy="3466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Exigences client</a:t>
            </a:r>
            <a:endParaRPr lang="fr-FR" sz="4500" b="0" strike="noStrike" spc="-1">
              <a:latin typeface="Arial"/>
            </a:endParaRPr>
          </a:p>
        </p:txBody>
      </p:sp>
      <p:pic>
        <p:nvPicPr>
          <p:cNvPr id="2050" name="Picture 2" descr="C:\Users\Admin\Desktop\ex_c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86" y="1700808"/>
            <a:ext cx="8228520" cy="4885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Exigences facture </a:t>
            </a:r>
            <a:endParaRPr lang="fr-FR" sz="45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Autofit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3074" name="Picture 2" descr="C:\Users\Admin\Desktop\ex_f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244" y="1718837"/>
            <a:ext cx="8460432" cy="4983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Picture 2"/>
          <p:cNvPicPr/>
          <p:nvPr/>
        </p:nvPicPr>
        <p:blipFill>
          <a:blip r:embed="rId2"/>
          <a:srcRect l="3843" t="19528" r="6663" b="15030"/>
          <a:stretch/>
        </p:blipFill>
        <p:spPr>
          <a:xfrm>
            <a:off x="1103940" y="1715760"/>
            <a:ext cx="6935040" cy="492048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5364088" y="4221480"/>
            <a:ext cx="2159640" cy="287640"/>
          </a:xfrm>
          <a:prstGeom prst="ellipse">
            <a:avLst/>
          </a:prstGeom>
          <a:noFill/>
          <a:ln w="25560">
            <a:solidFill>
              <a:srgbClr val="E66C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00E2C28-807C-FB33-20C0-B8F299CFF907}"/>
              </a:ext>
            </a:extLst>
          </p:cNvPr>
          <p:cNvSpPr/>
          <p:nvPr/>
        </p:nvSpPr>
        <p:spPr>
          <a:xfrm>
            <a:off x="457200" y="116632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500" b="1" strike="noStrike" spc="-1" dirty="0">
                <a:solidFill>
                  <a:srgbClr val="F0AD00"/>
                </a:solidFill>
                <a:latin typeface="Corbel"/>
                <a:ea typeface="DejaVu Sans"/>
              </a:rPr>
              <a:t>Impression d’une facture</a:t>
            </a:r>
            <a:endParaRPr lang="fr-FR" sz="4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488</TotalTime>
  <Words>248</Words>
  <Application>Microsoft Office PowerPoint</Application>
  <PresentationFormat>Affichage à l'écran (4:3)</PresentationFormat>
  <Paragraphs>56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Corbel</vt:lpstr>
      <vt:lpstr>Symbol</vt:lpstr>
      <vt:lpstr>Wingdings</vt:lpstr>
      <vt:lpstr>Wingdings 2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de facturation   Fouad Saidi  Jason Laffaille Rawia Ben Amira  Thomas Procureur</dc:title>
  <dc:subject/>
  <dc:creator>Admin</dc:creator>
  <dc:description/>
  <cp:lastModifiedBy>Thomas PROCUREUR</cp:lastModifiedBy>
  <cp:revision>54</cp:revision>
  <dcterms:created xsi:type="dcterms:W3CDTF">2022-05-08T01:09:29Z</dcterms:created>
  <dcterms:modified xsi:type="dcterms:W3CDTF">2022-05-09T18:37:18Z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