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  <p:sldMasterId id="2147483673" r:id="rId3"/>
    <p:sldMasterId id="2147483691" r:id="rId4"/>
  </p:sldMasterIdLst>
  <p:notesMasterIdLst>
    <p:notesMasterId r:id="rId14"/>
  </p:notesMasterIdLst>
  <p:sldIdLst>
    <p:sldId id="256" r:id="rId5"/>
    <p:sldId id="263" r:id="rId6"/>
    <p:sldId id="265" r:id="rId7"/>
    <p:sldId id="266" r:id="rId8"/>
    <p:sldId id="267" r:id="rId9"/>
    <p:sldId id="271" r:id="rId10"/>
    <p:sldId id="268" r:id="rId11"/>
    <p:sldId id="269" r:id="rId12"/>
    <p:sldId id="262" r:id="rId13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aramond" panose="02020404030301010803" pitchFamily="18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+e+1gNwbo6IY2JSRt07t/weUH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30AE22-69CF-41DF-9BD5-9788AD59196B}">
  <a:tblStyle styleId="{3230AE22-69CF-41DF-9BD5-9788AD59196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68"/>
    <p:restoredTop sz="94694"/>
  </p:normalViewPr>
  <p:slideViewPr>
    <p:cSldViewPr snapToGrid="0">
      <p:cViewPr varScale="1">
        <p:scale>
          <a:sx n="81" d="100"/>
          <a:sy n="81" d="100"/>
        </p:scale>
        <p:origin x="103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NUL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ctrTitle"/>
          </p:nvPr>
        </p:nvSpPr>
        <p:spPr>
          <a:xfrm>
            <a:off x="609600" y="1295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19" descr="full_2color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000" y="84138"/>
            <a:ext cx="2235200" cy="67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9" descr="F:\UTA\ITLab\Logos\options\7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4589" y="32970"/>
            <a:ext cx="914400" cy="753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3"/>
          <p:cNvSpPr txBox="1"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3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23" name="Google Shape;123;p34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24" name="Google Shape;124;p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body" idx="2"/>
          </p:nvPr>
        </p:nvSpPr>
        <p:spPr>
          <a:xfrm>
            <a:off x="457200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5" name="Google Shape;155;p3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156" name="Google Shape;156;p3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0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2" name="Google Shape;162;p4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1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8" name="Google Shape;168;p4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25" descr="F:\UTA\ITLab\Logos\options\7_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6271083"/>
            <a:ext cx="633810" cy="44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2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2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38100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4" name="Google Shape;174;p42"/>
          <p:cNvSpPr txBox="1">
            <a:spLocks noGrp="1"/>
          </p:cNvSpPr>
          <p:nvPr>
            <p:ph type="body" idx="2"/>
          </p:nvPr>
        </p:nvSpPr>
        <p:spPr>
          <a:xfrm>
            <a:off x="4572000" y="1219200"/>
            <a:ext cx="38100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5" name="Google Shape;175;p42"/>
          <p:cNvSpPr txBox="1">
            <a:spLocks noGrp="1"/>
          </p:cNvSpPr>
          <p:nvPr>
            <p:ph type="body" idx="3"/>
          </p:nvPr>
        </p:nvSpPr>
        <p:spPr>
          <a:xfrm>
            <a:off x="609600" y="3733800"/>
            <a:ext cx="38100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6" name="Google Shape;176;p42"/>
          <p:cNvSpPr txBox="1">
            <a:spLocks noGrp="1"/>
          </p:cNvSpPr>
          <p:nvPr>
            <p:ph type="body" idx="4"/>
          </p:nvPr>
        </p:nvSpPr>
        <p:spPr>
          <a:xfrm>
            <a:off x="4572000" y="3733800"/>
            <a:ext cx="38100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7" name="Google Shape;177;p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Google Shape;189;p44"/>
          <p:cNvCxnSpPr/>
          <p:nvPr/>
        </p:nvCxnSpPr>
        <p:spPr>
          <a:xfrm>
            <a:off x="1981200" y="5943600"/>
            <a:ext cx="5105400" cy="0"/>
          </a:xfrm>
          <a:prstGeom prst="straightConnector1">
            <a:avLst/>
          </a:prstGeom>
          <a:noFill/>
          <a:ln w="38100" cap="flat" cmpd="sng">
            <a:solidFill>
              <a:srgbClr val="20299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p44"/>
          <p:cNvCxnSpPr/>
          <p:nvPr/>
        </p:nvCxnSpPr>
        <p:spPr>
          <a:xfrm>
            <a:off x="685800" y="6019800"/>
            <a:ext cx="7620000" cy="0"/>
          </a:xfrm>
          <a:prstGeom prst="straightConnector1">
            <a:avLst/>
          </a:prstGeom>
          <a:noFill/>
          <a:ln w="9525" cap="flat" cmpd="sng">
            <a:solidFill>
              <a:srgbClr val="20299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1" name="Google Shape;191;p44" descr="full_2color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000" y="84138"/>
            <a:ext cx="2235200" cy="67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4" descr="logo_slid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0" y="152400"/>
            <a:ext cx="13716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4"/>
          <p:cNvSpPr txBox="1"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35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5" name="Google Shape;195;p44"/>
          <p:cNvSpPr txBox="1">
            <a:spLocks noGrp="1"/>
          </p:cNvSpPr>
          <p:nvPr>
            <p:ph type="dt" idx="10"/>
          </p:nvPr>
        </p:nvSpPr>
        <p:spPr>
          <a:xfrm>
            <a:off x="29718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ftr" idx="11"/>
          </p:nvPr>
        </p:nvSpPr>
        <p:spPr>
          <a:xfrm>
            <a:off x="6477000" y="62484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5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5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35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0" name="Google Shape;200;p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35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05" name="Google Shape;205;p4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7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❑"/>
              <a:defRPr sz="2800"/>
            </a:lvl1pPr>
            <a:lvl2pPr marL="914400" lvl="1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800"/>
              <a:buChar char="▪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10" name="Google Shape;210;p47"/>
          <p:cNvSpPr txBox="1">
            <a:spLocks noGrp="1"/>
          </p:cNvSpPr>
          <p:nvPr>
            <p:ph type="body" idx="2"/>
          </p:nvPr>
        </p:nvSpPr>
        <p:spPr>
          <a:xfrm>
            <a:off x="45720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❑"/>
              <a:defRPr sz="2800"/>
            </a:lvl1pPr>
            <a:lvl2pPr marL="914400" lvl="1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800"/>
              <a:buChar char="▪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211" name="Google Shape;211;p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5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16" name="Google Shape;216;p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1pPr>
            <a:lvl2pPr marL="914400" lvl="1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500"/>
              <a:buChar char="▪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217" name="Google Shape;217;p4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5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❑"/>
              <a:defRPr sz="2400"/>
            </a:lvl1pPr>
            <a:lvl2pPr marL="914400" lvl="1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500"/>
              <a:buChar char="▪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219" name="Google Shape;219;p4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9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5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  <a:defRPr sz="3200"/>
            </a:lvl1pPr>
            <a:lvl2pPr marL="914400" lvl="1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2100"/>
              <a:buChar char="▪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231" name="Google Shape;231;p5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90000"/>
              </a:buClr>
              <a:buSzPts val="9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232" name="Google Shape;232;p5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5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00"/>
              </a:buClr>
              <a:buSzPts val="2100"/>
              <a:buFont typeface="Noto Sans Symbols"/>
              <a:buNone/>
              <a:defRPr sz="2800" b="0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" name="Google Shape;237;p5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90000"/>
              </a:buClr>
              <a:buSzPts val="9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238" name="Google Shape;238;p5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5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26" descr="F:\UTA\ITLab\Logos\options\7_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6271083"/>
            <a:ext cx="633810" cy="44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3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53"/>
          <p:cNvSpPr txBox="1">
            <a:spLocks noGrp="1"/>
          </p:cNvSpPr>
          <p:nvPr>
            <p:ph type="body" idx="1"/>
          </p:nvPr>
        </p:nvSpPr>
        <p:spPr>
          <a:xfrm rot="5400000">
            <a:off x="2057400" y="-228600"/>
            <a:ext cx="4876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35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3" name="Google Shape;243;p5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5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4"/>
          <p:cNvSpPr txBox="1">
            <a:spLocks noGrp="1"/>
          </p:cNvSpPr>
          <p:nvPr>
            <p:ph type="title"/>
          </p:nvPr>
        </p:nvSpPr>
        <p:spPr>
          <a:xfrm rot="5400000">
            <a:off x="4467225" y="2105025"/>
            <a:ext cx="60198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4"/>
          <p:cNvSpPr txBox="1">
            <a:spLocks noGrp="1"/>
          </p:cNvSpPr>
          <p:nvPr>
            <p:ph type="body" idx="1"/>
          </p:nvPr>
        </p:nvSpPr>
        <p:spPr>
          <a:xfrm rot="5400000">
            <a:off x="466725" y="219075"/>
            <a:ext cx="6019800" cy="573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35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8" name="Google Shape;248;p5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5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5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38100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35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3" name="Google Shape;253;p55"/>
          <p:cNvSpPr txBox="1">
            <a:spLocks noGrp="1"/>
          </p:cNvSpPr>
          <p:nvPr>
            <p:ph type="body" idx="2"/>
          </p:nvPr>
        </p:nvSpPr>
        <p:spPr>
          <a:xfrm>
            <a:off x="4572000" y="1219200"/>
            <a:ext cx="38100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35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4" name="Google Shape;254;p55"/>
          <p:cNvSpPr txBox="1">
            <a:spLocks noGrp="1"/>
          </p:cNvSpPr>
          <p:nvPr>
            <p:ph type="body" idx="3"/>
          </p:nvPr>
        </p:nvSpPr>
        <p:spPr>
          <a:xfrm>
            <a:off x="609600" y="3733800"/>
            <a:ext cx="38100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35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5" name="Google Shape;255;p55"/>
          <p:cNvSpPr txBox="1">
            <a:spLocks noGrp="1"/>
          </p:cNvSpPr>
          <p:nvPr>
            <p:ph type="body" idx="4"/>
          </p:nvPr>
        </p:nvSpPr>
        <p:spPr>
          <a:xfrm>
            <a:off x="4572000" y="3733800"/>
            <a:ext cx="38100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35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6" name="Google Shape;256;p5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6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5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5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7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57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35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5" name="Google Shape;265;p57"/>
          <p:cNvSpPr>
            <a:spLocks noGrp="1"/>
          </p:cNvSpPr>
          <p:nvPr>
            <p:ph type="chart" idx="2"/>
          </p:nvPr>
        </p:nvSpPr>
        <p:spPr>
          <a:xfrm>
            <a:off x="45720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6" name="Google Shape;266;p5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5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lip Art and Text" type="clipArtAndTx">
  <p:cSld name="CLIPART_AND_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8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58"/>
          <p:cNvSpPr>
            <a:spLocks noGrp="1"/>
          </p:cNvSpPr>
          <p:nvPr>
            <p:ph type="clipArt" idx="2"/>
          </p:nvPr>
        </p:nvSpPr>
        <p:spPr>
          <a:xfrm>
            <a:off x="6096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58"/>
          <p:cNvSpPr txBox="1">
            <a:spLocks noGrp="1"/>
          </p:cNvSpPr>
          <p:nvPr>
            <p:ph type="body" idx="1"/>
          </p:nvPr>
        </p:nvSpPr>
        <p:spPr>
          <a:xfrm>
            <a:off x="45720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35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2" name="Google Shape;272;p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5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9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59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35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7" name="Google Shape;277;p59"/>
          <p:cNvSpPr txBox="1">
            <a:spLocks noGrp="1"/>
          </p:cNvSpPr>
          <p:nvPr>
            <p:ph type="body" idx="2"/>
          </p:nvPr>
        </p:nvSpPr>
        <p:spPr>
          <a:xfrm>
            <a:off x="4572000" y="1219200"/>
            <a:ext cx="38100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35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8" name="Google Shape;278;p59"/>
          <p:cNvSpPr txBox="1">
            <a:spLocks noGrp="1"/>
          </p:cNvSpPr>
          <p:nvPr>
            <p:ph type="body" idx="3"/>
          </p:nvPr>
        </p:nvSpPr>
        <p:spPr>
          <a:xfrm>
            <a:off x="4572000" y="3733800"/>
            <a:ext cx="38100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35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9" name="Google Shape;279;p5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5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0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60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35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4" name="Google Shape;284;p60"/>
          <p:cNvSpPr txBox="1">
            <a:spLocks noGrp="1"/>
          </p:cNvSpPr>
          <p:nvPr>
            <p:ph type="body" idx="2"/>
          </p:nvPr>
        </p:nvSpPr>
        <p:spPr>
          <a:xfrm>
            <a:off x="4572000" y="1219200"/>
            <a:ext cx="3810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35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5" name="Google Shape;285;p6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6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62" descr="full_2color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000" y="84138"/>
            <a:ext cx="2235200" cy="67786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62"/>
          <p:cNvSpPr txBox="1">
            <a:spLocks noGrp="1"/>
          </p:cNvSpPr>
          <p:nvPr>
            <p:ph type="ctrTitle"/>
          </p:nvPr>
        </p:nvSpPr>
        <p:spPr>
          <a:xfrm>
            <a:off x="609600" y="1295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2"/>
          <p:cNvSpPr txBox="1"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63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27" descr="F:\UTA\ITLab\Logos\options\7_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6271083"/>
            <a:ext cx="633810" cy="44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6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⮚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9" name="Google Shape;319;p6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⮚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0" name="Google Shape;320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6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6" name="Google Shape;326;p6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7" name="Google Shape;327;p6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8" name="Google Shape;328;p6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9" name="Google Shape;329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6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⮚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−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44" name="Google Shape;344;p6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45" name="Google Shape;345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7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52" name="Google Shape;352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71"/>
          <p:cNvSpPr txBox="1">
            <a:spLocks noGrp="1"/>
          </p:cNvSpPr>
          <p:nvPr>
            <p:ph type="body" idx="1"/>
          </p:nvPr>
        </p:nvSpPr>
        <p:spPr>
          <a:xfrm rot="5400000">
            <a:off x="2118518" y="-442119"/>
            <a:ext cx="4906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8" name="Google Shape;358;p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7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4" name="Google Shape;364;p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⮚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−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28" descr="F:\UTA\ITLab\Logos\options\7_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6271083"/>
            <a:ext cx="633810" cy="442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body" idx="1"/>
          </p:nvPr>
        </p:nvSpPr>
        <p:spPr>
          <a:xfrm rot="5400000">
            <a:off x="2118518" y="-442119"/>
            <a:ext cx="4906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5.jp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8" descr="spirit_2color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00200" y="6248400"/>
            <a:ext cx="1066800" cy="512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8"/>
          <p:cNvCxnSpPr/>
          <p:nvPr/>
        </p:nvCxnSpPr>
        <p:spPr>
          <a:xfrm>
            <a:off x="685800" y="6172200"/>
            <a:ext cx="7620000" cy="0"/>
          </a:xfrm>
          <a:prstGeom prst="straightConnector1">
            <a:avLst/>
          </a:prstGeom>
          <a:noFill/>
          <a:ln w="9525" cap="flat" cmpd="sng">
            <a:solidFill>
              <a:srgbClr val="20299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7;p18"/>
          <p:cNvCxnSpPr/>
          <p:nvPr/>
        </p:nvCxnSpPr>
        <p:spPr>
          <a:xfrm>
            <a:off x="685800" y="6096000"/>
            <a:ext cx="5105400" cy="0"/>
          </a:xfrm>
          <a:prstGeom prst="straightConnector1">
            <a:avLst/>
          </a:prstGeom>
          <a:noFill/>
          <a:ln w="38100" cap="flat" cmpd="sng">
            <a:solidFill>
              <a:srgbClr val="20299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3"/>
          <p:cNvSpPr txBox="1"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20299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20299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20299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20299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20299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20299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20299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20299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20299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2" name="Google Shape;182;p43"/>
          <p:cNvCxnSpPr/>
          <p:nvPr/>
        </p:nvCxnSpPr>
        <p:spPr>
          <a:xfrm>
            <a:off x="685800" y="6172200"/>
            <a:ext cx="7620000" cy="0"/>
          </a:xfrm>
          <a:prstGeom prst="straightConnector1">
            <a:avLst/>
          </a:prstGeom>
          <a:noFill/>
          <a:ln w="9525" cap="flat" cmpd="sng">
            <a:solidFill>
              <a:srgbClr val="20299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43"/>
          <p:cNvCxnSpPr/>
          <p:nvPr/>
        </p:nvCxnSpPr>
        <p:spPr>
          <a:xfrm>
            <a:off x="685800" y="6096000"/>
            <a:ext cx="5105400" cy="0"/>
          </a:xfrm>
          <a:prstGeom prst="straightConnector1">
            <a:avLst/>
          </a:prstGeom>
          <a:noFill/>
          <a:ln w="38100" cap="flat" cmpd="sng">
            <a:solidFill>
              <a:srgbClr val="20299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4" name="Google Shape;184;p43" descr="spirit_2color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85800" y="6269038"/>
            <a:ext cx="1066800" cy="51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43" descr="logo_slide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53400" y="152400"/>
            <a:ext cx="822325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Google Shape;289;p6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3" name="Google Shape;293;p61" descr="spirit_2color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600200" y="6248400"/>
            <a:ext cx="1066800" cy="51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61" descr="logo_slide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53400" y="152400"/>
            <a:ext cx="822325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61"/>
          <p:cNvCxnSpPr/>
          <p:nvPr/>
        </p:nvCxnSpPr>
        <p:spPr>
          <a:xfrm>
            <a:off x="685800" y="6172200"/>
            <a:ext cx="7620000" cy="0"/>
          </a:xfrm>
          <a:prstGeom prst="straightConnector1">
            <a:avLst/>
          </a:prstGeom>
          <a:noFill/>
          <a:ln w="9525" cap="flat" cmpd="sng">
            <a:solidFill>
              <a:srgbClr val="20299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p61"/>
          <p:cNvCxnSpPr/>
          <p:nvPr/>
        </p:nvCxnSpPr>
        <p:spPr>
          <a:xfrm>
            <a:off x="685800" y="6096000"/>
            <a:ext cx="5105400" cy="0"/>
          </a:xfrm>
          <a:prstGeom prst="straightConnector1">
            <a:avLst/>
          </a:prstGeom>
          <a:noFill/>
          <a:ln w="38100" cap="flat" cmpd="sng">
            <a:solidFill>
              <a:srgbClr val="20299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"/>
          <p:cNvSpPr/>
          <p:nvPr/>
        </p:nvSpPr>
        <p:spPr>
          <a:xfrm>
            <a:off x="762000" y="16764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"/>
          <p:cNvSpPr/>
          <p:nvPr/>
        </p:nvSpPr>
        <p:spPr>
          <a:xfrm>
            <a:off x="0" y="1295400"/>
            <a:ext cx="91440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DASC 5300/CSE 5300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Finding graph characteristics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4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990000"/>
                </a:solidFill>
                <a:latin typeface="Garamond"/>
                <a:ea typeface="Garamond"/>
                <a:cs typeface="Garamond"/>
                <a:sym typeface="Garamond"/>
              </a:rPr>
              <a:t>Fall 2021</a:t>
            </a:r>
            <a:endParaRPr sz="3600" b="1" i="0" u="none" strike="noStrike" cap="none" dirty="0">
              <a:solidFill>
                <a:srgbClr val="99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74" name="Google Shape;374;p1"/>
          <p:cNvSpPr/>
          <p:nvPr/>
        </p:nvSpPr>
        <p:spPr>
          <a:xfrm>
            <a:off x="12954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Enamul Karim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CSE Department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Arlington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EA66-F14A-4FEE-9BB9-38B98506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94110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characteristics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B894B-2DF0-4505-9872-E9DBC8BDE0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05347-45D6-4834-B3AE-40AB70B1C0F9}"/>
              </a:ext>
            </a:extLst>
          </p:cNvPr>
          <p:cNvSpPr txBox="1"/>
          <p:nvPr/>
        </p:nvSpPr>
        <p:spPr>
          <a:xfrm>
            <a:off x="1051088" y="1093509"/>
            <a:ext cx="71502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Number of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Number of edges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Density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Number of Connected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Connected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Diameter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Minimum degree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Maximum degree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Average degree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/>
              <a:t>std_dev_degree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5555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EA66-F14A-4FEE-9BB9-38B98506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94110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Required Package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B894B-2DF0-4505-9872-E9DBC8BDE0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05347-45D6-4834-B3AE-40AB70B1C0F9}"/>
              </a:ext>
            </a:extLst>
          </p:cNvPr>
          <p:cNvSpPr txBox="1"/>
          <p:nvPr/>
        </p:nvSpPr>
        <p:spPr>
          <a:xfrm>
            <a:off x="1051088" y="1093509"/>
            <a:ext cx="71502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FF0000"/>
                </a:solidFill>
              </a:rPr>
              <a:t>NetworkX</a:t>
            </a:r>
            <a:r>
              <a:rPr lang="en-US" sz="2600" dirty="0"/>
              <a:t> requires Python 3.7, 3.8, or 3.9)</a:t>
            </a:r>
          </a:p>
          <a:p>
            <a:endParaRPr lang="en-US" sz="2600" dirty="0"/>
          </a:p>
          <a:p>
            <a:r>
              <a:rPr lang="en-US" sz="2600" b="1" dirty="0"/>
              <a:t>Installation: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/>
              <a:t>Install the current release of </a:t>
            </a:r>
            <a:r>
              <a:rPr lang="en-US" sz="2600" dirty="0" err="1"/>
              <a:t>networkx</a:t>
            </a:r>
            <a:r>
              <a:rPr lang="en-US" sz="2600" dirty="0"/>
              <a:t> with pip:</a:t>
            </a:r>
          </a:p>
          <a:p>
            <a:r>
              <a:rPr lang="en-US" sz="2600" dirty="0"/>
              <a:t>     $ pip install </a:t>
            </a:r>
            <a:r>
              <a:rPr lang="en-US" sz="2600" dirty="0" err="1"/>
              <a:t>networkx</a:t>
            </a:r>
            <a:r>
              <a:rPr lang="en-US" sz="2600" dirty="0"/>
              <a:t>[default]</a:t>
            </a:r>
          </a:p>
          <a:p>
            <a:endParaRPr lang="en-US" sz="2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/>
              <a:t>To upgrade to a newer release use the --upgrade flag:</a:t>
            </a:r>
          </a:p>
          <a:p>
            <a:r>
              <a:rPr lang="en-US" sz="2600" dirty="0"/>
              <a:t>     $ pip install --upgrade </a:t>
            </a:r>
            <a:r>
              <a:rPr lang="en-US" sz="2600" dirty="0" err="1"/>
              <a:t>networkx</a:t>
            </a:r>
            <a:r>
              <a:rPr lang="en-US" sz="2600" dirty="0"/>
              <a:t>[default]</a:t>
            </a:r>
          </a:p>
        </p:txBody>
      </p:sp>
    </p:spTree>
    <p:extLst>
      <p:ext uri="{BB962C8B-B14F-4D97-AF65-F5344CB8AC3E}">
        <p14:creationId xmlns:p14="http://schemas.microsoft.com/office/powerpoint/2010/main" val="185380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A07003-A87A-451A-81D6-B4EB5191840E}"/>
              </a:ext>
            </a:extLst>
          </p:cNvPr>
          <p:cNvSpPr/>
          <p:nvPr/>
        </p:nvSpPr>
        <p:spPr>
          <a:xfrm>
            <a:off x="1885360" y="3542121"/>
            <a:ext cx="1564850" cy="1576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EEA66-F14A-4FEE-9BB9-38B98506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94110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Preprocessing the dataset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B894B-2DF0-4505-9872-E9DBC8BDE0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205347-45D6-4834-B3AE-40AB70B1C0F9}"/>
              </a:ext>
            </a:extLst>
          </p:cNvPr>
          <p:cNvSpPr txBox="1"/>
          <p:nvPr/>
        </p:nvSpPr>
        <p:spPr>
          <a:xfrm>
            <a:off x="1051088" y="1093509"/>
            <a:ext cx="71502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Take a subset of the route dataset based on the given airline and put them in a text file. For example:</a:t>
            </a:r>
          </a:p>
          <a:p>
            <a:pPr lvl="2"/>
            <a:r>
              <a:rPr lang="es-ES" sz="2000" dirty="0"/>
              <a:t>	</a:t>
            </a:r>
            <a:r>
              <a:rPr lang="es-ES" sz="1600" dirty="0">
                <a:solidFill>
                  <a:srgbClr val="FF0000"/>
                </a:solidFill>
              </a:rPr>
              <a:t>AL4,AL4,</a:t>
            </a:r>
            <a:r>
              <a:rPr lang="es-ES" sz="1600" dirty="0"/>
              <a:t>ABE,4355,CLT,3876,Y,0,CR9 	CR7 CRJ</a:t>
            </a:r>
          </a:p>
          <a:p>
            <a:pPr lvl="2"/>
            <a:r>
              <a:rPr lang="es-ES" sz="1600" dirty="0"/>
              <a:t>	</a:t>
            </a:r>
            <a:r>
              <a:rPr lang="es-ES" sz="1600" dirty="0">
                <a:solidFill>
                  <a:srgbClr val="FF0000"/>
                </a:solidFill>
              </a:rPr>
              <a:t>AL4,AL4,</a:t>
            </a:r>
            <a:r>
              <a:rPr lang="es-ES" sz="1600" dirty="0"/>
              <a:t>ABE,4355,PHL,3752,Y,0,CRJ 	DH8</a:t>
            </a:r>
          </a:p>
          <a:p>
            <a:pPr lvl="2"/>
            <a:r>
              <a:rPr lang="es-ES" sz="1600" dirty="0"/>
              <a:t>	… … …</a:t>
            </a:r>
          </a:p>
          <a:p>
            <a:pPr lvl="2"/>
            <a:r>
              <a:rPr lang="es-ES" sz="1600" dirty="0">
                <a:solidFill>
                  <a:srgbClr val="FF0000"/>
                </a:solidFill>
              </a:rPr>
              <a:t>	AL4,AL4,</a:t>
            </a:r>
            <a:r>
              <a:rPr lang="es-ES" sz="1600" dirty="0">
                <a:solidFill>
                  <a:schemeClr val="tx1"/>
                </a:solidFill>
              </a:rPr>
              <a:t>ZRH,1678,SIN,3316,,0,388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Parse the file to get the required edge information (Here we are finding all the edges for the given airline):</a:t>
            </a:r>
          </a:p>
          <a:p>
            <a:r>
              <a:rPr lang="en-US" sz="2000" dirty="0"/>
              <a:t> 	</a:t>
            </a:r>
          </a:p>
          <a:p>
            <a:r>
              <a:rPr lang="en-US" sz="2000" dirty="0"/>
              <a:t>	</a:t>
            </a:r>
            <a:r>
              <a:rPr lang="es-ES" sz="2000" dirty="0"/>
              <a:t>4355, 3876</a:t>
            </a:r>
          </a:p>
          <a:p>
            <a:r>
              <a:rPr lang="es-ES" sz="2000" dirty="0"/>
              <a:t>	4355, 3752</a:t>
            </a:r>
          </a:p>
          <a:p>
            <a:r>
              <a:rPr lang="es-ES" sz="2000" dirty="0"/>
              <a:t>	… … …</a:t>
            </a:r>
          </a:p>
          <a:p>
            <a:r>
              <a:rPr lang="es-ES" sz="2000" dirty="0"/>
              <a:t>	</a:t>
            </a:r>
            <a:r>
              <a:rPr lang="es-ES" sz="2000" dirty="0">
                <a:solidFill>
                  <a:schemeClr val="tx1"/>
                </a:solidFill>
              </a:rPr>
              <a:t>1678, 3316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10F87BFA-946B-4A77-BC05-0149CAF54FDA}"/>
              </a:ext>
            </a:extLst>
          </p:cNvPr>
          <p:cNvSpPr/>
          <p:nvPr/>
        </p:nvSpPr>
        <p:spPr>
          <a:xfrm>
            <a:off x="3544479" y="3436069"/>
            <a:ext cx="1357458" cy="625704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75D8D-3FAE-42E6-8C78-5E621085F0D6}"/>
              </a:ext>
            </a:extLst>
          </p:cNvPr>
          <p:cNvSpPr txBox="1"/>
          <p:nvPr/>
        </p:nvSpPr>
        <p:spPr>
          <a:xfrm>
            <a:off x="2257255" y="5236417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Input.txt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981A32-ECB2-404F-93D9-15299697E8AD}"/>
              </a:ext>
            </a:extLst>
          </p:cNvPr>
          <p:cNvCxnSpPr>
            <a:cxnSpLocks/>
          </p:cNvCxnSpPr>
          <p:nvPr/>
        </p:nvCxnSpPr>
        <p:spPr>
          <a:xfrm flipH="1">
            <a:off x="1508289" y="3864990"/>
            <a:ext cx="565608" cy="4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393559-2D38-41A8-9E75-E16EE97BC328}"/>
              </a:ext>
            </a:extLst>
          </p:cNvPr>
          <p:cNvCxnSpPr>
            <a:cxnSpLocks/>
          </p:cNvCxnSpPr>
          <p:nvPr/>
        </p:nvCxnSpPr>
        <p:spPr>
          <a:xfrm>
            <a:off x="3355942" y="3854973"/>
            <a:ext cx="603316" cy="45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190991-2975-40F0-BF88-CE197312A7EA}"/>
              </a:ext>
            </a:extLst>
          </p:cNvPr>
          <p:cNvSpPr txBox="1"/>
          <p:nvPr/>
        </p:nvSpPr>
        <p:spPr>
          <a:xfrm>
            <a:off x="904001" y="4370276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101864-ECBD-4926-B6F3-A1B83B754AC2}"/>
              </a:ext>
            </a:extLst>
          </p:cNvPr>
          <p:cNvSpPr txBox="1"/>
          <p:nvPr/>
        </p:nvSpPr>
        <p:spPr>
          <a:xfrm>
            <a:off x="3553418" y="4307757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ID</a:t>
            </a:r>
          </a:p>
        </p:txBody>
      </p:sp>
    </p:spTree>
    <p:extLst>
      <p:ext uri="{BB962C8B-B14F-4D97-AF65-F5344CB8AC3E}">
        <p14:creationId xmlns:p14="http://schemas.microsoft.com/office/powerpoint/2010/main" val="392127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EA66-F14A-4FEE-9BB9-38B98506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94110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Making Required Changes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B894B-2DF0-4505-9872-E9DBC8BDE0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F34AD-B8C9-433F-A7B8-EC5F14AE7BBA}"/>
              </a:ext>
            </a:extLst>
          </p:cNvPr>
          <p:cNvSpPr txBox="1"/>
          <p:nvPr/>
        </p:nvSpPr>
        <p:spPr>
          <a:xfrm>
            <a:off x="1046375" y="1093508"/>
            <a:ext cx="7390614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</a:t>
            </a:r>
            <a:r>
              <a:rPr lang="en-US" sz="1800" dirty="0">
                <a:solidFill>
                  <a:srgbClr val="FF0000"/>
                </a:solidFill>
              </a:rPr>
              <a:t>network_summary.py</a:t>
            </a:r>
            <a:r>
              <a:rPr lang="en-US" sz="1800" dirty="0"/>
              <a:t>, set the dataset and the output path inside </a:t>
            </a:r>
            <a:r>
              <a:rPr lang="en-US" sz="1800" dirty="0" err="1"/>
              <a:t>network_sum</a:t>
            </a:r>
            <a:r>
              <a:rPr lang="en-US" sz="1800" dirty="0"/>
              <a:t>():</a:t>
            </a:r>
          </a:p>
          <a:p>
            <a:pPr lvl="1"/>
            <a:endParaRPr lang="en-US" sz="1700" dirty="0"/>
          </a:p>
          <a:p>
            <a:pPr lvl="4"/>
            <a:r>
              <a:rPr lang="en-US" sz="1700" dirty="0"/>
              <a:t>	</a:t>
            </a:r>
            <a:r>
              <a:rPr lang="en-US" sz="1700" dirty="0" err="1"/>
              <a:t>datasetpath</a:t>
            </a:r>
            <a:r>
              <a:rPr lang="en-US" sz="1700" dirty="0"/>
              <a:t> = ‘</a:t>
            </a:r>
            <a:r>
              <a:rPr lang="en-US" sz="1700" dirty="0" err="1"/>
              <a:t>Path_to_inputDatasetDirectory</a:t>
            </a:r>
            <a:r>
              <a:rPr lang="en-US" sz="1700" dirty="0"/>
              <a:t>’</a:t>
            </a:r>
          </a:p>
          <a:p>
            <a:pPr lvl="4"/>
            <a:r>
              <a:rPr lang="en-US" sz="1700" dirty="0"/>
              <a:t>	</a:t>
            </a:r>
            <a:r>
              <a:rPr lang="en-US" sz="1700" dirty="0" err="1"/>
              <a:t>output_path</a:t>
            </a:r>
            <a:r>
              <a:rPr lang="en-US" sz="1700" dirty="0"/>
              <a:t> = ‘</a:t>
            </a:r>
            <a:r>
              <a:rPr lang="en-US" sz="1700" dirty="0" err="1"/>
              <a:t>Path_to_outputFile</a:t>
            </a:r>
            <a:r>
              <a:rPr lang="en-US" sz="1700" dirty="0"/>
              <a:t>/output.txt’</a:t>
            </a:r>
          </a:p>
          <a:p>
            <a:pPr lvl="4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Read each line from the input file inside </a:t>
            </a:r>
            <a:r>
              <a:rPr lang="en-US" sz="1800" dirty="0" err="1"/>
              <a:t>read_mln</a:t>
            </a:r>
            <a:r>
              <a:rPr lang="en-US" sz="1800" dirty="0"/>
              <a:t>(</a:t>
            </a:r>
            <a:r>
              <a:rPr lang="en-US" sz="1800" dirty="0" err="1"/>
              <a:t>directory_path</a:t>
            </a:r>
            <a:r>
              <a:rPr lang="en-US" sz="1800" dirty="0"/>
              <a:t>) in </a:t>
            </a:r>
            <a:r>
              <a:rPr lang="en-US" sz="1800" dirty="0">
                <a:solidFill>
                  <a:srgbClr val="FF0000"/>
                </a:solidFill>
              </a:rPr>
              <a:t>MLN_IO.py </a:t>
            </a:r>
            <a:r>
              <a:rPr lang="en-US" sz="1800" dirty="0">
                <a:solidFill>
                  <a:schemeClr val="tx1"/>
                </a:solidFill>
              </a:rPr>
              <a:t>and create the graph data structure: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700" dirty="0">
                <a:solidFill>
                  <a:schemeClr val="tx1"/>
                </a:solidFill>
              </a:rPr>
              <a:t>layer = </a:t>
            </a:r>
            <a:r>
              <a:rPr lang="en-US" sz="1700" dirty="0" err="1">
                <a:solidFill>
                  <a:schemeClr val="tx1"/>
                </a:solidFill>
              </a:rPr>
              <a:t>nx.Graph</a:t>
            </a:r>
            <a:r>
              <a:rPr lang="en-US" sz="1700" dirty="0">
                <a:solidFill>
                  <a:schemeClr val="tx1"/>
                </a:solidFill>
              </a:rPr>
              <a:t>()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       for i, line in enumerate(</a:t>
            </a:r>
            <a:r>
              <a:rPr lang="en-US" sz="1700" dirty="0" err="1">
                <a:solidFill>
                  <a:schemeClr val="tx1"/>
                </a:solidFill>
              </a:rPr>
              <a:t>infile</a:t>
            </a:r>
            <a:r>
              <a:rPr lang="en-US" sz="1700" dirty="0">
                <a:solidFill>
                  <a:schemeClr val="tx1"/>
                </a:solidFill>
              </a:rPr>
              <a:t>):</a:t>
            </a:r>
          </a:p>
          <a:p>
            <a:r>
              <a:rPr lang="en-US" sz="1700" dirty="0">
                <a:solidFill>
                  <a:schemeClr val="tx1"/>
                </a:solidFill>
              </a:rPr>
              <a:t>	    </a:t>
            </a:r>
            <a:r>
              <a:rPr lang="en-US" sz="1700" dirty="0" err="1">
                <a:solidFill>
                  <a:schemeClr val="tx1"/>
                </a:solidFill>
              </a:rPr>
              <a:t>edgeInfo</a:t>
            </a:r>
            <a:r>
              <a:rPr lang="en-US" sz="1700" dirty="0">
                <a:solidFill>
                  <a:schemeClr val="tx1"/>
                </a:solidFill>
              </a:rPr>
              <a:t> = </a:t>
            </a:r>
            <a:r>
              <a:rPr lang="en-US" sz="1700" dirty="0" err="1">
                <a:solidFill>
                  <a:schemeClr val="tx1"/>
                </a:solidFill>
              </a:rPr>
              <a:t>line.split</a:t>
            </a:r>
            <a:r>
              <a:rPr lang="en-US" sz="1700" dirty="0">
                <a:solidFill>
                  <a:schemeClr val="tx1"/>
                </a:solidFill>
              </a:rPr>
              <a:t>(",")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           v1=int(</a:t>
            </a:r>
            <a:r>
              <a:rPr lang="en-US" sz="1700" dirty="0" err="1">
                <a:solidFill>
                  <a:schemeClr val="tx1"/>
                </a:solidFill>
              </a:rPr>
              <a:t>edgeInfo</a:t>
            </a:r>
            <a:r>
              <a:rPr lang="en-US" sz="1700" dirty="0">
                <a:solidFill>
                  <a:schemeClr val="tx1"/>
                </a:solidFill>
              </a:rPr>
              <a:t>[0])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           v2=int(</a:t>
            </a:r>
            <a:r>
              <a:rPr lang="en-US" sz="1700" dirty="0" err="1">
                <a:solidFill>
                  <a:schemeClr val="tx1"/>
                </a:solidFill>
              </a:rPr>
              <a:t>edgeInfo</a:t>
            </a:r>
            <a:r>
              <a:rPr lang="en-US" sz="1700" dirty="0">
                <a:solidFill>
                  <a:schemeClr val="tx1"/>
                </a:solidFill>
              </a:rPr>
              <a:t>[1])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           </a:t>
            </a:r>
            <a:r>
              <a:rPr lang="en-US" sz="1700" dirty="0" err="1">
                <a:solidFill>
                  <a:schemeClr val="tx1"/>
                </a:solidFill>
              </a:rPr>
              <a:t>layer.add_node</a:t>
            </a:r>
            <a:r>
              <a:rPr lang="en-US" sz="1700" dirty="0">
                <a:solidFill>
                  <a:schemeClr val="tx1"/>
                </a:solidFill>
              </a:rPr>
              <a:t>(v1)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           </a:t>
            </a:r>
            <a:r>
              <a:rPr lang="en-US" sz="1700" dirty="0" err="1">
                <a:solidFill>
                  <a:schemeClr val="tx1"/>
                </a:solidFill>
              </a:rPr>
              <a:t>layer.add_node</a:t>
            </a:r>
            <a:r>
              <a:rPr lang="en-US" sz="1700" dirty="0">
                <a:solidFill>
                  <a:schemeClr val="tx1"/>
                </a:solidFill>
              </a:rPr>
              <a:t>(v2)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           </a:t>
            </a:r>
            <a:r>
              <a:rPr lang="en-US" sz="1700" dirty="0" err="1">
                <a:solidFill>
                  <a:schemeClr val="tx1"/>
                </a:solidFill>
              </a:rPr>
              <a:t>layer.add_edge</a:t>
            </a:r>
            <a:r>
              <a:rPr lang="en-US" sz="1700" dirty="0">
                <a:solidFill>
                  <a:schemeClr val="tx1"/>
                </a:solidFill>
              </a:rPr>
              <a:t>(v1,v2)</a:t>
            </a:r>
          </a:p>
          <a:p>
            <a:r>
              <a:rPr lang="en-US" sz="1700" dirty="0">
                <a:solidFill>
                  <a:schemeClr val="tx1"/>
                </a:solidFill>
              </a:rPr>
              <a:t>                </a:t>
            </a:r>
            <a:r>
              <a:rPr lang="en-US" sz="1700" dirty="0" err="1">
                <a:solidFill>
                  <a:schemeClr val="tx1"/>
                </a:solidFill>
              </a:rPr>
              <a:t>mln.add_layer</a:t>
            </a:r>
            <a:r>
              <a:rPr lang="en-US" sz="1700" dirty="0">
                <a:solidFill>
                  <a:schemeClr val="tx1"/>
                </a:solidFill>
              </a:rPr>
              <a:t>(layer)</a:t>
            </a:r>
          </a:p>
        </p:txBody>
      </p:sp>
    </p:spTree>
    <p:extLst>
      <p:ext uri="{BB962C8B-B14F-4D97-AF65-F5344CB8AC3E}">
        <p14:creationId xmlns:p14="http://schemas.microsoft.com/office/powerpoint/2010/main" val="216757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EA66-F14A-4FEE-9BB9-38B98506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94110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Running the program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B894B-2DF0-4505-9872-E9DBC8BDE0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F34AD-B8C9-433F-A7B8-EC5F14AE7BBA}"/>
              </a:ext>
            </a:extLst>
          </p:cNvPr>
          <p:cNvSpPr txBox="1"/>
          <p:nvPr/>
        </p:nvSpPr>
        <p:spPr>
          <a:xfrm>
            <a:off x="923826" y="1093508"/>
            <a:ext cx="7513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You need to run network_summary.py file to get the desired output: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2788CF5-22CF-493B-95E5-E039269D0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26" y="1987241"/>
            <a:ext cx="7513163" cy="366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4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EA66-F14A-4FEE-9BB9-38B98506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94110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Output File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B894B-2DF0-4505-9872-E9DBC8BDE0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F34AD-B8C9-433F-A7B8-EC5F14AE7BBA}"/>
              </a:ext>
            </a:extLst>
          </p:cNvPr>
          <p:cNvSpPr txBox="1"/>
          <p:nvPr/>
        </p:nvSpPr>
        <p:spPr>
          <a:xfrm>
            <a:off x="1046375" y="1093508"/>
            <a:ext cx="7390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</a:rPr>
              <a:t>number_of_nodes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number_of_edges</a:t>
            </a:r>
            <a:r>
              <a:rPr lang="en-US" sz="2400" dirty="0">
                <a:solidFill>
                  <a:schemeClr val="tx1"/>
                </a:solidFill>
              </a:rPr>
              <a:t>, density, </a:t>
            </a:r>
            <a:r>
              <a:rPr lang="en-US" sz="2400" dirty="0" err="1">
                <a:solidFill>
                  <a:schemeClr val="tx1"/>
                </a:solidFill>
              </a:rPr>
              <a:t>number_of_connected_comp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connected_comps</a:t>
            </a:r>
            <a:r>
              <a:rPr lang="en-US" sz="2400" dirty="0">
                <a:solidFill>
                  <a:schemeClr val="tx1"/>
                </a:solidFill>
              </a:rPr>
              <a:t>, diameter, </a:t>
            </a:r>
            <a:r>
              <a:rPr lang="en-US" sz="2400" dirty="0" err="1">
                <a:solidFill>
                  <a:schemeClr val="tx1"/>
                </a:solidFill>
              </a:rPr>
              <a:t>min_degree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max_degree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avg_degree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std_dev_degree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352,1005, 0.0162, 1, [352], 5, 1, 180, 5.71,17.216</a:t>
            </a:r>
          </a:p>
        </p:txBody>
      </p:sp>
    </p:spTree>
    <p:extLst>
      <p:ext uri="{BB962C8B-B14F-4D97-AF65-F5344CB8AC3E}">
        <p14:creationId xmlns:p14="http://schemas.microsoft.com/office/powerpoint/2010/main" val="230712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EA66-F14A-4FEE-9BB9-38B98506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3326"/>
            <a:ext cx="8229600" cy="94110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Degree Distribution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B894B-2DF0-4505-9872-E9DBC8BDE0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C515276-AFA1-4EAD-BE28-1751A39F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9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 You !!!</a:t>
            </a:r>
            <a:endParaRPr/>
          </a:p>
        </p:txBody>
      </p:sp>
      <p:pic>
        <p:nvPicPr>
          <p:cNvPr id="424" name="Google Shape;424;p17" descr="Pic-QMark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48000" y="2284416"/>
            <a:ext cx="24003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7"/>
          <p:cNvSpPr txBox="1">
            <a:spLocks noGrp="1"/>
          </p:cNvSpPr>
          <p:nvPr>
            <p:ph type="ft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CSE 6331 </a:t>
            </a:r>
            <a:endParaRPr/>
          </a:p>
        </p:txBody>
      </p:sp>
      <p:sp>
        <p:nvSpPr>
          <p:cNvPr id="426" name="Google Shape;426;p17"/>
          <p:cNvSpPr/>
          <p:nvPr/>
        </p:nvSpPr>
        <p:spPr>
          <a:xfrm>
            <a:off x="1085850" y="4994281"/>
            <a:ext cx="6934200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406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254061"/>
                </a:solidFill>
                <a:latin typeface="Arial Rounded"/>
                <a:ea typeface="Arial Rounded"/>
                <a:cs typeface="Arial Rounded"/>
                <a:sym typeface="Arial Rounded"/>
              </a:rPr>
              <a:t>For more information visit:</a:t>
            </a:r>
            <a:r>
              <a:rPr lang="en-US" sz="2400" b="1" i="1" u="none" strike="noStrike" cap="none">
                <a:solidFill>
                  <a:srgbClr val="254061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00B050"/>
                </a:solidFill>
                <a:latin typeface="Arial Rounded"/>
                <a:ea typeface="Arial Rounded"/>
                <a:cs typeface="Arial Rounded"/>
                <a:sym typeface="Arial Rounded"/>
              </a:rPr>
              <a:t>http://itlab.uta.edu</a:t>
            </a:r>
            <a:endParaRPr sz="2400" b="1" i="0" u="none" strike="noStrike" cap="none">
              <a:solidFill>
                <a:srgbClr val="00B05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427" name="Google Shape;427;p17" descr="F:\UTA\ITLab\Research\Multi Source\Multi Networks\Publications\BDA 2017_Accept\Presentation\qr_code\static_qr_code_without_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0" y="4338513"/>
            <a:ext cx="1906587" cy="190988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Noto Sans Symbols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Spring  2019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tlab">
  <a:themeElements>
    <a:clrScheme name="itlab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504</Words>
  <Application>Microsoft Office PowerPoint</Application>
  <PresentationFormat>On-screen Show (4:3)</PresentationFormat>
  <Paragraphs>79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Times New Roman</vt:lpstr>
      <vt:lpstr>Garamond</vt:lpstr>
      <vt:lpstr>Verdana</vt:lpstr>
      <vt:lpstr>Calibri</vt:lpstr>
      <vt:lpstr>Arial</vt:lpstr>
      <vt:lpstr>Noto Sans Symbols</vt:lpstr>
      <vt:lpstr>Wingdings</vt:lpstr>
      <vt:lpstr>Arial Rounded</vt:lpstr>
      <vt:lpstr>Custom Design</vt:lpstr>
      <vt:lpstr>1_Default Design</vt:lpstr>
      <vt:lpstr>1_itlab</vt:lpstr>
      <vt:lpstr>1_Custom Design</vt:lpstr>
      <vt:lpstr>PowerPoint Presentation</vt:lpstr>
      <vt:lpstr>Graph characteristics</vt:lpstr>
      <vt:lpstr>Required Package</vt:lpstr>
      <vt:lpstr>Preprocessing the dataset</vt:lpstr>
      <vt:lpstr>Making Required Changes</vt:lpstr>
      <vt:lpstr>Running the program</vt:lpstr>
      <vt:lpstr>Output File</vt:lpstr>
      <vt:lpstr>Degree Distribution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</dc:creator>
  <cp:lastModifiedBy>Enamul Karim</cp:lastModifiedBy>
  <cp:revision>84</cp:revision>
  <dcterms:created xsi:type="dcterms:W3CDTF">2012-02-10T18:53:29Z</dcterms:created>
  <dcterms:modified xsi:type="dcterms:W3CDTF">2021-10-20T03:22:34Z</dcterms:modified>
</cp:coreProperties>
</file>