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alatino Linotype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1HrY8MWsXBtHh4CZD7QoiSDP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E264DA-DD17-4CD5-B519-EE3C60E2A4E4}">
  <a:tblStyle styleId="{25E264DA-DD17-4CD5-B519-EE3C60E2A4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alatinoLinotype-regular.fntdata"/><Relationship Id="rId21" Type="http://schemas.openxmlformats.org/officeDocument/2006/relationships/slide" Target="slides/slide15.xml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Medium-regular.fntdata"/><Relationship Id="rId25" Type="http://schemas.openxmlformats.org/officeDocument/2006/relationships/font" Target="fonts/PalatinoLinotype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9df3a47e8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9df3a47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3" name="Google Shape;153;g39df3a47e84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986f14b0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8986f14b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0" name="Google Shape;160;g38986f14b05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df3a47e84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9df3a47e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g39df3a47e84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df3a47e84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9df3a47e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5" name="Google Shape;175;g39df3a47e84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df3a47e84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9df3a47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g39df3a47e84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df3a47e84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9df3a47e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0" name="Google Shape;190;g39df3a47e84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208b3b2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87208b3b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387208b3b2c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f3a47e8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9df3a47e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9df3a47e8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4" name="Google Shape;12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df3a47e8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9df3a47e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1" name="Google Shape;131;g39df3a47e84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7208b3b2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87208b3b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g387208b3b2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df3a47e84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9df3a47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There are three main types of data you'll encounter: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Structured Data: This is highly organized and formatted data that fits into a fixed structure, like a table. Think of a spreadsheet or a database. Each piece of data has a clear relationship to other data. Examples include customer names, addresses, and product prices in a database.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Unstructured Data: This is data that doesn't have a pre-defined format or organization. It's often text-heavy and includes things like emails, social media posts, videos, and audio files. It's the most common type of data and can be a goldmine for insights, though it's harder to analyze.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2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Semi-structured Data: This type of data has some organizational properties but isn't as strictly defined as structured data. It doesn't reside in a relational database but contains tags or markers to separate and organize elements. A good example is a JSON file or an XML file, which are often used for web data exchange.</a:t>
            </a:r>
            <a:endParaRPr/>
          </a:p>
          <a:p>
            <a:pPr indent="-196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6" name="Google Shape;146;g39df3a47e84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000"/>
              <a:buFont typeface="Palatino Linotyp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131626" y="47791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072250" y="475541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000"/>
              <a:buFont typeface="Palatino Linotype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Palatino Linotyp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Palatino Linotype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Palatino Linotype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Palatino Linotype"/>
              <a:buNone/>
              <a:defRPr b="1" i="0" sz="3600" u="none" cap="none" strike="noStrike">
                <a:solidFill>
                  <a:srgbClr val="1736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red logo&#10;&#10;AI-generated content may be incorrect." id="14" name="Google Shape;1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5568" y="4791015"/>
            <a:ext cx="457202" cy="228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375E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" y="482177"/>
            <a:ext cx="9144000" cy="9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Medium"/>
              <a:buNone/>
            </a:pPr>
            <a:r>
              <a:rPr lang="en-US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Analytics Coaching </a:t>
            </a:r>
            <a:br>
              <a:rPr lang="en-US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-US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Course</a:t>
            </a:r>
            <a:endParaRPr/>
          </a:p>
        </p:txBody>
      </p:sp>
      <p:pic>
        <p:nvPicPr>
          <p:cNvPr descr="A white and red logo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109" y="2060304"/>
            <a:ext cx="2045781" cy="102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df3a47e84_0_30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2. Connecting Power BI to Data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56" name="Google Shape;156;g39df3a47e84_0_30"/>
          <p:cNvSpPr txBox="1"/>
          <p:nvPr/>
        </p:nvSpPr>
        <p:spPr>
          <a:xfrm>
            <a:off x="370025" y="1146325"/>
            <a:ext cx="7914600" cy="3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☁️ C. Connect to Online Sources (Optional)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SharePoint / OneDrive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Azure SQL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Google Analytics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Salesforce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Web URLs / APIs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💡 Example: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connect to a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web source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(like a CSV online):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Go to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Get Data → Web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Paste the URL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Click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OK</a:t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986f14b05_0_13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3</a:t>
            </a:r>
            <a:r>
              <a:rPr lang="en-US" sz="3200">
                <a:solidFill>
                  <a:schemeClr val="lt1"/>
                </a:solidFill>
              </a:rPr>
              <a:t>. </a:t>
            </a:r>
            <a:r>
              <a:rPr lang="en-US" sz="3200">
                <a:solidFill>
                  <a:schemeClr val="lt1"/>
                </a:solidFill>
              </a:rPr>
              <a:t>Data Transformation (Power Query)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63" name="Google Shape;163;g38986f14b05_0_13"/>
          <p:cNvSpPr txBox="1"/>
          <p:nvPr/>
        </p:nvSpPr>
        <p:spPr>
          <a:xfrm>
            <a:off x="370025" y="1377975"/>
            <a:ext cx="35589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is one of the most powerful features in Power BI — your data cleaning and preparation hub.</a:t>
            </a:r>
            <a:endParaRPr b="0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4" name="Google Shape;164;g38986f14b05_0_13"/>
          <p:cNvPicPr preferRelativeResize="0"/>
          <p:nvPr/>
        </p:nvPicPr>
        <p:blipFill rotWithShape="1">
          <a:blip r:embed="rId3">
            <a:alphaModFix/>
          </a:blip>
          <a:srcRect b="11708" l="0" r="0" t="4300"/>
          <a:stretch/>
        </p:blipFill>
        <p:spPr>
          <a:xfrm>
            <a:off x="4636475" y="1175075"/>
            <a:ext cx="3653775" cy="38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df3a47e84_0_38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3. Data Transformation (Power Query)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1" name="Google Shape;171;g39df3a47e84_0_38"/>
          <p:cNvSpPr txBox="1"/>
          <p:nvPr/>
        </p:nvSpPr>
        <p:spPr>
          <a:xfrm>
            <a:off x="370025" y="1136750"/>
            <a:ext cx="8169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What Is Power Query?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Power Query is a visual ETL (Extract, Transform, Load) tool built inside Power BI that lets you: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Remove duplicate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Change data types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Merge tables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Split columns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Handle missing data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Create calculated columns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You don’t need to code — transformations are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step-based and visual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df3a47e84_0_46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3. Data Transformation (Power Query)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8" name="Google Shape;178;g39df3a47e84_0_46"/>
          <p:cNvSpPr txBox="1"/>
          <p:nvPr/>
        </p:nvSpPr>
        <p:spPr>
          <a:xfrm>
            <a:off x="370025" y="1136750"/>
            <a:ext cx="8169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⚡ Entering Power Query Editor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Power BI Desktop: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375E"/>
              </a:buClr>
              <a:buSzPts val="1800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After loading data, click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Transform Data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→ opens the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Power Query Editor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You’ll see: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375E"/>
              </a:buClr>
              <a:buSzPts val="1800"/>
              <a:buChar char="●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Left panel: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list of tables (queries)</a:t>
            </a:r>
            <a:b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Char char="●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Center: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data preview</a:t>
            </a:r>
            <a:b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Char char="●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Right panel: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list of transformation steps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df3a47e84_0_53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3. Data Transformation (Power Query)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85" name="Google Shape;185;g39df3a47e84_0_53"/>
          <p:cNvSpPr txBox="1"/>
          <p:nvPr/>
        </p:nvSpPr>
        <p:spPr>
          <a:xfrm>
            <a:off x="370025" y="1136750"/>
            <a:ext cx="8169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⚡ Entering Power Query Editor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86" name="Google Shape;186;g39df3a47e84_0_53"/>
          <p:cNvGraphicFramePr/>
          <p:nvPr/>
        </p:nvGraphicFramePr>
        <p:xfrm>
          <a:off x="607425" y="15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{25E264DA-DD17-4CD5-B519-EE3C60E2A4E4}</a:tableStyleId>
              </a:tblPr>
              <a:tblGrid>
                <a:gridCol w="2448850"/>
                <a:gridCol w="5585675"/>
              </a:tblGrid>
              <a:tr h="4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Task</a:t>
                      </a:r>
                      <a:endParaRPr b="1"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Action in Power Query</a:t>
                      </a:r>
                      <a:endParaRPr b="1"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Rename Columns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Double-click column header or use “Rename”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Change Data Type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Select column → Transform → Data Type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Remove Duplicates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Home → Remove Rows → Remove Duplicates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4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Filter Rows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Click dropdown on column headers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Split Columns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Home → Split Column (by delimiter or number)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df3a47e84_0_60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3. Data Transformation (Power Query)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93" name="Google Shape;193;g39df3a47e84_0_60"/>
          <p:cNvSpPr txBox="1"/>
          <p:nvPr/>
        </p:nvSpPr>
        <p:spPr>
          <a:xfrm>
            <a:off x="370025" y="1136750"/>
            <a:ext cx="8169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⚡ Entering Power Query Editor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94" name="Google Shape;194;g39df3a47e84_0_60"/>
          <p:cNvGraphicFramePr/>
          <p:nvPr/>
        </p:nvGraphicFramePr>
        <p:xfrm>
          <a:off x="118600" y="16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{25E264DA-DD17-4CD5-B519-EE3C60E2A4E4}</a:tableStyleId>
              </a:tblPr>
              <a:tblGrid>
                <a:gridCol w="3191100"/>
                <a:gridCol w="5725275"/>
              </a:tblGrid>
              <a:tr h="42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Task</a:t>
                      </a:r>
                      <a:endParaRPr b="1"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Action in Power Query</a:t>
                      </a:r>
                      <a:endParaRPr b="1"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4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Merge Queries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Home → Merge Queries → choose key column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Append Queries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Combine datasets vertically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Fill Missing Values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Transform → Fill → Down/Up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5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Add Custom Column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Add Column → Custom Column (use M formula)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g39df3a47e84_0_60"/>
          <p:cNvSpPr txBox="1"/>
          <p:nvPr/>
        </p:nvSpPr>
        <p:spPr>
          <a:xfrm>
            <a:off x="161900" y="4108075"/>
            <a:ext cx="8818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Power Query uses the “M language” behind the scenes — but you can do 99% of work without typing code.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0" y="0"/>
            <a:ext cx="9144000" cy="106322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tino Linotype"/>
              <a:buNone/>
            </a:pPr>
            <a:r>
              <a:rPr lang="en-US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Module </a:t>
            </a:r>
            <a:r>
              <a:rPr lang="en-US" sz="3200">
                <a:solidFill>
                  <a:schemeClr val="lt1"/>
                </a:solidFill>
              </a:rPr>
              <a:t>6</a:t>
            </a:r>
            <a:r>
              <a:rPr lang="en-US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</a:t>
            </a:r>
            <a:r>
              <a:rPr lang="en-US" sz="3200">
                <a:solidFill>
                  <a:schemeClr val="lt1"/>
                </a:solidFill>
              </a:rPr>
              <a:t>Introduction to Power BI/Tableau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0253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By the end of this guide, you’ll confidently get to </a:t>
            </a:r>
            <a:r>
              <a:rPr lang="en-US" sz="1800">
                <a:solidFill>
                  <a:srgbClr val="10253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know</a:t>
            </a:r>
            <a:r>
              <a:rPr b="0" i="0" lang="en-US" sz="1800" u="none" cap="none" strike="noStrike">
                <a:solidFill>
                  <a:srgbClr val="10253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</a:t>
            </a:r>
            <a:endParaRPr b="0" i="0" sz="1800" u="none" cap="none" strike="noStrike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0253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Overview of BI Tools (Power BI vs Tableau)</a:t>
            </a:r>
            <a:endParaRPr sz="1800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0253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Connecting to Data (Excel, CSV, SQL, etc.)</a:t>
            </a:r>
            <a:endParaRPr sz="1800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0253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Data Transformation using Power Query</a:t>
            </a:r>
            <a:endParaRPr sz="1800">
              <a:solidFill>
                <a:srgbClr val="1025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0"/>
            <a:ext cx="9144000" cy="106322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1. </a:t>
            </a:r>
            <a:r>
              <a:rPr lang="en-US" sz="3200">
                <a:solidFill>
                  <a:schemeClr val="lt1"/>
                </a:solidFill>
              </a:rPr>
              <a:t>Overview of BI Tools: Power BI and Tableau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30550" y="1063225"/>
            <a:ext cx="86829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What Are BI (Business Intelligence) Tools?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BI tools help you: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Visualize data (dashboards, charts, KPIs)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Analyze business performance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Make data-driven decisions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They sit on top of your data sources (Excel, databases, cloud storage, etc.), allowing non-technical users to gain insights without writing code.</a:t>
            </a:r>
            <a:endParaRPr b="0"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7208b3b2c_0_2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Power BI vs Tableau: A Comparison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12" name="Google Shape;112;g387208b3b2c_0_2"/>
          <p:cNvGraphicFramePr/>
          <p:nvPr/>
        </p:nvGraphicFramePr>
        <p:xfrm>
          <a:off x="134175" y="10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{25E264DA-DD17-4CD5-B519-EE3C60E2A4E4}</a:tableStyleId>
              </a:tblPr>
              <a:tblGrid>
                <a:gridCol w="2045825"/>
                <a:gridCol w="3205175"/>
                <a:gridCol w="3479900"/>
              </a:tblGrid>
              <a:tr h="34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Feature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Power BI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Tableau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34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Developer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Microsoft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Salesforce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38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Learning</a:t>
                      </a: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Curve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Easier for beginners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Steeper but highly flexible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55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Best For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Excel and Microsoft Ecosystem users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Data </a:t>
                      </a: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Visualization</a:t>
                      </a: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Enthusiasts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55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Integration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Strong with Excel, SQL Server, Azure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Strong</a:t>
                      </a: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with diverse data sources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55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Cost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Cheaper (PowerBI Desktop is free)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Expensive for enterprise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55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Data Modelling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Excellent (DAX, Power Query)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Greater but less stronger than Power BI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  <a:tr h="34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Visualization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Good and improving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7375E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Industry leaders for visuals</a:t>
                      </a:r>
                      <a:endParaRPr sz="1800">
                        <a:solidFill>
                          <a:srgbClr val="17375E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df3a47e84_0_1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Power BI vs Tableau: A Comparison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19" name="Google Shape;119;g39df3a47e84_0_1"/>
          <p:cNvPicPr preferRelativeResize="0"/>
          <p:nvPr/>
        </p:nvPicPr>
        <p:blipFill rotWithShape="1">
          <a:blip r:embed="rId3">
            <a:alphaModFix/>
          </a:blip>
          <a:srcRect b="0" l="0" r="0" t="8054"/>
          <a:stretch/>
        </p:blipFill>
        <p:spPr>
          <a:xfrm>
            <a:off x="4946497" y="1160375"/>
            <a:ext cx="3258377" cy="37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9df3a47e84_0_1"/>
          <p:cNvSpPr txBox="1"/>
          <p:nvPr/>
        </p:nvSpPr>
        <p:spPr>
          <a:xfrm>
            <a:off x="524550" y="1160375"/>
            <a:ext cx="26853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🧠 Key Insight: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you already know Excel or work in a Microsoft-heavy environment, Power BI is the most natural and cost-effective BI tool to learn.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0"/>
            <a:ext cx="9144000" cy="106322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PowerBI Insight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61900" y="1261350"/>
            <a:ext cx="88851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 Excel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when your goal is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entry, quick analysis, or small-scale reporting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Excel is best suited for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individual or team-based analysis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ad-hoc calculations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and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detailed tabular work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where you need flexibility to manipulate data ma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nually — such as budgeting, forecasting, and small datasets.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 Power BI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when your goal is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interactive data visualization, automation, and large-scale data analysis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Power BI is ideal for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connecting to multiple data sources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cleaning and modeling data efficiently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and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creating live, interactive dashboards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that can be shared across an organization. It’s designed for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ongoing business intelligence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rather than one-time reporting.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df3a47e84_0_12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PowerBI Insight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4" name="Google Shape;134;g39df3a47e84_0_12"/>
          <p:cNvPicPr preferRelativeResize="0"/>
          <p:nvPr/>
        </p:nvPicPr>
        <p:blipFill rotWithShape="1">
          <a:blip r:embed="rId3">
            <a:alphaModFix/>
          </a:blip>
          <a:srcRect b="11706" l="0" r="0" t="13398"/>
          <a:stretch/>
        </p:blipFill>
        <p:spPr>
          <a:xfrm>
            <a:off x="56550" y="1203825"/>
            <a:ext cx="3775476" cy="321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9df3a47e84_0_12"/>
          <p:cNvSpPr txBox="1"/>
          <p:nvPr/>
        </p:nvSpPr>
        <p:spPr>
          <a:xfrm>
            <a:off x="4551800" y="1788525"/>
            <a:ext cx="39873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 Excel for analysis — use Power BI for insight.</a:t>
            </a:r>
            <a:endParaRPr i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Excel helps you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analyze data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while Power BI helps you </a:t>
            </a:r>
            <a:r>
              <a:rPr b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tell the story behind it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through automation and visualization.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208b3b2c_0_24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2</a:t>
            </a:r>
            <a:r>
              <a:rPr lang="en-US" sz="3200">
                <a:solidFill>
                  <a:schemeClr val="lt1"/>
                </a:solidFill>
              </a:rPr>
              <a:t>. </a:t>
            </a:r>
            <a:r>
              <a:rPr lang="en-US" sz="3200">
                <a:solidFill>
                  <a:schemeClr val="lt1"/>
                </a:solidFill>
              </a:rPr>
              <a:t>Connecting Power BI to Data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42" name="Google Shape;142;g387208b3b2c_0_24"/>
          <p:cNvSpPr txBox="1"/>
          <p:nvPr/>
        </p:nvSpPr>
        <p:spPr>
          <a:xfrm>
            <a:off x="370025" y="1146325"/>
            <a:ext cx="7914600" cy="3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Power BI lets you connect to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over 100+ data sources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Let’s focus on the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most common ones for Data Analysis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🧾 A. Connect to Excel or CSV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375E"/>
              </a:buClr>
              <a:buSzPts val="1800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Open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Power BI Desktop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Click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Home → Get Data → Excel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(or CSV).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Browse and select your file.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Choose the worksheet or table.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Click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Load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(or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Transform Data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if you want to clean first).</a:t>
            </a:r>
            <a:b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✅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Best for: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Small datasets, manual uploads, static data.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df3a47e84_0_22"/>
          <p:cNvSpPr txBox="1"/>
          <p:nvPr>
            <p:ph type="title"/>
          </p:nvPr>
        </p:nvSpPr>
        <p:spPr>
          <a:xfrm>
            <a:off x="0" y="0"/>
            <a:ext cx="9144000" cy="1063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2. Connecting Power BI to Data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49" name="Google Shape;149;g39df3a47e84_0_22"/>
          <p:cNvSpPr txBox="1"/>
          <p:nvPr/>
        </p:nvSpPr>
        <p:spPr>
          <a:xfrm>
            <a:off x="370025" y="1146325"/>
            <a:ext cx="7914600" cy="3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🗄️ B. Connect to SQL Database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AutoNum type="arabicPeriod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Home → Get Data → SQL Server</a:t>
            </a:r>
            <a:endParaRPr b="1"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Palatino Linotype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Enter: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Char char="○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Server Name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(e.g., localhost or DESKTOP-XYZ123)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Char char="○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 Name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(optional)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Choose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Import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or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DirectQuery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Char char="○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Import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→ Loads data into Power BI (faster for analysis)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Char char="○"/>
            </a:pP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DirectQuery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→ Connects live (best for large databases)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AutoNum type="arabicPeriod"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Click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OK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choose your tables, and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Load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✅ </a:t>
            </a:r>
            <a:r>
              <a:rPr b="1"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Best for:</a:t>
            </a:r>
            <a:r>
              <a:rPr lang="en-US" sz="1800">
                <a:solidFill>
                  <a:srgbClr val="17375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Enterprise data, dynamic updates, real-time dashboards.</a:t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17375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2018-07-04T10:42:18Z</dcterms:created>
  <dc:creator>Stephen Adindu</dc:creator>
</cp:coreProperties>
</file>