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273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38366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76250" y="1733360"/>
            <a:ext cx="8191500" cy="1676779"/>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L'IA dans la recherche </a:t>
            </a:r>
            <a:r>
              <a:rPr lang="en-US" sz="2400" b="1" dirty="0" err="1">
                <a:solidFill>
                  <a:srgbClr val="FFFFFF"/>
                </a:solidFill>
                <a:latin typeface="Inter" pitchFamily="34" charset="0"/>
                <a:ea typeface="Inter" pitchFamily="34" charset="-122"/>
                <a:cs typeface="Inter" pitchFamily="34" charset="-120"/>
              </a:rPr>
              <a:t>moléculaire</a:t>
            </a:r>
            <a:endParaRPr lang="en-US" sz="2400" b="1" dirty="0">
              <a:solidFill>
                <a:srgbClr val="FFFFFF"/>
              </a:solidFill>
              <a:latin typeface="Inter" pitchFamily="34" charset="0"/>
              <a:ea typeface="Inter" pitchFamily="34" charset="-122"/>
              <a:cs typeface="Inter" pitchFamily="34" charset="-120"/>
            </a:endParaRPr>
          </a:p>
          <a:p>
            <a:pPr algn="ctr"/>
            <a:endParaRPr lang="en-US" sz="1600" dirty="0">
              <a:solidFill>
                <a:srgbClr val="FFFFFF"/>
              </a:solidFill>
              <a:latin typeface="Inter" pitchFamily="34" charset="0"/>
              <a:ea typeface="Inter" pitchFamily="34" charset="-122"/>
              <a:cs typeface="Inter" pitchFamily="34" charset="-120"/>
            </a:endParaRPr>
          </a:p>
          <a:p>
            <a:pPr algn="ctr"/>
            <a:r>
              <a:rPr lang="en-US" sz="1600" dirty="0" err="1">
                <a:solidFill>
                  <a:srgbClr val="FFFFFF"/>
                </a:solidFill>
                <a:latin typeface="Inter" pitchFamily="34" charset="0"/>
                <a:ea typeface="Inter" pitchFamily="34" charset="-122"/>
                <a:cs typeface="Inter" pitchFamily="34" charset="-120"/>
              </a:rPr>
              <a:t>Découverte</a:t>
            </a:r>
            <a:r>
              <a:rPr lang="en-US" sz="1600" dirty="0">
                <a:solidFill>
                  <a:srgbClr val="FFFFFF"/>
                </a:solidFill>
                <a:latin typeface="Inter" pitchFamily="34" charset="0"/>
                <a:ea typeface="Inter" pitchFamily="34" charset="-122"/>
                <a:cs typeface="Inter" pitchFamily="34" charset="-120"/>
              </a:rPr>
              <a:t> et </a:t>
            </a:r>
            <a:r>
              <a:rPr lang="en-US" sz="1600" dirty="0" err="1">
                <a:solidFill>
                  <a:srgbClr val="FFFFFF"/>
                </a:solidFill>
                <a:latin typeface="Inter" pitchFamily="34" charset="0"/>
                <a:ea typeface="Inter" pitchFamily="34" charset="-122"/>
                <a:cs typeface="Inter" pitchFamily="34" charset="-120"/>
              </a:rPr>
              <a:t>prédiction</a:t>
            </a:r>
            <a:r>
              <a:rPr lang="en-US" sz="1600" dirty="0">
                <a:solidFill>
                  <a:srgbClr val="FFFFFF"/>
                </a:solidFill>
                <a:latin typeface="Inter" pitchFamily="34" charset="0"/>
                <a:ea typeface="Inter" pitchFamily="34" charset="-122"/>
                <a:cs typeface="Inter" pitchFamily="34" charset="-120"/>
              </a:rPr>
              <a:t> des </a:t>
            </a:r>
            <a:r>
              <a:rPr lang="en-US" sz="1600" dirty="0" err="1">
                <a:solidFill>
                  <a:srgbClr val="FFFFFF"/>
                </a:solidFill>
                <a:latin typeface="Inter" pitchFamily="34" charset="0"/>
                <a:ea typeface="Inter" pitchFamily="34" charset="-122"/>
                <a:cs typeface="Inter" pitchFamily="34" charset="-120"/>
              </a:rPr>
              <a:t>activités</a:t>
            </a:r>
            <a:r>
              <a:rPr lang="en-US" sz="1600" dirty="0">
                <a:solidFill>
                  <a:srgbClr val="FFFFFF"/>
                </a:solidFill>
                <a:latin typeface="Inter" pitchFamily="34" charset="0"/>
                <a:ea typeface="Inter" pitchFamily="34" charset="-122"/>
                <a:cs typeface="Inter" pitchFamily="34" charset="-120"/>
              </a:rPr>
              <a:t> </a:t>
            </a:r>
            <a:r>
              <a:rPr lang="en-US" sz="1600" dirty="0" err="1">
                <a:solidFill>
                  <a:srgbClr val="FFFFFF"/>
                </a:solidFill>
                <a:latin typeface="Inter" pitchFamily="34" charset="0"/>
                <a:ea typeface="Inter" pitchFamily="34" charset="-122"/>
                <a:cs typeface="Inter" pitchFamily="34" charset="-120"/>
              </a:rPr>
              <a:t>moléculaires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76250" y="431800"/>
            <a:ext cx="4032250" cy="685800"/>
          </a:xfrm>
          <a:prstGeom prst="rect">
            <a:avLst/>
          </a:prstGeom>
          <a:noFill/>
          <a:ln/>
        </p:spPr>
        <p:txBody>
          <a:bodyPr wrap="square" lIns="0" tIns="0" rIns="0" bIns="0" rtlCol="0" anchor="ctr">
            <a:normAutofit/>
          </a:bodyPr>
          <a:lstStyle/>
          <a:p>
            <a:pPr marL="0" indent="0" algn="l">
              <a:buNone/>
            </a:pPr>
            <a:r>
              <a:rPr lang="en-US" sz="2400" b="1" dirty="0">
                <a:solidFill>
                  <a:srgbClr val="FFFFFF"/>
                </a:solidFill>
                <a:latin typeface="Inter" pitchFamily="34" charset="0"/>
                <a:ea typeface="Inter" pitchFamily="34" charset="-122"/>
                <a:cs typeface="Inter" pitchFamily="34" charset="-120"/>
              </a:rPr>
              <a:t>Bénéfices de l'IA</a:t>
            </a:r>
            <a:endParaRPr lang="en-US" sz="2400" dirty="0"/>
          </a:p>
        </p:txBody>
      </p:sp>
      <p:sp>
        <p:nvSpPr>
          <p:cNvPr id="3" name="Text 1"/>
          <p:cNvSpPr txBox="1"/>
          <p:nvPr/>
        </p:nvSpPr>
        <p:spPr>
          <a:xfrm>
            <a:off x="476250" y="1333500"/>
            <a:ext cx="4032250" cy="3456432"/>
          </a:xfrm>
          <a:prstGeom prst="rect">
            <a:avLst/>
          </a:prstGeom>
          <a:noFill/>
          <a:ln/>
        </p:spPr>
        <p:txBody>
          <a:bodyPr wrap="square" lIns="0" tIns="0" rIns="0" bIns="0" rtlCol="0" anchor="t">
            <a:normAutofit/>
          </a:bodyPr>
          <a:lstStyle/>
          <a:p>
            <a:pPr marL="0" indent="0" algn="l">
              <a:buNone/>
            </a:pPr>
            <a:r>
              <a:rPr lang="en-US" sz="1600" dirty="0">
                <a:solidFill>
                  <a:srgbClr val="FFFFFF"/>
                </a:solidFill>
                <a:latin typeface="Inter" pitchFamily="34" charset="0"/>
                <a:ea typeface="Inter" pitchFamily="34" charset="-122"/>
                <a:cs typeface="Inter" pitchFamily="34" charset="-120"/>
              </a:rPr>
              <a:t>L'adoption de l'IA dans la recherche moléculaire permet un gain de temps considérable, une réduction des coûts expérimentaux, et améliore les taux de succès en recherche. Ces bénéfices sont cruciaux pour accélérer l'innovation scientifique.</a:t>
            </a:r>
            <a:endParaRPr lang="en-US" sz="1600" dirty="0"/>
          </a:p>
        </p:txBody>
      </p:sp>
      <p:pic>
        <p:nvPicPr>
          <p:cNvPr id="4" name="Image 0" descr="structure protéique"/>
          <p:cNvPicPr>
            <a:picLocks noChangeAspect="1"/>
          </p:cNvPicPr>
          <p:nvPr/>
        </p:nvPicPr>
        <p:blipFill>
          <a:blip r:embed="rId4"/>
          <a:stretch>
            <a:fillRect/>
          </a:stretch>
        </p:blipFill>
        <p:spPr>
          <a:xfrm>
            <a:off x="4635500" y="476250"/>
            <a:ext cx="403225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1" y="431800"/>
            <a:ext cx="7096836"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Limites actuelles de l'IA</a:t>
            </a:r>
            <a:endParaRPr lang="en-US" sz="2400" dirty="0"/>
          </a:p>
        </p:txBody>
      </p:sp>
      <p:sp>
        <p:nvSpPr>
          <p:cNvPr id="3" name="Text 1"/>
          <p:cNvSpPr txBox="1"/>
          <p:nvPr/>
        </p:nvSpPr>
        <p:spPr>
          <a:xfrm>
            <a:off x="1613137" y="2187622"/>
            <a:ext cx="5917726" cy="768255"/>
          </a:xfrm>
          <a:prstGeom prst="rect">
            <a:avLst/>
          </a:prstGeom>
          <a:noFill/>
          <a:ln/>
        </p:spPr>
        <p:txBody>
          <a:bodyPr wrap="square" lIns="0" tIns="0" rIns="0" bIns="0" rtlCol="0" anchor="t">
            <a:norm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Dépendance à la qualité et quantité des données disponibles.</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Nécessité de validation expérimentale avant application clinique.</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Risque d'interprétations erronées si les données sont insuffisantes.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635500" y="431800"/>
            <a:ext cx="4032250" cy="685800"/>
          </a:xfrm>
          <a:prstGeom prst="rect">
            <a:avLst/>
          </a:prstGeom>
          <a:noFill/>
          <a:ln/>
        </p:spPr>
        <p:txBody>
          <a:bodyPr wrap="square" lIns="0" tIns="0" rIns="0" bIns="0" rtlCol="0" anchor="ctr">
            <a:normAutofit/>
          </a:bodyPr>
          <a:lstStyle/>
          <a:p>
            <a:pPr marL="0" indent="0" algn="l">
              <a:buNone/>
            </a:pPr>
            <a:r>
              <a:rPr lang="en-US" sz="2400" b="1" dirty="0">
                <a:solidFill>
                  <a:srgbClr val="FFFFFF"/>
                </a:solidFill>
                <a:latin typeface="Inter" pitchFamily="34" charset="0"/>
                <a:ea typeface="Inter" pitchFamily="34" charset="-122"/>
                <a:cs typeface="Inter" pitchFamily="34" charset="-120"/>
              </a:rPr>
              <a:t>Perspectives futures de l'IA</a:t>
            </a:r>
            <a:endParaRPr lang="en-US" sz="2400" dirty="0"/>
          </a:p>
        </p:txBody>
      </p:sp>
      <p:sp>
        <p:nvSpPr>
          <p:cNvPr id="3" name="Text 1"/>
          <p:cNvSpPr txBox="1"/>
          <p:nvPr/>
        </p:nvSpPr>
        <p:spPr>
          <a:xfrm>
            <a:off x="4635500" y="1333500"/>
            <a:ext cx="4032250" cy="3456432"/>
          </a:xfrm>
          <a:prstGeom prst="rect">
            <a:avLst/>
          </a:prstGeom>
          <a:noFill/>
          <a:ln/>
        </p:spPr>
        <p:txBody>
          <a:bodyPr wrap="square" lIns="0" tIns="0" rIns="0" bIns="0" rtlCol="0" anchor="t">
            <a:normAutofit/>
          </a:bodyPr>
          <a:lstStyle/>
          <a:p>
            <a:pPr marL="0" indent="0" algn="l">
              <a:buNone/>
            </a:pPr>
            <a:r>
              <a:rPr lang="en-US" sz="1600" dirty="0">
                <a:solidFill>
                  <a:srgbClr val="FFFFFF"/>
                </a:solidFill>
                <a:latin typeface="Inter" pitchFamily="34" charset="0"/>
                <a:ea typeface="Inter" pitchFamily="34" charset="-122"/>
                <a:cs typeface="Inter" pitchFamily="34" charset="-120"/>
              </a:rPr>
              <a:t>L'avenir de l'IA en recherche moléculaire repose sur le développement d'IA plus précises et robustes, une meilleure intégration avec la recherche expérimentale, et un encadrement éthique pour son utilisation en science.</a:t>
            </a:r>
            <a:endParaRPr lang="en-US" sz="1600" dirty="0"/>
          </a:p>
        </p:txBody>
      </p:sp>
      <p:pic>
        <p:nvPicPr>
          <p:cNvPr id="4" name="Image 0" descr="défis IA recherche"/>
          <p:cNvPicPr>
            <a:picLocks noChangeAspect="1"/>
          </p:cNvPicPr>
          <p:nvPr/>
        </p:nvPicPr>
        <p:blipFill>
          <a:blip r:embed="rId4"/>
          <a:stretch>
            <a:fillRect/>
          </a:stretch>
        </p:blipFill>
        <p:spPr>
          <a:xfrm>
            <a:off x="476250" y="476250"/>
            <a:ext cx="4032250" cy="4191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096836"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Conclusion et discussion</a:t>
            </a:r>
            <a:endParaRPr lang="en-US" sz="2400" dirty="0"/>
          </a:p>
        </p:txBody>
      </p:sp>
      <p:sp>
        <p:nvSpPr>
          <p:cNvPr id="3" name="Text 1"/>
          <p:cNvSpPr txBox="1"/>
          <p:nvPr/>
        </p:nvSpPr>
        <p:spPr>
          <a:xfrm>
            <a:off x="1507367" y="2300216"/>
            <a:ext cx="6129266" cy="543067"/>
          </a:xfrm>
          <a:prstGeom prst="rect">
            <a:avLst/>
          </a:prstGeom>
          <a:noFill/>
          <a:ln/>
        </p:spPr>
        <p:txBody>
          <a:bodyPr wrap="square" lIns="0" tIns="0" rIns="0" bIns="0" rtlCol="0" anchor="t">
            <a:norm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L’IA révolutionne la recherche moléculaire.</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Elle accélère la découverte et la prédiction des activités moléculaires.</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76250" y="2228850"/>
            <a:ext cx="8191500" cy="685800"/>
          </a:xfrm>
          <a:prstGeom prst="rect">
            <a:avLst/>
          </a:prstGeom>
          <a:noFill/>
          <a:ln/>
        </p:spPr>
        <p:txBody>
          <a:bodyPr wrap="square" lIns="0" tIns="0" rIns="0" bIns="0" rtlCol="0" anchor="ctr">
            <a:normAutofit/>
          </a:bodyPr>
          <a:lstStyle/>
          <a:p>
            <a:pPr marL="0" indent="0" algn="ctr">
              <a:buNone/>
            </a:pPr>
            <a:r>
              <a:rPr lang="en-US" sz="3200" b="1" dirty="0">
                <a:solidFill>
                  <a:srgbClr val="FFFFFF"/>
                </a:solidFill>
                <a:latin typeface="Inter" pitchFamily="34" charset="0"/>
                <a:ea typeface="Inter" pitchFamily="34" charset="-122"/>
                <a:cs typeface="Inter" pitchFamily="34" charset="-120"/>
              </a:rPr>
              <a:t>Questions ?</a:t>
            </a:r>
            <a:endParaRPr lang="en-US" sz="3200" dirty="0"/>
          </a:p>
        </p:txBody>
      </p:sp>
    </p:spTree>
    <p:extLst>
      <p:ext uri="{BB962C8B-B14F-4D97-AF65-F5344CB8AC3E}">
        <p14:creationId xmlns:p14="http://schemas.microsoft.com/office/powerpoint/2010/main" val="348172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103660"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Qu'est-ce que l'IA ?</a:t>
            </a:r>
            <a:endParaRPr lang="en-US" sz="2400" dirty="0"/>
          </a:p>
        </p:txBody>
      </p:sp>
      <p:sp>
        <p:nvSpPr>
          <p:cNvPr id="3" name="Text 1"/>
          <p:cNvSpPr txBox="1"/>
          <p:nvPr/>
        </p:nvSpPr>
        <p:spPr>
          <a:xfrm>
            <a:off x="1517602" y="2187622"/>
            <a:ext cx="6108795" cy="768255"/>
          </a:xfrm>
          <a:prstGeom prst="rect">
            <a:avLst/>
          </a:prstGeom>
          <a:noFill/>
          <a:ln/>
        </p:spPr>
        <p:txBody>
          <a:bodyPr wrap="square" lIns="0" tIns="0" rIns="0" bIns="0" rtlCol="0" anchor="t">
            <a:norm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L'intelligence artificielle (IA) simule l'intelligence humaine.</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Types d'IA : IA symbolique, machine learning, deep learning.</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Utilisation dans divers domaines, y compris la recherche moléculaire.</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635500" y="431800"/>
            <a:ext cx="4032250" cy="685800"/>
          </a:xfrm>
          <a:prstGeom prst="rect">
            <a:avLst/>
          </a:prstGeom>
          <a:noFill/>
          <a:ln/>
        </p:spPr>
        <p:txBody>
          <a:bodyPr wrap="square" lIns="0" tIns="0" rIns="0" bIns="0" rtlCol="0" anchor="ctr">
            <a:normAutofit/>
          </a:bodyPr>
          <a:lstStyle/>
          <a:p>
            <a:pPr marL="0" indent="0" algn="l">
              <a:buNone/>
            </a:pPr>
            <a:r>
              <a:rPr lang="en-US" sz="2400" b="1" dirty="0">
                <a:solidFill>
                  <a:srgbClr val="FFFFFF"/>
                </a:solidFill>
                <a:latin typeface="Inter" pitchFamily="34" charset="0"/>
                <a:ea typeface="Inter" pitchFamily="34" charset="-122"/>
                <a:cs typeface="Inter" pitchFamily="34" charset="-120"/>
              </a:rPr>
              <a:t>Pourquoi utiliser l'IA en recherche moléculaire ?</a:t>
            </a:r>
            <a:endParaRPr lang="en-US" sz="2400" dirty="0"/>
          </a:p>
        </p:txBody>
      </p:sp>
      <p:sp>
        <p:nvSpPr>
          <p:cNvPr id="3" name="Text 1"/>
          <p:cNvSpPr txBox="1"/>
          <p:nvPr/>
        </p:nvSpPr>
        <p:spPr>
          <a:xfrm>
            <a:off x="4635500" y="1333500"/>
            <a:ext cx="4032250" cy="3456432"/>
          </a:xfrm>
          <a:prstGeom prst="rect">
            <a:avLst/>
          </a:prstGeom>
          <a:noFill/>
          <a:ln/>
        </p:spPr>
        <p:txBody>
          <a:bodyPr wrap="square" lIns="0" tIns="0" rIns="0" bIns="0" rtlCol="0" anchor="t">
            <a:normAutofit/>
          </a:bodyPr>
          <a:lstStyle/>
          <a:p>
            <a:pPr marL="0" indent="0" algn="l">
              <a:buNone/>
            </a:pPr>
            <a:r>
              <a:rPr lang="en-US" sz="1600" dirty="0">
                <a:solidFill>
                  <a:srgbClr val="FFFFFF"/>
                </a:solidFill>
                <a:latin typeface="Inter" pitchFamily="34" charset="0"/>
                <a:ea typeface="Inter" pitchFamily="34" charset="-122"/>
                <a:cs typeface="Inter" pitchFamily="34" charset="-120"/>
              </a:rPr>
              <a:t>L'IA permet d'analyser des structures chimiques complexes, ce qui rend difficile leur analyse manuelle. Grâce à la rapidité et l'efficacité de l'IA, les propriétés des molécules peuvent être prédites, entraînant une réduction significative des coûts et du temps de recherche.</a:t>
            </a:r>
            <a:endParaRPr lang="en-US" sz="1600" dirty="0"/>
          </a:p>
        </p:txBody>
      </p:sp>
      <p:pic>
        <p:nvPicPr>
          <p:cNvPr id="4" name="Image 0" descr="recherche scientifique"/>
          <p:cNvPicPr>
            <a:picLocks noChangeAspect="1"/>
          </p:cNvPicPr>
          <p:nvPr/>
        </p:nvPicPr>
        <p:blipFill>
          <a:blip r:embed="rId4"/>
          <a:stretch>
            <a:fillRect/>
          </a:stretch>
        </p:blipFill>
        <p:spPr>
          <a:xfrm>
            <a:off x="476250" y="1075804"/>
            <a:ext cx="4032250" cy="2601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144604"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Icebreaker</a:t>
            </a:r>
            <a:endParaRPr lang="en-US" sz="2400" dirty="0"/>
          </a:p>
        </p:txBody>
      </p:sp>
      <p:sp>
        <p:nvSpPr>
          <p:cNvPr id="3" name="Text 1"/>
          <p:cNvSpPr txBox="1"/>
          <p:nvPr/>
        </p:nvSpPr>
        <p:spPr>
          <a:xfrm>
            <a:off x="1407070" y="2228850"/>
            <a:ext cx="6329860" cy="685800"/>
          </a:xfrm>
          <a:prstGeom prst="rect">
            <a:avLst/>
          </a:prstGeom>
          <a:noFill/>
          <a:ln/>
        </p:spPr>
        <p:txBody>
          <a:bodyPr wrap="square" lIns="0" tIns="0" rIns="0" bIns="0" rtlCol="0" anchor="t">
            <a:no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Qu'est-ce qui vous vient à l'esprit quand vous pensez à l'IA ?</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Avez-vous déjà utilisé des technologies d'IA dans votre vie quotidienne ?</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Comment pensez-vous que l'IA peut améliorer la recherche ?</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124131" cy="685800"/>
          </a:xfrm>
          <a:prstGeom prst="rect">
            <a:avLst/>
          </a:prstGeom>
          <a:noFill/>
          <a:ln/>
        </p:spPr>
        <p:txBody>
          <a:bodyPr wrap="square" lIns="0" tIns="0" rIns="0" bIns="0" rtlCol="0" anchor="ctr">
            <a:normAutofit lnSpcReduction="10000"/>
          </a:bodyPr>
          <a:lstStyle/>
          <a:p>
            <a:pPr marL="0" indent="0" algn="ctr">
              <a:buNone/>
            </a:pPr>
            <a:r>
              <a:rPr lang="en-US" sz="2400" b="1" dirty="0">
                <a:solidFill>
                  <a:srgbClr val="FFFFFF"/>
                </a:solidFill>
                <a:latin typeface="Inter" pitchFamily="34" charset="0"/>
                <a:ea typeface="Inter" pitchFamily="34" charset="-122"/>
                <a:cs typeface="Inter" pitchFamily="34" charset="-120"/>
              </a:rPr>
              <a:t>Utilisations de l'IA dans la détection et la conception de molécules</a:t>
            </a:r>
            <a:endParaRPr lang="en-US" sz="2400" dirty="0"/>
          </a:p>
        </p:txBody>
      </p:sp>
      <p:sp>
        <p:nvSpPr>
          <p:cNvPr id="3" name="Text 1"/>
          <p:cNvSpPr txBox="1"/>
          <p:nvPr/>
        </p:nvSpPr>
        <p:spPr>
          <a:xfrm>
            <a:off x="1702202" y="2228850"/>
            <a:ext cx="5739595" cy="685800"/>
          </a:xfrm>
          <a:prstGeom prst="rect">
            <a:avLst/>
          </a:prstGeom>
          <a:noFill/>
          <a:ln/>
        </p:spPr>
        <p:txBody>
          <a:bodyPr wrap="square" lIns="0" tIns="0" rIns="0" bIns="0" rtlCol="0" anchor="t">
            <a:no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L'IA assiste dans la découverte de nouveaux médicaments.</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Analyse automatique et classification des structures chimiques.</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Accélération des processus de recherche.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76250" y="431800"/>
            <a:ext cx="4032250" cy="685800"/>
          </a:xfrm>
          <a:prstGeom prst="rect">
            <a:avLst/>
          </a:prstGeom>
          <a:noFill/>
          <a:ln/>
        </p:spPr>
        <p:txBody>
          <a:bodyPr wrap="square" lIns="0" tIns="0" rIns="0" bIns="0" rtlCol="0" anchor="ctr">
            <a:normAutofit/>
          </a:bodyPr>
          <a:lstStyle/>
          <a:p>
            <a:pPr marL="0" indent="0" algn="l">
              <a:buNone/>
            </a:pPr>
            <a:r>
              <a:rPr lang="en-US" sz="2400" b="1" dirty="0">
                <a:solidFill>
                  <a:srgbClr val="FFFFFF"/>
                </a:solidFill>
                <a:latin typeface="Inter" pitchFamily="34" charset="0"/>
                <a:ea typeface="Inter" pitchFamily="34" charset="-122"/>
                <a:cs typeface="Inter" pitchFamily="34" charset="-120"/>
              </a:rPr>
              <a:t>Techniques d'IA utilisées</a:t>
            </a:r>
            <a:endParaRPr lang="en-US" sz="2400" dirty="0"/>
          </a:p>
        </p:txBody>
      </p:sp>
      <p:sp>
        <p:nvSpPr>
          <p:cNvPr id="3" name="Text 1"/>
          <p:cNvSpPr txBox="1"/>
          <p:nvPr/>
        </p:nvSpPr>
        <p:spPr>
          <a:xfrm>
            <a:off x="476250" y="1333500"/>
            <a:ext cx="4032250" cy="3456432"/>
          </a:xfrm>
          <a:prstGeom prst="rect">
            <a:avLst/>
          </a:prstGeom>
          <a:noFill/>
          <a:ln/>
        </p:spPr>
        <p:txBody>
          <a:bodyPr wrap="square" lIns="0" tIns="0" rIns="0" bIns="0" rtlCol="0" anchor="t">
            <a:normAutofit/>
          </a:bodyPr>
          <a:lstStyle/>
          <a:p>
            <a:pPr marL="0" indent="0" algn="l">
              <a:buNone/>
            </a:pPr>
            <a:r>
              <a:rPr lang="en-US" sz="1600" dirty="0">
                <a:solidFill>
                  <a:srgbClr val="FFFFFF"/>
                </a:solidFill>
                <a:latin typeface="Inter" pitchFamily="34" charset="0"/>
                <a:ea typeface="Inter" pitchFamily="34" charset="-122"/>
                <a:cs typeface="Inter" pitchFamily="34" charset="-120"/>
              </a:rPr>
              <a:t>Le Machine Learning permet d'extraire des modèles à partir de données moléculaires, tandis que le Deep Learning utilise des réseaux neuronaux profonds pour des prédictions plus précises des interactions chimiques. Ces techniques sont essentielles pour avancer dans la recherche moléculaire.</a:t>
            </a:r>
            <a:endParaRPr lang="en-US" sz="1600" dirty="0"/>
          </a:p>
        </p:txBody>
      </p:sp>
      <p:pic>
        <p:nvPicPr>
          <p:cNvPr id="4" name="Image 0" descr="machine learning chimie"/>
          <p:cNvPicPr>
            <a:picLocks noChangeAspect="1"/>
          </p:cNvPicPr>
          <p:nvPr/>
        </p:nvPicPr>
        <p:blipFill>
          <a:blip r:embed="rId4"/>
          <a:stretch>
            <a:fillRect/>
          </a:stretch>
        </p:blipFill>
        <p:spPr>
          <a:xfrm>
            <a:off x="4635502" y="1524000"/>
            <a:ext cx="4032250" cy="2095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117307"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Modélisation des interactions moléculaires</a:t>
            </a:r>
            <a:endParaRPr lang="en-US" sz="2400" dirty="0"/>
          </a:p>
        </p:txBody>
      </p:sp>
      <p:sp>
        <p:nvSpPr>
          <p:cNvPr id="3" name="Text 1"/>
          <p:cNvSpPr txBox="1"/>
          <p:nvPr/>
        </p:nvSpPr>
        <p:spPr>
          <a:xfrm>
            <a:off x="1712083" y="2197858"/>
            <a:ext cx="5719834" cy="747784"/>
          </a:xfrm>
          <a:prstGeom prst="rect">
            <a:avLst/>
          </a:prstGeom>
          <a:noFill/>
          <a:ln/>
        </p:spPr>
        <p:txBody>
          <a:bodyPr wrap="square" lIns="0" tIns="0" rIns="0" bIns="0" rtlCol="0" anchor="t">
            <a:norm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Prédiction de l'affinité d'une molécule avec une cible biologique.</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Simulation numérique des réactions chimiques.</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Optimisation des processus de découverte de médicaments.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4635500" y="431800"/>
            <a:ext cx="4032250" cy="685800"/>
          </a:xfrm>
          <a:prstGeom prst="rect">
            <a:avLst/>
          </a:prstGeom>
          <a:noFill/>
          <a:ln/>
        </p:spPr>
        <p:txBody>
          <a:bodyPr wrap="square" lIns="0" tIns="0" rIns="0" bIns="0" rtlCol="0" anchor="ctr">
            <a:normAutofit/>
          </a:bodyPr>
          <a:lstStyle/>
          <a:p>
            <a:pPr marL="0" indent="0" algn="l">
              <a:buNone/>
            </a:pPr>
            <a:r>
              <a:rPr lang="en-US" sz="2400" b="1" dirty="0">
                <a:solidFill>
                  <a:srgbClr val="FFFFFF"/>
                </a:solidFill>
                <a:latin typeface="Inter" pitchFamily="34" charset="0"/>
                <a:ea typeface="Inter" pitchFamily="34" charset="-122"/>
                <a:cs typeface="Inter" pitchFamily="34" charset="-120"/>
              </a:rPr>
              <a:t>Applications principales de l'IA</a:t>
            </a:r>
            <a:endParaRPr lang="en-US" sz="2400" dirty="0"/>
          </a:p>
        </p:txBody>
      </p:sp>
      <p:sp>
        <p:nvSpPr>
          <p:cNvPr id="3" name="Text 1"/>
          <p:cNvSpPr txBox="1"/>
          <p:nvPr/>
        </p:nvSpPr>
        <p:spPr>
          <a:xfrm>
            <a:off x="4635500" y="1333500"/>
            <a:ext cx="4032250" cy="3456432"/>
          </a:xfrm>
          <a:prstGeom prst="rect">
            <a:avLst/>
          </a:prstGeom>
          <a:noFill/>
          <a:ln/>
        </p:spPr>
        <p:txBody>
          <a:bodyPr wrap="square" lIns="0" tIns="0" rIns="0" bIns="0" rtlCol="0" anchor="t">
            <a:normAutofit/>
          </a:bodyPr>
          <a:lstStyle/>
          <a:p>
            <a:pPr marL="0" indent="0" algn="l">
              <a:buNone/>
            </a:pPr>
            <a:r>
              <a:rPr lang="en-US" sz="1600" dirty="0">
                <a:solidFill>
                  <a:srgbClr val="FFFFFF"/>
                </a:solidFill>
                <a:latin typeface="Inter" pitchFamily="34" charset="0"/>
                <a:ea typeface="Inter" pitchFamily="34" charset="-122"/>
                <a:cs typeface="Inter" pitchFamily="34" charset="-120"/>
              </a:rPr>
              <a:t>L'IA joue un rôle clé dans la recherche et le développement de nouveaux traitements médicaux. Elle permet également une évaluation précoce de la toxicité et de l'efficacité des molécules, augmentant ainsi les chances de succès des nouvelles thérapies.</a:t>
            </a:r>
            <a:endParaRPr lang="en-US" sz="1600" dirty="0"/>
          </a:p>
        </p:txBody>
      </p:sp>
      <p:pic>
        <p:nvPicPr>
          <p:cNvPr id="4" name="Image 0" descr="interaction molécule-protéine"/>
          <p:cNvPicPr>
            <a:picLocks noChangeAspect="1"/>
          </p:cNvPicPr>
          <p:nvPr/>
        </p:nvPicPr>
        <p:blipFill>
          <a:blip r:embed="rId4"/>
          <a:stretch>
            <a:fillRect/>
          </a:stretch>
        </p:blipFill>
        <p:spPr>
          <a:xfrm>
            <a:off x="476250" y="1298385"/>
            <a:ext cx="4032250" cy="25467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txBox="1"/>
          <p:nvPr/>
        </p:nvSpPr>
        <p:spPr>
          <a:xfrm>
            <a:off x="0" y="431800"/>
            <a:ext cx="7117307" cy="685800"/>
          </a:xfrm>
          <a:prstGeom prst="rect">
            <a:avLst/>
          </a:prstGeom>
          <a:noFill/>
          <a:ln/>
        </p:spPr>
        <p:txBody>
          <a:bodyPr wrap="square" lIns="0" tIns="0" rIns="0" bIns="0" rtlCol="0" anchor="ctr">
            <a:normAutofit/>
          </a:bodyPr>
          <a:lstStyle/>
          <a:p>
            <a:pPr marL="0" indent="0" algn="ctr">
              <a:buNone/>
            </a:pPr>
            <a:r>
              <a:rPr lang="en-US" sz="2400" b="1" dirty="0">
                <a:solidFill>
                  <a:srgbClr val="FFFFFF"/>
                </a:solidFill>
                <a:latin typeface="Inter" pitchFamily="34" charset="0"/>
                <a:ea typeface="Inter" pitchFamily="34" charset="-122"/>
                <a:cs typeface="Inter" pitchFamily="34" charset="-120"/>
              </a:rPr>
              <a:t>Exemples concrets : AlphaFold</a:t>
            </a:r>
            <a:endParaRPr lang="en-US" sz="2400" dirty="0"/>
          </a:p>
        </p:txBody>
      </p:sp>
      <p:sp>
        <p:nvSpPr>
          <p:cNvPr id="3" name="Text 1"/>
          <p:cNvSpPr txBox="1"/>
          <p:nvPr/>
        </p:nvSpPr>
        <p:spPr>
          <a:xfrm>
            <a:off x="1507367" y="2194446"/>
            <a:ext cx="6129266" cy="754607"/>
          </a:xfrm>
          <a:prstGeom prst="rect">
            <a:avLst/>
          </a:prstGeom>
          <a:noFill/>
          <a:ln/>
        </p:spPr>
        <p:txBody>
          <a:bodyPr wrap="square" lIns="0" tIns="0" rIns="0" bIns="0" rtlCol="0" anchor="ctr">
            <a:normAutofit/>
          </a:bodyPr>
          <a:lstStyle/>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AlphaFold prédit les structures protéiques avec une grande précision.</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Révolutionne notre compréhension des protéines et de leur fonction.</a:t>
            </a:r>
            <a:endParaRPr lang="en-US" sz="1600" dirty="0"/>
          </a:p>
          <a:p>
            <a:pPr marL="342900" indent="-342900" algn="l">
              <a:buSzPct val="100000"/>
              <a:buChar char="•"/>
            </a:pPr>
            <a:r>
              <a:rPr lang="en-US" sz="1600" dirty="0">
                <a:solidFill>
                  <a:srgbClr val="FFFFFF"/>
                </a:solidFill>
                <a:latin typeface="Inter" pitchFamily="34" charset="0"/>
                <a:ea typeface="Inter" pitchFamily="34" charset="-122"/>
                <a:cs typeface="Inter" pitchFamily="34" charset="-120"/>
              </a:rPr>
              <a:t>Utilisé dans de nombreuses recherches biologiques.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462</Words>
  <Application>Microsoft Office PowerPoint</Application>
  <PresentationFormat>Affichage à l'écran (16:9)</PresentationFormat>
  <Paragraphs>55</Paragraphs>
  <Slides>14</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Inter</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IA</dc:title>
  <dc:subject>PptxGenJS Presentation</dc:subject>
  <dc:creator>Sacha Allardin</dc:creator>
  <cp:lastModifiedBy>ALLARDIN Sacha</cp:lastModifiedBy>
  <cp:revision>3</cp:revision>
  <dcterms:created xsi:type="dcterms:W3CDTF">2025-03-31T11:43:23Z</dcterms:created>
  <dcterms:modified xsi:type="dcterms:W3CDTF">2025-03-31T11:52:37Z</dcterms:modified>
</cp:coreProperties>
</file>