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51" r:id="rId2"/>
    <p:sldId id="3152" r:id="rId3"/>
    <p:sldId id="3239" r:id="rId4"/>
    <p:sldId id="3240" r:id="rId5"/>
    <p:sldId id="324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0253D-8E89-40FF-9F1D-D5C71C99617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0C69D-2403-48EA-A77C-AEE16FF114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32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A5813-665A-4327-AC61-178F07F8408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82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A5813-665A-4327-AC61-178F07F8408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11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A5813-665A-4327-AC61-178F07F8408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45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2202-2ED3-6A29-5D00-72A00726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0BA56-874B-C30D-32C1-AF0FF6F69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A8C9-23A5-B2DC-5E71-1BF7A1E1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E690-A315-47E1-A9FD-7BDC5CD99DCB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ABEB-FBD7-BDFF-5685-67D11422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60E2E-55C2-05D5-2834-8867658B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6F1-F50F-467F-AC06-E3AE34088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23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5DDA-6E6C-9C8B-8406-89861E1B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D6CDA-5105-1B05-38A9-051CC568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67F6-5B4D-E78F-2E66-4CBF64D7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E690-A315-47E1-A9FD-7BDC5CD99DCB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6B6B-D547-A143-F1E1-3D0E02B8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3655C-F1AC-2E09-0001-137E0A7A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6F1-F50F-467F-AC06-E3AE34088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74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66118-86DE-85DA-6076-4E9D28FE6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928D3-2EAB-D370-9A81-62217246F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1DD12-DC55-B937-D94A-D35FEB45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E690-A315-47E1-A9FD-7BDC5CD99DCB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6045-0E64-3861-9CB6-5D25EB95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A9FC-5698-ABE7-82FA-F834EEE2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6F1-F50F-467F-AC06-E3AE34088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87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EAC5-B8FA-37F4-BBEA-998C7097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E60B-D8A0-562A-073D-459C42F0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53FAF-EECA-2141-2698-FF62B46F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E690-A315-47E1-A9FD-7BDC5CD99DCB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50AE6-9BC0-EB89-1211-FD687F1A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F8F2-7569-E1F0-C098-C6C52EFB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6F1-F50F-467F-AC06-E3AE34088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97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869F-13D1-FD6D-5BBB-675F4040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48E5A-ABED-EF13-0921-EC946E2A4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329A-FA02-8624-604A-8450FFE7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E690-A315-47E1-A9FD-7BDC5CD99DCB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37E14-BD00-16AB-BC07-7EB04001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10EB-D85B-7FF8-4848-1184D4EA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6F1-F50F-467F-AC06-E3AE34088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78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36B6-4736-FC72-B580-EBDCCBDD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AF53-833B-85B0-1383-02BF23B41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36732-3D02-2F3C-3057-D7FF03999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67133-F23E-2EE1-BC65-36D12985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E690-A315-47E1-A9FD-7BDC5CD99DCB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78108-DD82-955B-E269-708F63A2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D1F3B-8AA3-6328-38F4-23A6ABD1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6F1-F50F-467F-AC06-E3AE34088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6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66FB-93DD-1F81-C577-F0733338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4A754-E0AA-EFBD-977F-8E2151F3E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7F433-7856-1E63-1982-BD9BCEF2A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3727E-5CB9-54C6-A35D-3411C93ED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7EE12-9F32-006C-3AF1-D5265CCBA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DE7B6-1DCF-85A0-49A4-E1E8672C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E690-A315-47E1-A9FD-7BDC5CD99DCB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8A091-C251-FEE8-1519-FE65068A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38E35-2CAE-693F-4FDA-584B0EB7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6F1-F50F-467F-AC06-E3AE34088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82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D932-0A85-CD5C-768F-E15D194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689A0-EF99-916C-73DA-C0D88361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E690-A315-47E1-A9FD-7BDC5CD99DCB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96D98-5E9B-BC89-27F6-A32EB9E5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8C401-6C97-96B3-3578-DF501400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6F1-F50F-467F-AC06-E3AE34088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A4680-218D-E95F-A942-BB4E338D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E690-A315-47E1-A9FD-7BDC5CD99DCB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07B5E-4B6E-18D5-25C0-0712ABE6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D45DD-976D-B4D4-7F34-E7884A85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6F1-F50F-467F-AC06-E3AE34088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75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C0FE-314A-0B90-C0C1-6FDC875C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0C5F-95D0-D956-01D8-D7272825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2AD1B-7848-603E-0DF3-42F78D156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C3CF-BCD5-6D15-C9D1-6E1BAA8C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E690-A315-47E1-A9FD-7BDC5CD99DCB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6D6B7-A4E6-6732-DC47-8667395E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CFE41-8347-8FD9-1F6F-2ED6ED59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6F1-F50F-467F-AC06-E3AE34088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26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31B2-11E5-F06C-BDB6-DA0CE9F8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701E3-A3A6-0DB0-00BD-5392A9B00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91640-11AF-8D73-A5E8-82D585BE9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99688-3D77-F9B2-5B1A-C042F6E5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E690-A315-47E1-A9FD-7BDC5CD99DCB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CBD7E-1806-46E8-E2D7-32E6B222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0FAD4-6261-A913-E2EC-41CC46D5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6F1-F50F-467F-AC06-E3AE34088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27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3F28E-B9C4-B83C-54F6-35E621F4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DD3C4-6BC7-C826-7A40-48DA01DB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36B1-4B45-C653-A616-D7621FA9B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E690-A315-47E1-A9FD-7BDC5CD99DCB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CF1C-BEA1-31EB-AFB7-707912B69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5B242-F56D-355D-F9DE-F7826BD9F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1B6F1-F50F-467F-AC06-E3AE34088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78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BF7520-B6AA-F168-B889-CD0A74E83C1A}"/>
                  </a:ext>
                </a:extLst>
              </p:cNvPr>
              <p:cNvSpPr txBox="1"/>
              <p:nvPr/>
            </p:nvSpPr>
            <p:spPr>
              <a:xfrm>
                <a:off x="514603" y="2093867"/>
                <a:ext cx="11162794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CA" sz="8000" dirty="0"/>
                  <a:t>Exercise - show that: 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8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8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8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8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8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8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8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CA" sz="8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8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8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CA" sz="8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CA" sz="8800"/>
                        <m:t>𝟙</m:t>
                      </m:r>
                    </m:oMath>
                  </m:oMathPara>
                </a14:m>
                <a:endParaRPr lang="en-CA" sz="88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8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8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8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CA" sz="8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CA" sz="8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8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CA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CA" sz="9600"/>
                        <m:t>𝟙</m:t>
                      </m:r>
                    </m:oMath>
                  </m:oMathPara>
                </a14:m>
                <a:endParaRPr lang="en-CA" sz="9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BF7520-B6AA-F168-B889-CD0A74E83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3" y="2093867"/>
                <a:ext cx="11162794" cy="4616648"/>
              </a:xfrm>
              <a:prstGeom prst="rect">
                <a:avLst/>
              </a:prstGeom>
              <a:blipFill>
                <a:blip r:embed="rId3"/>
                <a:stretch>
                  <a:fillRect l="-4640" t="-56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19404E-87C4-192D-F400-B38BEE5220D5}"/>
                  </a:ext>
                </a:extLst>
              </p:cNvPr>
              <p:cNvSpPr txBox="1"/>
              <p:nvPr/>
            </p:nvSpPr>
            <p:spPr>
              <a:xfrm>
                <a:off x="514603" y="216769"/>
                <a:ext cx="11162794" cy="15745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8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8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8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8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80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8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80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8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8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GB" sz="8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19404E-87C4-192D-F400-B38BEE522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3" y="216769"/>
                <a:ext cx="11162794" cy="15745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61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0"/>
    </mc:Choice>
    <mc:Fallback xmlns="">
      <p:transition spd="slow" advTm="94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436A85-B73A-B44D-CCA9-ED4689A0D3AC}"/>
                  </a:ext>
                </a:extLst>
              </p:cNvPr>
              <p:cNvSpPr txBox="1"/>
              <p:nvPr/>
            </p:nvSpPr>
            <p:spPr>
              <a:xfrm>
                <a:off x="113689" y="197627"/>
                <a:ext cx="11964621" cy="1621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GB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GB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5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5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436A85-B73A-B44D-CCA9-ED4689A0D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89" y="197627"/>
                <a:ext cx="11964621" cy="16210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94892F-C57C-EEA3-B9EE-F29F26C2A423}"/>
                  </a:ext>
                </a:extLst>
              </p:cNvPr>
              <p:cNvSpPr txBox="1"/>
              <p:nvPr/>
            </p:nvSpPr>
            <p:spPr>
              <a:xfrm>
                <a:off x="1" y="2248307"/>
                <a:ext cx="12192000" cy="1164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CA" sz="3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CA" sz="3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CA" sz="3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CA" sz="3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35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35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CA" sz="3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CA" sz="3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CA" sz="3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35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35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CA" sz="3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CA" sz="3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35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35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CA" sz="3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CA" sz="3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CA" sz="3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CA" sz="3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CA" sz="3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CA" sz="3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CA" sz="3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CA" sz="3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35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35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CA" sz="3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CA" sz="3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CA" sz="3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3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94892F-C57C-EEA3-B9EE-F29F26C2A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248307"/>
                <a:ext cx="12192000" cy="1164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56668E-366D-1D19-482A-9C3F6EEB04C7}"/>
                  </a:ext>
                </a:extLst>
              </p:cNvPr>
              <p:cNvSpPr txBox="1"/>
              <p:nvPr/>
            </p:nvSpPr>
            <p:spPr>
              <a:xfrm>
                <a:off x="227379" y="3685720"/>
                <a:ext cx="8099590" cy="1599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CA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CA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CA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CA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CA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CA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CA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CA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CA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CA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CA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CA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CA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56668E-366D-1D19-482A-9C3F6EEB0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79" y="3685720"/>
                <a:ext cx="8099590" cy="15991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DDFB3A-60C5-6014-C3EB-CE27362223BD}"/>
                  </a:ext>
                </a:extLst>
              </p:cNvPr>
              <p:cNvSpPr txBox="1"/>
              <p:nvPr/>
            </p:nvSpPr>
            <p:spPr>
              <a:xfrm>
                <a:off x="227379" y="5284876"/>
                <a:ext cx="10773996" cy="1221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CA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CA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GB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CA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CA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CA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CA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CA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GB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CA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CA" sz="4400" smtClean="0"/>
                        <m:t>𝟙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DDFB3A-60C5-6014-C3EB-CE2736222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79" y="5284876"/>
                <a:ext cx="10773996" cy="1221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0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FDE5CC-A076-6EBD-D631-FB9D46280463}"/>
                  </a:ext>
                </a:extLst>
              </p:cNvPr>
              <p:cNvSpPr txBox="1"/>
              <p:nvPr/>
            </p:nvSpPr>
            <p:spPr>
              <a:xfrm>
                <a:off x="380548" y="852750"/>
                <a:ext cx="12344400" cy="1736116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4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800"/>
                          <m:t>𝟙</m:t>
                        </m:r>
                        <m:r>
                          <a:rPr lang="en-CA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GB" sz="4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GB" sz="4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FDE5CC-A076-6EBD-D631-FB9D4628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48" y="852750"/>
                <a:ext cx="12344400" cy="1736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1251E7-0804-B169-005E-231834E032FD}"/>
                  </a:ext>
                </a:extLst>
              </p:cNvPr>
              <p:cNvSpPr txBox="1"/>
              <p:nvPr/>
            </p:nvSpPr>
            <p:spPr>
              <a:xfrm>
                <a:off x="380548" y="2639708"/>
                <a:ext cx="11563350" cy="1736116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4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800"/>
                          <m:t>𝟙</m:t>
                        </m:r>
                        <m:r>
                          <a:rPr lang="en-CA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GB" sz="4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1251E7-0804-B169-005E-231834E03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48" y="2639708"/>
                <a:ext cx="11563350" cy="17361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B9CC19-8BC5-0938-0661-C75E85C91C4B}"/>
                  </a:ext>
                </a:extLst>
              </p:cNvPr>
              <p:cNvSpPr txBox="1"/>
              <p:nvPr/>
            </p:nvSpPr>
            <p:spPr>
              <a:xfrm>
                <a:off x="380548" y="4324982"/>
                <a:ext cx="11753396" cy="2440027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4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800"/>
                          <m:t>𝟙</m:t>
                        </m:r>
                        <m:r>
                          <a:rPr lang="en-CA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4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80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GB" sz="4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B9CC19-8BC5-0938-0661-C75E85C9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48" y="4324982"/>
                <a:ext cx="11753396" cy="24400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F6A57A0-8B8E-F1FB-01BB-A37D3771E8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246" y="13519"/>
                <a:ext cx="11811452" cy="8392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5600" u="sng" dirty="0"/>
                  <a:t>Exercise</a:t>
                </a:r>
                <a:r>
                  <a:rPr lang="en-GB" sz="5600" dirty="0"/>
                  <a:t>: prove that </a:t>
                </a:r>
                <a14:m>
                  <m:oMath xmlns:m="http://schemas.openxmlformats.org/officeDocument/2006/math">
                    <m:r>
                      <a:rPr lang="en-CA" sz="5600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GB" sz="5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sz="5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CA" sz="5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sz="5600"/>
                      <m:t>𝟙</m:t>
                    </m:r>
                  </m:oMath>
                </a14:m>
                <a:r>
                  <a:rPr lang="en-GB" sz="5600" dirty="0"/>
                  <a:t> for below: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F6A57A0-8B8E-F1FB-01BB-A37D3771E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46" y="13519"/>
                <a:ext cx="11811452" cy="839231"/>
              </a:xfrm>
              <a:prstGeom prst="rect">
                <a:avLst/>
              </a:prstGeom>
              <a:blipFill>
                <a:blip r:embed="rId7"/>
                <a:stretch>
                  <a:fillRect l="-2838" t="-27536" r="-2219" b="-507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4546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94">
        <p:fade/>
      </p:transition>
    </mc:Choice>
    <mc:Fallback xmlns="">
      <p:transition spd="med" advTm="2509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FDE5CC-A076-6EBD-D631-FB9D46280463}"/>
                  </a:ext>
                </a:extLst>
              </p:cNvPr>
              <p:cNvSpPr txBox="1"/>
              <p:nvPr/>
            </p:nvSpPr>
            <p:spPr>
              <a:xfrm>
                <a:off x="-9977" y="0"/>
                <a:ext cx="11354252" cy="1089081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4800" u="sng" dirty="0">
                    <a:ea typeface="Cambria Math" panose="02040503050406030204" pitchFamily="18" charset="0"/>
                  </a:rPr>
                  <a:t>Step 1</a:t>
                </a:r>
                <a:r>
                  <a:rPr lang="en-GB" sz="4800" dirty="0">
                    <a:ea typeface="Cambria Math" panose="02040503050406030204" pitchFamily="18" charset="0"/>
                  </a:rPr>
                  <a:t>: Note that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48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CA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nor/>
                      </m:rPr>
                      <a:rPr lang="en-CA" sz="4800" smtClean="0"/>
                      <m:t>𝟙</m:t>
                    </m:r>
                  </m:oMath>
                </a14:m>
                <a:r>
                  <a:rPr lang="en-GB" sz="4800" dirty="0">
                    <a:ea typeface="Cambria Math" panose="02040503050406030204" pitchFamily="18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CA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CA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4800" dirty="0">
                    <a:ea typeface="Cambria Math" panose="020405030504060302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FDE5CC-A076-6EBD-D631-FB9D4628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77" y="0"/>
                <a:ext cx="11354252" cy="1089081"/>
              </a:xfrm>
              <a:prstGeom prst="rect">
                <a:avLst/>
              </a:prstGeom>
              <a:blipFill>
                <a:blip r:embed="rId4"/>
                <a:stretch>
                  <a:fillRect l="-2415" r="-590" b="-24022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8384-86E4-AC4A-18B0-C05781CC2DE6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12192000" cy="1110369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4800" u="sng" dirty="0">
                    <a:ea typeface="Cambria Math" panose="02040503050406030204" pitchFamily="18" charset="0"/>
                  </a:rPr>
                  <a:t>Step 2</a:t>
                </a:r>
                <a:r>
                  <a:rPr lang="en-GB" sz="4800" dirty="0">
                    <a:ea typeface="Cambria Math" panose="02040503050406030204" pitchFamily="18" charset="0"/>
                  </a:rPr>
                  <a:t>: Note that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48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CA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CA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CA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4800" dirty="0">
                    <a:ea typeface="Cambria Math" panose="02040503050406030204" pitchFamily="18" charset="0"/>
                  </a:rPr>
                  <a:t>  for </a:t>
                </a:r>
                <a14:m>
                  <m:oMath xmlns:m="http://schemas.openxmlformats.org/officeDocument/2006/math">
                    <m:r>
                      <a:rPr lang="en-CA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CA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4800" dirty="0">
                    <a:ea typeface="Cambria Math" panose="020405030504060302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8384-86E4-AC4A-18B0-C05781CC2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2000" cy="1110369"/>
              </a:xfrm>
              <a:prstGeom prst="rect">
                <a:avLst/>
              </a:prstGeom>
              <a:blipFill>
                <a:blip r:embed="rId5"/>
                <a:stretch>
                  <a:fillRect l="-2250" b="-23626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8C469A-D10F-9280-FDAA-81D7FC6298AB}"/>
                  </a:ext>
                </a:extLst>
              </p:cNvPr>
              <p:cNvSpPr txBox="1"/>
              <p:nvPr/>
            </p:nvSpPr>
            <p:spPr>
              <a:xfrm>
                <a:off x="102393" y="1131945"/>
                <a:ext cx="11987213" cy="2093843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4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CA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4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sz="48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=</m:t>
                      </m:r>
                      <m:r>
                        <a:rPr lang="en-CA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4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4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4800" smtClean="0"/>
                            <m:t>𝟙</m:t>
                          </m:r>
                        </m:e>
                      </m:d>
                      <m:d>
                        <m:dPr>
                          <m:ctrlPr>
                            <a:rPr lang="en-CA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4800" smtClean="0"/>
                            <m:t>𝟙</m:t>
                          </m:r>
                        </m:e>
                      </m:d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4800" smtClean="0"/>
                        <m:t>𝟙</m:t>
                      </m:r>
                    </m:oMath>
                  </m:oMathPara>
                </a14:m>
                <a:endParaRPr lang="en-GB" sz="4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8C469A-D10F-9280-FDAA-81D7FC629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" y="1131945"/>
                <a:ext cx="11987213" cy="2093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44AC0E-8F85-F49E-10A8-EA8714E84C95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5B7C1A-5975-D66C-C85A-4CBE8D49ECE7}"/>
                  </a:ext>
                </a:extLst>
              </p:cNvPr>
              <p:cNvSpPr txBox="1"/>
              <p:nvPr/>
            </p:nvSpPr>
            <p:spPr>
              <a:xfrm>
                <a:off x="204788" y="4742581"/>
                <a:ext cx="8884622" cy="1245149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48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CA" sz="4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Sup>
                        <m:sSubSupPr>
                          <m:ctrlP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Sup>
                        <m:sSubSupPr>
                          <m:ctrlP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r>
                        <a:rPr lang="en-CA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CA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4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5B7C1A-5975-D66C-C85A-4CBE8D49E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4742581"/>
                <a:ext cx="8884622" cy="12451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5289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094">
        <p:fade/>
      </p:transition>
    </mc:Choice>
    <mc:Fallback>
      <p:transition spd="med" advTm="2509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DE5CC-A076-6EBD-D631-FB9D46280463}"/>
              </a:ext>
            </a:extLst>
          </p:cNvPr>
          <p:cNvSpPr txBox="1"/>
          <p:nvPr/>
        </p:nvSpPr>
        <p:spPr>
          <a:xfrm>
            <a:off x="-9977" y="0"/>
            <a:ext cx="11354252" cy="830997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4800" u="sng" dirty="0">
                <a:ea typeface="Cambria Math" panose="02040503050406030204" pitchFamily="18" charset="0"/>
              </a:rPr>
              <a:t>Step 3</a:t>
            </a:r>
            <a:r>
              <a:rPr lang="en-GB" sz="4800" dirty="0">
                <a:ea typeface="Cambria Math" panose="02040503050406030204" pitchFamily="18" charset="0"/>
              </a:rPr>
              <a:t>: </a:t>
            </a:r>
            <a:r>
              <a:rPr lang="en-CA" sz="4800" dirty="0">
                <a:ea typeface="Cambria Math" panose="02040503050406030204" pitchFamily="18" charset="0"/>
              </a:rPr>
              <a:t>Proof</a:t>
            </a:r>
            <a:endParaRPr lang="en-GB" sz="480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8C469A-D10F-9280-FDAA-81D7FC6298AB}"/>
                  </a:ext>
                </a:extLst>
              </p:cNvPr>
              <p:cNvSpPr txBox="1"/>
              <p:nvPr/>
            </p:nvSpPr>
            <p:spPr>
              <a:xfrm>
                <a:off x="102393" y="830997"/>
                <a:ext cx="12089607" cy="5906489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4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800"/>
                          <m:t>𝟙</m:t>
                        </m:r>
                        <m:r>
                          <a:rPr lang="en-CA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CA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4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8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m:rPr>
                                <m:nor/>
                              </m:rPr>
                              <a:rPr lang="en-CA" sz="4800"/>
                              <m:t>𝟙</m:t>
                            </m:r>
                            <m:r>
                              <a:rPr lang="en-CA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4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8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sSub>
                              <m:sSubPr>
                                <m:ctrlP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GB" sz="4800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4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800"/>
                          <m:t>𝟙</m:t>
                        </m:r>
                        <m:r>
                          <a:rPr lang="en-CA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sz="4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4800"/>
                          <m:t>𝟙</m:t>
                        </m:r>
                        <m:r>
                          <a:rPr lang="en-CA" sz="4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sz="4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4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4800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3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36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CA" sz="3600" smtClean="0"/>
                      <m:t>𝟙</m:t>
                    </m:r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3600"/>
                          <m:t>𝟙</m:t>
                        </m:r>
                      </m:e>
                    </m:d>
                    <m:d>
                      <m:d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CA" sz="3600" b="0" dirty="0"/>
                  <a:t>             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sSub>
                          <m:sSubPr>
                            <m:ctrlP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600" i="1" dirty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GB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n-CA" sz="3600"/>
                          <m:t>𝟙</m:t>
                        </m:r>
                      </m:e>
                    </m:d>
                    <m:r>
                      <a:rPr lang="en-CA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3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3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36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6000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4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4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4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8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CA" sz="4800" smtClean="0"/>
                      <m:t>𝟙</m:t>
                    </m:r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4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4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4800" i="1" dirty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CA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CA" sz="4800" smtClean="0"/>
                      <m:t>𝟙</m:t>
                    </m:r>
                    <m:r>
                      <a:rPr lang="en-CA" sz="4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CA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</m:t>
                    </m:r>
                    <m:r>
                      <m:rPr>
                        <m:nor/>
                      </m:rPr>
                      <a:rPr lang="en-CA" sz="4800" smtClean="0"/>
                      <m:t>𝟙</m:t>
                    </m:r>
                  </m:oMath>
                </a14:m>
                <a:r>
                  <a:rPr lang="en-GB" sz="480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8C469A-D10F-9280-FDAA-81D7FC629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" y="830997"/>
                <a:ext cx="12089607" cy="5906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9722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094">
        <p:fade/>
      </p:transition>
    </mc:Choice>
    <mc:Fallback>
      <p:transition spd="med" advTm="25094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3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5|4.2|4.5|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5|4.2|4.5|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5|4.2|4.5|3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158</Words>
  <Application>Microsoft Office PowerPoint</Application>
  <PresentationFormat>Widescreen</PresentationFormat>
  <Paragraphs>26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1</cp:revision>
  <dcterms:created xsi:type="dcterms:W3CDTF">2023-02-24T19:58:29Z</dcterms:created>
  <dcterms:modified xsi:type="dcterms:W3CDTF">2023-02-24T20:24:51Z</dcterms:modified>
</cp:coreProperties>
</file>