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ink/inkAction1.xml" ContentType="application/vnd.ms-office.inkAction+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tags/tag39.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8" r:id="rId2"/>
    <p:sldId id="279" r:id="rId3"/>
    <p:sldId id="1757" r:id="rId4"/>
    <p:sldId id="1673" r:id="rId5"/>
    <p:sldId id="1736" r:id="rId6"/>
    <p:sldId id="1735" r:id="rId7"/>
    <p:sldId id="1734" r:id="rId8"/>
    <p:sldId id="1664" r:id="rId9"/>
    <p:sldId id="1665" r:id="rId10"/>
    <p:sldId id="1737" r:id="rId11"/>
    <p:sldId id="1666" r:id="rId12"/>
    <p:sldId id="1667" r:id="rId13"/>
    <p:sldId id="1738" r:id="rId14"/>
    <p:sldId id="1668" r:id="rId15"/>
    <p:sldId id="1682" r:id="rId16"/>
    <p:sldId id="1683" r:id="rId17"/>
    <p:sldId id="1726" r:id="rId18"/>
    <p:sldId id="1727" r:id="rId19"/>
    <p:sldId id="1739" r:id="rId20"/>
    <p:sldId id="1728" r:id="rId21"/>
    <p:sldId id="1740" r:id="rId22"/>
    <p:sldId id="1729" r:id="rId23"/>
    <p:sldId id="1741" r:id="rId24"/>
    <p:sldId id="1732" r:id="rId25"/>
    <p:sldId id="1730" r:id="rId26"/>
    <p:sldId id="1742" r:id="rId27"/>
    <p:sldId id="1743" r:id="rId28"/>
    <p:sldId id="1745" r:id="rId29"/>
    <p:sldId id="1744" r:id="rId30"/>
    <p:sldId id="1689" r:id="rId31"/>
    <p:sldId id="1690" r:id="rId32"/>
    <p:sldId id="1691" r:id="rId33"/>
    <p:sldId id="1692" r:id="rId34"/>
    <p:sldId id="1697" r:id="rId35"/>
    <p:sldId id="1746" r:id="rId36"/>
    <p:sldId id="1754" r:id="rId37"/>
    <p:sldId id="1755" r:id="rId38"/>
    <p:sldId id="1751" r:id="rId39"/>
    <p:sldId id="1701" r:id="rId40"/>
    <p:sldId id="1704" r:id="rId41"/>
    <p:sldId id="1748" r:id="rId42"/>
    <p:sldId id="1693" r:id="rId43"/>
    <p:sldId id="1694" r:id="rId44"/>
    <p:sldId id="1695" r:id="rId45"/>
    <p:sldId id="1756" r:id="rId46"/>
    <p:sldId id="1749" r:id="rId47"/>
    <p:sldId id="1722" r:id="rId48"/>
    <p:sldId id="175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5098" autoAdjust="0"/>
  </p:normalViewPr>
  <p:slideViewPr>
    <p:cSldViewPr snapToGrid="0">
      <p:cViewPr varScale="1">
        <p:scale>
          <a:sx n="56" d="100"/>
          <a:sy n="56" d="100"/>
        </p:scale>
        <p:origin x="1290" y="60"/>
      </p:cViewPr>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5-10T22:26:55.319"/>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definitions>
  <iact:action type="add" startTime="22672">
    <iact:property name="dataType"/>
    <iact:actionData xml:id="d0">
      <inkml:trace xmlns:inkml="http://www.w3.org/2003/InkML" xml:id="stk0" contextRef="#ctx0" brushRef="#br0">2955 12689 0,'-34'0'66,"-1"0"46,-35 0-106,-34 0 5,-35 35-3,-35-35-1,-104 69 11,104-69-10,104 35-3,-34-35 3,69 0-1,1 35 1,-71-1 1,36 36-2,-36 34 4,1-69-3,0 0-2,34 34 0,-34-34 5,69 0 5,0 0-8,-34-1 1,34 36-2,0-35 2,-34-1-2,-36 1 2,1 35-1,35-36 0,-1 71-1,35-105 2,0 34-2,35 1 0,-34 0 2,34 69-2,-35-69-1,-35 0 4,70 34-2,0 36 0,0-71 1,-34 71-1,34-36 1,0 35-2,0-34 0,0 34 1,0 35 1,34-34-2,-34-36 2,0 35-2,0-69 0,0 104 2,35-34 0,0-36-1,34 35 2,-34 1-4,0-71 3,0 36-2,34 34-1,-34 0 4,35 1 5,-36-105-6,-34 35-1,35-1 0,0 1-2,-35 0 4,35 0-2,0-1-3,-1 71 7,36-1-5,-35-69 2,-1-1-1,1 1 0,-35 0-1,104 69 2,1 1-2,-36-71 2,105 71-5,-70-71 8,105 105-5,-70-104-2,70 35 7,-35-36-4,34 36-1,-69-35 3,35 0-4,-35 34 2,-34-69 0,-36 35 1,105-35-5,-104 0 7,34 0-4,-69 0-1,34 0 4,1 0-2,34-35 1,-34 35-4,-1-35 7,35-34-6,1 34 4,-36 0-2,105-34 0,-104 34-4,-1 0 9,36-34-9,-1-36 8,0-34-5,-34 0 1,34-104 2,-69 104-3,-35-139-1,104 104 3,-104-35-3,70 140 4,-70-140-3,34 105 2,-34-35-2,0 35 1,0-1 0,0 71 0,0-36 0,0-34 0,-34 69 0,-36-104 0,35 35 1,1 69-1,-1-35 0,-35-34 0,35 0-3,1 69 6,-36-34-6,1-36 6,-36 1-3,1 0-4,0-1 8,-1 1-8,1 35 8,69-1-5,-34 1 1,34 34-2,-69-35 4,69 35-2,0 1 0,0-1 1,-69 0-2,69-69 2,-69 69-2,0-69 2,-35 34-2,34 36 2,36 34-2,-36-35-2,71 35 6,-71 0-2,71 0-2,-36 0 1,-34 0-1,-35 0 2,34 35-1,1-35 0,-35 69-3,35-34 5,34 34 0,-104-34-2,70 0 0,34 69 0,-104-104-1,35 104 3,35-104-4,-35 70 3,35-35-1,34-35-1,1 35 2,34-1-3,0 36 1,-34-35 4,-1-1-6,0 36 6,-34-1-2,0-34-2,34 35-3,35-36 7,-34 1-5,34 35 4,35-36-3,-35 36 2,1 69-4,34-104 5,-70 104-1,70-104-2,-35 34 2,35 70-2,0-34 1,0-1 0,0 35 0,0-70 0,0 36 0,0-71 1,0 71-2,0-36 2,0-34-2,0 69 2,0-69-2,70 35 2,-70 34-2,35 0 4,-1-34-5,36 103 3,34-68-1,-69 34 0,139 35-1,-139-105 3,34 35-3,36 70 1,-71-104-4,71 104 8,-105-140-5,69 1-1,-69 69 4,70-104-2,-70 35 0,34 0-2,1 69 12,0-104-10,-35 35 0,35 0 0,0 0 0,-1-35 8,36 34-7,-35-34-2,34 35 2,35 35-1,36-70 1,-36 0-6,0 34 7,35-34-2,0 0 0,0 0-2,35 0 3,35-69-1,-140 69 1,105 0-1,-35-35-2,-104-34 3,69 69 0,-69 0 0,0 0-4,-35-35 4,35 35-2,34 0 1,1-35 0,-35 0 0,-1 35 2,1-35-1,69 1-3,-34 34 5,34-70-5,-69 70 1,35-35 2,34 35-2,-69-34 3,-1 34-2,71-35-2,-70-69 2,69 104 3,-69-105-3,69 1-3,-69 35 4,34-36 0,-34 1-4,0 69 4,69-69 0,-69 34 0,-35 36-3,35-71 5,34 71-5,-34-71 3,-35 70-1,35-34-1,0 34 1,-1-69 0,-34 34 1,70 1-2,-70-35 0,0-1 0,0-34 2,35 35-1,-35 0 1,0 69-1,0-35-2,0 36 2,0-1 2,0 0 0,0-69-4,0 69 2,0-34 0,0-36 0,-35-103-1,0 34 1,-34 35 3,34 34-6,-70-34 6,105 105-6,-34-1 3,-1-69-1,35 69 2,-35 0 0,-34 0-2,-1-34 1,-34-1 2,-1-34-2,36 34-1,-1 36 2,1-36-3,34 70 3,-69-69-1,-1-1 0,36 1-1,-35 69 2,69-35-2,0 35 0,0 0 4,-34 0-4,34 0 0,-35 0 4,36 0-6,-105 0 4,34 0-2,36 0 2,-36 0-1,36 0 0,-105 69 0,104-69 1,-103 35-1,33-35 1,36 0-3,35 0 3,-36 70-1,1-70-2,34 34 2,-34-34 0,-35 0 2,35 35-4,34-35 2,-34 0 3,0 70-3,69-70-2,-35 0 11,70 34-9,-104-34 0,69 35 1,-34 0-5,34 0 9,-35-35-10,36 0 5,-1 69 3,0-34-3,35 0 0,-35 0 3,1 69-6,-36-35 5,35 36-3,35-1 0,-35-35 2,-34 36-2,34 34 2,35 35-2,0-35 1,-69 0 0,69 35 0,0-35 0,0 0 0,0-35 0,34 35 0,-34-104 0,0 69 1,35-34-2,0 34 11,34-69-11,-69 69 0,35 35 2,0-104-4,0 69 7,34-34-8,-34-1 8,0-34 2,0 0-5,69 34-3,-69 35 1,69-34 4,0-35-7,-69 69 7,0-69-4,0 0 0,69-1 11,-104 1-10,35-35 1,34 70-5,1-36 7,-1 36 0,36-1-4,-1-34 1,-69 0 0,-1 0 0,36 34 22,-35-34-20,34 0-1,1-35-3,-35 34 4,-1-34-5,1 35 5,35-35-3,-36 0 1,36 0-3,34 0 6,1-69-6,34 69 5,0-35-4,35-35 5,-35 70-3,69-34 2,105-36-4,-104 70 1,0-35 6,-1 35-8,-69 0 2,35-69 0,-104 69 2,69 0-1,-104-35 0,34 35 5,-69-35 30,35-69-35,69 69 1,-104-69-5,35 34 9,69-34-8,-69-70 6,35 35-4,34 0 1,-69-35 0,34 70-5,-69-35 8,0-69-2,35 103-5,-35-34 8,0 70-5,0-36 2,0 71-5,0-71 8,0 71-5,0-36 2,-35 35-5,-34 1 5,69-71 1,-35 70 0,0 1-4,35-1 9,-35 0-8,1-34 1,-71-1 1,36 35 1,-1-34-4,1-1 3,34 70 4,0-34 0,35-1-6,-104-70-3,69 71 4,-69-1 0,69 0 6,0-34-11,0 69 12,1-35-1,-1 35 36,0 0-39,-69-35-2,69 35-2,-35 0-1,-103 0 4,68-35-4,36 35 5,34 0-3</inkml:trace>
    </iact:actionData>
  </iact:action>
  <iact:action type="add" startTime="27928">
    <iact:property name="dataType"/>
    <iact:actionData xml:id="d1">
      <inkml:trace xmlns:inkml="http://www.w3.org/2003/InkML" xml:id="stk1" contextRef="#ctx0" brushRef="#br0">12761 12272 0,'-35'0'98,"-35"0"-92,36 0 4,-36 0-2,-34 0 0,34 0 0,-69 0 1,-35 0-2,-34-70 2,-1 70-2,0-35 2,1 35-2,-1 0 3,0 0-4,70-69 3,-34 69 0,33 0-3,1 35 2,-34-35 0,33 0 1,71 0-1,-105 0 0,104 34-4,-103 36 7,138-35-3,-104-1-3,34 1 7,-34 35-7,0-36 2,-35 36 2,-34-35 1,69 69-4,-35-34 5,35-36-6,34 36 5,1-1-5,-35 1 7,35-35-3,69-1-2,-35 36 2,-103-35-6,68 34 9,71-34-5,-36 0 1,-34 0 0,-1 69-3,71-69 6,-36 34-3,1-34 0,34 34 0,0-34 0,0 0 0,0 34 1,1-34-2,-36-35 17,35 35-16,35 0 7,-34-1-6,-1-34 4,0 35-1,0-35-8,1 35 7,-36-35 4,35 70-8,0-70 24,35-35 132,0 0-155,0 0 6,0 0-6,0-34-1,35-1 2,-35 36-1,0-1 2,70 0-4,-70-34 2,35 69 0,-35-105 0,34 105 1,-34-34 1,35-36-5,-35 1 5,35 34-2,-35 0-2,35 0 4,-35 0-5,69 1 4,-69-1-2,35 35 2,-35-70-1,35 36 0,-35-1-1,0 70 156,0 34-155,-70 1 0,70-36-3,-35 1 7,35 35-8,-34-35 9,34-1-9,0 1 6,-35-35-2,35 35-2,0 0 4,0-1-2,0 1 0,0 35 7,0-36-6,-35 1-4,35 0 14,0 0-10,0-1-2,0 1-1,0 35 4,0-36 3,0 1-3,0 0-2,0 0 9,0 0-11,-35 69 4,70-104 222,35 0-226,34 0 4,-69 0-2,-1 0 0,1 0-1,0 0 0,35 0 19,-36 0-11,1 0-7,0 0 0,0 0 1,69 0-1,-69 35-2,-1-35 4,36 0-3,-35 0 79,34 0-69</inkml:trace>
    </iact:actionData>
  </iact:action>
  <iact:action type="remove" startTime="36842">
    <iact:property name="style" value="instant"/>
    <iact:actionData xml:id="d2" ref="#d0"/>
  </iact:action>
  <iact:action type="add" startTime="36871">
    <iact:property name="dataType" value="strokeEraser"/>
    <iact:actionData xml:id="d3">
      <inkml:trace xmlns:inkml="http://www.w3.org/2003/InkML" xml:id="stk2" contextRef="#ctx0" brushRef="#br1">11926 19467 0</inkml:trace>
    </iact:actionData>
  </iact:action>
  <iact:action type="add" startTime="37450">
    <iact:property name="dataType" value="strokeEraser"/>
    <iact:actionData xml:id="d4">
      <inkml:trace xmlns:inkml="http://www.w3.org/2003/InkML" xml:id="stk3" contextRef="#ctx0" brushRef="#br1">13387 18598 0</inkml:trace>
    </iact:actionData>
  </iact:action>
  <iact:action type="add" startTime="37867">
    <iact:property name="dataType" value="strokeEraser"/>
    <iact:actionData xml:id="d5">
      <inkml:trace xmlns:inkml="http://www.w3.org/2003/InkML" xml:id="stk4" contextRef="#ctx0" brushRef="#br1">13387 18355 0</inkml:trace>
    </iact:actionData>
  </iact:action>
  <iact:action type="remove" startTime="38250">
    <iact:property name="style" value="instant"/>
    <iact:actionData xml:id="d6" ref="#d1"/>
  </iact:action>
  <iact:action type="add" startTime="38253">
    <iact:property name="dataType" value="strokeEraser"/>
    <iact:actionData xml:id="d7">
      <inkml:trace xmlns:inkml="http://www.w3.org/2003/InkML" xml:id="stk5" contextRef="#ctx0" brushRef="#br1">13213 18250 0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554BD-E4FB-4EA6-98DD-1E684EE0168E}"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A300-3098-40C4-B023-1FA5317B8E30}" type="slidenum">
              <a:rPr lang="en-CA" smtClean="0"/>
              <a:t>‹#›</a:t>
            </a:fld>
            <a:endParaRPr lang="en-CA"/>
          </a:p>
        </p:txBody>
      </p:sp>
    </p:spTree>
    <p:extLst>
      <p:ext uri="{BB962C8B-B14F-4D97-AF65-F5344CB8AC3E}">
        <p14:creationId xmlns:p14="http://schemas.microsoft.com/office/powerpoint/2010/main" val="267956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Relativity 104: Special Relativity In Depth.</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249939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356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1608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118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3626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4432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seen that with the Galilean Transform, the speed of light is different in different reference frames.</a:t>
            </a:r>
          </a:p>
          <a:p>
            <a:endParaRPr lang="en-US" dirty="0"/>
          </a:p>
          <a:p>
            <a:r>
              <a:rPr lang="en-US" dirty="0"/>
              <a:t>But this goes against Einstein’s second postulate of special relativity, that the speed of light in a vacuum is constant in all reference frames.</a:t>
            </a:r>
            <a:br>
              <a:rPr lang="en-US" dirty="0"/>
            </a:br>
            <a:r>
              <a:rPr lang="en-US" dirty="0"/>
              <a:t>To fix this, we need a new transform that leaves the speed of light unchanged when we go to a different reference frame.</a:t>
            </a:r>
          </a:p>
          <a:p>
            <a:endParaRPr lang="en-US" dirty="0"/>
          </a:p>
          <a:p>
            <a:r>
              <a:rPr lang="en-US" dirty="0"/>
              <a:t>This new transform is called the Lorentz transform. It was Lorentz who first discovered this transform, not Einstein. But Einstein was the first person to derive the transform from the above two postulates.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15</a:t>
            </a:fld>
            <a:endParaRPr lang="en-CA"/>
          </a:p>
        </p:txBody>
      </p:sp>
    </p:spTree>
    <p:extLst>
      <p:ext uri="{BB962C8B-B14F-4D97-AF65-F5344CB8AC3E}">
        <p14:creationId xmlns:p14="http://schemas.microsoft.com/office/powerpoint/2010/main" val="2123218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Einstein derived this new Lorentz transform in his 1905 paper, which introduced special relativity. The first thing he did in this paper was to define the concept of Simultaneity.</a:t>
            </a:r>
            <a:br>
              <a:rPr lang="en-US" dirty="0"/>
            </a:br>
            <a:r>
              <a:rPr lang="en-US" dirty="0"/>
              <a:t>Simultaneity is just a fancy way of saying “when two events happen at the same time”. Einstein argued that when we assume the speed of light is constant for all inertial frames, observers can no longer take for granted a universal definition of time for all reference frames as they do in Galilean relativity.</a:t>
            </a:r>
          </a:p>
          <a:p>
            <a:r>
              <a:rPr lang="en-US" dirty="0"/>
              <a:t>So Einstein decided that he need to use light to define what it would mean for two events to happen at the same time, since light is something agreed upon by all inertial observers.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16</a:t>
            </a:fld>
            <a:endParaRPr lang="en-CA"/>
          </a:p>
        </p:txBody>
      </p:sp>
    </p:spTree>
    <p:extLst>
      <p:ext uri="{BB962C8B-B14F-4D97-AF65-F5344CB8AC3E}">
        <p14:creationId xmlns:p14="http://schemas.microsoft.com/office/powerpoint/2010/main" val="194362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the derivation, I want to point out a problem with spacetime diagrams. If we use everyday units on a spacetime diagram, like seconds for time and meters for position, a beam of light travels so fast at a speed of c = 300 million m/s, that it looks like a horizontal line, which makes it hard to see what’s happening.</a:t>
            </a:r>
          </a:p>
          <a:p>
            <a:endParaRPr lang="en-US" dirty="0"/>
          </a:p>
          <a:p>
            <a:r>
              <a:rPr lang="en-US" dirty="0"/>
              <a:t>For this reason it is very common in special relativity to choose units of time and space that make a beam of light travel 1 unit of distance in one unit of time.</a:t>
            </a:r>
            <a:br>
              <a:rPr lang="en-US" dirty="0"/>
            </a:br>
            <a:r>
              <a:rPr lang="en-US" dirty="0"/>
              <a:t>For example if time is in seconds, then one unit of position is the distance light travels in one second, which is 300 million meters, or 1 light-second.</a:t>
            </a:r>
          </a:p>
          <a:p>
            <a:endParaRPr lang="en-US" dirty="0"/>
          </a:p>
          <a:p>
            <a:r>
              <a:rPr lang="en-US" dirty="0"/>
              <a:t>You can see that the equation of a beam of light, x = c * t, now travels 1 unit of distance or one unit of time, which means it always travels in a diagonal line 45 degrees from the horizontal. </a:t>
            </a:r>
          </a:p>
          <a:p>
            <a:endParaRPr lang="en-US" dirty="0"/>
          </a:p>
          <a:p>
            <a:r>
              <a:rPr lang="en-US" dirty="0"/>
              <a:t>Another change you may see in special relativity is changing the time variable T to c times T. In terms of the mathematics… this reinforces the idea that the slope of a light beam should be exactly 1, since the line equation x = </a:t>
            </a:r>
            <a:r>
              <a:rPr lang="en-US" dirty="0" err="1"/>
              <a:t>ct</a:t>
            </a:r>
            <a:r>
              <a:rPr lang="en-US" dirty="0"/>
              <a:t> has slope 1 if c times t is considered as a single variable.</a:t>
            </a:r>
            <a:br>
              <a:rPr lang="en-US" dirty="0"/>
            </a:br>
            <a:r>
              <a:rPr lang="en-US" dirty="0"/>
              <a:t>Now, since c is the speed of light, and t stands for time, the quantity c times t would have units of distances, such as meters or </a:t>
            </a:r>
            <a:r>
              <a:rPr lang="en-US" dirty="0" err="1"/>
              <a:t>lightseconds</a:t>
            </a:r>
            <a:r>
              <a:rPr lang="en-US" dirty="0"/>
              <a:t>.</a:t>
            </a:r>
            <a:br>
              <a:rPr lang="en-US" dirty="0"/>
            </a:br>
            <a:r>
              <a:rPr lang="en-US" dirty="0"/>
              <a:t>Measuring time using meters might seem like a strange choice, but we’ll see later in this video that it’s a useful choice to make.</a:t>
            </a:r>
          </a:p>
          <a:p>
            <a:r>
              <a:rPr lang="en-US" dirty="0"/>
              <a:t>1 meter of time is the amount of time it takes for a light beam to travel 1 meter.</a:t>
            </a:r>
            <a:br>
              <a:rPr lang="en-US" dirty="0"/>
            </a:br>
            <a:r>
              <a:rPr lang="en-US" dirty="0"/>
              <a:t>And 1 </a:t>
            </a:r>
            <a:r>
              <a:rPr lang="en-US" dirty="0" err="1"/>
              <a:t>lightsecond</a:t>
            </a:r>
            <a:r>
              <a:rPr lang="en-US" dirty="0"/>
              <a:t> of time is the amount of time it takes for light to travel 1 </a:t>
            </a:r>
            <a:r>
              <a:rPr lang="en-US" dirty="0" err="1"/>
              <a:t>lightsecond</a:t>
            </a:r>
            <a:r>
              <a:rPr lang="en-US" dirty="0"/>
              <a:t>.</a:t>
            </a:r>
          </a:p>
          <a:p>
            <a:endParaRPr lang="en-CA" dirty="0"/>
          </a:p>
          <a:p>
            <a:r>
              <a:rPr lang="en-CA" dirty="0"/>
              <a:t>So to sum, in this video you will always see beams of light angled at 45 degrees with a slope of 1, and you will sometimes see me write the time axis with the variable ct.</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17</a:t>
            </a:fld>
            <a:endParaRPr lang="en-CA"/>
          </a:p>
        </p:txBody>
      </p:sp>
    </p:spTree>
    <p:extLst>
      <p:ext uri="{BB962C8B-B14F-4D97-AF65-F5344CB8AC3E}">
        <p14:creationId xmlns:p14="http://schemas.microsoft.com/office/powerpoint/2010/main" val="156721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derive the Lorentz transform by looking at an example.</a:t>
            </a:r>
          </a:p>
          <a:p>
            <a:r>
              <a:rPr lang="en-US" dirty="0"/>
              <a:t>Let’s say that Einstein is standing still on the ground. And physicists Mary Curie and Emmy </a:t>
            </a:r>
            <a:r>
              <a:rPr lang="en-US" dirty="0" err="1"/>
              <a:t>Noether</a:t>
            </a:r>
            <a:r>
              <a:rPr lang="en-US" dirty="0"/>
              <a:t> are standing on either end of a moving train car.</a:t>
            </a:r>
            <a:br>
              <a:rPr lang="en-US" dirty="0"/>
            </a:br>
            <a:r>
              <a:rPr lang="en-US" dirty="0"/>
              <a:t>From Einstein’s frame of reference, he is standing still, and Mary and Emmy are moving towards the right.</a:t>
            </a:r>
          </a:p>
        </p:txBody>
      </p:sp>
      <p:sp>
        <p:nvSpPr>
          <p:cNvPr id="4" name="Slide Number Placeholder 3"/>
          <p:cNvSpPr>
            <a:spLocks noGrp="1"/>
          </p:cNvSpPr>
          <p:nvPr>
            <p:ph type="sldNum" sz="quarter" idx="5"/>
          </p:nvPr>
        </p:nvSpPr>
        <p:spPr/>
        <p:txBody>
          <a:bodyPr/>
          <a:lstStyle/>
          <a:p>
            <a:fld id="{ACB4A300-3098-40C4-B023-1FA5317B8E30}" type="slidenum">
              <a:rPr lang="en-CA" smtClean="0"/>
              <a:t>18</a:t>
            </a:fld>
            <a:endParaRPr lang="en-CA"/>
          </a:p>
        </p:txBody>
      </p:sp>
    </p:spTree>
    <p:extLst>
      <p:ext uri="{BB962C8B-B14F-4D97-AF65-F5344CB8AC3E}">
        <p14:creationId xmlns:p14="http://schemas.microsoft.com/office/powerpoint/2010/main" val="19908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derive the Lorentz transform by looking at an example.</a:t>
            </a:r>
          </a:p>
          <a:p>
            <a:r>
              <a:rPr lang="en-US" dirty="0"/>
              <a:t>Let’s say that Einstein is standing still on the ground. And physicists Mary Curie and Emmy </a:t>
            </a:r>
            <a:r>
              <a:rPr lang="en-US" dirty="0" err="1"/>
              <a:t>Noether</a:t>
            </a:r>
            <a:r>
              <a:rPr lang="en-US" dirty="0"/>
              <a:t> are standing on either end of a moving train car.</a:t>
            </a:r>
            <a:br>
              <a:rPr lang="en-US" dirty="0"/>
            </a:br>
            <a:r>
              <a:rPr lang="en-US" dirty="0"/>
              <a:t>From Einstein’s frame of reference, he is standing still, and Mary and Emmy are moving towards the right.</a:t>
            </a:r>
          </a:p>
        </p:txBody>
      </p:sp>
      <p:sp>
        <p:nvSpPr>
          <p:cNvPr id="4" name="Slide Number Placeholder 3"/>
          <p:cNvSpPr>
            <a:spLocks noGrp="1"/>
          </p:cNvSpPr>
          <p:nvPr>
            <p:ph type="sldNum" sz="quarter" idx="5"/>
          </p:nvPr>
        </p:nvSpPr>
        <p:spPr/>
        <p:txBody>
          <a:bodyPr/>
          <a:lstStyle/>
          <a:p>
            <a:fld id="{ACB4A300-3098-40C4-B023-1FA5317B8E30}" type="slidenum">
              <a:rPr lang="en-CA" smtClean="0"/>
              <a:t>19</a:t>
            </a:fld>
            <a:endParaRPr lang="en-CA"/>
          </a:p>
        </p:txBody>
      </p:sp>
    </p:spTree>
    <p:extLst>
      <p:ext uri="{BB962C8B-B14F-4D97-AF65-F5344CB8AC3E}">
        <p14:creationId xmlns:p14="http://schemas.microsoft.com/office/powerpoint/2010/main" val="349662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Relativity 104, we will talk about the Lorentz transformation, which is the method used to change reference frames according to the rules of special relativity.</a:t>
            </a:r>
            <a:br>
              <a:rPr lang="en-US" dirty="0"/>
            </a:br>
            <a:r>
              <a:rPr lang="en-US" dirty="0"/>
              <a:t>Then we’ll talk about how the Lorentz transformation leads to Time Dilation, Length Contraction, and new rules for Velocity Addition, and then the Relativity of </a:t>
            </a:r>
            <a:r>
              <a:rPr lang="en-US" dirty="0" err="1"/>
              <a:t>Simultaniety</a:t>
            </a:r>
            <a:r>
              <a:rPr lang="en-US" dirty="0"/>
              <a:t>. Next we’ll talk about the </a:t>
            </a:r>
            <a:r>
              <a:rPr lang="en-US" dirty="0" err="1"/>
              <a:t>minkowski</a:t>
            </a:r>
            <a:r>
              <a:rPr lang="en-US" dirty="0"/>
              <a:t> metric tensor and the spacetime invariant, which help us measure distance in spacetime. The </a:t>
            </a:r>
            <a:r>
              <a:rPr lang="en-US" dirty="0" err="1"/>
              <a:t>Minkowski</a:t>
            </a:r>
            <a:r>
              <a:rPr lang="en-US" dirty="0"/>
              <a:t> metric replaces the Euclidean metric that we saw in Galilean Relativity, and this brings us one step closer to understanding black holes, the expansion of the universe, and gravitational waves.</a:t>
            </a:r>
            <a:br>
              <a:rPr lang="en-US" dirty="0"/>
            </a:br>
            <a:r>
              <a:rPr lang="en-US" dirty="0"/>
              <a:t>Finally we’ll discuss Relativistic Dynamics which explains how things like forces, energy and momentum behave in special relativity, and also learn about E=mc^2</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a:t>
            </a:fld>
            <a:endParaRPr lang="en-CA"/>
          </a:p>
        </p:txBody>
      </p:sp>
    </p:spTree>
    <p:extLst>
      <p:ext uri="{BB962C8B-B14F-4D97-AF65-F5344CB8AC3E}">
        <p14:creationId xmlns:p14="http://schemas.microsoft.com/office/powerpoint/2010/main" val="280462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frame of the train, Mary and Emmy are standing still, and Einstein is moving off to the left</a:t>
            </a:r>
          </a:p>
        </p:txBody>
      </p:sp>
      <p:sp>
        <p:nvSpPr>
          <p:cNvPr id="4" name="Slide Number Placeholder 3"/>
          <p:cNvSpPr>
            <a:spLocks noGrp="1"/>
          </p:cNvSpPr>
          <p:nvPr>
            <p:ph type="sldNum" sz="quarter" idx="5"/>
          </p:nvPr>
        </p:nvSpPr>
        <p:spPr/>
        <p:txBody>
          <a:bodyPr/>
          <a:lstStyle/>
          <a:p>
            <a:fld id="{ACB4A300-3098-40C4-B023-1FA5317B8E30}" type="slidenum">
              <a:rPr lang="en-CA" smtClean="0"/>
              <a:t>20</a:t>
            </a:fld>
            <a:endParaRPr lang="en-CA"/>
          </a:p>
        </p:txBody>
      </p:sp>
    </p:spTree>
    <p:extLst>
      <p:ext uri="{BB962C8B-B14F-4D97-AF65-F5344CB8AC3E}">
        <p14:creationId xmlns:p14="http://schemas.microsoft.com/office/powerpoint/2010/main" val="3945233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Mary and Emmy would like to find a way to synchronize their clocks so they can decide when events happen at the same time. The two of them agree that Mary will shoot a beam of light towards Emmy. When Emmy receives it, she will shoot another beam of light back towards Mary.</a:t>
            </a:r>
            <a:br>
              <a:rPr lang="en-US" dirty="0"/>
            </a:br>
            <a:r>
              <a:rPr lang="en-US" dirty="0"/>
              <a:t>By symmetry, the time it takes for the light to go from Mary to Emmy, and the time it takes for the light to go from Emmy back to Mary should both be equal to the same thing: the distance between them D divided by the speed of light C.</a:t>
            </a:r>
            <a:br>
              <a:rPr lang="en-US" dirty="0"/>
            </a:br>
            <a:br>
              <a:rPr lang="en-US" dirty="0"/>
            </a:br>
            <a:r>
              <a:rPr lang="en-US" dirty="0"/>
              <a:t>Now that they have agreed on a way to measure time on each of their clocks, they can agree that this event where Emmy receives the light beam and sends a new one out, is simultaneous with this event point which is halfway between the time she sent her light signal, and the time she receives Emmy’s light signal.</a:t>
            </a:r>
            <a:br>
              <a:rPr lang="en-US" dirty="0"/>
            </a:br>
            <a:r>
              <a:rPr lang="en-US" dirty="0"/>
              <a:t>Mary and Emmy have successfully synchronized their clocks and can agree on when events in space time happen at the same time.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22</a:t>
            </a:fld>
            <a:endParaRPr lang="en-CA"/>
          </a:p>
        </p:txBody>
      </p:sp>
    </p:spTree>
    <p:extLst>
      <p:ext uri="{BB962C8B-B14F-4D97-AF65-F5344CB8AC3E}">
        <p14:creationId xmlns:p14="http://schemas.microsoft.com/office/powerpoint/2010/main" val="3320254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Mary and Emmy would like to find a way to synchronize their clocks so they can decide when events happen at the same time. The two of them agree that Mary will shoot a beam of light towards Emmy. When Emmy receives it, she will shoot another beam of light back towards Mary.</a:t>
            </a:r>
            <a:br>
              <a:rPr lang="en-US" dirty="0"/>
            </a:br>
            <a:r>
              <a:rPr lang="en-US" dirty="0"/>
              <a:t>By symmetry, the time it takes for the light to go from Mary to Emmy, and the time it takes for the light to go from Emmy back to Mary should both be equal to the same thing: the distance between them D divided by the speed of light C.</a:t>
            </a:r>
            <a:br>
              <a:rPr lang="en-US" dirty="0"/>
            </a:br>
            <a:br>
              <a:rPr lang="en-US" dirty="0"/>
            </a:br>
            <a:r>
              <a:rPr lang="en-US" dirty="0"/>
              <a:t>Now that they have agreed on a way to measure time on each of their clocks, they can agree that this event where Emmy receives the light beam and sends a new one out, is simultaneous with this event point which is halfway between the time she sent her light signal, and the time she receives Emmy’s light signal.</a:t>
            </a:r>
            <a:br>
              <a:rPr lang="en-US" dirty="0"/>
            </a:br>
            <a:r>
              <a:rPr lang="en-US" dirty="0"/>
              <a:t>Mary and Emmy have successfully synchronized their clocks and can agree on when events in space time happen at the same time.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23</a:t>
            </a:fld>
            <a:endParaRPr lang="en-CA"/>
          </a:p>
        </p:txBody>
      </p:sp>
    </p:spTree>
    <p:extLst>
      <p:ext uri="{BB962C8B-B14F-4D97-AF65-F5344CB8AC3E}">
        <p14:creationId xmlns:p14="http://schemas.microsoft.com/office/powerpoint/2010/main" val="46152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this experiment from Einstein’s point of view.</a:t>
            </a:r>
            <a:br>
              <a:rPr lang="en-US" dirty="0"/>
            </a:br>
            <a:r>
              <a:rPr lang="en-US" dirty="0"/>
              <a:t>Einstein sees Mary and Emmy travelling right on their train car. Now remember that the speed of light is constant in all reference frames. That means light beams still travel at a 45 degree angle.</a:t>
            </a:r>
          </a:p>
        </p:txBody>
      </p:sp>
      <p:sp>
        <p:nvSpPr>
          <p:cNvPr id="4" name="Slide Number Placeholder 3"/>
          <p:cNvSpPr>
            <a:spLocks noGrp="1"/>
          </p:cNvSpPr>
          <p:nvPr>
            <p:ph type="sldNum" sz="quarter" idx="5"/>
          </p:nvPr>
        </p:nvSpPr>
        <p:spPr/>
        <p:txBody>
          <a:bodyPr/>
          <a:lstStyle/>
          <a:p>
            <a:fld id="{ACB4A300-3098-40C4-B023-1FA5317B8E30}" type="slidenum">
              <a:rPr lang="en-CA" smtClean="0"/>
              <a:t>24</a:t>
            </a:fld>
            <a:endParaRPr lang="en-CA"/>
          </a:p>
        </p:txBody>
      </p:sp>
    </p:spTree>
    <p:extLst>
      <p:ext uri="{BB962C8B-B14F-4D97-AF65-F5344CB8AC3E}">
        <p14:creationId xmlns:p14="http://schemas.microsoft.com/office/powerpoint/2010/main" val="1453100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Einstein’s reference frame, since the train is travelling to the right, when Mary sends her light beam to the right, it takes a little more time to reach Emmy, since Emmy is basically running away from it. And since the second light beam is travelling left, it takes less time to reach Mary, since Mary is basically running toward it.</a:t>
            </a:r>
          </a:p>
          <a:p>
            <a:endParaRPr lang="en-US" dirty="0"/>
          </a:p>
          <a:p>
            <a:r>
              <a:rPr lang="en-US" dirty="0"/>
              <a:t>Previously, in the reference frame of the train, Mary and Emmy’s lines of simultaneity were horizontal lines, but in Einstein’s frame this is no longer true.</a:t>
            </a:r>
            <a:br>
              <a:rPr lang="en-US" dirty="0"/>
            </a:br>
            <a:r>
              <a:rPr lang="en-US" dirty="0"/>
              <a:t>Remember, Mary and Emmy take this event where the light beam is reflected to be simultaneous with an event halfway between when Mary sends the first light beam and receives the second light beam. If these two events are simultaneous for Mary and Emmy, then their line of simultaneity will be a diagonal line instead.</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25</a:t>
            </a:fld>
            <a:endParaRPr lang="en-CA"/>
          </a:p>
        </p:txBody>
      </p:sp>
    </p:spTree>
    <p:extLst>
      <p:ext uri="{BB962C8B-B14F-4D97-AF65-F5344CB8AC3E}">
        <p14:creationId xmlns:p14="http://schemas.microsoft.com/office/powerpoint/2010/main" val="1051363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Einstein’s reference frame, since the train is travelling to the right, when Mary sends her light beam to the right, it takes a little more time to reach Emmy, since Emmy is basically running away from it. And since the second light beam is travelling left, it takes less time to reach Mary, since Mary is basically running toward it.</a:t>
            </a:r>
          </a:p>
          <a:p>
            <a:endParaRPr lang="en-US" dirty="0"/>
          </a:p>
          <a:p>
            <a:r>
              <a:rPr lang="en-US" dirty="0"/>
              <a:t>Previously, in the reference frame of the train, Mary and Emmy’s lines of simultaneity were horizontal lines, but in Einstein’s frame this is no longer true.</a:t>
            </a:r>
            <a:br>
              <a:rPr lang="en-US" dirty="0"/>
            </a:br>
            <a:r>
              <a:rPr lang="en-US" dirty="0"/>
              <a:t>Remember, Mary and Emmy take this event where the light beam is reflected to be simultaneous with an event halfway between when Mary sends the first light beam and receives the second light beam. If these two events are simultaneous for Mary and Emmy, then their line of simultaneity will be a diagonal line instead.</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26</a:t>
            </a:fld>
            <a:endParaRPr lang="en-CA"/>
          </a:p>
        </p:txBody>
      </p:sp>
    </p:spTree>
    <p:extLst>
      <p:ext uri="{BB962C8B-B14F-4D97-AF65-F5344CB8AC3E}">
        <p14:creationId xmlns:p14="http://schemas.microsoft.com/office/powerpoint/2010/main" val="2875330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EBC1990-39DB-4B0D-8BC5-9DA92B0AFAD9}"/>
              </a:ext>
            </a:extLst>
          </p:cNvPr>
          <p:cNvSpPr>
            <a:spLocks noGrp="1"/>
          </p:cNvSpPr>
          <p:nvPr>
            <p:ph type="body" idx="1"/>
          </p:nvPr>
        </p:nvSpPr>
        <p:spPr/>
        <p:txBody>
          <a:bodyPr/>
          <a:lstStyle/>
          <a:p>
            <a:r>
              <a:rPr lang="en-US" dirty="0"/>
              <a:t>And for a moving object, the coordinate lines form a grid of parallelograms, because the position coordinate is measured from the diagonal worldline… and so the position lines are also diagonal.</a:t>
            </a:r>
            <a:endParaRPr lang="en-CA" dirty="0"/>
          </a:p>
        </p:txBody>
      </p:sp>
    </p:spTree>
    <p:extLst>
      <p:ext uri="{BB962C8B-B14F-4D97-AF65-F5344CB8AC3E}">
        <p14:creationId xmlns:p14="http://schemas.microsoft.com/office/powerpoint/2010/main" val="966957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EBC1990-39DB-4B0D-8BC5-9DA92B0AFAD9}"/>
              </a:ext>
            </a:extLst>
          </p:cNvPr>
          <p:cNvSpPr>
            <a:spLocks noGrp="1"/>
          </p:cNvSpPr>
          <p:nvPr>
            <p:ph type="body" idx="1"/>
          </p:nvPr>
        </p:nvSpPr>
        <p:spPr/>
        <p:txBody>
          <a:bodyPr/>
          <a:lstStyle/>
          <a:p>
            <a:r>
              <a:rPr lang="en-US" dirty="0"/>
              <a:t>And for a moving object, the coordinate lines form a grid of parallelograms, because the position coordinate is measured from the diagonal worldline… and so the position lines are also diagonal.</a:t>
            </a:r>
            <a:endParaRPr lang="en-CA" dirty="0"/>
          </a:p>
        </p:txBody>
      </p:sp>
    </p:spTree>
    <p:extLst>
      <p:ext uri="{BB962C8B-B14F-4D97-AF65-F5344CB8AC3E}">
        <p14:creationId xmlns:p14="http://schemas.microsoft.com/office/powerpoint/2010/main" val="3538208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EBC1990-39DB-4B0D-8BC5-9DA92B0AFAD9}"/>
              </a:ext>
            </a:extLst>
          </p:cNvPr>
          <p:cNvSpPr>
            <a:spLocks noGrp="1"/>
          </p:cNvSpPr>
          <p:nvPr>
            <p:ph type="body" idx="1"/>
          </p:nvPr>
        </p:nvSpPr>
        <p:spPr/>
        <p:txBody>
          <a:bodyPr/>
          <a:lstStyle/>
          <a:p>
            <a:r>
              <a:rPr lang="en-US" dirty="0"/>
              <a:t>And for a moving object, the coordinate lines form a grid of parallelograms, because the position coordinate is measured from the diagonal worldline… and so the position lines are also diagonal.</a:t>
            </a:r>
            <a:endParaRPr lang="en-CA" dirty="0"/>
          </a:p>
        </p:txBody>
      </p:sp>
    </p:spTree>
    <p:extLst>
      <p:ext uri="{BB962C8B-B14F-4D97-AF65-F5344CB8AC3E}">
        <p14:creationId xmlns:p14="http://schemas.microsoft.com/office/powerpoint/2010/main" val="3158110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 Galilean transform, to change reference frames, we tilt the time axis so that it lines up with a moving object’s </a:t>
            </a:r>
            <a:r>
              <a:rPr lang="en-US" dirty="0" err="1"/>
              <a:t>worldine</a:t>
            </a:r>
            <a:r>
              <a:rPr lang="en-US" dirty="0"/>
              <a:t>.</a:t>
            </a:r>
            <a:br>
              <a:rPr lang="en-US" dirty="0"/>
            </a:br>
            <a:r>
              <a:rPr lang="en-US" dirty="0"/>
              <a:t>But we keep the position axis the same.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30</a:t>
            </a:fld>
            <a:endParaRPr lang="en-CA"/>
          </a:p>
        </p:txBody>
      </p:sp>
    </p:spTree>
    <p:extLst>
      <p:ext uri="{BB962C8B-B14F-4D97-AF65-F5344CB8AC3E}">
        <p14:creationId xmlns:p14="http://schemas.microsoft.com/office/powerpoint/2010/main" val="244033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 nice way to visualize the Lorentz transform. It looks like the time and space axis scissoring together in a spacetime diagram.</a:t>
            </a:r>
          </a:p>
          <a:p>
            <a:endParaRPr lang="en-US" dirty="0"/>
          </a:p>
          <a:p>
            <a:r>
              <a:rPr lang="en-US" dirty="0"/>
              <a:t>But we need to get actual equations for the Lorentz transform to change coordinates to different reference frame.</a:t>
            </a:r>
            <a:br>
              <a:rPr lang="en-US" dirty="0"/>
            </a:br>
            <a:r>
              <a:rPr lang="en-US" dirty="0"/>
              <a:t>We’ll do this in two steps. First we’ll show that the angle between a beam of light and the time axis is equal to the angle between the beam of like and the position axis.</a:t>
            </a:r>
          </a:p>
          <a:p>
            <a:r>
              <a:rPr lang="en-US" dirty="0"/>
              <a:t>Next we’ll calculate the change in scale in scale on the time and position axes, which is related to time dilation and length contraction.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a:t>
            </a:fld>
            <a:endParaRPr lang="en-CA"/>
          </a:p>
        </p:txBody>
      </p:sp>
    </p:spTree>
    <p:extLst>
      <p:ext uri="{BB962C8B-B14F-4D97-AF65-F5344CB8AC3E}">
        <p14:creationId xmlns:p14="http://schemas.microsoft.com/office/powerpoint/2010/main" val="1743798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31</a:t>
            </a:fld>
            <a:endParaRPr lang="en-CA"/>
          </a:p>
        </p:txBody>
      </p:sp>
    </p:spTree>
    <p:extLst>
      <p:ext uri="{BB962C8B-B14F-4D97-AF65-F5344CB8AC3E}">
        <p14:creationId xmlns:p14="http://schemas.microsoft.com/office/powerpoint/2010/main" val="3632028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in special relativity, we are proposing a new way to change reference frames: The Lorentz transform.</a:t>
            </a:r>
            <a:br>
              <a:rPr lang="en-US" dirty="0"/>
            </a:br>
            <a:r>
              <a:rPr lang="en-US" dirty="0"/>
              <a:t>In the Lorentz transform both the time and position axes are slanted.</a:t>
            </a:r>
            <a:br>
              <a:rPr lang="en-US" dirty="0"/>
            </a:br>
            <a:r>
              <a:rPr lang="en-US" dirty="0"/>
              <a:t>So the Lorentz transform involves changing the coordinate system so that the time axis and the position axis sort of bend toward each other, kind of like the blades in a pair of scissors.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33</a:t>
            </a:fld>
            <a:endParaRPr lang="en-CA"/>
          </a:p>
        </p:txBody>
      </p:sp>
    </p:spTree>
    <p:extLst>
      <p:ext uri="{BB962C8B-B14F-4D97-AF65-F5344CB8AC3E}">
        <p14:creationId xmlns:p14="http://schemas.microsoft.com/office/powerpoint/2010/main" val="3525450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Lorentz Transform is a bit like a pair of scissors, with the blades being the time axis and the position axis.</a:t>
            </a:r>
            <a:br>
              <a:rPr lang="en-US" dirty="0"/>
            </a:br>
            <a:r>
              <a:rPr lang="en-US" dirty="0"/>
              <a:t>When the blades are spread apart, this is like when the time and space axes are at right angles. But after a Lorentz transform, the axes close together like the blades on a pair of scissors.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34</a:t>
            </a:fld>
            <a:endParaRPr lang="en-CA"/>
          </a:p>
        </p:txBody>
      </p:sp>
    </p:spTree>
    <p:extLst>
      <p:ext uri="{BB962C8B-B14F-4D97-AF65-F5344CB8AC3E}">
        <p14:creationId xmlns:p14="http://schemas.microsoft.com/office/powerpoint/2010/main" val="2117565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Lorentz Transform is a bit like a pair of scissors, with the blades being the time axis and the position axis.</a:t>
            </a:r>
            <a:br>
              <a:rPr lang="en-US" dirty="0"/>
            </a:br>
            <a:r>
              <a:rPr lang="en-US" dirty="0"/>
              <a:t>When the blades are spread apart, this is like when the time and space axes are at right angles. But after a Lorentz transform, the axes close together like the blades on a pair of scissors.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35</a:t>
            </a:fld>
            <a:endParaRPr lang="en-CA"/>
          </a:p>
        </p:txBody>
      </p:sp>
    </p:spTree>
    <p:extLst>
      <p:ext uri="{BB962C8B-B14F-4D97-AF65-F5344CB8AC3E}">
        <p14:creationId xmlns:p14="http://schemas.microsoft.com/office/powerpoint/2010/main" val="3698595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in special relativity, we are proposing a new way to change reference frames: The Lorentz transform.</a:t>
            </a:r>
            <a:br>
              <a:rPr lang="en-US" dirty="0"/>
            </a:br>
            <a:r>
              <a:rPr lang="en-US" dirty="0"/>
              <a:t>In the Lorentz transform both the time and position axes are slanted. This ensure that </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36</a:t>
            </a:fld>
            <a:endParaRPr lang="en-CA"/>
          </a:p>
        </p:txBody>
      </p:sp>
    </p:spTree>
    <p:extLst>
      <p:ext uri="{BB962C8B-B14F-4D97-AF65-F5344CB8AC3E}">
        <p14:creationId xmlns:p14="http://schemas.microsoft.com/office/powerpoint/2010/main" val="3344832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in special relativity, we are proposing a new way to change reference frames: The Lorentz transform.</a:t>
            </a:r>
            <a:br>
              <a:rPr lang="en-US" dirty="0"/>
            </a:br>
            <a:r>
              <a:rPr lang="en-US" dirty="0"/>
              <a:t>In the Lorentz transform both the time and position axes are slanted. This ensure that </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37</a:t>
            </a:fld>
            <a:endParaRPr lang="en-CA"/>
          </a:p>
        </p:txBody>
      </p:sp>
    </p:spTree>
    <p:extLst>
      <p:ext uri="{BB962C8B-B14F-4D97-AF65-F5344CB8AC3E}">
        <p14:creationId xmlns:p14="http://schemas.microsoft.com/office/powerpoint/2010/main" val="3365753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 nice way to visualize the Lorentz transform. It looks like the time and space axis scissoring together in a spacetime diagram.</a:t>
            </a:r>
          </a:p>
          <a:p>
            <a:endParaRPr lang="en-US" dirty="0"/>
          </a:p>
          <a:p>
            <a:r>
              <a:rPr lang="en-US" dirty="0"/>
              <a:t>But we need to get actual equations for the Lorentz transform to change coordinates to different reference frame.</a:t>
            </a:r>
            <a:br>
              <a:rPr lang="en-US" dirty="0"/>
            </a:br>
            <a:r>
              <a:rPr lang="en-US" dirty="0"/>
              <a:t>We’ll do this in two steps. First we’ll show that the angle between a beam of light and the time axis is equal to the angle between the beam of like and the position axis.</a:t>
            </a:r>
          </a:p>
          <a:p>
            <a:r>
              <a:rPr lang="en-US" dirty="0"/>
              <a:t>Next we’ll calculate the change in scale in scale on the time and position axes, which is related to time dilation and length contraction.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38</a:t>
            </a:fld>
            <a:endParaRPr lang="en-CA"/>
          </a:p>
        </p:txBody>
      </p:sp>
    </p:spTree>
    <p:extLst>
      <p:ext uri="{BB962C8B-B14F-4D97-AF65-F5344CB8AC3E}">
        <p14:creationId xmlns:p14="http://schemas.microsoft.com/office/powerpoint/2010/main" val="3392881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 want to show a simple geometrical fact.</a:t>
            </a:r>
            <a:br>
              <a:rPr lang="en-US" dirty="0"/>
            </a:br>
            <a:r>
              <a:rPr lang="en-US" dirty="0"/>
              <a:t>Imagine we have a rectangle, if we draw this purple line between opposite corners and then this other line between the other two opposite corners, the point where the two lines cross should be the midpoint of both lines.</a:t>
            </a:r>
            <a:br>
              <a:rPr lang="en-US" dirty="0"/>
            </a:br>
            <a:r>
              <a:rPr lang="en-US" dirty="0"/>
              <a:t>It should make sense, then that these four line segments that I’ve marked with blue tick marks should all have the same length.</a:t>
            </a:r>
          </a:p>
          <a:p>
            <a:r>
              <a:rPr lang="en-US" dirty="0"/>
              <a:t>Now if I cover up half this rectangle, we get a right angle-triangle. So it’s a theorem that if you take the midpoint on the longest side of a right angle triangle, that point is an equal distance from all corners on the triangle.</a:t>
            </a:r>
          </a:p>
          <a:p>
            <a:endParaRPr lang="en-US" dirty="0"/>
          </a:p>
          <a:p>
            <a:r>
              <a:rPr lang="en-US" dirty="0"/>
              <a:t>The reason I bring this up is because if we look at the worldlines of the moving train in our spacetime diagram, and look at the beam of light that travels back and forth, we have a right angle triangle because beams of light always travel at 45 degree angles. And if we take the midpoint of this worldline, we said it was simultaneous with the point where the beam of light is reflected.</a:t>
            </a:r>
          </a:p>
          <a:p>
            <a:r>
              <a:rPr lang="en-US" dirty="0"/>
              <a:t>And by the same logic we used before, this midpoint is an equal distance from all 3 corners of the triangle.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39</a:t>
            </a:fld>
            <a:endParaRPr lang="en-CA"/>
          </a:p>
        </p:txBody>
      </p:sp>
    </p:spTree>
    <p:extLst>
      <p:ext uri="{BB962C8B-B14F-4D97-AF65-F5344CB8AC3E}">
        <p14:creationId xmlns:p14="http://schemas.microsoft.com/office/powerpoint/2010/main" val="885724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consider another line of simultaneity that’s connected to the origin we can see that we get a parallelogram shape here. But it’s not just any parallelogram, it’s a parallelogram where all the sides have the same length.</a:t>
            </a:r>
          </a:p>
          <a:p>
            <a:r>
              <a:rPr lang="en-US" dirty="0"/>
              <a:t>And this is a special parallelogram with 4 equal side lengths is called a rhombus.</a:t>
            </a:r>
          </a:p>
          <a:p>
            <a:endParaRPr lang="en-US" dirty="0"/>
          </a:p>
          <a:p>
            <a:r>
              <a:rPr lang="en-US" dirty="0"/>
              <a:t>And with a rhombus, this diagonal beam of light that connects opposite corners will form an equal angle with the time axis and with the position axis.</a:t>
            </a:r>
          </a:p>
        </p:txBody>
      </p:sp>
      <p:sp>
        <p:nvSpPr>
          <p:cNvPr id="4" name="Slide Number Placeholder 3"/>
          <p:cNvSpPr>
            <a:spLocks noGrp="1"/>
          </p:cNvSpPr>
          <p:nvPr>
            <p:ph type="sldNum" sz="quarter" idx="5"/>
          </p:nvPr>
        </p:nvSpPr>
        <p:spPr/>
        <p:txBody>
          <a:bodyPr/>
          <a:lstStyle/>
          <a:p>
            <a:fld id="{ACB4A300-3098-40C4-B023-1FA5317B8E30}" type="slidenum">
              <a:rPr lang="en-CA" smtClean="0"/>
              <a:t>40</a:t>
            </a:fld>
            <a:endParaRPr lang="en-CA"/>
          </a:p>
        </p:txBody>
      </p:sp>
    </p:spTree>
    <p:extLst>
      <p:ext uri="{BB962C8B-B14F-4D97-AF65-F5344CB8AC3E}">
        <p14:creationId xmlns:p14="http://schemas.microsoft.com/office/powerpoint/2010/main" val="3834105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consider another line of simultaneity that’s connected to the origin we can see that we get a parallelogram shape here. But it’s not just any parallelogram, it’s a parallelogram where all the sides have the same length.</a:t>
            </a:r>
          </a:p>
          <a:p>
            <a:r>
              <a:rPr lang="en-US" dirty="0"/>
              <a:t>And this is a special parallelogram with 4 equal side lengths is called a rhombus.</a:t>
            </a:r>
          </a:p>
          <a:p>
            <a:endParaRPr lang="en-US" dirty="0"/>
          </a:p>
          <a:p>
            <a:r>
              <a:rPr lang="en-US" dirty="0"/>
              <a:t>And with a rhombus, this diagonal beam of light that connects opposite corners will form an equal angle with the time axis and with the position axis.</a:t>
            </a:r>
          </a:p>
        </p:txBody>
      </p:sp>
      <p:sp>
        <p:nvSpPr>
          <p:cNvPr id="4" name="Slide Number Placeholder 3"/>
          <p:cNvSpPr>
            <a:spLocks noGrp="1"/>
          </p:cNvSpPr>
          <p:nvPr>
            <p:ph type="sldNum" sz="quarter" idx="5"/>
          </p:nvPr>
        </p:nvSpPr>
        <p:spPr/>
        <p:txBody>
          <a:bodyPr/>
          <a:lstStyle/>
          <a:p>
            <a:fld id="{ACB4A300-3098-40C4-B023-1FA5317B8E30}" type="slidenum">
              <a:rPr lang="en-CA" smtClean="0"/>
              <a:t>41</a:t>
            </a:fld>
            <a:endParaRPr lang="en-CA"/>
          </a:p>
        </p:txBody>
      </p:sp>
    </p:spTree>
    <p:extLst>
      <p:ext uri="{BB962C8B-B14F-4D97-AF65-F5344CB8AC3E}">
        <p14:creationId xmlns:p14="http://schemas.microsoft.com/office/powerpoint/2010/main" val="5010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F58B02-F0DF-42E9-B422-0EBE1C66B408}"/>
              </a:ext>
            </a:extLst>
          </p:cNvPr>
          <p:cNvSpPr>
            <a:spLocks noGrp="1"/>
          </p:cNvSpPr>
          <p:nvPr>
            <p:ph type="body" idx="1"/>
          </p:nvPr>
        </p:nvSpPr>
        <p:spPr/>
        <p:txBody>
          <a:bodyPr/>
          <a:lstStyle/>
          <a:p>
            <a:r>
              <a:rPr lang="en-US" dirty="0"/>
              <a:t>So back when we learned Galilean relativity, we said that the laws of motion are the same in all reference frames. We also said that there is no special reference frame that is stationary. All motion that we see is relative to something else.</a:t>
            </a:r>
          </a:p>
          <a:p>
            <a:r>
              <a:rPr lang="en-US" dirty="0"/>
              <a:t>When we plot motion on a spacetime diagram, we can see here that the scientist Einstein is standing still and the car is moving off to the right.</a:t>
            </a:r>
            <a:br>
              <a:rPr lang="en-US" dirty="0"/>
            </a:br>
            <a:r>
              <a:rPr lang="en-US" dirty="0"/>
              <a:t>But it’s equally correct to say the car is standing still and the scientist Einstein is moving off to the left.</a:t>
            </a:r>
            <a:br>
              <a:rPr lang="en-US" dirty="0"/>
            </a:br>
            <a:r>
              <a:rPr lang="en-US" dirty="0"/>
              <a:t>Both diagrams are equivalent, they are just different points of view.</a:t>
            </a:r>
            <a:endParaRPr lang="en-CA" dirty="0"/>
          </a:p>
        </p:txBody>
      </p:sp>
    </p:spTree>
    <p:extLst>
      <p:ext uri="{BB962C8B-B14F-4D97-AF65-F5344CB8AC3E}">
        <p14:creationId xmlns:p14="http://schemas.microsoft.com/office/powerpoint/2010/main" val="731165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Galilean transform, the parallelograms we get in the coordinate system are not rhombuses… one pair of sides is longer than the other pair… the result is that a beam of light travelling on a 45 degree angle does not cut through the corners of the parallelograms… This means the speed of light can change depending on the tilting angle we use for the Galilean transform.</a:t>
            </a:r>
          </a:p>
          <a:p>
            <a:endParaRPr lang="en-US" dirty="0"/>
          </a:p>
          <a:p>
            <a:r>
              <a:rPr lang="en-US" dirty="0"/>
              <a:t>But with the Lorentz transform, the coordinate system grid is made of rhombuses, and so the beam of light will always. This means the speed of light always travels 1 unit of distance in 1 unit of time. This fact is independent of the tilting angle for the axes. So the speed of light is the same in all inertial reference frames.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42</a:t>
            </a:fld>
            <a:endParaRPr lang="en-CA"/>
          </a:p>
        </p:txBody>
      </p:sp>
    </p:spTree>
    <p:extLst>
      <p:ext uri="{BB962C8B-B14F-4D97-AF65-F5344CB8AC3E}">
        <p14:creationId xmlns:p14="http://schemas.microsoft.com/office/powerpoint/2010/main" val="793821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43</a:t>
            </a:fld>
            <a:endParaRPr lang="en-CA"/>
          </a:p>
        </p:txBody>
      </p:sp>
    </p:spTree>
    <p:extLst>
      <p:ext uri="{BB962C8B-B14F-4D97-AF65-F5344CB8AC3E}">
        <p14:creationId xmlns:p14="http://schemas.microsoft.com/office/powerpoint/2010/main" val="1320334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44</a:t>
            </a:fld>
            <a:endParaRPr lang="en-CA"/>
          </a:p>
        </p:txBody>
      </p:sp>
    </p:spTree>
    <p:extLst>
      <p:ext uri="{BB962C8B-B14F-4D97-AF65-F5344CB8AC3E}">
        <p14:creationId xmlns:p14="http://schemas.microsoft.com/office/powerpoint/2010/main" val="1440588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45</a:t>
            </a:fld>
            <a:endParaRPr lang="en-CA"/>
          </a:p>
        </p:txBody>
      </p:sp>
    </p:spTree>
    <p:extLst>
      <p:ext uri="{BB962C8B-B14F-4D97-AF65-F5344CB8AC3E}">
        <p14:creationId xmlns:p14="http://schemas.microsoft.com/office/powerpoint/2010/main" val="3095605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Relativity 104, we will talk about the Lorentz transformation, which is the method used to change reference frames according to the rules of special relativity.</a:t>
            </a:r>
            <a:br>
              <a:rPr lang="en-US" dirty="0"/>
            </a:br>
            <a:r>
              <a:rPr lang="en-US" dirty="0"/>
              <a:t>Then we’ll talk about how the Lorentz transformation leads to Time Dilation, Length Contraction, and new rules for Velocity Addition, and then the Relativity of </a:t>
            </a:r>
            <a:r>
              <a:rPr lang="en-US" dirty="0" err="1"/>
              <a:t>Simultaniety</a:t>
            </a:r>
            <a:r>
              <a:rPr lang="en-US" dirty="0"/>
              <a:t>. Next we’ll talk about the </a:t>
            </a:r>
            <a:r>
              <a:rPr lang="en-US" dirty="0" err="1"/>
              <a:t>minkowski</a:t>
            </a:r>
            <a:r>
              <a:rPr lang="en-US" dirty="0"/>
              <a:t> metric tensor and the spacetime invariant, which help us measure distance in spacetime. The </a:t>
            </a:r>
            <a:r>
              <a:rPr lang="en-US" dirty="0" err="1"/>
              <a:t>Minkowski</a:t>
            </a:r>
            <a:r>
              <a:rPr lang="en-US" dirty="0"/>
              <a:t> metric replaces the Euclidean metric that we saw in Galilean Relativity, and this brings us one step closer to understanding black holes, the expansion of the universe, and gravitational waves.</a:t>
            </a:r>
            <a:br>
              <a:rPr lang="en-US" dirty="0"/>
            </a:br>
            <a:r>
              <a:rPr lang="en-US" dirty="0"/>
              <a:t>Finally we’ll discuss Relativistic Dynamics which explains how things like forces, energy and momentum behave in special relativity, and also learn about E=mc^2</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46</a:t>
            </a:fld>
            <a:endParaRPr lang="en-CA"/>
          </a:p>
        </p:txBody>
      </p:sp>
    </p:spTree>
    <p:extLst>
      <p:ext uri="{BB962C8B-B14F-4D97-AF65-F5344CB8AC3E}">
        <p14:creationId xmlns:p14="http://schemas.microsoft.com/office/powerpoint/2010/main" val="2769089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reasoned that if light bounces back and forth on a train car, the point in spacetime where it is reflected should be simultaneous between the halfway point when the signal is sent and received.</a:t>
            </a:r>
            <a:br>
              <a:rPr lang="en-US" dirty="0"/>
            </a:br>
            <a:r>
              <a:rPr lang="en-US" dirty="0"/>
              <a:t>When we apply this reasoning to a moving reference frame, we find that the line of simultaneity is tilted, meaning both the time and position axes are tilted.</a:t>
            </a:r>
          </a:p>
          <a:p>
            <a:endParaRPr lang="en-US" dirty="0"/>
          </a:p>
          <a:p>
            <a:r>
              <a:rPr lang="en-US" dirty="0"/>
              <a:t>This leads to the Lorentz transform where both the time and position axes tilt so that the coordinate lines form rhombuses, meaning the speed of light in constant in all reference frames since it travels one unit of distance in one unit of time.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47</a:t>
            </a:fld>
            <a:endParaRPr lang="en-CA"/>
          </a:p>
        </p:txBody>
      </p:sp>
    </p:spTree>
    <p:extLst>
      <p:ext uri="{BB962C8B-B14F-4D97-AF65-F5344CB8AC3E}">
        <p14:creationId xmlns:p14="http://schemas.microsoft.com/office/powerpoint/2010/main" val="6170108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 nice way to visualize the Lorentz transform. It looks like the time and space axis scissoring together in a spacetime diagram.</a:t>
            </a:r>
          </a:p>
          <a:p>
            <a:endParaRPr lang="en-US" dirty="0"/>
          </a:p>
          <a:p>
            <a:r>
              <a:rPr lang="en-US" dirty="0"/>
              <a:t>But we need to get actual equations for the Lorentz transform to change coordinates to different reference frame.</a:t>
            </a:r>
            <a:br>
              <a:rPr lang="en-US" dirty="0"/>
            </a:br>
            <a:r>
              <a:rPr lang="en-US" dirty="0"/>
              <a:t>We’ll do this in two steps. First we’ll show that the angle between a beam of light and the time axis is equal to the angle between the beam of like and the position axis.</a:t>
            </a:r>
          </a:p>
          <a:p>
            <a:r>
              <a:rPr lang="en-US" dirty="0"/>
              <a:t>Next we’ll calculate the change in scale in scale on the time and position axes, which is related to time dilation and length contraction.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48</a:t>
            </a:fld>
            <a:endParaRPr lang="en-CA"/>
          </a:p>
        </p:txBody>
      </p:sp>
    </p:spTree>
    <p:extLst>
      <p:ext uri="{BB962C8B-B14F-4D97-AF65-F5344CB8AC3E}">
        <p14:creationId xmlns:p14="http://schemas.microsoft.com/office/powerpoint/2010/main" val="324446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F58B02-F0DF-42E9-B422-0EBE1C66B408}"/>
              </a:ext>
            </a:extLst>
          </p:cNvPr>
          <p:cNvSpPr>
            <a:spLocks noGrp="1"/>
          </p:cNvSpPr>
          <p:nvPr>
            <p:ph type="body" idx="1"/>
          </p:nvPr>
        </p:nvSpPr>
        <p:spPr/>
        <p:txBody>
          <a:bodyPr/>
          <a:lstStyle/>
          <a:p>
            <a:r>
              <a:rPr lang="en-US" dirty="0"/>
              <a:t>So back when we learned Galilean relativity, we said that the laws of motion are the same in all reference frames. We also said that there is no special reference frame that is stationary. All motion that we see is relative to something else.</a:t>
            </a:r>
          </a:p>
          <a:p>
            <a:r>
              <a:rPr lang="en-US" dirty="0"/>
              <a:t>When we plot motion on a spacetime diagram, we can see here that the scientist Einstein is standing still and the car is moving off to the right.</a:t>
            </a:r>
            <a:br>
              <a:rPr lang="en-US" dirty="0"/>
            </a:br>
            <a:r>
              <a:rPr lang="en-US" dirty="0"/>
              <a:t>But it’s equally correct to say the car is standing still and the scientist Einstein is moving off to the left.</a:t>
            </a:r>
            <a:br>
              <a:rPr lang="en-US" dirty="0"/>
            </a:br>
            <a:r>
              <a:rPr lang="en-US" dirty="0"/>
              <a:t>Both diagrams are equivalent, they are just different points of view.</a:t>
            </a:r>
            <a:endParaRPr lang="en-CA" dirty="0"/>
          </a:p>
        </p:txBody>
      </p:sp>
    </p:spTree>
    <p:extLst>
      <p:ext uri="{BB962C8B-B14F-4D97-AF65-F5344CB8AC3E}">
        <p14:creationId xmlns:p14="http://schemas.microsoft.com/office/powerpoint/2010/main" val="377928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6F58B02-F0DF-42E9-B422-0EBE1C66B408}"/>
              </a:ext>
            </a:extLst>
          </p:cNvPr>
          <p:cNvSpPr>
            <a:spLocks noGrp="1"/>
          </p:cNvSpPr>
          <p:nvPr>
            <p:ph type="body" idx="1"/>
          </p:nvPr>
        </p:nvSpPr>
        <p:spPr/>
        <p:txBody>
          <a:bodyPr/>
          <a:lstStyle/>
          <a:p>
            <a:r>
              <a:rPr lang="en-US" dirty="0"/>
              <a:t>So back when we learned Galilean relativity, we said that the laws of motion are the same in all reference frames. We also said that there is no special reference frame that is stationary. All motion that we see is relative to something else.</a:t>
            </a:r>
          </a:p>
          <a:p>
            <a:r>
              <a:rPr lang="en-US" dirty="0"/>
              <a:t>When we plot motion on a spacetime diagram, we can see here that the scientist Einstein is standing still and the car is moving off to the right.</a:t>
            </a:r>
            <a:br>
              <a:rPr lang="en-US" dirty="0"/>
            </a:br>
            <a:r>
              <a:rPr lang="en-US" dirty="0"/>
              <a:t>But it’s equally correct to say the car is standing still and the scientist Einstein is moving off to the left.</a:t>
            </a:r>
            <a:br>
              <a:rPr lang="en-US" dirty="0"/>
            </a:br>
            <a:r>
              <a:rPr lang="en-US" dirty="0"/>
              <a:t>Both diagrams are equivalent, they are just different points of view.</a:t>
            </a:r>
            <a:endParaRPr lang="en-CA" dirty="0"/>
          </a:p>
        </p:txBody>
      </p:sp>
    </p:spTree>
    <p:extLst>
      <p:ext uri="{BB962C8B-B14F-4D97-AF65-F5344CB8AC3E}">
        <p14:creationId xmlns:p14="http://schemas.microsoft.com/office/powerpoint/2010/main" val="251127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Galilean Transform, we can see that the speed of light is different in different reference frames.</a:t>
            </a:r>
            <a:br>
              <a:rPr lang="en-US" dirty="0"/>
            </a:br>
            <a:r>
              <a:rPr lang="en-US" dirty="0"/>
              <a:t>In this reference frame, Einstein is standing, The car is travelling to the right, and these suns represent a beam of light also travelling to the right, but much faster.</a:t>
            </a:r>
            <a:br>
              <a:rPr lang="en-US" dirty="0"/>
            </a:br>
            <a:br>
              <a:rPr lang="en-US" dirty="0"/>
            </a:br>
            <a:r>
              <a:rPr lang="en-US" dirty="0"/>
              <a:t>To change to the reference frame of the car, we just rearrange the time slices so that the car’s path in spacetime is vertical. </a:t>
            </a:r>
            <a:br>
              <a:rPr lang="en-US" dirty="0"/>
            </a:br>
            <a:r>
              <a:rPr lang="en-US" dirty="0"/>
              <a:t>Now Einstein is moving to the left, and the beam of light is still travelling right, but at a slower speed.</a:t>
            </a:r>
            <a:br>
              <a:rPr lang="en-US" dirty="0"/>
            </a:br>
            <a:br>
              <a:rPr lang="en-US" dirty="0"/>
            </a:br>
            <a:r>
              <a:rPr lang="en-US" dirty="0"/>
              <a:t>We can also rearrange the time slices so that the beam of light has a vertical path. This means the beam of light’s position is constant and is standing still.</a:t>
            </a:r>
            <a:br>
              <a:rPr lang="en-US" dirty="0"/>
            </a:br>
            <a:br>
              <a:rPr lang="en-US" dirty="0"/>
            </a:br>
            <a:r>
              <a:rPr lang="en-US" dirty="0"/>
              <a:t>We can even change the frame of reference sot that it is going faster than light, so that the beam of light appears to be travelling left, because it’s not travelling fast enough to keep up with our reference frame.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Tree>
    <p:extLst>
      <p:ext uri="{BB962C8B-B14F-4D97-AF65-F5344CB8AC3E}">
        <p14:creationId xmlns:p14="http://schemas.microsoft.com/office/powerpoint/2010/main" val="37581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Galilean Transform, we can see that the speed of light is different in different reference frames.</a:t>
            </a:r>
            <a:br>
              <a:rPr lang="en-US" dirty="0"/>
            </a:br>
            <a:r>
              <a:rPr lang="en-US" dirty="0"/>
              <a:t>In this reference frame, Einstein is standing, The car is travelling to the right, and these suns represent a beam of light also travelling to the right, but much faster.</a:t>
            </a:r>
            <a:br>
              <a:rPr lang="en-US" dirty="0"/>
            </a:br>
            <a:br>
              <a:rPr lang="en-US" dirty="0"/>
            </a:br>
            <a:r>
              <a:rPr lang="en-US" dirty="0"/>
              <a:t>To change to the reference frame of the car, we just rearrange the time slices so that the car’s path in spacetime is vertical. </a:t>
            </a:r>
            <a:br>
              <a:rPr lang="en-US" dirty="0"/>
            </a:br>
            <a:r>
              <a:rPr lang="en-US" dirty="0"/>
              <a:t>Now Einstein is moving to the left, and the beam of light is still travelling right, but at a slower speed.</a:t>
            </a:r>
            <a:br>
              <a:rPr lang="en-US" dirty="0"/>
            </a:br>
            <a:br>
              <a:rPr lang="en-US" dirty="0"/>
            </a:br>
            <a:r>
              <a:rPr lang="en-US" dirty="0"/>
              <a:t>We can also rearrange the time slices so that the beam of light has a vertical path. This means the beam of light’s position is constant and is standing still.</a:t>
            </a:r>
            <a:br>
              <a:rPr lang="en-US" dirty="0"/>
            </a:br>
            <a:br>
              <a:rPr lang="en-US" dirty="0"/>
            </a:br>
            <a:r>
              <a:rPr lang="en-US" dirty="0"/>
              <a:t>We can even change the frame of reference sot that it is going faster than light, so that the beam of light appears to be travelling left, because it’s not travelling fast enough to keep up with our reference frame.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Tree>
    <p:extLst>
      <p:ext uri="{BB962C8B-B14F-4D97-AF65-F5344CB8AC3E}">
        <p14:creationId xmlns:p14="http://schemas.microsoft.com/office/powerpoint/2010/main" val="234506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91FCF68-22F1-419E-A1B5-ACB2C4239F3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56695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2605-7E7E-4682-85DA-B9BD24986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F5DCC3-7D82-4D8D-A3E4-C7F96D2E6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2414066-8D8B-4074-BED3-F3F0EE51466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326DCDB8-2CC3-42CE-958F-64B695CE49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D6E3E4-8CD7-4DA5-BFEB-6FC5671BA7B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08631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2A65-3A21-4FE0-90AE-F19F65AE6E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90E67F-AE12-4DC9-A891-910432FBAB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E92605-8977-44D0-BF36-FA07A2E88E8C}"/>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764F71F-CF17-42EE-B867-63A21FD27D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3AE04F-6FCF-4CF1-841E-7BDAC39A0FCD}"/>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53713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214D2-2E1D-458B-94AE-3E1CE0333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0990DC2-4E96-47EB-B4D1-43685AF329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D85A97-8335-49D8-A6DB-2817253C8D8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963EC269-0AB2-4780-8F8C-A4748BDE82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C9BE1B-39D5-4AFA-92DE-03EC5341A09B}"/>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81294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22B4-E062-49CA-BC4C-7A8A498950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235933-F3B0-42C3-BD4D-1B731CA18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ACDCDC-6E04-405C-A884-487F2C52017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17FECC3-7950-4656-B62A-4B392B5383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694D39-C0BA-48F5-8881-7EA7E8EFCE7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02969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A8F3-34CD-4925-AF4B-345CE27B6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F10317-486F-4A8C-BD16-4E2E1AF18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8E9FE-E608-47CE-847E-31029A22F12A}"/>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C00409A-CB17-46CB-8F9A-D5E730C1B5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634FA6-E0E7-4F5B-A818-BB03CCCA9795}"/>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69300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ECD5-9B34-4D89-9A3E-42B821DB90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B1E9FE-CC26-4045-867E-BE9E2E5C13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2DFD3E-4E06-4D8A-ADF4-70BE060059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521FF02-8332-4520-A168-C5D79E6921D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4BF8CDF-5F42-42AB-8478-AEC8F40863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7C40F6-77B2-4B06-97F3-8B800FE1031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33251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D26E-ABCB-406D-B3F3-BBA8EE9474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8D8B59-2424-4830-A882-157B8832C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A250CE-15C0-4836-9304-DEAAA0723A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0AE5611-F41A-4FD4-BC81-E695F6A1E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280A84-3554-49F4-A3A9-2D09EE838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E13046-C120-45AD-A2D3-AA6E4B87BEB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8" name="Footer Placeholder 7">
            <a:extLst>
              <a:ext uri="{FF2B5EF4-FFF2-40B4-BE49-F238E27FC236}">
                <a16:creationId xmlns:a16="http://schemas.microsoft.com/office/drawing/2014/main" id="{2ADA4117-2BB8-463C-9473-FB91B350F6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71440C-AD16-4976-95CF-FF25A9C01EB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27273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F1A5-CB23-4307-861B-E36C7C2A408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FBB51BC-71AE-47A4-B422-1D0A7D86CDE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4" name="Footer Placeholder 3">
            <a:extLst>
              <a:ext uri="{FF2B5EF4-FFF2-40B4-BE49-F238E27FC236}">
                <a16:creationId xmlns:a16="http://schemas.microsoft.com/office/drawing/2014/main" id="{6CCE2B14-0F50-4035-A1FC-3B6FC98F81B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A5F0F4-80C9-4A6E-AFA0-538B09CBF50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76215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B077D-F7F1-40E1-8147-A708711891F9}"/>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3" name="Footer Placeholder 2">
            <a:extLst>
              <a:ext uri="{FF2B5EF4-FFF2-40B4-BE49-F238E27FC236}">
                <a16:creationId xmlns:a16="http://schemas.microsoft.com/office/drawing/2014/main" id="{226C6D88-3D6C-4E66-A73C-0CED83FA8C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1225F6C-FDBC-4C4F-B8B6-BDBFEAE40D97}"/>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36036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F829-C68F-4BDE-9A90-AC421C6A1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7FF923-AE72-4858-BA53-B9045B2C6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BC677D-F91B-4DBD-A902-A495F8169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DC23D0-0C3A-40A3-9570-B9C26FFB952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8A7D2E6E-77AB-4D75-8EF4-B9C68C795D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E74551-240F-4081-A309-8BA6ECC9788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85258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743D-22AA-482B-AEF7-B5B8EC8AC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AD71F6-071E-4E66-A225-D50A12CAC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99E29D-5558-4EAD-92B3-F40344FBC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AFA986-F518-4402-93D1-994D7AFD08A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269A00F-26F2-445A-A304-680648C3F9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D4054-02FE-419F-BADD-3D024427AB34}"/>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1135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9BEEF-0F24-45A6-8888-AF1B0A952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86AB72-DEFD-4BD3-8633-20BB2F306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170C83-372F-4F65-A150-0FB20041C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1D6A10F8-A630-44BE-8AF9-6C6EB1D12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C84ACE8-4440-43BE-AC12-94FF16519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FA6D-3DA0-44F6-8FED-6CD75E3105E3}" type="slidenum">
              <a:rPr lang="en-CA" smtClean="0"/>
              <a:t>‹#›</a:t>
            </a:fld>
            <a:endParaRPr lang="en-CA"/>
          </a:p>
        </p:txBody>
      </p:sp>
    </p:spTree>
    <p:extLst>
      <p:ext uri="{BB962C8B-B14F-4D97-AF65-F5344CB8AC3E}">
        <p14:creationId xmlns:p14="http://schemas.microsoft.com/office/powerpoint/2010/main" val="162097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3" Type="http://schemas.openxmlformats.org/officeDocument/2006/relationships/notesSlide" Target="../notesSlides/notesSlide17.xml"/><Relationship Id="rId7" Type="http://schemas.openxmlformats.org/officeDocument/2006/relationships/image" Target="../media/image28.png"/><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8.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18.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6.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s>
</file>

<file path=ppt/slides/_rels/slide19.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19.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7.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0.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8.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1.xml"/><Relationship Id="rId12" Type="http://schemas.openxmlformats.org/officeDocument/2006/relationships/image" Target="../media/image17.jpeg"/><Relationship Id="rId17" Type="http://schemas.openxmlformats.org/officeDocument/2006/relationships/image" Target="../media/image38.png"/><Relationship Id="rId2" Type="http://schemas.openxmlformats.org/officeDocument/2006/relationships/slideLayout" Target="../slideLayouts/slideLayout2.xml"/><Relationship Id="rId16" Type="http://schemas.openxmlformats.org/officeDocument/2006/relationships/image" Target="../media/image37.png"/><Relationship Id="rId1" Type="http://schemas.openxmlformats.org/officeDocument/2006/relationships/tags" Target="../tags/tag19.xml"/><Relationship Id="rId11" Type="http://schemas.openxmlformats.org/officeDocument/2006/relationships/image" Target="../media/image3.jpeg"/><Relationship Id="rId15" Type="http://schemas.openxmlformats.org/officeDocument/2006/relationships/image" Target="../media/image24.pn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 Id="rId14" Type="http://schemas.openxmlformats.org/officeDocument/2006/relationships/image" Target="../media/image35.png"/></Relationships>
</file>

<file path=ppt/slides/_rels/slide23.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2.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0.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 Id="rId14" Type="http://schemas.openxmlformats.org/officeDocument/2006/relationships/image" Target="../media/image35.png"/></Relationships>
</file>

<file path=ppt/slides/_rels/slide24.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3.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1.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s>
</file>

<file path=ppt/slides/_rels/slide25.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4.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2.xml"/><Relationship Id="rId11" Type="http://schemas.openxmlformats.org/officeDocument/2006/relationships/image" Target="../media/image3.jpeg"/><Relationship Id="rId15" Type="http://schemas.openxmlformats.org/officeDocument/2006/relationships/image" Target="../media/image40.pn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 Id="rId14" Type="http://schemas.openxmlformats.org/officeDocument/2006/relationships/image" Target="../media/image25.png"/></Relationships>
</file>

<file path=ppt/slides/_rels/slide26.xml.rels><?xml version="1.0" encoding="UTF-8" standalone="yes"?>
<Relationships xmlns="http://schemas.openxmlformats.org/package/2006/relationships"><Relationship Id="rId13" Type="http://schemas.openxmlformats.org/officeDocument/2006/relationships/image" Target="../media/image18.jpeg"/><Relationship Id="rId3" Type="http://schemas.openxmlformats.org/officeDocument/2006/relationships/notesSlide" Target="../notesSlides/notesSlide25.xml"/><Relationship Id="rId12"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3.xml"/><Relationship Id="rId11" Type="http://schemas.openxmlformats.org/officeDocument/2006/relationships/image" Target="../media/image3.jpeg"/><Relationship Id="rId10" Type="http://schemas.openxmlformats.org/officeDocument/2006/relationships/image" Target="../media/image140.png"/><Relationship Id="rId4" Type="http://schemas.openxmlformats.org/officeDocument/2006/relationships/image" Target="../media/image16.png"/><Relationship Id="rId9" Type="http://schemas.openxmlformats.org/officeDocument/2006/relationships/image" Target="../media/image1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7.jpeg"/><Relationship Id="rId5" Type="http://schemas.openxmlformats.org/officeDocument/2006/relationships/image" Target="../media/image3.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7.jpeg"/><Relationship Id="rId5" Type="http://schemas.openxmlformats.org/officeDocument/2006/relationships/image" Target="../media/image3.jpe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28.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7.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9.gi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39.xml"/><Relationship Id="rId7" Type="http://schemas.microsoft.com/office/2011/relationships/inkAction" Target="../ink/inkAction1.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38.xml"/><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13" Type="http://schemas.openxmlformats.org/officeDocument/2006/relationships/image" Target="../media/image78.png"/><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 Id="rId14" Type="http://schemas.openxmlformats.org/officeDocument/2006/relationships/image" Target="../media/image1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3" Type="http://schemas.openxmlformats.org/officeDocument/2006/relationships/image" Target="../media/image8.png"/><Relationship Id="rId3" Type="http://schemas.openxmlformats.org/officeDocument/2006/relationships/notesSlide" Target="../notesSlides/notesSlide6.xml"/><Relationship Id="rId12"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11" Type="http://schemas.openxmlformats.org/officeDocument/2006/relationships/image" Target="../media/image7.png"/><Relationship Id="rId5" Type="http://schemas.openxmlformats.org/officeDocument/2006/relationships/image" Target="../media/image30.png"/><Relationship Id="rId1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2.png"/><Relationship Id="rId14" Type="http://schemas.openxmlformats.org/officeDocument/2006/relationships/image" Target="../media/image8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40.png"/><Relationship Id="rId4" Type="http://schemas.openxmlformats.org/officeDocument/2006/relationships/image" Target="../media/image3.jpeg"/><Relationship Id="rId9"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31193B-7932-41DD-B883-C2F5AC76CC28}"/>
              </a:ext>
            </a:extLst>
          </p:cNvPr>
          <p:cNvSpPr>
            <a:spLocks noGrp="1"/>
          </p:cNvSpPr>
          <p:nvPr>
            <p:ph type="subTitle" idx="1"/>
          </p:nvPr>
        </p:nvSpPr>
        <p:spPr>
          <a:xfrm>
            <a:off x="1563757" y="5046525"/>
            <a:ext cx="9144000" cy="1655762"/>
          </a:xfrm>
        </p:spPr>
        <p:txBody>
          <a:bodyPr/>
          <a:lstStyle/>
          <a:p>
            <a:endParaRPr lang="en-US" dirty="0">
              <a:solidFill>
                <a:schemeClr val="bg1"/>
              </a:solidFill>
            </a:endParaRPr>
          </a:p>
          <a:p>
            <a:r>
              <a:rPr lang="en-CA" sz="3600" dirty="0">
                <a:solidFill>
                  <a:schemeClr val="bg1"/>
                </a:solidFill>
              </a:rPr>
              <a:t>(Check Description for Errors)</a:t>
            </a:r>
          </a:p>
        </p:txBody>
      </p:sp>
      <p:sp>
        <p:nvSpPr>
          <p:cNvPr id="7" name="Title 1">
            <a:extLst>
              <a:ext uri="{FF2B5EF4-FFF2-40B4-BE49-F238E27FC236}">
                <a16:creationId xmlns:a16="http://schemas.microsoft.com/office/drawing/2014/main" id="{0113C608-1777-4295-A78B-87AD326CB9CE}"/>
              </a:ext>
            </a:extLst>
          </p:cNvPr>
          <p:cNvSpPr>
            <a:spLocks noGrp="1"/>
          </p:cNvSpPr>
          <p:nvPr>
            <p:ph type="ctrTitle"/>
          </p:nvPr>
        </p:nvSpPr>
        <p:spPr>
          <a:xfrm>
            <a:off x="846744" y="640809"/>
            <a:ext cx="10721009" cy="1087605"/>
          </a:xfrm>
        </p:spPr>
        <p:txBody>
          <a:bodyPr>
            <a:normAutofit/>
          </a:bodyPr>
          <a:lstStyle/>
          <a:p>
            <a:r>
              <a:rPr lang="en-US" sz="5400" b="1" dirty="0">
                <a:solidFill>
                  <a:srgbClr val="0070C0"/>
                </a:solidFill>
              </a:rPr>
              <a:t>Relativity 104:</a:t>
            </a:r>
            <a:endParaRPr lang="en-CA" sz="5400" b="1" dirty="0">
              <a:solidFill>
                <a:srgbClr val="0070C0"/>
              </a:solidFill>
            </a:endParaRPr>
          </a:p>
        </p:txBody>
      </p:sp>
      <p:sp>
        <p:nvSpPr>
          <p:cNvPr id="11" name="TextBox 10">
            <a:extLst>
              <a:ext uri="{FF2B5EF4-FFF2-40B4-BE49-F238E27FC236}">
                <a16:creationId xmlns:a16="http://schemas.microsoft.com/office/drawing/2014/main" id="{136F8F50-A1C3-4251-B25D-7FEB3D922850}"/>
              </a:ext>
            </a:extLst>
          </p:cNvPr>
          <p:cNvSpPr txBox="1"/>
          <p:nvPr/>
        </p:nvSpPr>
        <p:spPr>
          <a:xfrm>
            <a:off x="2717811" y="2042665"/>
            <a:ext cx="6930487" cy="2554545"/>
          </a:xfrm>
          <a:prstGeom prst="rect">
            <a:avLst/>
          </a:prstGeom>
          <a:noFill/>
        </p:spPr>
        <p:txBody>
          <a:bodyPr wrap="none" rtlCol="0" anchor="ctr">
            <a:spAutoFit/>
          </a:bodyPr>
          <a:lstStyle/>
          <a:p>
            <a:pPr algn="ctr"/>
            <a:r>
              <a:rPr lang="en-US" sz="8000" b="1" dirty="0">
                <a:solidFill>
                  <a:srgbClr val="0070C0"/>
                </a:solidFill>
                <a:latin typeface="+mj-lt"/>
              </a:rPr>
              <a:t>Special Relativity</a:t>
            </a:r>
            <a:br>
              <a:rPr lang="en-US" sz="8000" b="1" dirty="0">
                <a:solidFill>
                  <a:srgbClr val="0070C0"/>
                </a:solidFill>
                <a:latin typeface="+mj-lt"/>
              </a:rPr>
            </a:br>
            <a:r>
              <a:rPr lang="en-US" sz="8000" b="1" dirty="0">
                <a:solidFill>
                  <a:srgbClr val="0070C0"/>
                </a:solidFill>
                <a:latin typeface="+mj-lt"/>
              </a:rPr>
              <a:t>In-Depth</a:t>
            </a:r>
            <a:endParaRPr lang="en-CA" sz="8000" b="1" dirty="0">
              <a:solidFill>
                <a:srgbClr val="0070C0"/>
              </a:solidFill>
              <a:latin typeface="+mj-lt"/>
            </a:endParaRPr>
          </a:p>
        </p:txBody>
      </p:sp>
    </p:spTree>
    <p:extLst>
      <p:ext uri="{BB962C8B-B14F-4D97-AF65-F5344CB8AC3E}">
        <p14:creationId xmlns:p14="http://schemas.microsoft.com/office/powerpoint/2010/main" val="336699032"/>
      </p:ext>
    </p:extLst>
  </p:cSld>
  <p:clrMapOvr>
    <a:masterClrMapping/>
  </p:clrMapOvr>
  <mc:AlternateContent xmlns:mc="http://schemas.openxmlformats.org/markup-compatibility/2006" xmlns:p14="http://schemas.microsoft.com/office/powerpoint/2010/main">
    <mc:Choice Requires="p14">
      <p:transition spd="slow" p14:dur="2000" advTm="4384"/>
    </mc:Choice>
    <mc:Fallback xmlns="">
      <p:transition spd="slow" advTm="43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495300"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114300"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495300"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971550"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1390650"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1866900"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4018980507"/>
      </p:ext>
    </p:extLst>
  </p:cSld>
  <p:clrMapOvr>
    <a:masterClrMapping/>
  </p:clrMapOvr>
  <mc:AlternateContent xmlns:mc="http://schemas.openxmlformats.org/markup-compatibility/2006" xmlns:p14="http://schemas.microsoft.com/office/powerpoint/2010/main">
    <mc:Choice Requires="p14">
      <p:transition spd="med" p14:dur="700" advTm="828">
        <p:fade/>
      </p:transition>
    </mc:Choice>
    <mc:Fallback xmlns="">
      <p:transition spd="med" advTm="82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304800"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1828800"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3790950"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5753100"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7696200"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9886950"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2428067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98">
        <p159:morph option="byObject"/>
      </p:transition>
    </mc:Choice>
    <mc:Fallback xmlns="">
      <p:transition spd="slow" advTm="29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3162915"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1029315"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932835"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2894985"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4838085"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7028835"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
        <p:nvSpPr>
          <p:cNvPr id="59" name="Rectangle 58">
            <a:extLst>
              <a:ext uri="{FF2B5EF4-FFF2-40B4-BE49-F238E27FC236}">
                <a16:creationId xmlns:a16="http://schemas.microsoft.com/office/drawing/2014/main" id="{D4911A02-9109-4453-B576-D022079FAF30}"/>
              </a:ext>
            </a:extLst>
          </p:cNvPr>
          <p:cNvSpPr/>
          <p:nvPr/>
        </p:nvSpPr>
        <p:spPr>
          <a:xfrm rot="16200000">
            <a:off x="-613746" y="230564"/>
            <a:ext cx="12400139" cy="13826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Subtitle 2">
            <a:extLst>
              <a:ext uri="{FF2B5EF4-FFF2-40B4-BE49-F238E27FC236}">
                <a16:creationId xmlns:a16="http://schemas.microsoft.com/office/drawing/2014/main" id="{2E0530FF-6E20-4DAC-98AE-892DD25C7AC0}"/>
              </a:ext>
            </a:extLst>
          </p:cNvPr>
          <p:cNvSpPr txBox="1">
            <a:spLocks/>
          </p:cNvSpPr>
          <p:nvPr/>
        </p:nvSpPr>
        <p:spPr>
          <a:xfrm>
            <a:off x="7789692" y="4346121"/>
            <a:ext cx="3643030" cy="781050"/>
          </a:xfrm>
          <a:prstGeom prst="rect">
            <a:avLst/>
          </a:prstGeom>
          <a:solidFill>
            <a:schemeClr val="bg1"/>
          </a:solidFill>
          <a:ln w="57150">
            <a:solidFill>
              <a:schemeClr val="tx1"/>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FFC000"/>
                </a:solidFill>
              </a:rPr>
              <a:t>light</a:t>
            </a:r>
          </a:p>
        </p:txBody>
      </p:sp>
    </p:spTree>
    <p:custDataLst>
      <p:tags r:id="rId1"/>
    </p:custDataLst>
    <p:extLst>
      <p:ext uri="{BB962C8B-B14F-4D97-AF65-F5344CB8AC3E}">
        <p14:creationId xmlns:p14="http://schemas.microsoft.com/office/powerpoint/2010/main" val="154464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39">
        <p159:morph option="byObject"/>
      </p:transition>
    </mc:Choice>
    <mc:Fallback xmlns="">
      <p:transition spd="slow" advTm="433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3162915"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1029315"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932835"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2894985"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4838085"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7028835"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1145112876"/>
      </p:ext>
    </p:extLst>
  </p:cSld>
  <p:clrMapOvr>
    <a:masterClrMapping/>
  </p:clrMapOvr>
  <mc:AlternateContent xmlns:mc="http://schemas.openxmlformats.org/markup-compatibility/2006" xmlns:p14="http://schemas.microsoft.com/office/powerpoint/2010/main">
    <mc:Choice Requires="p14">
      <p:transition spd="med" p14:dur="700" advTm="889">
        <p:fade/>
      </p:transition>
    </mc:Choice>
    <mc:Fallback xmlns="">
      <p:transition spd="med" advTm="88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3162915"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352824"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2230693"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4812276"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7433801"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10243984"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
        <p:nvSpPr>
          <p:cNvPr id="55" name="Rectangle 54">
            <a:extLst>
              <a:ext uri="{FF2B5EF4-FFF2-40B4-BE49-F238E27FC236}">
                <a16:creationId xmlns:a16="http://schemas.microsoft.com/office/drawing/2014/main" id="{B900C3D5-7278-4C50-BEF0-04B2C9F3DF41}"/>
              </a:ext>
            </a:extLst>
          </p:cNvPr>
          <p:cNvSpPr/>
          <p:nvPr/>
        </p:nvSpPr>
        <p:spPr>
          <a:xfrm rot="14447450">
            <a:off x="-3622417" y="997478"/>
            <a:ext cx="12400139" cy="13826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BA73E1B6-C780-4C0C-BBD9-9189DF2BD2F4}"/>
              </a:ext>
            </a:extLst>
          </p:cNvPr>
          <p:cNvSpPr txBox="1"/>
          <p:nvPr/>
        </p:nvSpPr>
        <p:spPr>
          <a:xfrm>
            <a:off x="6795849" y="613227"/>
            <a:ext cx="5177970" cy="2062103"/>
          </a:xfrm>
          <a:prstGeom prst="rect">
            <a:avLst/>
          </a:prstGeom>
          <a:solidFill>
            <a:schemeClr val="bg1"/>
          </a:solidFill>
          <a:ln w="57150">
            <a:solidFill>
              <a:schemeClr val="tx1"/>
            </a:solidFill>
          </a:ln>
        </p:spPr>
        <p:txBody>
          <a:bodyPr wrap="square" rtlCol="0">
            <a:spAutoFit/>
          </a:bodyPr>
          <a:lstStyle/>
          <a:p>
            <a:pPr algn="ctr"/>
            <a:r>
              <a:rPr lang="en-US" sz="3200" dirty="0"/>
              <a:t>Using the </a:t>
            </a:r>
            <a:r>
              <a:rPr lang="en-US" sz="3200" dirty="0">
                <a:solidFill>
                  <a:srgbClr val="00B050"/>
                </a:solidFill>
              </a:rPr>
              <a:t>Galilean Transform</a:t>
            </a:r>
            <a:r>
              <a:rPr lang="en-US" sz="3200" dirty="0"/>
              <a:t>, we can see that the </a:t>
            </a:r>
            <a:br>
              <a:rPr lang="en-US" sz="3200" dirty="0"/>
            </a:br>
            <a:r>
              <a:rPr lang="en-US" sz="3200" dirty="0">
                <a:solidFill>
                  <a:schemeClr val="accent2">
                    <a:lumMod val="75000"/>
                  </a:schemeClr>
                </a:solidFill>
              </a:rPr>
              <a:t>speed of light</a:t>
            </a:r>
            <a:r>
              <a:rPr lang="en-US" sz="3200" dirty="0"/>
              <a:t> is different in different reference frames.</a:t>
            </a:r>
            <a:endParaRPr lang="en-CA" sz="3200" dirty="0"/>
          </a:p>
        </p:txBody>
      </p:sp>
    </p:spTree>
    <p:custDataLst>
      <p:tags r:id="rId1"/>
    </p:custDataLst>
    <p:extLst>
      <p:ext uri="{BB962C8B-B14F-4D97-AF65-F5344CB8AC3E}">
        <p14:creationId xmlns:p14="http://schemas.microsoft.com/office/powerpoint/2010/main" val="913515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582">
        <p159:morph option="byObject"/>
      </p:transition>
    </mc:Choice>
    <mc:Fallback xmlns="">
      <p:transition spd="slow" advTm="155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98C84559-F198-4737-BD1A-38F0E66B5CDB}"/>
                  </a:ext>
                </a:extLst>
              </p:cNvPr>
              <p:cNvSpPr txBox="1">
                <a:spLocks/>
              </p:cNvSpPr>
              <p:nvPr/>
            </p:nvSpPr>
            <p:spPr>
              <a:xfrm>
                <a:off x="1" y="2056170"/>
                <a:ext cx="12192000" cy="2869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US" sz="4400" dirty="0"/>
                  <a:t>Laws of physics are the same in all inertial reference frames</a:t>
                </a:r>
              </a:p>
              <a:p>
                <a:pPr marL="742950" indent="-742950">
                  <a:buAutoNum type="arabicPeriod"/>
                </a:pPr>
                <a:r>
                  <a:rPr lang="en-US" sz="4400" dirty="0"/>
                  <a:t>Speed of light in a vacuum </a:t>
                </a:r>
                <a14:m>
                  <m:oMath xmlns:m="http://schemas.openxmlformats.org/officeDocument/2006/math">
                    <m:r>
                      <a:rPr lang="en-US" sz="4400" b="0" i="1" smtClean="0">
                        <a:solidFill>
                          <a:srgbClr val="0070C0"/>
                        </a:solidFill>
                        <a:latin typeface="Cambria Math" panose="02040503050406030204" pitchFamily="18" charset="0"/>
                      </a:rPr>
                      <m:t>𝑐</m:t>
                    </m:r>
                  </m:oMath>
                </a14:m>
                <a:r>
                  <a:rPr lang="en-US" sz="4400" dirty="0"/>
                  <a:t> is </a:t>
                </a:r>
                <a:r>
                  <a:rPr lang="en-US" sz="4400" u="sng" dirty="0"/>
                  <a:t>the same</a:t>
                </a:r>
                <a:r>
                  <a:rPr lang="en-US" sz="4400" dirty="0"/>
                  <a:t> in all inertial reference frames</a:t>
                </a:r>
              </a:p>
            </p:txBody>
          </p:sp>
        </mc:Choice>
        <mc:Fallback xmlns="">
          <p:sp>
            <p:nvSpPr>
              <p:cNvPr id="8" name="Subtitle 2">
                <a:extLst>
                  <a:ext uri="{FF2B5EF4-FFF2-40B4-BE49-F238E27FC236}">
                    <a16:creationId xmlns:a16="http://schemas.microsoft.com/office/drawing/2014/main" id="{98C84559-F198-4737-BD1A-38F0E66B5CDB}"/>
                  </a:ext>
                </a:extLst>
              </p:cNvPr>
              <p:cNvSpPr txBox="1">
                <a:spLocks noRot="1" noChangeAspect="1" noMove="1" noResize="1" noEditPoints="1" noAdjustHandles="1" noChangeArrowheads="1" noChangeShapeType="1" noTextEdit="1"/>
              </p:cNvSpPr>
              <p:nvPr/>
            </p:nvSpPr>
            <p:spPr>
              <a:xfrm>
                <a:off x="1" y="2056170"/>
                <a:ext cx="12192000" cy="2869792"/>
              </a:xfrm>
              <a:prstGeom prst="rect">
                <a:avLst/>
              </a:prstGeom>
              <a:blipFill>
                <a:blip r:embed="rId4"/>
                <a:stretch>
                  <a:fillRect l="-2100" t="-7219" b="-1911"/>
                </a:stretch>
              </a:blipFill>
            </p:spPr>
            <p:txBody>
              <a:bodyPr/>
              <a:lstStyle/>
              <a:p>
                <a:r>
                  <a:rPr lang="en-CA">
                    <a:noFill/>
                  </a:rPr>
                  <a:t> </a:t>
                </a:r>
              </a:p>
            </p:txBody>
          </p:sp>
        </mc:Fallback>
      </mc:AlternateContent>
      <p:sp>
        <p:nvSpPr>
          <p:cNvPr id="9" name="Title 1">
            <a:extLst>
              <a:ext uri="{FF2B5EF4-FFF2-40B4-BE49-F238E27FC236}">
                <a16:creationId xmlns:a16="http://schemas.microsoft.com/office/drawing/2014/main" id="{CF027CBB-D445-4B96-8A3E-3783C8EC0AF9}"/>
              </a:ext>
            </a:extLst>
          </p:cNvPr>
          <p:cNvSpPr txBox="1">
            <a:spLocks/>
          </p:cNvSpPr>
          <p:nvPr/>
        </p:nvSpPr>
        <p:spPr>
          <a:xfrm>
            <a:off x="0" y="-294968"/>
            <a:ext cx="12192000" cy="211455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70C0"/>
                </a:solidFill>
              </a:rPr>
              <a:t>Special Relativity Postulates</a:t>
            </a:r>
            <a:endParaRPr lang="en-CA" b="1" dirty="0">
              <a:solidFill>
                <a:srgbClr val="0070C0"/>
              </a:solidFill>
            </a:endParaRPr>
          </a:p>
        </p:txBody>
      </p:sp>
      <p:sp>
        <p:nvSpPr>
          <p:cNvPr id="4" name="Subtitle 2">
            <a:extLst>
              <a:ext uri="{FF2B5EF4-FFF2-40B4-BE49-F238E27FC236}">
                <a16:creationId xmlns:a16="http://schemas.microsoft.com/office/drawing/2014/main" id="{A6631C0E-185D-42B5-AA93-9CF5D31B3CD4}"/>
              </a:ext>
            </a:extLst>
          </p:cNvPr>
          <p:cNvSpPr txBox="1">
            <a:spLocks/>
          </p:cNvSpPr>
          <p:nvPr/>
        </p:nvSpPr>
        <p:spPr>
          <a:xfrm>
            <a:off x="945931" y="5312979"/>
            <a:ext cx="10216055" cy="1087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rgbClr val="7030A0"/>
                </a:solidFill>
              </a:rPr>
              <a:t>Lorentz Transformation can do this!</a:t>
            </a:r>
          </a:p>
        </p:txBody>
      </p:sp>
    </p:spTree>
    <p:custDataLst>
      <p:tags r:id="rId1"/>
    </p:custDataLst>
    <p:extLst>
      <p:ext uri="{BB962C8B-B14F-4D97-AF65-F5344CB8AC3E}">
        <p14:creationId xmlns:p14="http://schemas.microsoft.com/office/powerpoint/2010/main" val="3846733495"/>
      </p:ext>
    </p:extLst>
  </p:cSld>
  <p:clrMapOvr>
    <a:masterClrMapping/>
  </p:clrMapOvr>
  <mc:AlternateContent xmlns:mc="http://schemas.openxmlformats.org/markup-compatibility/2006" xmlns:p14="http://schemas.microsoft.com/office/powerpoint/2010/main">
    <mc:Choice Requires="p14">
      <p:transition spd="slow" p14:dur="2000" advTm="28740"/>
    </mc:Choice>
    <mc:Fallback xmlns="">
      <p:transition spd="slow" advTm="28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20CDC6-89EE-468D-8012-D82C1890331B}"/>
              </a:ext>
            </a:extLst>
          </p:cNvPr>
          <p:cNvPicPr>
            <a:picLocks noChangeAspect="1"/>
          </p:cNvPicPr>
          <p:nvPr/>
        </p:nvPicPr>
        <p:blipFill>
          <a:blip r:embed="rId4"/>
          <a:stretch>
            <a:fillRect/>
          </a:stretch>
        </p:blipFill>
        <p:spPr>
          <a:xfrm>
            <a:off x="0" y="0"/>
            <a:ext cx="6400800" cy="2026250"/>
          </a:xfrm>
          <a:prstGeom prst="rect">
            <a:avLst/>
          </a:prstGeom>
        </p:spPr>
      </p:pic>
      <p:pic>
        <p:nvPicPr>
          <p:cNvPr id="7" name="Picture 6">
            <a:extLst>
              <a:ext uri="{FF2B5EF4-FFF2-40B4-BE49-F238E27FC236}">
                <a16:creationId xmlns:a16="http://schemas.microsoft.com/office/drawing/2014/main" id="{AB2FBABA-6D16-4E74-80BD-6E8AD3CB18F7}"/>
              </a:ext>
            </a:extLst>
          </p:cNvPr>
          <p:cNvPicPr>
            <a:picLocks noChangeAspect="1"/>
          </p:cNvPicPr>
          <p:nvPr/>
        </p:nvPicPr>
        <p:blipFill rotWithShape="1">
          <a:blip r:embed="rId5">
            <a:alphaModFix/>
          </a:blip>
          <a:srcRect l="11264" r="11043"/>
          <a:stretch/>
        </p:blipFill>
        <p:spPr>
          <a:xfrm>
            <a:off x="0" y="1943100"/>
            <a:ext cx="6552286" cy="4914900"/>
          </a:xfrm>
          <a:prstGeom prst="rect">
            <a:avLst/>
          </a:prstGeom>
        </p:spPr>
      </p:pic>
      <p:pic>
        <p:nvPicPr>
          <p:cNvPr id="8" name="Picture 7">
            <a:extLst>
              <a:ext uri="{FF2B5EF4-FFF2-40B4-BE49-F238E27FC236}">
                <a16:creationId xmlns:a16="http://schemas.microsoft.com/office/drawing/2014/main" id="{F5A6F9BC-6163-4A02-9117-AA4E9E0DD4C5}"/>
              </a:ext>
            </a:extLst>
          </p:cNvPr>
          <p:cNvPicPr>
            <a:picLocks noChangeAspect="1"/>
          </p:cNvPicPr>
          <p:nvPr/>
        </p:nvPicPr>
        <p:blipFill>
          <a:blip r:embed="rId6"/>
          <a:stretch>
            <a:fillRect/>
          </a:stretch>
        </p:blipFill>
        <p:spPr>
          <a:xfrm>
            <a:off x="761986" y="-1492721"/>
            <a:ext cx="4591691" cy="876422"/>
          </a:xfrm>
          <a:prstGeom prst="rect">
            <a:avLst/>
          </a:prstGeom>
        </p:spPr>
      </p:pic>
      <p:sp>
        <p:nvSpPr>
          <p:cNvPr id="9" name="TextBox 8">
            <a:extLst>
              <a:ext uri="{FF2B5EF4-FFF2-40B4-BE49-F238E27FC236}">
                <a16:creationId xmlns:a16="http://schemas.microsoft.com/office/drawing/2014/main" id="{6168B85C-AD54-4FA0-898A-0B5C6EA9698C}"/>
              </a:ext>
            </a:extLst>
          </p:cNvPr>
          <p:cNvSpPr txBox="1"/>
          <p:nvPr/>
        </p:nvSpPr>
        <p:spPr>
          <a:xfrm>
            <a:off x="6764597" y="383458"/>
            <a:ext cx="5152101" cy="2308324"/>
          </a:xfrm>
          <a:prstGeom prst="rect">
            <a:avLst/>
          </a:prstGeom>
          <a:noFill/>
          <a:ln w="57150">
            <a:solidFill>
              <a:schemeClr val="tx1"/>
            </a:solidFill>
          </a:ln>
        </p:spPr>
        <p:txBody>
          <a:bodyPr wrap="square" rtlCol="0">
            <a:spAutoFit/>
          </a:bodyPr>
          <a:lstStyle/>
          <a:p>
            <a:pPr algn="ctr"/>
            <a:r>
              <a:rPr lang="en-US" sz="4800" dirty="0"/>
              <a:t>Simultaneity = </a:t>
            </a:r>
            <a:br>
              <a:rPr lang="en-US" sz="4800" dirty="0"/>
            </a:br>
            <a:r>
              <a:rPr lang="en-US" sz="4800" dirty="0"/>
              <a:t>“events happening at the same time”</a:t>
            </a:r>
            <a:endParaRPr lang="en-CA" sz="4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7537C9-F3B0-4546-BEED-3CA59C9958E4}"/>
                  </a:ext>
                </a:extLst>
              </p:cNvPr>
              <p:cNvSpPr txBox="1"/>
              <p:nvPr/>
            </p:nvSpPr>
            <p:spPr>
              <a:xfrm>
                <a:off x="6660341" y="3030543"/>
                <a:ext cx="569287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All inertial frames agree on the speed of light </a:t>
                </a:r>
                <a14:m>
                  <m:oMath xmlns:m="http://schemas.openxmlformats.org/officeDocument/2006/math">
                    <m:r>
                      <a:rPr lang="en-US" sz="3200" i="1">
                        <a:solidFill>
                          <a:srgbClr val="0070C0"/>
                        </a:solidFill>
                        <a:latin typeface="Cambria Math" panose="02040503050406030204" pitchFamily="18" charset="0"/>
                      </a:rPr>
                      <m:t>𝑐</m:t>
                    </m:r>
                  </m:oMath>
                </a14:m>
                <a:r>
                  <a:rPr lang="en-US" sz="3200" dirty="0"/>
                  <a:t>. </a:t>
                </a:r>
              </a:p>
              <a:p>
                <a:endParaRPr lang="en-US" sz="1600" dirty="0"/>
              </a:p>
              <a:p>
                <a:pPr marL="457200" indent="-457200">
                  <a:buFont typeface="Arial" panose="020B0604020202020204" pitchFamily="34" charset="0"/>
                  <a:buChar char="•"/>
                </a:pPr>
                <a:r>
                  <a:rPr lang="en-US" sz="3200" dirty="0"/>
                  <a:t>We can </a:t>
                </a:r>
                <a:r>
                  <a:rPr lang="en-US" sz="3200" u="sng" dirty="0"/>
                  <a:t>no longer assume</a:t>
                </a:r>
                <a:r>
                  <a:rPr lang="en-US" sz="3200" dirty="0"/>
                  <a:t> all inertial frames agree on </a:t>
                </a:r>
                <a:r>
                  <a:rPr lang="en-US" sz="3200" u="sng" dirty="0"/>
                  <a:t>time</a:t>
                </a:r>
                <a:r>
                  <a:rPr lang="en-US" sz="3200" dirty="0"/>
                  <a:t>.</a:t>
                </a:r>
              </a:p>
              <a:p>
                <a:endParaRPr lang="en-US" sz="1600" dirty="0"/>
              </a:p>
              <a:p>
                <a:pPr marL="457200" indent="-457200">
                  <a:buFont typeface="Arial" panose="020B0604020202020204" pitchFamily="34" charset="0"/>
                  <a:buChar char="•"/>
                </a:pPr>
                <a:r>
                  <a:rPr lang="en-US" sz="3200" dirty="0"/>
                  <a:t>Use light to define “simultaneity”!</a:t>
                </a:r>
                <a:endParaRPr lang="en-CA" sz="3200" dirty="0"/>
              </a:p>
            </p:txBody>
          </p:sp>
        </mc:Choice>
        <mc:Fallback xmlns="">
          <p:sp>
            <p:nvSpPr>
              <p:cNvPr id="11" name="TextBox 10">
                <a:extLst>
                  <a:ext uri="{FF2B5EF4-FFF2-40B4-BE49-F238E27FC236}">
                    <a16:creationId xmlns:a16="http://schemas.microsoft.com/office/drawing/2014/main" id="{627537C9-F3B0-4546-BEED-3CA59C9958E4}"/>
                  </a:ext>
                </a:extLst>
              </p:cNvPr>
              <p:cNvSpPr txBox="1">
                <a:spLocks noRot="1" noChangeAspect="1" noMove="1" noResize="1" noEditPoints="1" noAdjustHandles="1" noChangeArrowheads="1" noChangeShapeType="1" noTextEdit="1"/>
              </p:cNvSpPr>
              <p:nvPr/>
            </p:nvSpPr>
            <p:spPr>
              <a:xfrm>
                <a:off x="6660341" y="3030543"/>
                <a:ext cx="5692876" cy="3539430"/>
              </a:xfrm>
              <a:prstGeom prst="rect">
                <a:avLst/>
              </a:prstGeom>
              <a:blipFill>
                <a:blip r:embed="rId7"/>
                <a:stretch>
                  <a:fillRect l="-2465" t="-2238" b="-4647"/>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611282486"/>
      </p:ext>
    </p:extLst>
  </p:cSld>
  <p:clrMapOvr>
    <a:masterClrMapping/>
  </p:clrMapOvr>
  <mc:AlternateContent xmlns:mc="http://schemas.openxmlformats.org/markup-compatibility/2006" xmlns:p14="http://schemas.microsoft.com/office/powerpoint/2010/main">
    <mc:Choice Requires="p14">
      <p:transition spd="slow" p14:dur="2000" advTm="42775"/>
    </mc:Choice>
    <mc:Fallback xmlns="">
      <p:transition spd="slow" advTm="427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82AC61D-84B9-479A-8FCA-256A89F759CF}"/>
              </a:ext>
            </a:extLst>
          </p:cNvPr>
          <p:cNvPicPr>
            <a:picLocks noChangeAspect="1"/>
          </p:cNvPicPr>
          <p:nvPr/>
        </p:nvPicPr>
        <p:blipFill rotWithShape="1">
          <a:blip r:embed="rId4"/>
          <a:srcRect t="2214"/>
          <a:stretch/>
        </p:blipFill>
        <p:spPr>
          <a:xfrm>
            <a:off x="-332822" y="0"/>
            <a:ext cx="12524822" cy="6858000"/>
          </a:xfrm>
          <a:prstGeom prst="rect">
            <a:avLst/>
          </a:prstGeom>
        </p:spPr>
      </p:pic>
      <p:grpSp>
        <p:nvGrpSpPr>
          <p:cNvPr id="100" name="Group 99">
            <a:extLst>
              <a:ext uri="{FF2B5EF4-FFF2-40B4-BE49-F238E27FC236}">
                <a16:creationId xmlns:a16="http://schemas.microsoft.com/office/drawing/2014/main" id="{790D16FF-9CC5-426D-8C25-6B62CC8CAEA2}"/>
              </a:ext>
            </a:extLst>
          </p:cNvPr>
          <p:cNvGrpSpPr/>
          <p:nvPr/>
        </p:nvGrpSpPr>
        <p:grpSpPr>
          <a:xfrm>
            <a:off x="0" y="-128751"/>
            <a:ext cx="5663598" cy="5503639"/>
            <a:chOff x="0" y="-128751"/>
            <a:chExt cx="5663598" cy="5503639"/>
          </a:xfrm>
        </p:grpSpPr>
        <p:grpSp>
          <p:nvGrpSpPr>
            <p:cNvPr id="99" name="Group 98">
              <a:extLst>
                <a:ext uri="{FF2B5EF4-FFF2-40B4-BE49-F238E27FC236}">
                  <a16:creationId xmlns:a16="http://schemas.microsoft.com/office/drawing/2014/main" id="{D5226E52-A75E-4532-9FCF-A42A0EF27D24}"/>
                </a:ext>
              </a:extLst>
            </p:cNvPr>
            <p:cNvGrpSpPr/>
            <p:nvPr/>
          </p:nvGrpSpPr>
          <p:grpSpPr>
            <a:xfrm>
              <a:off x="0" y="4441370"/>
              <a:ext cx="5663598" cy="795633"/>
              <a:chOff x="0" y="4441370"/>
              <a:chExt cx="5663598" cy="795633"/>
            </a:xfrm>
          </p:grpSpPr>
          <p:cxnSp>
            <p:nvCxnSpPr>
              <p:cNvPr id="5" name="Straight Arrow Connector 4">
                <a:extLst>
                  <a:ext uri="{FF2B5EF4-FFF2-40B4-BE49-F238E27FC236}">
                    <a16:creationId xmlns:a16="http://schemas.microsoft.com/office/drawing/2014/main" id="{39AC6CA7-A942-475F-974D-4C65B25ECB65}"/>
                  </a:ext>
                </a:extLst>
              </p:cNvPr>
              <p:cNvCxnSpPr>
                <a:cxnSpLocks/>
              </p:cNvCxnSpPr>
              <p:nvPr/>
            </p:nvCxnSpPr>
            <p:spPr>
              <a:xfrm>
                <a:off x="0" y="5237003"/>
                <a:ext cx="5508702"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7A689914-9A45-4FDC-B59A-A3BB720AF495}"/>
                      </a:ext>
                    </a:extLst>
                  </p:cNvPr>
                  <p:cNvSpPr txBox="1">
                    <a:spLocks/>
                  </p:cNvSpPr>
                  <p:nvPr/>
                </p:nvSpPr>
                <p:spPr>
                  <a:xfrm>
                    <a:off x="3015124" y="444137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6" name="Subtitle 2">
                    <a:extLst>
                      <a:ext uri="{FF2B5EF4-FFF2-40B4-BE49-F238E27FC236}">
                        <a16:creationId xmlns:a16="http://schemas.microsoft.com/office/drawing/2014/main" id="{7A689914-9A45-4FDC-B59A-A3BB720AF495}"/>
                      </a:ext>
                    </a:extLst>
                  </p:cNvPr>
                  <p:cNvSpPr txBox="1">
                    <a:spLocks noRot="1" noChangeAspect="1" noMove="1" noResize="1" noEditPoints="1" noAdjustHandles="1" noChangeArrowheads="1" noChangeShapeType="1" noTextEdit="1"/>
                  </p:cNvSpPr>
                  <p:nvPr/>
                </p:nvSpPr>
                <p:spPr>
                  <a:xfrm>
                    <a:off x="3015124" y="4441370"/>
                    <a:ext cx="2648474" cy="776913"/>
                  </a:xfrm>
                  <a:prstGeom prst="rect">
                    <a:avLst/>
                  </a:prstGeom>
                  <a:blipFill>
                    <a:blip r:embed="rId5"/>
                    <a:stretch>
                      <a:fillRect l="-922" t="-22047" b="-16535"/>
                    </a:stretch>
                  </a:blipFill>
                </p:spPr>
                <p:txBody>
                  <a:bodyPr/>
                  <a:lstStyle/>
                  <a:p>
                    <a:r>
                      <a:rPr lang="en-CA">
                        <a:noFill/>
                      </a:rPr>
                      <a:t> </a:t>
                    </a:r>
                  </a:p>
                </p:txBody>
              </p:sp>
            </mc:Fallback>
          </mc:AlternateContent>
        </p:grpSp>
        <p:grpSp>
          <p:nvGrpSpPr>
            <p:cNvPr id="7" name="Group 6">
              <a:extLst>
                <a:ext uri="{FF2B5EF4-FFF2-40B4-BE49-F238E27FC236}">
                  <a16:creationId xmlns:a16="http://schemas.microsoft.com/office/drawing/2014/main" id="{8D75DA35-7D5A-491A-BAA0-BBF5FC8784D9}"/>
                </a:ext>
              </a:extLst>
            </p:cNvPr>
            <p:cNvGrpSpPr/>
            <p:nvPr/>
          </p:nvGrpSpPr>
          <p:grpSpPr>
            <a:xfrm>
              <a:off x="255578" y="-128751"/>
              <a:ext cx="1767157" cy="5503639"/>
              <a:chOff x="6362552" y="267771"/>
              <a:chExt cx="1767157" cy="5503639"/>
            </a:xfrm>
          </p:grpSpPr>
          <p:cxnSp>
            <p:nvCxnSpPr>
              <p:cNvPr id="8" name="Straight Arrow Connector 7">
                <a:extLst>
                  <a:ext uri="{FF2B5EF4-FFF2-40B4-BE49-F238E27FC236}">
                    <a16:creationId xmlns:a16="http://schemas.microsoft.com/office/drawing/2014/main" id="{4F4A85D4-86A9-4043-BFFA-E9B76A37B1C7}"/>
                  </a:ext>
                </a:extLst>
              </p:cNvPr>
              <p:cNvCxnSpPr>
                <a:cxnSpLocks/>
              </p:cNvCxnSpPr>
              <p:nvPr/>
            </p:nvCxnSpPr>
            <p:spPr>
              <a:xfrm flipV="1">
                <a:off x="6362552" y="396522"/>
                <a:ext cx="0" cy="5374888"/>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906D5C4F-6C5F-434E-9587-9E9251A1B329}"/>
                      </a:ext>
                    </a:extLst>
                  </p:cNvPr>
                  <p:cNvSpPr txBox="1">
                    <a:spLocks/>
                  </p:cNvSpPr>
                  <p:nvPr/>
                </p:nvSpPr>
                <p:spPr>
                  <a:xfrm>
                    <a:off x="6494637" y="26777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9" name="Subtitle 2">
                    <a:extLst>
                      <a:ext uri="{FF2B5EF4-FFF2-40B4-BE49-F238E27FC236}">
                        <a16:creationId xmlns:a16="http://schemas.microsoft.com/office/drawing/2014/main" id="{906D5C4F-6C5F-434E-9587-9E9251A1B329}"/>
                      </a:ext>
                    </a:extLst>
                  </p:cNvPr>
                  <p:cNvSpPr txBox="1">
                    <a:spLocks noRot="1" noChangeAspect="1" noMove="1" noResize="1" noEditPoints="1" noAdjustHandles="1" noChangeArrowheads="1" noChangeShapeType="1" noTextEdit="1"/>
                  </p:cNvSpPr>
                  <p:nvPr/>
                </p:nvSpPr>
                <p:spPr>
                  <a:xfrm>
                    <a:off x="6494637" y="267771"/>
                    <a:ext cx="1635072" cy="757540"/>
                  </a:xfrm>
                  <a:prstGeom prst="rect">
                    <a:avLst/>
                  </a:prstGeom>
                  <a:blipFill>
                    <a:blip r:embed="rId6"/>
                    <a:stretch>
                      <a:fillRect l="-8209" t="-22581" b="-19355"/>
                    </a:stretch>
                  </a:blipFill>
                </p:spPr>
                <p:txBody>
                  <a:bodyPr/>
                  <a:lstStyle/>
                  <a:p>
                    <a:r>
                      <a:rPr lang="en-CA">
                        <a:noFill/>
                      </a:rPr>
                      <a:t> </a:t>
                    </a:r>
                  </a:p>
                </p:txBody>
              </p:sp>
            </mc:Fallback>
          </mc:AlternateContent>
        </p:grpSp>
      </p:grpSp>
      <p:grpSp>
        <p:nvGrpSpPr>
          <p:cNvPr id="102" name="Group 101">
            <a:extLst>
              <a:ext uri="{FF2B5EF4-FFF2-40B4-BE49-F238E27FC236}">
                <a16:creationId xmlns:a16="http://schemas.microsoft.com/office/drawing/2014/main" id="{89F9C377-9703-4ECF-B9CC-97423C875486}"/>
              </a:ext>
            </a:extLst>
          </p:cNvPr>
          <p:cNvGrpSpPr/>
          <p:nvPr/>
        </p:nvGrpSpPr>
        <p:grpSpPr>
          <a:xfrm>
            <a:off x="6641688" y="-133813"/>
            <a:ext cx="5550312" cy="5508701"/>
            <a:chOff x="6641688" y="-133813"/>
            <a:chExt cx="5550312" cy="5508701"/>
          </a:xfrm>
        </p:grpSpPr>
        <p:grpSp>
          <p:nvGrpSpPr>
            <p:cNvPr id="101" name="Group 100">
              <a:extLst>
                <a:ext uri="{FF2B5EF4-FFF2-40B4-BE49-F238E27FC236}">
                  <a16:creationId xmlns:a16="http://schemas.microsoft.com/office/drawing/2014/main" id="{2191E955-A612-4870-A195-CBE7F77661C0}"/>
                </a:ext>
              </a:extLst>
            </p:cNvPr>
            <p:cNvGrpSpPr/>
            <p:nvPr/>
          </p:nvGrpSpPr>
          <p:grpSpPr>
            <a:xfrm>
              <a:off x="6641688" y="4513940"/>
              <a:ext cx="5550312" cy="776913"/>
              <a:chOff x="6641688" y="4513940"/>
              <a:chExt cx="5550312" cy="776913"/>
            </a:xfrm>
          </p:grpSpPr>
          <p:cxnSp>
            <p:nvCxnSpPr>
              <p:cNvPr id="20" name="Straight Arrow Connector 19">
                <a:extLst>
                  <a:ext uri="{FF2B5EF4-FFF2-40B4-BE49-F238E27FC236}">
                    <a16:creationId xmlns:a16="http://schemas.microsoft.com/office/drawing/2014/main" id="{E90584DF-FEA9-43EA-88E5-548DE158520B}"/>
                  </a:ext>
                </a:extLst>
              </p:cNvPr>
              <p:cNvCxnSpPr>
                <a:cxnSpLocks/>
              </p:cNvCxnSpPr>
              <p:nvPr/>
            </p:nvCxnSpPr>
            <p:spPr>
              <a:xfrm>
                <a:off x="6641688" y="5237003"/>
                <a:ext cx="5550312"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1" name="Subtitle 2">
                    <a:extLst>
                      <a:ext uri="{FF2B5EF4-FFF2-40B4-BE49-F238E27FC236}">
                        <a16:creationId xmlns:a16="http://schemas.microsoft.com/office/drawing/2014/main" id="{C272E945-9BF6-4480-93DA-A047744E5BB2}"/>
                      </a:ext>
                    </a:extLst>
                  </p:cNvPr>
                  <p:cNvSpPr txBox="1">
                    <a:spLocks/>
                  </p:cNvSpPr>
                  <p:nvPr/>
                </p:nvSpPr>
                <p:spPr>
                  <a:xfrm>
                    <a:off x="9468130" y="451394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21" name="Subtitle 2">
                    <a:extLst>
                      <a:ext uri="{FF2B5EF4-FFF2-40B4-BE49-F238E27FC236}">
                        <a16:creationId xmlns:a16="http://schemas.microsoft.com/office/drawing/2014/main" id="{C272E945-9BF6-4480-93DA-A047744E5BB2}"/>
                      </a:ext>
                    </a:extLst>
                  </p:cNvPr>
                  <p:cNvSpPr txBox="1">
                    <a:spLocks noRot="1" noChangeAspect="1" noMove="1" noResize="1" noEditPoints="1" noAdjustHandles="1" noChangeArrowheads="1" noChangeShapeType="1" noTextEdit="1"/>
                  </p:cNvSpPr>
                  <p:nvPr/>
                </p:nvSpPr>
                <p:spPr>
                  <a:xfrm>
                    <a:off x="9468130" y="4513940"/>
                    <a:ext cx="2648474" cy="776913"/>
                  </a:xfrm>
                  <a:prstGeom prst="rect">
                    <a:avLst/>
                  </a:prstGeom>
                  <a:blipFill>
                    <a:blip r:embed="rId7"/>
                    <a:stretch>
                      <a:fillRect l="-690" t="-21875" b="-1562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99F645BC-86CA-4CAB-9573-D0957679C749}"/>
                </a:ext>
              </a:extLst>
            </p:cNvPr>
            <p:cNvGrpSpPr/>
            <p:nvPr/>
          </p:nvGrpSpPr>
          <p:grpSpPr>
            <a:xfrm>
              <a:off x="6897266" y="-133813"/>
              <a:ext cx="1876546" cy="5508701"/>
              <a:chOff x="6362552" y="262709"/>
              <a:chExt cx="1876546" cy="5508701"/>
            </a:xfrm>
          </p:grpSpPr>
          <p:cxnSp>
            <p:nvCxnSpPr>
              <p:cNvPr id="23" name="Straight Arrow Connector 22">
                <a:extLst>
                  <a:ext uri="{FF2B5EF4-FFF2-40B4-BE49-F238E27FC236}">
                    <a16:creationId xmlns:a16="http://schemas.microsoft.com/office/drawing/2014/main" id="{DB803C48-8E6C-48DB-A964-B5134D7EA33F}"/>
                  </a:ext>
                </a:extLst>
              </p:cNvPr>
              <p:cNvCxnSpPr>
                <a:cxnSpLocks/>
              </p:cNvCxnSpPr>
              <p:nvPr/>
            </p:nvCxnSpPr>
            <p:spPr>
              <a:xfrm flipV="1">
                <a:off x="6362552" y="396522"/>
                <a:ext cx="0" cy="5374888"/>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4" name="Subtitle 2">
                    <a:extLst>
                      <a:ext uri="{FF2B5EF4-FFF2-40B4-BE49-F238E27FC236}">
                        <a16:creationId xmlns:a16="http://schemas.microsoft.com/office/drawing/2014/main" id="{7ADB7567-4CDB-495B-8E42-09A0FE5D9C27}"/>
                      </a:ext>
                    </a:extLst>
                  </p:cNvPr>
                  <p:cNvSpPr txBox="1">
                    <a:spLocks/>
                  </p:cNvSpPr>
                  <p:nvPr/>
                </p:nvSpPr>
                <p:spPr>
                  <a:xfrm>
                    <a:off x="6604026" y="262709"/>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24" name="Subtitle 2">
                    <a:extLst>
                      <a:ext uri="{FF2B5EF4-FFF2-40B4-BE49-F238E27FC236}">
                        <a16:creationId xmlns:a16="http://schemas.microsoft.com/office/drawing/2014/main" id="{7ADB7567-4CDB-495B-8E42-09A0FE5D9C27}"/>
                      </a:ext>
                    </a:extLst>
                  </p:cNvPr>
                  <p:cNvSpPr txBox="1">
                    <a:spLocks noRot="1" noChangeAspect="1" noMove="1" noResize="1" noEditPoints="1" noAdjustHandles="1" noChangeArrowheads="1" noChangeShapeType="1" noTextEdit="1"/>
                  </p:cNvSpPr>
                  <p:nvPr/>
                </p:nvSpPr>
                <p:spPr>
                  <a:xfrm>
                    <a:off x="6604026" y="262709"/>
                    <a:ext cx="1635072" cy="757540"/>
                  </a:xfrm>
                  <a:prstGeom prst="rect">
                    <a:avLst/>
                  </a:prstGeom>
                  <a:blipFill>
                    <a:blip r:embed="rId8"/>
                    <a:stretch>
                      <a:fillRect l="-7836" t="-22581" b="-19355"/>
                    </a:stretch>
                  </a:blipFill>
                </p:spPr>
                <p:txBody>
                  <a:bodyPr/>
                  <a:lstStyle/>
                  <a:p>
                    <a:r>
                      <a:rPr lang="en-CA">
                        <a:noFill/>
                      </a:rPr>
                      <a:t> </a:t>
                    </a:r>
                  </a:p>
                </p:txBody>
              </p:sp>
            </mc:Fallback>
          </mc:AlternateContent>
        </p:grpSp>
      </p:grpSp>
      <p:grpSp>
        <p:nvGrpSpPr>
          <p:cNvPr id="72" name="Group 71">
            <a:extLst>
              <a:ext uri="{FF2B5EF4-FFF2-40B4-BE49-F238E27FC236}">
                <a16:creationId xmlns:a16="http://schemas.microsoft.com/office/drawing/2014/main" id="{4AAE9905-66AD-490E-9CF7-12B1F39809AE}"/>
              </a:ext>
            </a:extLst>
          </p:cNvPr>
          <p:cNvGrpSpPr/>
          <p:nvPr/>
        </p:nvGrpSpPr>
        <p:grpSpPr>
          <a:xfrm>
            <a:off x="872627" y="5034965"/>
            <a:ext cx="4524418" cy="937088"/>
            <a:chOff x="872627" y="5034965"/>
            <a:chExt cx="4524418" cy="937088"/>
          </a:xfrm>
        </p:grpSpPr>
        <p:grpSp>
          <p:nvGrpSpPr>
            <p:cNvPr id="34" name="Group 33">
              <a:extLst>
                <a:ext uri="{FF2B5EF4-FFF2-40B4-BE49-F238E27FC236}">
                  <a16:creationId xmlns:a16="http://schemas.microsoft.com/office/drawing/2014/main" id="{8A11B2B5-7A03-47CE-B6CF-74AC9FF577AB}"/>
                </a:ext>
              </a:extLst>
            </p:cNvPr>
            <p:cNvGrpSpPr/>
            <p:nvPr/>
          </p:nvGrpSpPr>
          <p:grpSpPr>
            <a:xfrm>
              <a:off x="1214552" y="5034965"/>
              <a:ext cx="3814648" cy="418777"/>
              <a:chOff x="7124700" y="5646420"/>
              <a:chExt cx="4175760" cy="278130"/>
            </a:xfrm>
          </p:grpSpPr>
          <p:cxnSp>
            <p:nvCxnSpPr>
              <p:cNvPr id="29" name="Straight Connector 28">
                <a:extLst>
                  <a:ext uri="{FF2B5EF4-FFF2-40B4-BE49-F238E27FC236}">
                    <a16:creationId xmlns:a16="http://schemas.microsoft.com/office/drawing/2014/main" id="{A159400F-9969-4601-B178-85FFE338A7D8}"/>
                  </a:ext>
                </a:extLst>
              </p:cNvPr>
              <p:cNvCxnSpPr/>
              <p:nvPr/>
            </p:nvCxnSpPr>
            <p:spPr>
              <a:xfrm flipV="1">
                <a:off x="712470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55F6DB1-7B09-45AC-8CF6-54EB2B437977}"/>
                  </a:ext>
                </a:extLst>
              </p:cNvPr>
              <p:cNvCxnSpPr/>
              <p:nvPr/>
            </p:nvCxnSpPr>
            <p:spPr>
              <a:xfrm flipV="1">
                <a:off x="816864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EBA585-B530-42EA-907B-8868020F94EA}"/>
                  </a:ext>
                </a:extLst>
              </p:cNvPr>
              <p:cNvCxnSpPr/>
              <p:nvPr/>
            </p:nvCxnSpPr>
            <p:spPr>
              <a:xfrm flipV="1">
                <a:off x="921258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700F050-D103-4E18-8351-BC9810E6C2E1}"/>
                  </a:ext>
                </a:extLst>
              </p:cNvPr>
              <p:cNvCxnSpPr/>
              <p:nvPr/>
            </p:nvCxnSpPr>
            <p:spPr>
              <a:xfrm flipV="1">
                <a:off x="1025652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015FBF-AEA1-41FC-8FFD-055DFFAA22A6}"/>
                  </a:ext>
                </a:extLst>
              </p:cNvPr>
              <p:cNvCxnSpPr/>
              <p:nvPr/>
            </p:nvCxnSpPr>
            <p:spPr>
              <a:xfrm flipV="1">
                <a:off x="1130046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2A20B795-DBEA-4A71-9989-49482A8B04F3}"/>
                </a:ext>
              </a:extLst>
            </p:cNvPr>
            <p:cNvSpPr txBox="1"/>
            <p:nvPr/>
          </p:nvSpPr>
          <p:spPr>
            <a:xfrm>
              <a:off x="872627" y="5387278"/>
              <a:ext cx="721672" cy="584775"/>
            </a:xfrm>
            <a:prstGeom prst="rect">
              <a:avLst/>
            </a:prstGeom>
            <a:noFill/>
          </p:spPr>
          <p:txBody>
            <a:bodyPr wrap="none" rtlCol="0">
              <a:spAutoFit/>
            </a:bodyPr>
            <a:lstStyle/>
            <a:p>
              <a:r>
                <a:rPr lang="en-US" sz="3200" dirty="0">
                  <a:solidFill>
                    <a:srgbClr val="002060"/>
                  </a:solidFill>
                </a:rPr>
                <a:t>1m</a:t>
              </a:r>
              <a:endParaRPr lang="en-CA" sz="3200" dirty="0">
                <a:solidFill>
                  <a:srgbClr val="002060"/>
                </a:solidFill>
              </a:endParaRPr>
            </a:p>
          </p:txBody>
        </p:sp>
        <p:sp>
          <p:nvSpPr>
            <p:cNvPr id="41" name="TextBox 40">
              <a:extLst>
                <a:ext uri="{FF2B5EF4-FFF2-40B4-BE49-F238E27FC236}">
                  <a16:creationId xmlns:a16="http://schemas.microsoft.com/office/drawing/2014/main" id="{2FF3316C-38AF-4FAD-B5C3-5581FF3B81E0}"/>
                </a:ext>
              </a:extLst>
            </p:cNvPr>
            <p:cNvSpPr txBox="1"/>
            <p:nvPr/>
          </p:nvSpPr>
          <p:spPr>
            <a:xfrm>
              <a:off x="1823311" y="5380021"/>
              <a:ext cx="721672" cy="584775"/>
            </a:xfrm>
            <a:prstGeom prst="rect">
              <a:avLst/>
            </a:prstGeom>
            <a:noFill/>
          </p:spPr>
          <p:txBody>
            <a:bodyPr wrap="square" rtlCol="0">
              <a:spAutoFit/>
            </a:bodyPr>
            <a:lstStyle/>
            <a:p>
              <a:r>
                <a:rPr lang="en-US" sz="3200" dirty="0">
                  <a:solidFill>
                    <a:srgbClr val="002060"/>
                  </a:solidFill>
                </a:rPr>
                <a:t>2m</a:t>
              </a:r>
              <a:endParaRPr lang="en-CA" sz="3200" dirty="0">
                <a:solidFill>
                  <a:srgbClr val="002060"/>
                </a:solidFill>
              </a:endParaRPr>
            </a:p>
          </p:txBody>
        </p:sp>
        <p:sp>
          <p:nvSpPr>
            <p:cNvPr id="42" name="TextBox 41">
              <a:extLst>
                <a:ext uri="{FF2B5EF4-FFF2-40B4-BE49-F238E27FC236}">
                  <a16:creationId xmlns:a16="http://schemas.microsoft.com/office/drawing/2014/main" id="{83E2DBB8-F334-4EF4-9C9F-71DC1F2CB43E}"/>
                </a:ext>
              </a:extLst>
            </p:cNvPr>
            <p:cNvSpPr txBox="1"/>
            <p:nvPr/>
          </p:nvSpPr>
          <p:spPr>
            <a:xfrm>
              <a:off x="2773998" y="5387277"/>
              <a:ext cx="721672" cy="584775"/>
            </a:xfrm>
            <a:prstGeom prst="rect">
              <a:avLst/>
            </a:prstGeom>
            <a:noFill/>
          </p:spPr>
          <p:txBody>
            <a:bodyPr wrap="square" rtlCol="0">
              <a:spAutoFit/>
            </a:bodyPr>
            <a:lstStyle/>
            <a:p>
              <a:r>
                <a:rPr lang="en-US" sz="3200">
                  <a:solidFill>
                    <a:srgbClr val="002060"/>
                  </a:solidFill>
                </a:rPr>
                <a:t>3m</a:t>
              </a:r>
              <a:endParaRPr lang="en-CA" sz="3200" dirty="0">
                <a:solidFill>
                  <a:srgbClr val="002060"/>
                </a:solidFill>
              </a:endParaRPr>
            </a:p>
          </p:txBody>
        </p:sp>
        <p:sp>
          <p:nvSpPr>
            <p:cNvPr id="43" name="TextBox 42">
              <a:extLst>
                <a:ext uri="{FF2B5EF4-FFF2-40B4-BE49-F238E27FC236}">
                  <a16:creationId xmlns:a16="http://schemas.microsoft.com/office/drawing/2014/main" id="{79F99CC5-8ACB-4BA5-A015-50F339DC70A8}"/>
                </a:ext>
              </a:extLst>
            </p:cNvPr>
            <p:cNvSpPr txBox="1"/>
            <p:nvPr/>
          </p:nvSpPr>
          <p:spPr>
            <a:xfrm>
              <a:off x="3724689" y="5380024"/>
              <a:ext cx="721672" cy="584775"/>
            </a:xfrm>
            <a:prstGeom prst="rect">
              <a:avLst/>
            </a:prstGeom>
            <a:noFill/>
          </p:spPr>
          <p:txBody>
            <a:bodyPr wrap="none" rtlCol="0">
              <a:spAutoFit/>
            </a:bodyPr>
            <a:lstStyle/>
            <a:p>
              <a:r>
                <a:rPr lang="en-US" sz="3200" dirty="0">
                  <a:solidFill>
                    <a:srgbClr val="002060"/>
                  </a:solidFill>
                </a:rPr>
                <a:t>4m</a:t>
              </a:r>
              <a:endParaRPr lang="en-CA" sz="3200" dirty="0">
                <a:solidFill>
                  <a:srgbClr val="002060"/>
                </a:solidFill>
              </a:endParaRPr>
            </a:p>
          </p:txBody>
        </p:sp>
        <p:sp>
          <p:nvSpPr>
            <p:cNvPr id="44" name="TextBox 43">
              <a:extLst>
                <a:ext uri="{FF2B5EF4-FFF2-40B4-BE49-F238E27FC236}">
                  <a16:creationId xmlns:a16="http://schemas.microsoft.com/office/drawing/2014/main" id="{0A36E72C-AF91-4A7B-9617-2A4F84BCB248}"/>
                </a:ext>
              </a:extLst>
            </p:cNvPr>
            <p:cNvSpPr txBox="1"/>
            <p:nvPr/>
          </p:nvSpPr>
          <p:spPr>
            <a:xfrm>
              <a:off x="4675373" y="5372767"/>
              <a:ext cx="721672" cy="584775"/>
            </a:xfrm>
            <a:prstGeom prst="rect">
              <a:avLst/>
            </a:prstGeom>
            <a:noFill/>
          </p:spPr>
          <p:txBody>
            <a:bodyPr wrap="square" rtlCol="0">
              <a:spAutoFit/>
            </a:bodyPr>
            <a:lstStyle/>
            <a:p>
              <a:r>
                <a:rPr lang="en-US" sz="3200" dirty="0">
                  <a:solidFill>
                    <a:srgbClr val="002060"/>
                  </a:solidFill>
                </a:rPr>
                <a:t>5m</a:t>
              </a:r>
              <a:endParaRPr lang="en-CA" sz="3200" dirty="0">
                <a:solidFill>
                  <a:srgbClr val="002060"/>
                </a:solidFill>
              </a:endParaRPr>
            </a:p>
          </p:txBody>
        </p:sp>
      </p:grpSp>
      <p:grpSp>
        <p:nvGrpSpPr>
          <p:cNvPr id="58" name="Group 57">
            <a:extLst>
              <a:ext uri="{FF2B5EF4-FFF2-40B4-BE49-F238E27FC236}">
                <a16:creationId xmlns:a16="http://schemas.microsoft.com/office/drawing/2014/main" id="{7B2BCA4A-698E-47C7-994C-99206A9225C7}"/>
              </a:ext>
            </a:extLst>
          </p:cNvPr>
          <p:cNvGrpSpPr/>
          <p:nvPr/>
        </p:nvGrpSpPr>
        <p:grpSpPr>
          <a:xfrm>
            <a:off x="38130" y="207806"/>
            <a:ext cx="1155101" cy="4372999"/>
            <a:chOff x="60432" y="207806"/>
            <a:chExt cx="1155101" cy="4372999"/>
          </a:xfrm>
        </p:grpSpPr>
        <p:grpSp>
          <p:nvGrpSpPr>
            <p:cNvPr id="46" name="Group 45">
              <a:extLst>
                <a:ext uri="{FF2B5EF4-FFF2-40B4-BE49-F238E27FC236}">
                  <a16:creationId xmlns:a16="http://schemas.microsoft.com/office/drawing/2014/main" id="{A4C7E7A4-3B52-4A81-B14E-0FB3DEF8D8BE}"/>
                </a:ext>
              </a:extLst>
            </p:cNvPr>
            <p:cNvGrpSpPr/>
            <p:nvPr/>
          </p:nvGrpSpPr>
          <p:grpSpPr>
            <a:xfrm rot="16200000">
              <a:off x="-1637503" y="2189258"/>
              <a:ext cx="3814648" cy="418777"/>
              <a:chOff x="7124700" y="5646420"/>
              <a:chExt cx="4175760" cy="278130"/>
            </a:xfrm>
          </p:grpSpPr>
          <p:cxnSp>
            <p:nvCxnSpPr>
              <p:cNvPr id="47" name="Straight Connector 46">
                <a:extLst>
                  <a:ext uri="{FF2B5EF4-FFF2-40B4-BE49-F238E27FC236}">
                    <a16:creationId xmlns:a16="http://schemas.microsoft.com/office/drawing/2014/main" id="{17D99F30-A6C8-4AC6-9D8B-1F0C776DEC41}"/>
                  </a:ext>
                </a:extLst>
              </p:cNvPr>
              <p:cNvCxnSpPr/>
              <p:nvPr/>
            </p:nvCxnSpPr>
            <p:spPr>
              <a:xfrm flipV="1">
                <a:off x="712470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0D9A074-223D-418F-BDB2-B86F25FAC9EF}"/>
                  </a:ext>
                </a:extLst>
              </p:cNvPr>
              <p:cNvCxnSpPr/>
              <p:nvPr/>
            </p:nvCxnSpPr>
            <p:spPr>
              <a:xfrm flipV="1">
                <a:off x="816864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D296F0-B733-43CB-A525-9327872D8988}"/>
                  </a:ext>
                </a:extLst>
              </p:cNvPr>
              <p:cNvCxnSpPr/>
              <p:nvPr/>
            </p:nvCxnSpPr>
            <p:spPr>
              <a:xfrm flipV="1">
                <a:off x="921258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F4BDDB-017D-4391-B79D-5BF0A3710CAD}"/>
                  </a:ext>
                </a:extLst>
              </p:cNvPr>
              <p:cNvCxnSpPr/>
              <p:nvPr/>
            </p:nvCxnSpPr>
            <p:spPr>
              <a:xfrm flipV="1">
                <a:off x="1025652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6D9712-7702-4070-997F-9B2B83267877}"/>
                  </a:ext>
                </a:extLst>
              </p:cNvPr>
              <p:cNvCxnSpPr/>
              <p:nvPr/>
            </p:nvCxnSpPr>
            <p:spPr>
              <a:xfrm flipV="1">
                <a:off x="1130046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74E6EFC4-9626-4A02-8FB7-70EDD116FDFD}"/>
                </a:ext>
              </a:extLst>
            </p:cNvPr>
            <p:cNvGrpSpPr/>
            <p:nvPr/>
          </p:nvGrpSpPr>
          <p:grpSpPr>
            <a:xfrm>
              <a:off x="479352" y="207806"/>
              <a:ext cx="736181" cy="4372999"/>
              <a:chOff x="880796" y="118596"/>
              <a:chExt cx="736181" cy="4372999"/>
            </a:xfrm>
          </p:grpSpPr>
          <p:sp>
            <p:nvSpPr>
              <p:cNvPr id="52" name="TextBox 51">
                <a:extLst>
                  <a:ext uri="{FF2B5EF4-FFF2-40B4-BE49-F238E27FC236}">
                    <a16:creationId xmlns:a16="http://schemas.microsoft.com/office/drawing/2014/main" id="{0C7B1C3E-EF5C-4581-8CE5-5D6031285254}"/>
                  </a:ext>
                </a:extLst>
              </p:cNvPr>
              <p:cNvSpPr txBox="1"/>
              <p:nvPr/>
            </p:nvSpPr>
            <p:spPr>
              <a:xfrm>
                <a:off x="888049" y="3906820"/>
                <a:ext cx="553357" cy="584775"/>
              </a:xfrm>
              <a:prstGeom prst="rect">
                <a:avLst/>
              </a:prstGeom>
              <a:noFill/>
            </p:spPr>
            <p:txBody>
              <a:bodyPr wrap="none" rtlCol="0">
                <a:spAutoFit/>
              </a:bodyPr>
              <a:lstStyle/>
              <a:p>
                <a:r>
                  <a:rPr lang="en-US" sz="3200" dirty="0">
                    <a:solidFill>
                      <a:schemeClr val="accent6">
                        <a:lumMod val="50000"/>
                      </a:schemeClr>
                    </a:solidFill>
                  </a:rPr>
                  <a:t>1s</a:t>
                </a:r>
                <a:endParaRPr lang="en-CA" sz="3200" dirty="0">
                  <a:solidFill>
                    <a:schemeClr val="accent6">
                      <a:lumMod val="50000"/>
                    </a:schemeClr>
                  </a:solidFill>
                </a:endParaRPr>
              </a:p>
            </p:txBody>
          </p:sp>
          <p:sp>
            <p:nvSpPr>
              <p:cNvPr id="53" name="TextBox 52">
                <a:extLst>
                  <a:ext uri="{FF2B5EF4-FFF2-40B4-BE49-F238E27FC236}">
                    <a16:creationId xmlns:a16="http://schemas.microsoft.com/office/drawing/2014/main" id="{575E440A-EDF5-430D-AD19-72DB40F3E7C2}"/>
                  </a:ext>
                </a:extLst>
              </p:cNvPr>
              <p:cNvSpPr txBox="1"/>
              <p:nvPr/>
            </p:nvSpPr>
            <p:spPr>
              <a:xfrm>
                <a:off x="895305" y="2956136"/>
                <a:ext cx="721672" cy="584775"/>
              </a:xfrm>
              <a:prstGeom prst="rect">
                <a:avLst/>
              </a:prstGeom>
              <a:noFill/>
            </p:spPr>
            <p:txBody>
              <a:bodyPr wrap="square" rtlCol="0">
                <a:spAutoFit/>
              </a:bodyPr>
              <a:lstStyle/>
              <a:p>
                <a:r>
                  <a:rPr lang="en-US" sz="3200" dirty="0">
                    <a:solidFill>
                      <a:schemeClr val="accent6">
                        <a:lumMod val="50000"/>
                      </a:schemeClr>
                    </a:solidFill>
                  </a:rPr>
                  <a:t>2s</a:t>
                </a:r>
                <a:endParaRPr lang="en-CA" sz="3200" dirty="0">
                  <a:solidFill>
                    <a:schemeClr val="accent6">
                      <a:lumMod val="50000"/>
                    </a:schemeClr>
                  </a:solidFill>
                </a:endParaRPr>
              </a:p>
            </p:txBody>
          </p:sp>
          <p:sp>
            <p:nvSpPr>
              <p:cNvPr id="54" name="TextBox 53">
                <a:extLst>
                  <a:ext uri="{FF2B5EF4-FFF2-40B4-BE49-F238E27FC236}">
                    <a16:creationId xmlns:a16="http://schemas.microsoft.com/office/drawing/2014/main" id="{E1DA6890-B7CC-457A-BC93-6A43565B0016}"/>
                  </a:ext>
                </a:extLst>
              </p:cNvPr>
              <p:cNvSpPr txBox="1"/>
              <p:nvPr/>
            </p:nvSpPr>
            <p:spPr>
              <a:xfrm>
                <a:off x="888048" y="2005448"/>
                <a:ext cx="721672" cy="584775"/>
              </a:xfrm>
              <a:prstGeom prst="rect">
                <a:avLst/>
              </a:prstGeom>
              <a:noFill/>
            </p:spPr>
            <p:txBody>
              <a:bodyPr wrap="square" rtlCol="0">
                <a:spAutoFit/>
              </a:bodyPr>
              <a:lstStyle/>
              <a:p>
                <a:r>
                  <a:rPr lang="en-US" sz="3200" dirty="0">
                    <a:solidFill>
                      <a:schemeClr val="accent6">
                        <a:lumMod val="50000"/>
                      </a:schemeClr>
                    </a:solidFill>
                  </a:rPr>
                  <a:t>3s</a:t>
                </a:r>
                <a:endParaRPr lang="en-CA" sz="3200" dirty="0">
                  <a:solidFill>
                    <a:schemeClr val="accent6">
                      <a:lumMod val="50000"/>
                    </a:schemeClr>
                  </a:solidFill>
                </a:endParaRPr>
              </a:p>
            </p:txBody>
          </p:sp>
          <p:sp>
            <p:nvSpPr>
              <p:cNvPr id="55" name="TextBox 54">
                <a:extLst>
                  <a:ext uri="{FF2B5EF4-FFF2-40B4-BE49-F238E27FC236}">
                    <a16:creationId xmlns:a16="http://schemas.microsoft.com/office/drawing/2014/main" id="{8018F86F-4648-4322-94A2-859CE8B9412F}"/>
                  </a:ext>
                </a:extLst>
              </p:cNvPr>
              <p:cNvSpPr txBox="1"/>
              <p:nvPr/>
            </p:nvSpPr>
            <p:spPr>
              <a:xfrm>
                <a:off x="880796" y="1040251"/>
                <a:ext cx="553357" cy="584775"/>
              </a:xfrm>
              <a:prstGeom prst="rect">
                <a:avLst/>
              </a:prstGeom>
              <a:noFill/>
            </p:spPr>
            <p:txBody>
              <a:bodyPr wrap="none" rtlCol="0">
                <a:spAutoFit/>
              </a:bodyPr>
              <a:lstStyle/>
              <a:p>
                <a:r>
                  <a:rPr lang="en-US" sz="3200" dirty="0">
                    <a:solidFill>
                      <a:schemeClr val="accent6">
                        <a:lumMod val="50000"/>
                      </a:schemeClr>
                    </a:solidFill>
                  </a:rPr>
                  <a:t>4s</a:t>
                </a:r>
                <a:endParaRPr lang="en-CA" sz="3200" dirty="0">
                  <a:solidFill>
                    <a:schemeClr val="accent6">
                      <a:lumMod val="50000"/>
                    </a:schemeClr>
                  </a:solidFill>
                </a:endParaRPr>
              </a:p>
            </p:txBody>
          </p:sp>
          <p:sp>
            <p:nvSpPr>
              <p:cNvPr id="56" name="TextBox 55">
                <a:extLst>
                  <a:ext uri="{FF2B5EF4-FFF2-40B4-BE49-F238E27FC236}">
                    <a16:creationId xmlns:a16="http://schemas.microsoft.com/office/drawing/2014/main" id="{D3A103B6-893F-47E6-B827-40BF96A4C0F2}"/>
                  </a:ext>
                </a:extLst>
              </p:cNvPr>
              <p:cNvSpPr txBox="1"/>
              <p:nvPr/>
            </p:nvSpPr>
            <p:spPr>
              <a:xfrm>
                <a:off x="888050" y="118596"/>
                <a:ext cx="721672" cy="584775"/>
              </a:xfrm>
              <a:prstGeom prst="rect">
                <a:avLst/>
              </a:prstGeom>
              <a:noFill/>
            </p:spPr>
            <p:txBody>
              <a:bodyPr wrap="square" rtlCol="0">
                <a:spAutoFit/>
              </a:bodyPr>
              <a:lstStyle/>
              <a:p>
                <a:r>
                  <a:rPr lang="en-US" sz="3200" dirty="0">
                    <a:solidFill>
                      <a:schemeClr val="accent6">
                        <a:lumMod val="50000"/>
                      </a:schemeClr>
                    </a:solidFill>
                  </a:rPr>
                  <a:t>5s</a:t>
                </a:r>
                <a:endParaRPr lang="en-CA" sz="3200" dirty="0">
                  <a:solidFill>
                    <a:schemeClr val="accent6">
                      <a:lumMod val="50000"/>
                    </a:schemeClr>
                  </a:solidFill>
                </a:endParaRPr>
              </a:p>
            </p:txBody>
          </p:sp>
        </p:grpSp>
      </p:grpSp>
      <p:grpSp>
        <p:nvGrpSpPr>
          <p:cNvPr id="59" name="Group 58">
            <a:extLst>
              <a:ext uri="{FF2B5EF4-FFF2-40B4-BE49-F238E27FC236}">
                <a16:creationId xmlns:a16="http://schemas.microsoft.com/office/drawing/2014/main" id="{48357ADA-BEBC-496A-B46D-A485E525038F}"/>
              </a:ext>
            </a:extLst>
          </p:cNvPr>
          <p:cNvGrpSpPr/>
          <p:nvPr/>
        </p:nvGrpSpPr>
        <p:grpSpPr>
          <a:xfrm>
            <a:off x="6658230" y="204092"/>
            <a:ext cx="1155101" cy="4372999"/>
            <a:chOff x="60432" y="207806"/>
            <a:chExt cx="1155101" cy="4372999"/>
          </a:xfrm>
        </p:grpSpPr>
        <p:grpSp>
          <p:nvGrpSpPr>
            <p:cNvPr id="60" name="Group 59">
              <a:extLst>
                <a:ext uri="{FF2B5EF4-FFF2-40B4-BE49-F238E27FC236}">
                  <a16:creationId xmlns:a16="http://schemas.microsoft.com/office/drawing/2014/main" id="{26E81E0D-0330-457D-8197-548A9EBF480B}"/>
                </a:ext>
              </a:extLst>
            </p:cNvPr>
            <p:cNvGrpSpPr/>
            <p:nvPr/>
          </p:nvGrpSpPr>
          <p:grpSpPr>
            <a:xfrm rot="16200000">
              <a:off x="-1637503" y="2189258"/>
              <a:ext cx="3814648" cy="418777"/>
              <a:chOff x="7124700" y="5646420"/>
              <a:chExt cx="4175760" cy="278130"/>
            </a:xfrm>
          </p:grpSpPr>
          <p:cxnSp>
            <p:nvCxnSpPr>
              <p:cNvPr id="67" name="Straight Connector 66">
                <a:extLst>
                  <a:ext uri="{FF2B5EF4-FFF2-40B4-BE49-F238E27FC236}">
                    <a16:creationId xmlns:a16="http://schemas.microsoft.com/office/drawing/2014/main" id="{56F1B647-48C2-44CA-B283-054CAEAA226C}"/>
                  </a:ext>
                </a:extLst>
              </p:cNvPr>
              <p:cNvCxnSpPr/>
              <p:nvPr/>
            </p:nvCxnSpPr>
            <p:spPr>
              <a:xfrm flipV="1">
                <a:off x="712470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FCE24F-72DA-46CE-A172-CF688AA09BB6}"/>
                  </a:ext>
                </a:extLst>
              </p:cNvPr>
              <p:cNvCxnSpPr/>
              <p:nvPr/>
            </p:nvCxnSpPr>
            <p:spPr>
              <a:xfrm flipV="1">
                <a:off x="816864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B81C5E-1D50-4257-9C5E-54C64893B32B}"/>
                  </a:ext>
                </a:extLst>
              </p:cNvPr>
              <p:cNvCxnSpPr/>
              <p:nvPr/>
            </p:nvCxnSpPr>
            <p:spPr>
              <a:xfrm flipV="1">
                <a:off x="921258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A50236-5CFE-4A50-9B66-9BC0176C9529}"/>
                  </a:ext>
                </a:extLst>
              </p:cNvPr>
              <p:cNvCxnSpPr/>
              <p:nvPr/>
            </p:nvCxnSpPr>
            <p:spPr>
              <a:xfrm flipV="1">
                <a:off x="1025652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042ECEE-7E8C-4A41-AAE4-222A7AD984FA}"/>
                  </a:ext>
                </a:extLst>
              </p:cNvPr>
              <p:cNvCxnSpPr/>
              <p:nvPr/>
            </p:nvCxnSpPr>
            <p:spPr>
              <a:xfrm flipV="1">
                <a:off x="1130046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BA2234C-4DBF-4456-B24A-0ABC71E524FE}"/>
                </a:ext>
              </a:extLst>
            </p:cNvPr>
            <p:cNvGrpSpPr/>
            <p:nvPr/>
          </p:nvGrpSpPr>
          <p:grpSpPr>
            <a:xfrm>
              <a:off x="479352" y="207806"/>
              <a:ext cx="736181" cy="4372999"/>
              <a:chOff x="880796" y="118596"/>
              <a:chExt cx="736181" cy="4372999"/>
            </a:xfrm>
          </p:grpSpPr>
          <p:sp>
            <p:nvSpPr>
              <p:cNvPr id="62" name="TextBox 61">
                <a:extLst>
                  <a:ext uri="{FF2B5EF4-FFF2-40B4-BE49-F238E27FC236}">
                    <a16:creationId xmlns:a16="http://schemas.microsoft.com/office/drawing/2014/main" id="{47C3CBF6-1D9E-4DB2-BF4C-1FF45204125D}"/>
                  </a:ext>
                </a:extLst>
              </p:cNvPr>
              <p:cNvSpPr txBox="1"/>
              <p:nvPr/>
            </p:nvSpPr>
            <p:spPr>
              <a:xfrm>
                <a:off x="888049" y="3906820"/>
                <a:ext cx="553357" cy="584775"/>
              </a:xfrm>
              <a:prstGeom prst="rect">
                <a:avLst/>
              </a:prstGeom>
              <a:noFill/>
            </p:spPr>
            <p:txBody>
              <a:bodyPr wrap="none" rtlCol="0">
                <a:spAutoFit/>
              </a:bodyPr>
              <a:lstStyle/>
              <a:p>
                <a:r>
                  <a:rPr lang="en-US" sz="3200" dirty="0">
                    <a:solidFill>
                      <a:schemeClr val="accent6">
                        <a:lumMod val="50000"/>
                      </a:schemeClr>
                    </a:solidFill>
                  </a:rPr>
                  <a:t>1s</a:t>
                </a:r>
                <a:endParaRPr lang="en-CA" sz="3200" dirty="0">
                  <a:solidFill>
                    <a:schemeClr val="accent6">
                      <a:lumMod val="50000"/>
                    </a:schemeClr>
                  </a:solidFill>
                </a:endParaRPr>
              </a:p>
            </p:txBody>
          </p:sp>
          <p:sp>
            <p:nvSpPr>
              <p:cNvPr id="63" name="TextBox 62">
                <a:extLst>
                  <a:ext uri="{FF2B5EF4-FFF2-40B4-BE49-F238E27FC236}">
                    <a16:creationId xmlns:a16="http://schemas.microsoft.com/office/drawing/2014/main" id="{E195F71C-7C41-494C-AE88-35FDD0C0AB14}"/>
                  </a:ext>
                </a:extLst>
              </p:cNvPr>
              <p:cNvSpPr txBox="1"/>
              <p:nvPr/>
            </p:nvSpPr>
            <p:spPr>
              <a:xfrm>
                <a:off x="895305" y="2956136"/>
                <a:ext cx="721672" cy="584775"/>
              </a:xfrm>
              <a:prstGeom prst="rect">
                <a:avLst/>
              </a:prstGeom>
              <a:noFill/>
            </p:spPr>
            <p:txBody>
              <a:bodyPr wrap="square" rtlCol="0">
                <a:spAutoFit/>
              </a:bodyPr>
              <a:lstStyle/>
              <a:p>
                <a:r>
                  <a:rPr lang="en-US" sz="3200" dirty="0">
                    <a:solidFill>
                      <a:schemeClr val="accent6">
                        <a:lumMod val="50000"/>
                      </a:schemeClr>
                    </a:solidFill>
                  </a:rPr>
                  <a:t>2s</a:t>
                </a:r>
                <a:endParaRPr lang="en-CA" sz="3200" dirty="0">
                  <a:solidFill>
                    <a:schemeClr val="accent6">
                      <a:lumMod val="50000"/>
                    </a:schemeClr>
                  </a:solidFill>
                </a:endParaRPr>
              </a:p>
            </p:txBody>
          </p:sp>
          <p:sp>
            <p:nvSpPr>
              <p:cNvPr id="64" name="TextBox 63">
                <a:extLst>
                  <a:ext uri="{FF2B5EF4-FFF2-40B4-BE49-F238E27FC236}">
                    <a16:creationId xmlns:a16="http://schemas.microsoft.com/office/drawing/2014/main" id="{F34DD956-5DB4-4B16-AF13-9813BF69697D}"/>
                  </a:ext>
                </a:extLst>
              </p:cNvPr>
              <p:cNvSpPr txBox="1"/>
              <p:nvPr/>
            </p:nvSpPr>
            <p:spPr>
              <a:xfrm>
                <a:off x="888048" y="2005448"/>
                <a:ext cx="721672" cy="584775"/>
              </a:xfrm>
              <a:prstGeom prst="rect">
                <a:avLst/>
              </a:prstGeom>
              <a:noFill/>
            </p:spPr>
            <p:txBody>
              <a:bodyPr wrap="square" rtlCol="0">
                <a:spAutoFit/>
              </a:bodyPr>
              <a:lstStyle/>
              <a:p>
                <a:r>
                  <a:rPr lang="en-US" sz="3200" dirty="0">
                    <a:solidFill>
                      <a:schemeClr val="accent6">
                        <a:lumMod val="50000"/>
                      </a:schemeClr>
                    </a:solidFill>
                  </a:rPr>
                  <a:t>3s</a:t>
                </a:r>
                <a:endParaRPr lang="en-CA" sz="3200" dirty="0">
                  <a:solidFill>
                    <a:schemeClr val="accent6">
                      <a:lumMod val="50000"/>
                    </a:schemeClr>
                  </a:solidFill>
                </a:endParaRPr>
              </a:p>
            </p:txBody>
          </p:sp>
          <p:sp>
            <p:nvSpPr>
              <p:cNvPr id="65" name="TextBox 64">
                <a:extLst>
                  <a:ext uri="{FF2B5EF4-FFF2-40B4-BE49-F238E27FC236}">
                    <a16:creationId xmlns:a16="http://schemas.microsoft.com/office/drawing/2014/main" id="{6775137E-9E95-407C-9D31-33D22C52FADF}"/>
                  </a:ext>
                </a:extLst>
              </p:cNvPr>
              <p:cNvSpPr txBox="1"/>
              <p:nvPr/>
            </p:nvSpPr>
            <p:spPr>
              <a:xfrm>
                <a:off x="880796" y="1040251"/>
                <a:ext cx="553357" cy="584775"/>
              </a:xfrm>
              <a:prstGeom prst="rect">
                <a:avLst/>
              </a:prstGeom>
              <a:noFill/>
            </p:spPr>
            <p:txBody>
              <a:bodyPr wrap="none" rtlCol="0">
                <a:spAutoFit/>
              </a:bodyPr>
              <a:lstStyle/>
              <a:p>
                <a:r>
                  <a:rPr lang="en-US" sz="3200" dirty="0">
                    <a:solidFill>
                      <a:schemeClr val="accent6">
                        <a:lumMod val="50000"/>
                      </a:schemeClr>
                    </a:solidFill>
                  </a:rPr>
                  <a:t>4s</a:t>
                </a:r>
                <a:endParaRPr lang="en-CA" sz="3200" dirty="0">
                  <a:solidFill>
                    <a:schemeClr val="accent6">
                      <a:lumMod val="50000"/>
                    </a:schemeClr>
                  </a:solidFill>
                </a:endParaRPr>
              </a:p>
            </p:txBody>
          </p:sp>
          <p:sp>
            <p:nvSpPr>
              <p:cNvPr id="66" name="TextBox 65">
                <a:extLst>
                  <a:ext uri="{FF2B5EF4-FFF2-40B4-BE49-F238E27FC236}">
                    <a16:creationId xmlns:a16="http://schemas.microsoft.com/office/drawing/2014/main" id="{C881233B-A475-4F76-A7B6-27F51EB8FF88}"/>
                  </a:ext>
                </a:extLst>
              </p:cNvPr>
              <p:cNvSpPr txBox="1"/>
              <p:nvPr/>
            </p:nvSpPr>
            <p:spPr>
              <a:xfrm>
                <a:off x="888050" y="118596"/>
                <a:ext cx="721672" cy="584775"/>
              </a:xfrm>
              <a:prstGeom prst="rect">
                <a:avLst/>
              </a:prstGeom>
              <a:noFill/>
            </p:spPr>
            <p:txBody>
              <a:bodyPr wrap="square" rtlCol="0">
                <a:spAutoFit/>
              </a:bodyPr>
              <a:lstStyle/>
              <a:p>
                <a:r>
                  <a:rPr lang="en-US" sz="3200" dirty="0">
                    <a:solidFill>
                      <a:schemeClr val="accent6">
                        <a:lumMod val="50000"/>
                      </a:schemeClr>
                    </a:solidFill>
                  </a:rPr>
                  <a:t>5s</a:t>
                </a:r>
                <a:endParaRPr lang="en-CA" sz="3200" dirty="0">
                  <a:solidFill>
                    <a:schemeClr val="accent6">
                      <a:lumMod val="50000"/>
                    </a:schemeClr>
                  </a:solidFill>
                </a:endParaRPr>
              </a:p>
            </p:txBody>
          </p:sp>
        </p:grpSp>
      </p:grpSp>
      <p:grpSp>
        <p:nvGrpSpPr>
          <p:cNvPr id="73" name="Group 72">
            <a:extLst>
              <a:ext uri="{FF2B5EF4-FFF2-40B4-BE49-F238E27FC236}">
                <a16:creationId xmlns:a16="http://schemas.microsoft.com/office/drawing/2014/main" id="{2B201C7A-671A-42F2-8C64-77937C9813BD}"/>
              </a:ext>
            </a:extLst>
          </p:cNvPr>
          <p:cNvGrpSpPr/>
          <p:nvPr/>
        </p:nvGrpSpPr>
        <p:grpSpPr>
          <a:xfrm>
            <a:off x="7515038" y="5031249"/>
            <a:ext cx="4543612" cy="937088"/>
            <a:chOff x="872627" y="5034965"/>
            <a:chExt cx="4543612" cy="937088"/>
          </a:xfrm>
        </p:grpSpPr>
        <p:grpSp>
          <p:nvGrpSpPr>
            <p:cNvPr id="74" name="Group 73">
              <a:extLst>
                <a:ext uri="{FF2B5EF4-FFF2-40B4-BE49-F238E27FC236}">
                  <a16:creationId xmlns:a16="http://schemas.microsoft.com/office/drawing/2014/main" id="{AE52933F-B676-43AC-B3AA-4EB17C646A4D}"/>
                </a:ext>
              </a:extLst>
            </p:cNvPr>
            <p:cNvGrpSpPr/>
            <p:nvPr/>
          </p:nvGrpSpPr>
          <p:grpSpPr>
            <a:xfrm>
              <a:off x="1214552" y="5034965"/>
              <a:ext cx="3814648" cy="418777"/>
              <a:chOff x="7124700" y="5646420"/>
              <a:chExt cx="4175760" cy="278130"/>
            </a:xfrm>
          </p:grpSpPr>
          <p:cxnSp>
            <p:nvCxnSpPr>
              <p:cNvPr id="80" name="Straight Connector 79">
                <a:extLst>
                  <a:ext uri="{FF2B5EF4-FFF2-40B4-BE49-F238E27FC236}">
                    <a16:creationId xmlns:a16="http://schemas.microsoft.com/office/drawing/2014/main" id="{80ADC8A4-F909-4E98-A679-30D65020D0A5}"/>
                  </a:ext>
                </a:extLst>
              </p:cNvPr>
              <p:cNvCxnSpPr/>
              <p:nvPr/>
            </p:nvCxnSpPr>
            <p:spPr>
              <a:xfrm flipV="1">
                <a:off x="712470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0224535-B22F-4BA4-91DA-F24E4E4DC0DF}"/>
                  </a:ext>
                </a:extLst>
              </p:cNvPr>
              <p:cNvCxnSpPr/>
              <p:nvPr/>
            </p:nvCxnSpPr>
            <p:spPr>
              <a:xfrm flipV="1">
                <a:off x="816864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945184-D4D4-40D8-947D-20400191D5C5}"/>
                  </a:ext>
                </a:extLst>
              </p:cNvPr>
              <p:cNvCxnSpPr/>
              <p:nvPr/>
            </p:nvCxnSpPr>
            <p:spPr>
              <a:xfrm flipV="1">
                <a:off x="921258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46D7EA8-5DBD-449B-8B94-96EEA3EDC647}"/>
                  </a:ext>
                </a:extLst>
              </p:cNvPr>
              <p:cNvCxnSpPr/>
              <p:nvPr/>
            </p:nvCxnSpPr>
            <p:spPr>
              <a:xfrm flipV="1">
                <a:off x="1025652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44C56C-ECD0-4F5A-B2D5-346AA06207FC}"/>
                  </a:ext>
                </a:extLst>
              </p:cNvPr>
              <p:cNvCxnSpPr/>
              <p:nvPr/>
            </p:nvCxnSpPr>
            <p:spPr>
              <a:xfrm flipV="1">
                <a:off x="1130046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A32F06B8-C470-4111-A477-3128A74129F2}"/>
                </a:ext>
              </a:extLst>
            </p:cNvPr>
            <p:cNvSpPr txBox="1"/>
            <p:nvPr/>
          </p:nvSpPr>
          <p:spPr>
            <a:xfrm>
              <a:off x="872627" y="5387278"/>
              <a:ext cx="740908" cy="584775"/>
            </a:xfrm>
            <a:prstGeom prst="rect">
              <a:avLst/>
            </a:prstGeom>
            <a:noFill/>
          </p:spPr>
          <p:txBody>
            <a:bodyPr wrap="none" rtlCol="0">
              <a:spAutoFit/>
            </a:bodyPr>
            <a:lstStyle/>
            <a:p>
              <a:r>
                <a:rPr lang="en-US" sz="3200" dirty="0">
                  <a:solidFill>
                    <a:srgbClr val="002060"/>
                  </a:solidFill>
                </a:rPr>
                <a:t>1 ls</a:t>
              </a:r>
              <a:endParaRPr lang="en-CA" sz="3200" dirty="0">
                <a:solidFill>
                  <a:srgbClr val="002060"/>
                </a:solidFill>
              </a:endParaRPr>
            </a:p>
          </p:txBody>
        </p:sp>
        <p:sp>
          <p:nvSpPr>
            <p:cNvPr id="76" name="TextBox 75">
              <a:extLst>
                <a:ext uri="{FF2B5EF4-FFF2-40B4-BE49-F238E27FC236}">
                  <a16:creationId xmlns:a16="http://schemas.microsoft.com/office/drawing/2014/main" id="{B58EB1BF-A95C-46D2-AE35-F2C586D407F4}"/>
                </a:ext>
              </a:extLst>
            </p:cNvPr>
            <p:cNvSpPr txBox="1"/>
            <p:nvPr/>
          </p:nvSpPr>
          <p:spPr>
            <a:xfrm>
              <a:off x="1823311" y="5380021"/>
              <a:ext cx="849728" cy="584775"/>
            </a:xfrm>
            <a:prstGeom prst="rect">
              <a:avLst/>
            </a:prstGeom>
            <a:noFill/>
          </p:spPr>
          <p:txBody>
            <a:bodyPr wrap="square" rtlCol="0">
              <a:spAutoFit/>
            </a:bodyPr>
            <a:lstStyle/>
            <a:p>
              <a:r>
                <a:rPr lang="en-US" sz="3200" dirty="0">
                  <a:solidFill>
                    <a:srgbClr val="002060"/>
                  </a:solidFill>
                </a:rPr>
                <a:t>2 ls</a:t>
              </a:r>
              <a:endParaRPr lang="en-CA" sz="3200" dirty="0">
                <a:solidFill>
                  <a:srgbClr val="002060"/>
                </a:solidFill>
              </a:endParaRPr>
            </a:p>
          </p:txBody>
        </p:sp>
        <p:sp>
          <p:nvSpPr>
            <p:cNvPr id="77" name="TextBox 76">
              <a:extLst>
                <a:ext uri="{FF2B5EF4-FFF2-40B4-BE49-F238E27FC236}">
                  <a16:creationId xmlns:a16="http://schemas.microsoft.com/office/drawing/2014/main" id="{F29F2488-AD8C-41FB-8FF6-84082DCBA8B9}"/>
                </a:ext>
              </a:extLst>
            </p:cNvPr>
            <p:cNvSpPr txBox="1"/>
            <p:nvPr/>
          </p:nvSpPr>
          <p:spPr>
            <a:xfrm>
              <a:off x="2773997" y="5387277"/>
              <a:ext cx="756291" cy="584775"/>
            </a:xfrm>
            <a:prstGeom prst="rect">
              <a:avLst/>
            </a:prstGeom>
            <a:noFill/>
          </p:spPr>
          <p:txBody>
            <a:bodyPr wrap="square" rtlCol="0">
              <a:spAutoFit/>
            </a:bodyPr>
            <a:lstStyle/>
            <a:p>
              <a:r>
                <a:rPr lang="en-US" sz="3200" dirty="0">
                  <a:solidFill>
                    <a:srgbClr val="002060"/>
                  </a:solidFill>
                </a:rPr>
                <a:t>3 ls</a:t>
              </a:r>
              <a:endParaRPr lang="en-CA" sz="3200" dirty="0">
                <a:solidFill>
                  <a:srgbClr val="002060"/>
                </a:solidFill>
              </a:endParaRPr>
            </a:p>
          </p:txBody>
        </p:sp>
        <p:sp>
          <p:nvSpPr>
            <p:cNvPr id="78" name="TextBox 77">
              <a:extLst>
                <a:ext uri="{FF2B5EF4-FFF2-40B4-BE49-F238E27FC236}">
                  <a16:creationId xmlns:a16="http://schemas.microsoft.com/office/drawing/2014/main" id="{9529A25A-B450-49F3-89A4-9F732CC34E20}"/>
                </a:ext>
              </a:extLst>
            </p:cNvPr>
            <p:cNvSpPr txBox="1"/>
            <p:nvPr/>
          </p:nvSpPr>
          <p:spPr>
            <a:xfrm>
              <a:off x="3724689" y="5380024"/>
              <a:ext cx="740908" cy="584775"/>
            </a:xfrm>
            <a:prstGeom prst="rect">
              <a:avLst/>
            </a:prstGeom>
            <a:noFill/>
          </p:spPr>
          <p:txBody>
            <a:bodyPr wrap="none" rtlCol="0">
              <a:spAutoFit/>
            </a:bodyPr>
            <a:lstStyle/>
            <a:p>
              <a:r>
                <a:rPr lang="en-US" sz="3200" dirty="0">
                  <a:solidFill>
                    <a:srgbClr val="002060"/>
                  </a:solidFill>
                </a:rPr>
                <a:t>4 ls</a:t>
              </a:r>
              <a:endParaRPr lang="en-CA" sz="3200" dirty="0">
                <a:solidFill>
                  <a:srgbClr val="002060"/>
                </a:solidFill>
              </a:endParaRPr>
            </a:p>
          </p:txBody>
        </p:sp>
        <p:sp>
          <p:nvSpPr>
            <p:cNvPr id="79" name="TextBox 78">
              <a:extLst>
                <a:ext uri="{FF2B5EF4-FFF2-40B4-BE49-F238E27FC236}">
                  <a16:creationId xmlns:a16="http://schemas.microsoft.com/office/drawing/2014/main" id="{434F54B8-8EBA-4177-B0E1-76D5D8BC9734}"/>
                </a:ext>
              </a:extLst>
            </p:cNvPr>
            <p:cNvSpPr txBox="1"/>
            <p:nvPr/>
          </p:nvSpPr>
          <p:spPr>
            <a:xfrm>
              <a:off x="4675373" y="5372767"/>
              <a:ext cx="740866" cy="584775"/>
            </a:xfrm>
            <a:prstGeom prst="rect">
              <a:avLst/>
            </a:prstGeom>
            <a:noFill/>
          </p:spPr>
          <p:txBody>
            <a:bodyPr wrap="square" rtlCol="0">
              <a:spAutoFit/>
            </a:bodyPr>
            <a:lstStyle/>
            <a:p>
              <a:r>
                <a:rPr lang="en-US" sz="3200" dirty="0">
                  <a:solidFill>
                    <a:srgbClr val="002060"/>
                  </a:solidFill>
                </a:rPr>
                <a:t>5 ls</a:t>
              </a:r>
              <a:endParaRPr lang="en-CA" sz="3200" dirty="0">
                <a:solidFill>
                  <a:srgbClr val="002060"/>
                </a:solidFill>
              </a:endParaRPr>
            </a:p>
          </p:txBody>
        </p:sp>
      </p:grpSp>
      <p:grpSp>
        <p:nvGrpSpPr>
          <p:cNvPr id="98" name="Group 97">
            <a:extLst>
              <a:ext uri="{FF2B5EF4-FFF2-40B4-BE49-F238E27FC236}">
                <a16:creationId xmlns:a16="http://schemas.microsoft.com/office/drawing/2014/main" id="{A299AE70-6781-42BE-8079-F3630BAD3056}"/>
              </a:ext>
            </a:extLst>
          </p:cNvPr>
          <p:cNvGrpSpPr/>
          <p:nvPr/>
        </p:nvGrpSpPr>
        <p:grpSpPr>
          <a:xfrm>
            <a:off x="354495" y="4290815"/>
            <a:ext cx="5073847" cy="949779"/>
            <a:chOff x="354495" y="4231820"/>
            <a:chExt cx="5073847" cy="949779"/>
          </a:xfrm>
        </p:grpSpPr>
        <p:sp>
          <p:nvSpPr>
            <p:cNvPr id="86" name="Rectangle 85">
              <a:extLst>
                <a:ext uri="{FF2B5EF4-FFF2-40B4-BE49-F238E27FC236}">
                  <a16:creationId xmlns:a16="http://schemas.microsoft.com/office/drawing/2014/main" id="{18671FE8-B8A9-4782-932B-82EBEC1E2D4B}"/>
                </a:ext>
              </a:extLst>
            </p:cNvPr>
            <p:cNvSpPr/>
            <p:nvPr/>
          </p:nvSpPr>
          <p:spPr>
            <a:xfrm rot="10800000">
              <a:off x="354495" y="5075991"/>
              <a:ext cx="5073847" cy="10560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89" name="Subtitle 2">
                  <a:extLst>
                    <a:ext uri="{FF2B5EF4-FFF2-40B4-BE49-F238E27FC236}">
                      <a16:creationId xmlns:a16="http://schemas.microsoft.com/office/drawing/2014/main" id="{4D814EA0-3F89-41AD-9DDC-14722247E51E}"/>
                    </a:ext>
                  </a:extLst>
                </p:cNvPr>
                <p:cNvSpPr txBox="1">
                  <a:spLocks/>
                </p:cNvSpPr>
                <p:nvPr/>
              </p:nvSpPr>
              <p:spPr>
                <a:xfrm>
                  <a:off x="824374" y="423182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rgbClr val="002060"/>
                            </a:solidFill>
                            <a:latin typeface="Cambria Math" panose="02040503050406030204" pitchFamily="18" charset="0"/>
                          </a:rPr>
                          <m:t>𝑥</m:t>
                        </m:r>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𝑐𝑡</m:t>
                        </m:r>
                      </m:oMath>
                    </m:oMathPara>
                  </a14:m>
                  <a:endParaRPr lang="en-US" dirty="0">
                    <a:solidFill>
                      <a:schemeClr val="tx1"/>
                    </a:solidFill>
                  </a:endParaRPr>
                </a:p>
              </p:txBody>
            </p:sp>
          </mc:Choice>
          <mc:Fallback xmlns="">
            <p:sp>
              <p:nvSpPr>
                <p:cNvPr id="89" name="Subtitle 2">
                  <a:extLst>
                    <a:ext uri="{FF2B5EF4-FFF2-40B4-BE49-F238E27FC236}">
                      <a16:creationId xmlns:a16="http://schemas.microsoft.com/office/drawing/2014/main" id="{4D814EA0-3F89-41AD-9DDC-14722247E51E}"/>
                    </a:ext>
                  </a:extLst>
                </p:cNvPr>
                <p:cNvSpPr txBox="1">
                  <a:spLocks noRot="1" noChangeAspect="1" noMove="1" noResize="1" noEditPoints="1" noAdjustHandles="1" noChangeArrowheads="1" noChangeShapeType="1" noTextEdit="1"/>
                </p:cNvSpPr>
                <p:nvPr/>
              </p:nvSpPr>
              <p:spPr>
                <a:xfrm>
                  <a:off x="824374" y="4231820"/>
                  <a:ext cx="2648474" cy="776913"/>
                </a:xfrm>
                <a:prstGeom prst="rect">
                  <a:avLst/>
                </a:prstGeom>
                <a:blipFill>
                  <a:blip r:embed="rId9"/>
                  <a:stretch>
                    <a:fillRect/>
                  </a:stretch>
                </a:blipFill>
              </p:spPr>
              <p:txBody>
                <a:bodyPr/>
                <a:lstStyle/>
                <a:p>
                  <a:r>
                    <a:rPr lang="en-CA">
                      <a:noFill/>
                    </a:rPr>
                    <a:t> </a:t>
                  </a:r>
                </a:p>
              </p:txBody>
            </p:sp>
          </mc:Fallback>
        </mc:AlternateContent>
      </p:grpSp>
      <p:grpSp>
        <p:nvGrpSpPr>
          <p:cNvPr id="97" name="Group 96">
            <a:extLst>
              <a:ext uri="{FF2B5EF4-FFF2-40B4-BE49-F238E27FC236}">
                <a16:creationId xmlns:a16="http://schemas.microsoft.com/office/drawing/2014/main" id="{205CE93A-4B7E-4797-B8DE-6F5DD50B151E}"/>
              </a:ext>
            </a:extLst>
          </p:cNvPr>
          <p:cNvGrpSpPr/>
          <p:nvPr/>
        </p:nvGrpSpPr>
        <p:grpSpPr>
          <a:xfrm>
            <a:off x="8387224" y="-494682"/>
            <a:ext cx="2648474" cy="6769140"/>
            <a:chOff x="8387224" y="-494682"/>
            <a:chExt cx="2648474" cy="6769140"/>
          </a:xfrm>
        </p:grpSpPr>
        <p:sp>
          <p:nvSpPr>
            <p:cNvPr id="88" name="Rectangle 87">
              <a:extLst>
                <a:ext uri="{FF2B5EF4-FFF2-40B4-BE49-F238E27FC236}">
                  <a16:creationId xmlns:a16="http://schemas.microsoft.com/office/drawing/2014/main" id="{CCF5C22B-041E-4B4E-B859-7DCB54C50F1B}"/>
                </a:ext>
              </a:extLst>
            </p:cNvPr>
            <p:cNvSpPr/>
            <p:nvPr/>
          </p:nvSpPr>
          <p:spPr>
            <a:xfrm rot="8052015">
              <a:off x="5881678" y="2844224"/>
              <a:ext cx="6769140" cy="9132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90" name="Subtitle 2">
                  <a:extLst>
                    <a:ext uri="{FF2B5EF4-FFF2-40B4-BE49-F238E27FC236}">
                      <a16:creationId xmlns:a16="http://schemas.microsoft.com/office/drawing/2014/main" id="{F2D69D00-914A-4D58-9774-271ED75F4DEB}"/>
                    </a:ext>
                  </a:extLst>
                </p:cNvPr>
                <p:cNvSpPr txBox="1">
                  <a:spLocks/>
                </p:cNvSpPr>
                <p:nvPr/>
              </p:nvSpPr>
              <p:spPr>
                <a:xfrm rot="18957310">
                  <a:off x="8387224" y="118382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rgbClr val="002060"/>
                            </a:solidFill>
                            <a:latin typeface="Cambria Math" panose="02040503050406030204" pitchFamily="18" charset="0"/>
                          </a:rPr>
                          <m:t>𝑥</m:t>
                        </m:r>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𝑐𝑡</m:t>
                        </m:r>
                      </m:oMath>
                    </m:oMathPara>
                  </a14:m>
                  <a:endParaRPr lang="en-US" dirty="0">
                    <a:solidFill>
                      <a:schemeClr val="tx1"/>
                    </a:solidFill>
                  </a:endParaRPr>
                </a:p>
              </p:txBody>
            </p:sp>
          </mc:Choice>
          <mc:Fallback xmlns="">
            <p:sp>
              <p:nvSpPr>
                <p:cNvPr id="90" name="Subtitle 2">
                  <a:extLst>
                    <a:ext uri="{FF2B5EF4-FFF2-40B4-BE49-F238E27FC236}">
                      <a16:creationId xmlns:a16="http://schemas.microsoft.com/office/drawing/2014/main" id="{F2D69D00-914A-4D58-9774-271ED75F4DEB}"/>
                    </a:ext>
                  </a:extLst>
                </p:cNvPr>
                <p:cNvSpPr txBox="1">
                  <a:spLocks noRot="1" noChangeAspect="1" noMove="1" noResize="1" noEditPoints="1" noAdjustHandles="1" noChangeArrowheads="1" noChangeShapeType="1" noTextEdit="1"/>
                </p:cNvSpPr>
                <p:nvPr/>
              </p:nvSpPr>
              <p:spPr>
                <a:xfrm rot="18957310">
                  <a:off x="8387224" y="1183820"/>
                  <a:ext cx="2648474" cy="776913"/>
                </a:xfrm>
                <a:prstGeom prst="rect">
                  <a:avLst/>
                </a:prstGeom>
                <a:blipFill>
                  <a:blip r:embed="rId10"/>
                  <a:stretch>
                    <a:fillRect/>
                  </a:stretch>
                </a:blipFill>
              </p:spPr>
              <p:txBody>
                <a:bodyPr/>
                <a:lstStyle/>
                <a:p>
                  <a:r>
                    <a:rPr lang="en-CA">
                      <a:noFill/>
                    </a:rPr>
                    <a:t> </a:t>
                  </a:r>
                </a:p>
              </p:txBody>
            </p:sp>
          </mc:Fallback>
        </mc:AlternateContent>
      </p:grpSp>
      <p:cxnSp>
        <p:nvCxnSpPr>
          <p:cNvPr id="91" name="Straight Connector 90">
            <a:extLst>
              <a:ext uri="{FF2B5EF4-FFF2-40B4-BE49-F238E27FC236}">
                <a16:creationId xmlns:a16="http://schemas.microsoft.com/office/drawing/2014/main" id="{AC114F1F-ABD3-46E8-8061-158CF13AF546}"/>
              </a:ext>
            </a:extLst>
          </p:cNvPr>
          <p:cNvCxnSpPr>
            <a:cxnSpLocks/>
          </p:cNvCxnSpPr>
          <p:nvPr/>
        </p:nvCxnSpPr>
        <p:spPr>
          <a:xfrm>
            <a:off x="5958963" y="-235974"/>
            <a:ext cx="0" cy="7093974"/>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0FFA9A05-DC7C-4395-A77E-6F259279267E}"/>
                  </a:ext>
                </a:extLst>
              </p:cNvPr>
              <p:cNvSpPr txBox="1">
                <a:spLocks/>
              </p:cNvSpPr>
              <p:nvPr/>
            </p:nvSpPr>
            <p:spPr>
              <a:xfrm>
                <a:off x="209858" y="6081087"/>
                <a:ext cx="5276542" cy="7769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chemeClr val="tx1"/>
                          </a:solidFill>
                          <a:latin typeface="Cambria Math" panose="02040503050406030204" pitchFamily="18" charset="0"/>
                        </a:rPr>
                        <m:t>=300 000 000 </m:t>
                      </m:r>
                      <m:r>
                        <a:rPr lang="en-US" sz="4800" b="0" i="1" smtClean="0">
                          <a:solidFill>
                            <a:schemeClr val="tx1"/>
                          </a:solidFill>
                          <a:latin typeface="Cambria Math" panose="02040503050406030204" pitchFamily="18" charset="0"/>
                        </a:rPr>
                        <m:t>𝑚</m:t>
                      </m:r>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𝑠</m:t>
                      </m:r>
                    </m:oMath>
                  </m:oMathPara>
                </a14:m>
                <a:endParaRPr lang="en-US" dirty="0">
                  <a:solidFill>
                    <a:schemeClr val="tx1"/>
                  </a:solidFill>
                </a:endParaRPr>
              </a:p>
            </p:txBody>
          </p:sp>
        </mc:Choice>
        <mc:Fallback xmlns="">
          <p:sp>
            <p:nvSpPr>
              <p:cNvPr id="94" name="Subtitle 2">
                <a:extLst>
                  <a:ext uri="{FF2B5EF4-FFF2-40B4-BE49-F238E27FC236}">
                    <a16:creationId xmlns:a16="http://schemas.microsoft.com/office/drawing/2014/main" id="{0FFA9A05-DC7C-4395-A77E-6F259279267E}"/>
                  </a:ext>
                </a:extLst>
              </p:cNvPr>
              <p:cNvSpPr txBox="1">
                <a:spLocks noRot="1" noChangeAspect="1" noMove="1" noResize="1" noEditPoints="1" noAdjustHandles="1" noChangeArrowheads="1" noChangeShapeType="1" noTextEdit="1"/>
              </p:cNvSpPr>
              <p:nvPr/>
            </p:nvSpPr>
            <p:spPr>
              <a:xfrm>
                <a:off x="209858" y="6081087"/>
                <a:ext cx="5276542" cy="776913"/>
              </a:xfrm>
              <a:prstGeom prst="rect">
                <a:avLst/>
              </a:prstGeom>
              <a:blipFill>
                <a:blip r:embed="rId11"/>
                <a:stretch>
                  <a:fillRect/>
                </a:stretch>
              </a:blipFill>
            </p:spPr>
            <p:txBody>
              <a:bodyPr/>
              <a:lstStyle/>
              <a:p>
                <a:r>
                  <a:rPr lang="en-CA">
                    <a:noFill/>
                  </a:rPr>
                  <a:t> </a:t>
                </a:r>
              </a:p>
            </p:txBody>
          </p:sp>
        </mc:Fallback>
      </mc:AlternateContent>
      <p:grpSp>
        <p:nvGrpSpPr>
          <p:cNvPr id="106" name="Group 105">
            <a:extLst>
              <a:ext uri="{FF2B5EF4-FFF2-40B4-BE49-F238E27FC236}">
                <a16:creationId xmlns:a16="http://schemas.microsoft.com/office/drawing/2014/main" id="{F9343F66-4F6F-45E4-97DD-4DCCE3CC2838}"/>
              </a:ext>
            </a:extLst>
          </p:cNvPr>
          <p:cNvGrpSpPr/>
          <p:nvPr/>
        </p:nvGrpSpPr>
        <p:grpSpPr>
          <a:xfrm>
            <a:off x="6074612" y="5675950"/>
            <a:ext cx="3020402" cy="1197576"/>
            <a:chOff x="6074612" y="5675950"/>
            <a:chExt cx="3020402" cy="1197576"/>
          </a:xfrm>
        </p:grpSpPr>
        <p:sp>
          <p:nvSpPr>
            <p:cNvPr id="103" name="TextBox 102">
              <a:extLst>
                <a:ext uri="{FF2B5EF4-FFF2-40B4-BE49-F238E27FC236}">
                  <a16:creationId xmlns:a16="http://schemas.microsoft.com/office/drawing/2014/main" id="{AE4ACC74-6B45-490E-9E52-37DF81B99E5F}"/>
                </a:ext>
              </a:extLst>
            </p:cNvPr>
            <p:cNvSpPr txBox="1"/>
            <p:nvPr/>
          </p:nvSpPr>
          <p:spPr>
            <a:xfrm>
              <a:off x="6074612" y="5919419"/>
              <a:ext cx="3020402" cy="954107"/>
            </a:xfrm>
            <a:prstGeom prst="rect">
              <a:avLst/>
            </a:prstGeom>
            <a:noFill/>
          </p:spPr>
          <p:txBody>
            <a:bodyPr wrap="square" rtlCol="0">
              <a:spAutoFit/>
            </a:bodyPr>
            <a:lstStyle/>
            <a:p>
              <a:r>
                <a:rPr lang="en-US" sz="2800" dirty="0">
                  <a:solidFill>
                    <a:srgbClr val="00B0F0"/>
                  </a:solidFill>
                </a:rPr>
                <a:t>300 000 000m</a:t>
              </a:r>
            </a:p>
            <a:p>
              <a:r>
                <a:rPr lang="en-US" sz="2800" dirty="0">
                  <a:solidFill>
                    <a:srgbClr val="00B0F0"/>
                  </a:solidFill>
                </a:rPr>
                <a:t>= 1 light-second (ls)</a:t>
              </a:r>
              <a:endParaRPr lang="en-CA" sz="2800" dirty="0">
                <a:solidFill>
                  <a:srgbClr val="00B0F0"/>
                </a:solidFill>
              </a:endParaRPr>
            </a:p>
          </p:txBody>
        </p:sp>
        <p:cxnSp>
          <p:nvCxnSpPr>
            <p:cNvPr id="104" name="Straight Arrow Connector 103">
              <a:extLst>
                <a:ext uri="{FF2B5EF4-FFF2-40B4-BE49-F238E27FC236}">
                  <a16:creationId xmlns:a16="http://schemas.microsoft.com/office/drawing/2014/main" id="{1F86C7D3-8D6C-4F16-8825-E84B58EC19DC}"/>
                </a:ext>
              </a:extLst>
            </p:cNvPr>
            <p:cNvCxnSpPr>
              <a:cxnSpLocks/>
              <a:endCxn id="75" idx="1"/>
            </p:cNvCxnSpPr>
            <p:nvPr/>
          </p:nvCxnSpPr>
          <p:spPr>
            <a:xfrm flipV="1">
              <a:off x="7020169" y="5675950"/>
              <a:ext cx="494869" cy="264294"/>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12" name="Group 11">
            <a:extLst>
              <a:ext uri="{FF2B5EF4-FFF2-40B4-BE49-F238E27FC236}">
                <a16:creationId xmlns:a16="http://schemas.microsoft.com/office/drawing/2014/main" id="{589F1A52-A317-4937-96A3-004A9BC900CE}"/>
              </a:ext>
            </a:extLst>
          </p:cNvPr>
          <p:cNvGrpSpPr/>
          <p:nvPr/>
        </p:nvGrpSpPr>
        <p:grpSpPr>
          <a:xfrm>
            <a:off x="7837715" y="4310743"/>
            <a:ext cx="963386" cy="620486"/>
            <a:chOff x="9731829" y="3347357"/>
            <a:chExt cx="963386" cy="620486"/>
          </a:xfrm>
        </p:grpSpPr>
        <p:cxnSp>
          <p:nvCxnSpPr>
            <p:cNvPr id="3" name="Straight Arrow Connector 2">
              <a:extLst>
                <a:ext uri="{FF2B5EF4-FFF2-40B4-BE49-F238E27FC236}">
                  <a16:creationId xmlns:a16="http://schemas.microsoft.com/office/drawing/2014/main" id="{67734F80-4658-4319-916D-2EFA2C61B155}"/>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Subtitle 2">
                  <a:extLst>
                    <a:ext uri="{FF2B5EF4-FFF2-40B4-BE49-F238E27FC236}">
                      <a16:creationId xmlns:a16="http://schemas.microsoft.com/office/drawing/2014/main" id="{566144E3-AABD-4DFD-83F1-15DB54AA0968}"/>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85" name="Subtitle 2">
                  <a:extLst>
                    <a:ext uri="{FF2B5EF4-FFF2-40B4-BE49-F238E27FC236}">
                      <a16:creationId xmlns:a16="http://schemas.microsoft.com/office/drawing/2014/main" id="{566144E3-AABD-4DFD-83F1-15DB54AA0968}"/>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2"/>
                  <a:stretch>
                    <a:fillRect/>
                  </a:stretch>
                </a:blipFill>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3709BC5A-DFCF-4928-873B-0BBFC1D72BD0}"/>
              </a:ext>
            </a:extLst>
          </p:cNvPr>
          <p:cNvGrpSpPr/>
          <p:nvPr/>
        </p:nvGrpSpPr>
        <p:grpSpPr>
          <a:xfrm>
            <a:off x="8798380" y="3350079"/>
            <a:ext cx="547007" cy="963386"/>
            <a:chOff x="10692494" y="2386693"/>
            <a:chExt cx="547007" cy="963386"/>
          </a:xfrm>
        </p:grpSpPr>
        <mc:AlternateContent xmlns:mc="http://schemas.openxmlformats.org/markup-compatibility/2006" xmlns:a14="http://schemas.microsoft.com/office/drawing/2010/main">
          <mc:Choice Requires="a14">
            <p:sp>
              <p:nvSpPr>
                <p:cNvPr id="92" name="Subtitle 2">
                  <a:extLst>
                    <a:ext uri="{FF2B5EF4-FFF2-40B4-BE49-F238E27FC236}">
                      <a16:creationId xmlns:a16="http://schemas.microsoft.com/office/drawing/2014/main" id="{9CCA8C31-2CDB-4243-8F3F-CB531B4B8FD1}"/>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92" name="Subtitle 2">
                  <a:extLst>
                    <a:ext uri="{FF2B5EF4-FFF2-40B4-BE49-F238E27FC236}">
                      <a16:creationId xmlns:a16="http://schemas.microsoft.com/office/drawing/2014/main" id="{9CCA8C31-2CDB-4243-8F3F-CB531B4B8FD1}"/>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3"/>
                  <a:stretch>
                    <a:fillRect/>
                  </a:stretch>
                </a:blipFill>
              </p:spPr>
              <p:txBody>
                <a:bodyPr/>
                <a:lstStyle/>
                <a:p>
                  <a:r>
                    <a:rPr lang="en-CA">
                      <a:noFill/>
                    </a:rPr>
                    <a:t> </a:t>
                  </a:r>
                </a:p>
              </p:txBody>
            </p:sp>
          </mc:Fallback>
        </mc:AlternateContent>
        <p:cxnSp>
          <p:nvCxnSpPr>
            <p:cNvPr id="87" name="Straight Arrow Connector 86">
              <a:extLst>
                <a:ext uri="{FF2B5EF4-FFF2-40B4-BE49-F238E27FC236}">
                  <a16:creationId xmlns:a16="http://schemas.microsoft.com/office/drawing/2014/main" id="{E85DA58D-A3E1-44C2-B05A-4635309C7BD5}"/>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D22249A6-F531-4850-B1CD-138B24693F4F}"/>
              </a:ext>
            </a:extLst>
          </p:cNvPr>
          <p:cNvGrpSpPr/>
          <p:nvPr/>
        </p:nvGrpSpPr>
        <p:grpSpPr>
          <a:xfrm>
            <a:off x="9753601" y="2422072"/>
            <a:ext cx="963386" cy="620486"/>
            <a:chOff x="9731829" y="3347357"/>
            <a:chExt cx="963386" cy="620486"/>
          </a:xfrm>
        </p:grpSpPr>
        <p:cxnSp>
          <p:nvCxnSpPr>
            <p:cNvPr id="96" name="Straight Arrow Connector 95">
              <a:extLst>
                <a:ext uri="{FF2B5EF4-FFF2-40B4-BE49-F238E27FC236}">
                  <a16:creationId xmlns:a16="http://schemas.microsoft.com/office/drawing/2014/main" id="{3A5F1759-DF4B-4120-8181-42EF74AB0C07}"/>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Subtitle 2">
                  <a:extLst>
                    <a:ext uri="{FF2B5EF4-FFF2-40B4-BE49-F238E27FC236}">
                      <a16:creationId xmlns:a16="http://schemas.microsoft.com/office/drawing/2014/main" id="{F66215EF-E8DE-4F0E-A463-8D5F3A5B3312}"/>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5" name="Subtitle 2">
                  <a:extLst>
                    <a:ext uri="{FF2B5EF4-FFF2-40B4-BE49-F238E27FC236}">
                      <a16:creationId xmlns:a16="http://schemas.microsoft.com/office/drawing/2014/main" id="{F66215EF-E8DE-4F0E-A463-8D5F3A5B3312}"/>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4"/>
                  <a:stretch>
                    <a:fillRect/>
                  </a:stretch>
                </a:blipFill>
              </p:spPr>
              <p:txBody>
                <a:bodyPr/>
                <a:lstStyle/>
                <a:p>
                  <a:r>
                    <a:rPr lang="en-CA">
                      <a:noFill/>
                    </a:rPr>
                    <a:t> </a:t>
                  </a:r>
                </a:p>
              </p:txBody>
            </p:sp>
          </mc:Fallback>
        </mc:AlternateContent>
      </p:grpSp>
      <p:grpSp>
        <p:nvGrpSpPr>
          <p:cNvPr id="107" name="Group 106">
            <a:extLst>
              <a:ext uri="{FF2B5EF4-FFF2-40B4-BE49-F238E27FC236}">
                <a16:creationId xmlns:a16="http://schemas.microsoft.com/office/drawing/2014/main" id="{2A6744F8-A611-49B1-97C3-8B336D29C6C1}"/>
              </a:ext>
            </a:extLst>
          </p:cNvPr>
          <p:cNvGrpSpPr/>
          <p:nvPr/>
        </p:nvGrpSpPr>
        <p:grpSpPr>
          <a:xfrm>
            <a:off x="10714266" y="1461408"/>
            <a:ext cx="547007" cy="963386"/>
            <a:chOff x="10692494" y="2386693"/>
            <a:chExt cx="547007" cy="963386"/>
          </a:xfrm>
        </p:grpSpPr>
        <mc:AlternateContent xmlns:mc="http://schemas.openxmlformats.org/markup-compatibility/2006" xmlns:a14="http://schemas.microsoft.com/office/drawing/2010/main">
          <mc:Choice Requires="a14">
            <p:sp>
              <p:nvSpPr>
                <p:cNvPr id="108" name="Subtitle 2">
                  <a:extLst>
                    <a:ext uri="{FF2B5EF4-FFF2-40B4-BE49-F238E27FC236}">
                      <a16:creationId xmlns:a16="http://schemas.microsoft.com/office/drawing/2014/main" id="{E57DCEB2-24C8-487C-97CF-44BB0BFD7D87}"/>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8" name="Subtitle 2">
                  <a:extLst>
                    <a:ext uri="{FF2B5EF4-FFF2-40B4-BE49-F238E27FC236}">
                      <a16:creationId xmlns:a16="http://schemas.microsoft.com/office/drawing/2014/main" id="{E57DCEB2-24C8-487C-97CF-44BB0BFD7D87}"/>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5"/>
                  <a:stretch>
                    <a:fillRect/>
                  </a:stretch>
                </a:blipFill>
              </p:spPr>
              <p:txBody>
                <a:bodyPr/>
                <a:lstStyle/>
                <a:p>
                  <a:r>
                    <a:rPr lang="en-CA">
                      <a:noFill/>
                    </a:rPr>
                    <a:t> </a:t>
                  </a:r>
                </a:p>
              </p:txBody>
            </p:sp>
          </mc:Fallback>
        </mc:AlternateContent>
        <p:cxnSp>
          <p:nvCxnSpPr>
            <p:cNvPr id="109" name="Straight Arrow Connector 108">
              <a:extLst>
                <a:ext uri="{FF2B5EF4-FFF2-40B4-BE49-F238E27FC236}">
                  <a16:creationId xmlns:a16="http://schemas.microsoft.com/office/drawing/2014/main" id="{AEE61398-D305-49F1-8BC7-B1A14F71A570}"/>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F897A427-2FAC-4DF6-9DBF-1511B6883F85}"/>
              </a:ext>
            </a:extLst>
          </p:cNvPr>
          <p:cNvSpPr txBox="1"/>
          <p:nvPr/>
        </p:nvSpPr>
        <p:spPr>
          <a:xfrm>
            <a:off x="9470571" y="3355258"/>
            <a:ext cx="2579916" cy="1077218"/>
          </a:xfrm>
          <a:prstGeom prst="rect">
            <a:avLst/>
          </a:prstGeom>
          <a:solidFill>
            <a:schemeClr val="bg1"/>
          </a:solidFill>
          <a:ln w="57150">
            <a:solidFill>
              <a:schemeClr val="tx1"/>
            </a:solidFill>
          </a:ln>
        </p:spPr>
        <p:txBody>
          <a:bodyPr wrap="square" rtlCol="0">
            <a:spAutoFit/>
          </a:bodyPr>
          <a:lstStyle/>
          <a:p>
            <a:pPr algn="ctr"/>
            <a:r>
              <a:rPr lang="en-US" sz="3200" dirty="0">
                <a:solidFill>
                  <a:srgbClr val="FF0000"/>
                </a:solidFill>
              </a:rPr>
              <a:t>Slope = 1 </a:t>
            </a:r>
            <a:br>
              <a:rPr lang="en-US" sz="3200" dirty="0">
                <a:solidFill>
                  <a:srgbClr val="FF0000"/>
                </a:solidFill>
              </a:rPr>
            </a:br>
            <a:r>
              <a:rPr lang="en-US" sz="3200" dirty="0">
                <a:solidFill>
                  <a:srgbClr val="FF0000"/>
                </a:solidFill>
              </a:rPr>
              <a:t>(45 degrees)</a:t>
            </a:r>
            <a:endParaRPr lang="en-CA" sz="3200" dirty="0">
              <a:solidFill>
                <a:srgbClr val="FF0000"/>
              </a:solidFill>
            </a:endParaRPr>
          </a:p>
        </p:txBody>
      </p:sp>
    </p:spTree>
    <p:custDataLst>
      <p:tags r:id="rId1"/>
    </p:custDataLst>
    <p:extLst>
      <p:ext uri="{BB962C8B-B14F-4D97-AF65-F5344CB8AC3E}">
        <p14:creationId xmlns:p14="http://schemas.microsoft.com/office/powerpoint/2010/main" val="29825368"/>
      </p:ext>
    </p:extLst>
  </p:cSld>
  <p:clrMapOvr>
    <a:masterClrMapping/>
  </p:clrMapOvr>
  <mc:AlternateContent xmlns:mc="http://schemas.openxmlformats.org/markup-compatibility/2006" xmlns:p14="http://schemas.microsoft.com/office/powerpoint/2010/main">
    <mc:Choice Requires="p14">
      <p:transition spd="slow" p14:dur="2000" advTm="62908"/>
    </mc:Choice>
    <mc:Fallback xmlns="">
      <p:transition spd="slow" advTm="629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left)">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down)">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down)">
                                      <p:cBhvr>
                                        <p:cTn id="48" dur="500"/>
                                        <p:tgtEl>
                                          <p:spTgt spid="9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fade">
                                      <p:cBhvr>
                                        <p:cTn id="6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438722879"/>
      </p:ext>
    </p:extLst>
  </p:cSld>
  <p:clrMapOvr>
    <a:masterClrMapping/>
  </p:clrMapOvr>
  <mc:AlternateContent xmlns:mc="http://schemas.openxmlformats.org/markup-compatibility/2006" xmlns:p14="http://schemas.microsoft.com/office/powerpoint/2010/main">
    <mc:Choice Requires="p14">
      <p:transition spd="slow" p14:dur="2000" advTm="17249"/>
    </mc:Choice>
    <mc:Fallback xmlns="">
      <p:transition spd="slow" advTm="17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8" name="Straight Connector 7">
            <a:extLst>
              <a:ext uri="{FF2B5EF4-FFF2-40B4-BE49-F238E27FC236}">
                <a16:creationId xmlns:a16="http://schemas.microsoft.com/office/drawing/2014/main" id="{92C5E736-25F8-4D59-BDD3-53DD97913CAC}"/>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0222BDDE-3AC1-42E5-80A2-2133D827E0F7}"/>
              </a:ext>
            </a:extLst>
          </p:cNvPr>
          <p:cNvGrpSpPr/>
          <p:nvPr/>
        </p:nvGrpSpPr>
        <p:grpSpPr>
          <a:xfrm>
            <a:off x="5021458" y="476250"/>
            <a:ext cx="4286579" cy="6019801"/>
            <a:chOff x="5021458" y="209550"/>
            <a:chExt cx="4286579" cy="6019801"/>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5021458" y="209550"/>
              <a:ext cx="1482119" cy="599803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7873514" y="247650"/>
              <a:ext cx="1434523" cy="598170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Subtitle 2">
            <a:extLst>
              <a:ext uri="{FF2B5EF4-FFF2-40B4-BE49-F238E27FC236}">
                <a16:creationId xmlns:a16="http://schemas.microsoft.com/office/drawing/2014/main" id="{119C32C6-C0FF-49A6-996C-9639B71EEA81}"/>
              </a:ext>
            </a:extLst>
          </p:cNvPr>
          <p:cNvSpPr txBox="1">
            <a:spLocks/>
          </p:cNvSpPr>
          <p:nvPr/>
        </p:nvSpPr>
        <p:spPr>
          <a:xfrm>
            <a:off x="9657809" y="748205"/>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F0"/>
                </a:solidFill>
              </a:rPr>
              <a:t>Einstein</a:t>
            </a:r>
          </a:p>
        </p:txBody>
      </p:sp>
    </p:spTree>
    <p:custDataLst>
      <p:tags r:id="rId1"/>
    </p:custDataLst>
    <p:extLst>
      <p:ext uri="{BB962C8B-B14F-4D97-AF65-F5344CB8AC3E}">
        <p14:creationId xmlns:p14="http://schemas.microsoft.com/office/powerpoint/2010/main" val="667273505"/>
      </p:ext>
    </p:extLst>
  </p:cSld>
  <p:clrMapOvr>
    <a:masterClrMapping/>
  </p:clrMapOvr>
  <mc:AlternateContent xmlns:mc="http://schemas.openxmlformats.org/markup-compatibility/2006" xmlns:p14="http://schemas.microsoft.com/office/powerpoint/2010/main">
    <mc:Choice Requires="p14">
      <p:transition spd="slow" p14:dur="2000" advTm="7129"/>
    </mc:Choice>
    <mc:Fallback xmlns="">
      <p:transition spd="slow" advTm="71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4.81481E-6 L -0.00104 -0.81481 " pathEditMode="relative" rAng="0" ptsTypes="AA">
                                      <p:cBhvr>
                                        <p:cTn id="6" dur="5000" fill="hold"/>
                                        <p:tgtEl>
                                          <p:spTgt spid="7"/>
                                        </p:tgtEl>
                                        <p:attrNameLst>
                                          <p:attrName>ppt_x</p:attrName>
                                          <p:attrName>ppt_y</p:attrName>
                                        </p:attrNameLst>
                                      </p:cBhvr>
                                      <p:rCtr x="-52" y="-40741"/>
                                    </p:animMotion>
                                  </p:childTnLst>
                                </p:cTn>
                              </p:par>
                              <p:par>
                                <p:cTn id="7" presetID="42" presetClass="path" presetSubtype="0" fill="hold" nodeType="withEffect">
                                  <p:stCondLst>
                                    <p:cond delay="0"/>
                                  </p:stCondLst>
                                  <p:childTnLst>
                                    <p:animMotion origin="layout" path="M -3.54167E-6 -2.96296E-6 L 0.11029 -0.81643 " pathEditMode="relative" rAng="0" ptsTypes="AA">
                                      <p:cBhvr>
                                        <p:cTn id="8" dur="5000" fill="hold"/>
                                        <p:tgtEl>
                                          <p:spTgt spid="2"/>
                                        </p:tgtEl>
                                        <p:attrNameLst>
                                          <p:attrName>ppt_x</p:attrName>
                                          <p:attrName>ppt_y</p:attrName>
                                        </p:attrNameLst>
                                      </p:cBhvr>
                                      <p:rCtr x="5508" y="-40833"/>
                                    </p:animMotion>
                                  </p:childTnLst>
                                </p:cTn>
                              </p:par>
                              <p:par>
                                <p:cTn id="9" presetID="2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0721009" cy="2114550"/>
          </a:xfrm>
        </p:spPr>
        <p:txBody>
          <a:bodyPr>
            <a:normAutofit fontScale="90000"/>
          </a:bodyPr>
          <a:lstStyle/>
          <a:p>
            <a:pPr algn="l"/>
            <a:r>
              <a:rPr lang="en-US" b="1" dirty="0">
                <a:solidFill>
                  <a:srgbClr val="0070C0"/>
                </a:solidFill>
              </a:rPr>
              <a:t>Relativity 104:</a:t>
            </a:r>
            <a:br>
              <a:rPr lang="en-US" b="1" dirty="0">
                <a:solidFill>
                  <a:srgbClr val="0070C0"/>
                </a:solidFill>
              </a:rPr>
            </a:br>
            <a:r>
              <a:rPr lang="en-US" sz="9600" b="1" dirty="0">
                <a:solidFill>
                  <a:srgbClr val="0070C0"/>
                </a:solidFill>
              </a:rPr>
              <a:t>Special Relativity</a:t>
            </a:r>
            <a:endParaRPr lang="en-CA" b="1" dirty="0">
              <a:solidFill>
                <a:srgbClr val="0070C0"/>
              </a:solidFill>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A631193B-7932-41DD-B883-C2F5AC76CC28}"/>
                  </a:ext>
                </a:extLst>
              </p:cNvPr>
              <p:cNvSpPr>
                <a:spLocks noGrp="1"/>
              </p:cNvSpPr>
              <p:nvPr>
                <p:ph type="subTitle" idx="1"/>
              </p:nvPr>
            </p:nvSpPr>
            <p:spPr>
              <a:xfrm>
                <a:off x="477906" y="2286000"/>
                <a:ext cx="11452837" cy="4152900"/>
              </a:xfrm>
            </p:spPr>
            <p:txBody>
              <a:bodyPr>
                <a:normAutofit/>
              </a:bodyPr>
              <a:lstStyle/>
              <a:p>
                <a:pPr marL="857250" indent="-857250" algn="l">
                  <a:buFont typeface="+mj-lt"/>
                  <a:buAutoNum type="alphaLcPeriod"/>
                </a:pPr>
                <a:r>
                  <a:rPr lang="en-US" sz="4000" u="sng" dirty="0"/>
                  <a:t>Lorentz Transformation Geometry</a:t>
                </a:r>
              </a:p>
              <a:p>
                <a:pPr marL="857250" indent="-857250" algn="l">
                  <a:buFont typeface="+mj-lt"/>
                  <a:buAutoNum type="alphaLcPeriod"/>
                </a:pPr>
                <a:r>
                  <a:rPr lang="en-US" sz="4000" dirty="0"/>
                  <a:t>Lorentz Transformation Equations</a:t>
                </a:r>
              </a:p>
              <a:p>
                <a:pPr marL="857250" indent="-857250" algn="l">
                  <a:buFont typeface="+mj-lt"/>
                  <a:buAutoNum type="alphaLcPeriod"/>
                </a:pPr>
                <a:r>
                  <a:rPr lang="en-US" sz="4000" dirty="0"/>
                  <a:t>Time Dilation, Length Contraction</a:t>
                </a:r>
              </a:p>
              <a:p>
                <a:pPr marL="857250" indent="-857250" algn="l">
                  <a:buFont typeface="+mj-lt"/>
                  <a:buAutoNum type="alphaLcPeriod"/>
                </a:pPr>
                <a:r>
                  <a:rPr lang="en-US" sz="4000" dirty="0"/>
                  <a:t>Velocity Addition, Relativity of Simultaneity</a:t>
                </a:r>
              </a:p>
              <a:p>
                <a:pPr marL="857250" indent="-857250" algn="l">
                  <a:buFont typeface="+mj-lt"/>
                  <a:buAutoNum type="alphaLcPeriod"/>
                </a:pPr>
                <a:r>
                  <a:rPr lang="en-US" sz="4000" dirty="0" err="1"/>
                  <a:t>Minkowski</a:t>
                </a:r>
                <a:r>
                  <a:rPr lang="en-US" sz="4000" dirty="0"/>
                  <a:t> Metric Tensor and Spacetime invariant</a:t>
                </a:r>
                <a:endParaRPr lang="en-US" sz="4000" u="sng" dirty="0"/>
              </a:p>
              <a:p>
                <a:pPr marL="857250" indent="-857250" algn="l">
                  <a:buFont typeface="+mj-lt"/>
                  <a:buAutoNum type="alphaLcPeriod"/>
                </a:pPr>
                <a:r>
                  <a:rPr lang="en-US" sz="4000" dirty="0"/>
                  <a:t>Relativistic Dynamics (</a:t>
                </a:r>
                <a14:m>
                  <m:oMath xmlns:m="http://schemas.openxmlformats.org/officeDocument/2006/math">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𝑚</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𝑐</m:t>
                        </m:r>
                      </m:e>
                      <m:sup>
                        <m:r>
                          <a:rPr lang="en-US" sz="4000" b="0" i="1" smtClean="0">
                            <a:latin typeface="Cambria Math" panose="02040503050406030204" pitchFamily="18" charset="0"/>
                          </a:rPr>
                          <m:t>2</m:t>
                        </m:r>
                      </m:sup>
                    </m:sSup>
                  </m:oMath>
                </a14:m>
                <a:r>
                  <a:rPr lang="en-US" sz="4000" dirty="0"/>
                  <a:t>)</a:t>
                </a:r>
              </a:p>
            </p:txBody>
          </p:sp>
        </mc:Choice>
        <mc:Fallback xmlns="">
          <p:sp>
            <p:nvSpPr>
              <p:cNvPr id="3" name="Subtitle 2">
                <a:extLst>
                  <a:ext uri="{FF2B5EF4-FFF2-40B4-BE49-F238E27FC236}">
                    <a16:creationId xmlns:a16="http://schemas.microsoft.com/office/drawing/2014/main" id="{A631193B-7932-41DD-B883-C2F5AC76CC28}"/>
                  </a:ext>
                </a:extLst>
              </p:cNvPr>
              <p:cNvSpPr>
                <a:spLocks noGrp="1" noRot="1" noChangeAspect="1" noMove="1" noResize="1" noEditPoints="1" noAdjustHandles="1" noChangeArrowheads="1" noChangeShapeType="1" noTextEdit="1"/>
              </p:cNvSpPr>
              <p:nvPr>
                <p:ph type="subTitle" idx="1"/>
              </p:nvPr>
            </p:nvSpPr>
            <p:spPr>
              <a:xfrm>
                <a:off x="477906" y="2286000"/>
                <a:ext cx="11452837" cy="4152900"/>
              </a:xfrm>
              <a:blipFill>
                <a:blip r:embed="rId4"/>
                <a:stretch>
                  <a:fillRect l="-1916" t="-4258" r="-426" b="-3231"/>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020265664"/>
      </p:ext>
    </p:extLst>
  </p:cSld>
  <p:clrMapOvr>
    <a:masterClrMapping/>
  </p:clrMapOvr>
  <mc:AlternateContent xmlns:mc="http://schemas.openxmlformats.org/markup-compatibility/2006" xmlns:p14="http://schemas.microsoft.com/office/powerpoint/2010/main">
    <mc:Choice Requires="p14">
      <p:transition spd="slow" p14:dur="2000" advTm="37715"/>
    </mc:Choice>
    <mc:Fallback xmlns="">
      <p:transition spd="slow" advTm="377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cxnSp>
        <p:nvCxnSpPr>
          <p:cNvPr id="22" name="Straight Connector 21">
            <a:extLst>
              <a:ext uri="{FF2B5EF4-FFF2-40B4-BE49-F238E27FC236}">
                <a16:creationId xmlns:a16="http://schemas.microsoft.com/office/drawing/2014/main" id="{9C521EE1-0531-429B-AA38-35E74A5D0278}"/>
              </a:ext>
            </a:extLst>
          </p:cNvPr>
          <p:cNvCxnSpPr>
            <a:cxnSpLocks/>
          </p:cNvCxnSpPr>
          <p:nvPr/>
        </p:nvCxnSpPr>
        <p:spPr>
          <a:xfrm flipV="1">
            <a:off x="5021458"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176C08-6A62-470D-969D-E5A15FED6BDB}"/>
              </a:ext>
            </a:extLst>
          </p:cNvPr>
          <p:cNvCxnSpPr>
            <a:cxnSpLocks/>
          </p:cNvCxnSpPr>
          <p:nvPr/>
        </p:nvCxnSpPr>
        <p:spPr>
          <a:xfrm flipV="1">
            <a:off x="7873514"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35C9DF-2391-4A7E-8F0B-BB1DDC789521}"/>
              </a:ext>
            </a:extLst>
          </p:cNvPr>
          <p:cNvCxnSpPr>
            <a:cxnSpLocks/>
          </p:cNvCxnSpPr>
          <p:nvPr/>
        </p:nvCxnSpPr>
        <p:spPr>
          <a:xfrm flipH="1" flipV="1">
            <a:off x="735980" y="490654"/>
            <a:ext cx="1426163" cy="575774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Subtitle 2">
            <a:extLst>
              <a:ext uri="{FF2B5EF4-FFF2-40B4-BE49-F238E27FC236}">
                <a16:creationId xmlns:a16="http://schemas.microsoft.com/office/drawing/2014/main" id="{3F76D467-2E0C-41F7-9363-B8ED9269CF02}"/>
              </a:ext>
            </a:extLst>
          </p:cNvPr>
          <p:cNvSpPr txBox="1">
            <a:spLocks/>
          </p:cNvSpPr>
          <p:nvPr/>
        </p:nvSpPr>
        <p:spPr>
          <a:xfrm>
            <a:off x="9657809" y="748205"/>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50"/>
                </a:solidFill>
              </a:rPr>
              <a:t>Train</a:t>
            </a:r>
          </a:p>
        </p:txBody>
      </p:sp>
    </p:spTree>
    <p:custDataLst>
      <p:tags r:id="rId1"/>
    </p:custDataLst>
    <p:extLst>
      <p:ext uri="{BB962C8B-B14F-4D97-AF65-F5344CB8AC3E}">
        <p14:creationId xmlns:p14="http://schemas.microsoft.com/office/powerpoint/2010/main" val="542405638"/>
      </p:ext>
    </p:extLst>
  </p:cSld>
  <p:clrMapOvr>
    <a:masterClrMapping/>
  </p:clrMapOvr>
  <mc:AlternateContent xmlns:mc="http://schemas.openxmlformats.org/markup-compatibility/2006" xmlns:p14="http://schemas.microsoft.com/office/powerpoint/2010/main">
    <mc:Choice Requires="p14">
      <p:transition spd="slow" p14:dur="2000" advTm="8539"/>
    </mc:Choice>
    <mc:Fallback xmlns="">
      <p:transition spd="slow" advTm="8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4.81481E-6 L -0.11823 -0.81481 " pathEditMode="relative" rAng="0" ptsTypes="AA">
                                      <p:cBhvr>
                                        <p:cTn id="6" dur="5000" fill="hold"/>
                                        <p:tgtEl>
                                          <p:spTgt spid="7"/>
                                        </p:tgtEl>
                                        <p:attrNameLst>
                                          <p:attrName>ppt_x</p:attrName>
                                          <p:attrName>ppt_y</p:attrName>
                                        </p:attrNameLst>
                                      </p:cBhvr>
                                      <p:rCtr x="-5911" y="-40741"/>
                                    </p:animMotion>
                                  </p:childTnLst>
                                </p:cTn>
                              </p:par>
                              <p:par>
                                <p:cTn id="7" presetID="42" presetClass="path" presetSubtype="0" fill="hold" nodeType="withEffect">
                                  <p:stCondLst>
                                    <p:cond delay="0"/>
                                  </p:stCondLst>
                                  <p:childTnLst>
                                    <p:animMotion origin="layout" path="M -3.54167E-6 -2.96296E-6 L -0.00065 -0.81921 " pathEditMode="relative" rAng="0" ptsTypes="AA">
                                      <p:cBhvr>
                                        <p:cTn id="8" dur="5000" fill="hold"/>
                                        <p:tgtEl>
                                          <p:spTgt spid="2"/>
                                        </p:tgtEl>
                                        <p:attrNameLst>
                                          <p:attrName>ppt_x</p:attrName>
                                          <p:attrName>ppt_y</p:attrName>
                                        </p:attrNameLst>
                                      </p:cBhvr>
                                      <p:rCtr x="-39" y="-40972"/>
                                    </p:animMotion>
                                  </p:childTnLst>
                                </p:cTn>
                              </p:par>
                              <p:par>
                                <p:cTn id="9" presetID="2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0"/>
                                        <p:tgtEl>
                                          <p:spTgt spid="31"/>
                                        </p:tgtEl>
                                      </p:cBhvr>
                                    </p:animEffect>
                                  </p:childTnLst>
                                </p:cTn>
                              </p:par>
                              <p:par>
                                <p:cTn id="12" presetID="22" presetClass="entr" presetSubtype="4"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0"/>
                                        <p:tgtEl>
                                          <p:spTgt spid="22"/>
                                        </p:tgtEl>
                                      </p:cBhvr>
                                    </p:animEffect>
                                  </p:childTnLst>
                                </p:cTn>
                              </p:par>
                              <p:par>
                                <p:cTn id="15" presetID="2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C6954D-0304-418A-BB65-98092B65924E}"/>
              </a:ext>
            </a:extLst>
          </p:cNvPr>
          <p:cNvPicPr>
            <a:picLocks noChangeAspect="1"/>
          </p:cNvPicPr>
          <p:nvPr/>
        </p:nvPicPr>
        <p:blipFill>
          <a:blip r:embed="rId2"/>
          <a:stretch>
            <a:fillRect/>
          </a:stretch>
        </p:blipFill>
        <p:spPr>
          <a:xfrm>
            <a:off x="0" y="0"/>
            <a:ext cx="6400800" cy="2026250"/>
          </a:xfrm>
          <a:prstGeom prst="rect">
            <a:avLst/>
          </a:prstGeom>
        </p:spPr>
      </p:pic>
      <p:pic>
        <p:nvPicPr>
          <p:cNvPr id="5" name="Picture 4">
            <a:extLst>
              <a:ext uri="{FF2B5EF4-FFF2-40B4-BE49-F238E27FC236}">
                <a16:creationId xmlns:a16="http://schemas.microsoft.com/office/drawing/2014/main" id="{31AF6A6B-6CF0-4446-B6F2-30978C84C641}"/>
              </a:ext>
            </a:extLst>
          </p:cNvPr>
          <p:cNvPicPr>
            <a:picLocks noChangeAspect="1"/>
          </p:cNvPicPr>
          <p:nvPr/>
        </p:nvPicPr>
        <p:blipFill rotWithShape="1">
          <a:blip r:embed="rId3">
            <a:alphaModFix/>
          </a:blip>
          <a:srcRect l="11264" r="11043"/>
          <a:stretch/>
        </p:blipFill>
        <p:spPr>
          <a:xfrm>
            <a:off x="0" y="1943100"/>
            <a:ext cx="6552286" cy="4914900"/>
          </a:xfrm>
          <a:prstGeom prst="rect">
            <a:avLst/>
          </a:prstGeom>
        </p:spPr>
      </p:pic>
      <p:sp>
        <p:nvSpPr>
          <p:cNvPr id="6" name="TextBox 5">
            <a:extLst>
              <a:ext uri="{FF2B5EF4-FFF2-40B4-BE49-F238E27FC236}">
                <a16:creationId xmlns:a16="http://schemas.microsoft.com/office/drawing/2014/main" id="{6A7A4D63-CBF8-475E-8636-B7A9E7DF1B4E}"/>
              </a:ext>
            </a:extLst>
          </p:cNvPr>
          <p:cNvSpPr txBox="1"/>
          <p:nvPr/>
        </p:nvSpPr>
        <p:spPr>
          <a:xfrm>
            <a:off x="6764597" y="2021758"/>
            <a:ext cx="5152101" cy="2308324"/>
          </a:xfrm>
          <a:prstGeom prst="rect">
            <a:avLst/>
          </a:prstGeom>
          <a:noFill/>
          <a:ln w="57150">
            <a:solidFill>
              <a:schemeClr val="tx1"/>
            </a:solidFill>
          </a:ln>
        </p:spPr>
        <p:txBody>
          <a:bodyPr wrap="square" rtlCol="0">
            <a:spAutoFit/>
          </a:bodyPr>
          <a:lstStyle/>
          <a:p>
            <a:pPr algn="ctr"/>
            <a:r>
              <a:rPr lang="en-US" sz="4800" dirty="0"/>
              <a:t>Simultaneity = </a:t>
            </a:r>
            <a:br>
              <a:rPr lang="en-US" sz="4800" dirty="0"/>
            </a:br>
            <a:r>
              <a:rPr lang="en-US" sz="4800" dirty="0"/>
              <a:t>“events happening at the same time”</a:t>
            </a:r>
            <a:endParaRPr lang="en-CA" sz="4800" dirty="0"/>
          </a:p>
        </p:txBody>
      </p:sp>
    </p:spTree>
    <p:extLst>
      <p:ext uri="{BB962C8B-B14F-4D97-AF65-F5344CB8AC3E}">
        <p14:creationId xmlns:p14="http://schemas.microsoft.com/office/powerpoint/2010/main" val="194733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cxnSp>
        <p:nvCxnSpPr>
          <p:cNvPr id="22" name="Straight Connector 21">
            <a:extLst>
              <a:ext uri="{FF2B5EF4-FFF2-40B4-BE49-F238E27FC236}">
                <a16:creationId xmlns:a16="http://schemas.microsoft.com/office/drawing/2014/main" id="{9C521EE1-0531-429B-AA38-35E74A5D0278}"/>
              </a:ext>
            </a:extLst>
          </p:cNvPr>
          <p:cNvCxnSpPr>
            <a:cxnSpLocks/>
          </p:cNvCxnSpPr>
          <p:nvPr/>
        </p:nvCxnSpPr>
        <p:spPr>
          <a:xfrm flipV="1">
            <a:off x="5021458"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176C08-6A62-470D-969D-E5A15FED6BDB}"/>
              </a:ext>
            </a:extLst>
          </p:cNvPr>
          <p:cNvCxnSpPr>
            <a:cxnSpLocks/>
          </p:cNvCxnSpPr>
          <p:nvPr/>
        </p:nvCxnSpPr>
        <p:spPr>
          <a:xfrm flipV="1">
            <a:off x="7873514"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35C9DF-2391-4A7E-8F0B-BB1DDC789521}"/>
              </a:ext>
            </a:extLst>
          </p:cNvPr>
          <p:cNvCxnSpPr>
            <a:cxnSpLocks/>
          </p:cNvCxnSpPr>
          <p:nvPr/>
        </p:nvCxnSpPr>
        <p:spPr>
          <a:xfrm flipH="1" flipV="1">
            <a:off x="735980" y="490654"/>
            <a:ext cx="1426163" cy="575774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AA5F26BB-85C3-47A8-91E2-FC5E9B8DAB70}"/>
              </a:ext>
            </a:extLst>
          </p:cNvPr>
          <p:cNvGrpSpPr/>
          <p:nvPr/>
        </p:nvGrpSpPr>
        <p:grpSpPr>
          <a:xfrm>
            <a:off x="5002894" y="513444"/>
            <a:ext cx="2888343" cy="5721348"/>
            <a:chOff x="5021944" y="113394"/>
            <a:chExt cx="2888343" cy="5721348"/>
          </a:xfrm>
        </p:grpSpPr>
        <p:cxnSp>
          <p:nvCxnSpPr>
            <p:cNvPr id="29" name="Straight Connector 28">
              <a:extLst>
                <a:ext uri="{FF2B5EF4-FFF2-40B4-BE49-F238E27FC236}">
                  <a16:creationId xmlns:a16="http://schemas.microsoft.com/office/drawing/2014/main" id="{CAB9CCB7-F46F-4EBA-82DE-BE3792DDE691}"/>
                </a:ext>
              </a:extLst>
            </p:cNvPr>
            <p:cNvCxnSpPr>
              <a:cxnSpLocks/>
            </p:cNvCxnSpPr>
            <p:nvPr/>
          </p:nvCxnSpPr>
          <p:spPr>
            <a:xfrm flipH="1">
              <a:off x="5021944" y="2946400"/>
              <a:ext cx="2873827" cy="288834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3A6365-2FA3-44E1-9C61-AAC9272E992A}"/>
                </a:ext>
              </a:extLst>
            </p:cNvPr>
            <p:cNvCxnSpPr>
              <a:cxnSpLocks/>
            </p:cNvCxnSpPr>
            <p:nvPr/>
          </p:nvCxnSpPr>
          <p:spPr>
            <a:xfrm flipH="1" flipV="1">
              <a:off x="5048250" y="113394"/>
              <a:ext cx="2862037" cy="286203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D7C94F-B72F-44EF-9382-EFE4B65F51E5}"/>
                  </a:ext>
                </a:extLst>
              </p:cNvPr>
              <p:cNvSpPr txBox="1"/>
              <p:nvPr/>
            </p:nvSpPr>
            <p:spPr>
              <a:xfrm>
                <a:off x="12742607" y="560438"/>
                <a:ext cx="3258007" cy="858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𝑡𝑟𝑎𝑖𝑛</m:t>
                          </m:r>
                          <m:r>
                            <a:rPr lang="en-US" sz="2400" b="0" i="1" smtClean="0">
                              <a:latin typeface="Cambria Math" panose="02040503050406030204" pitchFamily="18" charset="0"/>
                            </a:rPr>
                            <m:t> </m:t>
                          </m:r>
                          <m:r>
                            <a:rPr lang="en-US" sz="2400" b="0" i="1" smtClean="0">
                              <a:latin typeface="Cambria Math" panose="02040503050406030204" pitchFamily="18" charset="0"/>
                            </a:rPr>
                            <m:t>𝑙𝑒𝑛𝑔𝑡h</m:t>
                          </m:r>
                        </m:num>
                        <m:den>
                          <m:r>
                            <a:rPr lang="en-US" sz="2400" b="0" i="1" smtClean="0">
                              <a:latin typeface="Cambria Math" panose="02040503050406030204" pitchFamily="18" charset="0"/>
                            </a:rPr>
                            <m:t>𝑠𝑝𝑒𝑒𝑑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𝑙𝑖𝑔h𝑡</m:t>
                          </m:r>
                        </m:den>
                      </m:f>
                    </m:oMath>
                  </m:oMathPara>
                </a14:m>
                <a:endParaRPr lang="en-CA" sz="2400" dirty="0"/>
              </a:p>
            </p:txBody>
          </p:sp>
        </mc:Choice>
        <mc:Fallback xmlns="">
          <p:sp>
            <p:nvSpPr>
              <p:cNvPr id="4" name="TextBox 3">
                <a:extLst>
                  <a:ext uri="{FF2B5EF4-FFF2-40B4-BE49-F238E27FC236}">
                    <a16:creationId xmlns:a16="http://schemas.microsoft.com/office/drawing/2014/main" id="{1ED7C94F-B72F-44EF-9382-EFE4B65F51E5}"/>
                  </a:ext>
                </a:extLst>
              </p:cNvPr>
              <p:cNvSpPr txBox="1">
                <a:spLocks noRot="1" noChangeAspect="1" noMove="1" noResize="1" noEditPoints="1" noAdjustHandles="1" noChangeArrowheads="1" noChangeShapeType="1" noTextEdit="1"/>
              </p:cNvSpPr>
              <p:nvPr/>
            </p:nvSpPr>
            <p:spPr>
              <a:xfrm>
                <a:off x="12742607" y="560438"/>
                <a:ext cx="3258007" cy="858377"/>
              </a:xfrm>
              <a:prstGeom prst="rect">
                <a:avLst/>
              </a:prstGeom>
              <a:blipFill>
                <a:blip r:embed="rId14"/>
                <a:stretch>
                  <a:fillRect/>
                </a:stretch>
              </a:blipFill>
            </p:spPr>
            <p:txBody>
              <a:bodyPr/>
              <a:lstStyle/>
              <a:p>
                <a:r>
                  <a:rPr lang="en-CA">
                    <a:noFill/>
                  </a:rPr>
                  <a:t> </a:t>
                </a:r>
              </a:p>
            </p:txBody>
          </p:sp>
        </mc:Fallback>
      </mc:AlternateContent>
      <p:grpSp>
        <p:nvGrpSpPr>
          <p:cNvPr id="10" name="Group 9">
            <a:extLst>
              <a:ext uri="{FF2B5EF4-FFF2-40B4-BE49-F238E27FC236}">
                <a16:creationId xmlns:a16="http://schemas.microsoft.com/office/drawing/2014/main" id="{3B1A2C5D-A1B6-499E-A8E2-C17BB1B57094}"/>
              </a:ext>
            </a:extLst>
          </p:cNvPr>
          <p:cNvGrpSpPr/>
          <p:nvPr/>
        </p:nvGrpSpPr>
        <p:grpSpPr>
          <a:xfrm>
            <a:off x="8764858" y="535259"/>
            <a:ext cx="2557858" cy="2832410"/>
            <a:chOff x="8764858" y="535259"/>
            <a:chExt cx="2557858" cy="2832410"/>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C87A3E6-5B4C-4737-A5D9-3CCE3FB3831A}"/>
                    </a:ext>
                  </a:extLst>
                </p:cNvPr>
                <p:cNvSpPr txBox="1"/>
                <p:nvPr/>
              </p:nvSpPr>
              <p:spPr>
                <a:xfrm>
                  <a:off x="9609555" y="1460167"/>
                  <a:ext cx="1713161" cy="12613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𝑡</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m:t>
                            </m:r>
                          </m:num>
                          <m:den>
                            <m:r>
                              <a:rPr lang="en-US" sz="4000" b="0" i="1" smtClean="0">
                                <a:latin typeface="Cambria Math" panose="02040503050406030204" pitchFamily="18" charset="0"/>
                              </a:rPr>
                              <m:t>𝑐</m:t>
                            </m:r>
                          </m:den>
                        </m:f>
                      </m:oMath>
                    </m:oMathPara>
                  </a14:m>
                  <a:endParaRPr lang="en-CA" sz="4000" dirty="0"/>
                </a:p>
              </p:txBody>
            </p:sp>
          </mc:Choice>
          <mc:Fallback xmlns="">
            <p:sp>
              <p:nvSpPr>
                <p:cNvPr id="27" name="TextBox 26">
                  <a:extLst>
                    <a:ext uri="{FF2B5EF4-FFF2-40B4-BE49-F238E27FC236}">
                      <a16:creationId xmlns:a16="http://schemas.microsoft.com/office/drawing/2014/main" id="{EC87A3E6-5B4C-4737-A5D9-3CCE3FB3831A}"/>
                    </a:ext>
                  </a:extLst>
                </p:cNvPr>
                <p:cNvSpPr txBox="1">
                  <a:spLocks noRot="1" noChangeAspect="1" noMove="1" noResize="1" noEditPoints="1" noAdjustHandles="1" noChangeArrowheads="1" noChangeShapeType="1" noTextEdit="1"/>
                </p:cNvSpPr>
                <p:nvPr/>
              </p:nvSpPr>
              <p:spPr>
                <a:xfrm>
                  <a:off x="9609555" y="1460167"/>
                  <a:ext cx="1713161" cy="1261307"/>
                </a:xfrm>
                <a:prstGeom prst="rect">
                  <a:avLst/>
                </a:prstGeom>
                <a:blipFill>
                  <a:blip r:embed="rId15"/>
                  <a:stretch>
                    <a:fillRect/>
                  </a:stretch>
                </a:blipFill>
              </p:spPr>
              <p:txBody>
                <a:bodyPr/>
                <a:lstStyle/>
                <a:p>
                  <a:r>
                    <a:rPr lang="en-CA">
                      <a:noFill/>
                    </a:rPr>
                    <a:t> </a:t>
                  </a:r>
                </a:p>
              </p:txBody>
            </p:sp>
          </mc:Fallback>
        </mc:AlternateContent>
        <p:sp>
          <p:nvSpPr>
            <p:cNvPr id="9" name="Left Brace 8">
              <a:extLst>
                <a:ext uri="{FF2B5EF4-FFF2-40B4-BE49-F238E27FC236}">
                  <a16:creationId xmlns:a16="http://schemas.microsoft.com/office/drawing/2014/main" id="{F7168FD1-CCF3-4DB2-907E-9F2C733CBB0B}"/>
                </a:ext>
              </a:extLst>
            </p:cNvPr>
            <p:cNvSpPr/>
            <p:nvPr/>
          </p:nvSpPr>
          <p:spPr>
            <a:xfrm rot="10800000">
              <a:off x="8764858" y="535259"/>
              <a:ext cx="691376" cy="2832410"/>
            </a:xfrm>
            <a:prstGeom prst="leftBrace">
              <a:avLst>
                <a:gd name="adj1" fmla="val 8333"/>
                <a:gd name="adj2" fmla="val 4147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36" name="Group 35">
            <a:extLst>
              <a:ext uri="{FF2B5EF4-FFF2-40B4-BE49-F238E27FC236}">
                <a16:creationId xmlns:a16="http://schemas.microsoft.com/office/drawing/2014/main" id="{51274D15-F965-483F-A185-55A16F3CA605}"/>
              </a:ext>
            </a:extLst>
          </p:cNvPr>
          <p:cNvGrpSpPr/>
          <p:nvPr/>
        </p:nvGrpSpPr>
        <p:grpSpPr>
          <a:xfrm>
            <a:off x="8761142" y="3386255"/>
            <a:ext cx="2563250" cy="2832410"/>
            <a:chOff x="8764858" y="535259"/>
            <a:chExt cx="2563250" cy="28324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5546DD-E790-47BC-AFF2-66C19D1CEA70}"/>
                    </a:ext>
                  </a:extLst>
                </p:cNvPr>
                <p:cNvSpPr txBox="1"/>
                <p:nvPr/>
              </p:nvSpPr>
              <p:spPr>
                <a:xfrm>
                  <a:off x="9626808" y="1253133"/>
                  <a:ext cx="1701300" cy="12613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𝑡</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m:t>
                            </m:r>
                          </m:num>
                          <m:den>
                            <m:r>
                              <a:rPr lang="en-US" sz="4000" b="0" i="1" smtClean="0">
                                <a:latin typeface="Cambria Math" panose="02040503050406030204" pitchFamily="18" charset="0"/>
                              </a:rPr>
                              <m:t>𝑐</m:t>
                            </m:r>
                          </m:den>
                        </m:f>
                      </m:oMath>
                    </m:oMathPara>
                  </a14:m>
                  <a:endParaRPr lang="en-CA" sz="4000" dirty="0"/>
                </a:p>
              </p:txBody>
            </p:sp>
          </mc:Choice>
          <mc:Fallback xmlns="">
            <p:sp>
              <p:nvSpPr>
                <p:cNvPr id="40" name="TextBox 39">
                  <a:extLst>
                    <a:ext uri="{FF2B5EF4-FFF2-40B4-BE49-F238E27FC236}">
                      <a16:creationId xmlns:a16="http://schemas.microsoft.com/office/drawing/2014/main" id="{745546DD-E790-47BC-AFF2-66C19D1CEA70}"/>
                    </a:ext>
                  </a:extLst>
                </p:cNvPr>
                <p:cNvSpPr txBox="1">
                  <a:spLocks noRot="1" noChangeAspect="1" noMove="1" noResize="1" noEditPoints="1" noAdjustHandles="1" noChangeArrowheads="1" noChangeShapeType="1" noTextEdit="1"/>
                </p:cNvSpPr>
                <p:nvPr/>
              </p:nvSpPr>
              <p:spPr>
                <a:xfrm>
                  <a:off x="9626808" y="1253133"/>
                  <a:ext cx="1701300" cy="1261307"/>
                </a:xfrm>
                <a:prstGeom prst="rect">
                  <a:avLst/>
                </a:prstGeom>
                <a:blipFill>
                  <a:blip r:embed="rId16"/>
                  <a:stretch>
                    <a:fillRect/>
                  </a:stretch>
                </a:blipFill>
              </p:spPr>
              <p:txBody>
                <a:bodyPr/>
                <a:lstStyle/>
                <a:p>
                  <a:r>
                    <a:rPr lang="en-CA">
                      <a:noFill/>
                    </a:rPr>
                    <a:t> </a:t>
                  </a:r>
                </a:p>
              </p:txBody>
            </p:sp>
          </mc:Fallback>
        </mc:AlternateContent>
        <p:sp>
          <p:nvSpPr>
            <p:cNvPr id="41" name="Left Brace 40">
              <a:extLst>
                <a:ext uri="{FF2B5EF4-FFF2-40B4-BE49-F238E27FC236}">
                  <a16:creationId xmlns:a16="http://schemas.microsoft.com/office/drawing/2014/main" id="{9C083A8B-3686-4D4C-B775-6D6388BFC554}"/>
                </a:ext>
              </a:extLst>
            </p:cNvPr>
            <p:cNvSpPr/>
            <p:nvPr/>
          </p:nvSpPr>
          <p:spPr>
            <a:xfrm rot="10800000">
              <a:off x="8764858" y="535259"/>
              <a:ext cx="691376" cy="283241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375A714A-C838-4FFF-9FCF-E37DD5BE0D58}"/>
              </a:ext>
            </a:extLst>
          </p:cNvPr>
          <p:cNvGrpSpPr/>
          <p:nvPr/>
        </p:nvGrpSpPr>
        <p:grpSpPr>
          <a:xfrm>
            <a:off x="5027341" y="4558526"/>
            <a:ext cx="2832410" cy="1716604"/>
            <a:chOff x="-2554559" y="2234426"/>
            <a:chExt cx="2832410" cy="1716604"/>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C16FC04-220C-464B-8B2C-91FEF06E1743}"/>
                    </a:ext>
                  </a:extLst>
                </p:cNvPr>
                <p:cNvSpPr txBox="1"/>
                <p:nvPr/>
              </p:nvSpPr>
              <p:spPr>
                <a:xfrm>
                  <a:off x="-1555542" y="3120033"/>
                  <a:ext cx="701153"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a:latin typeface="Cambria Math" panose="02040503050406030204" pitchFamily="18" charset="0"/>
                          </a:rPr>
                          <m:t>𝑑</m:t>
                        </m:r>
                      </m:oMath>
                    </m:oMathPara>
                  </a14:m>
                  <a:endParaRPr lang="en-CA" sz="4800" dirty="0"/>
                </a:p>
              </p:txBody>
            </p:sp>
          </mc:Choice>
          <mc:Fallback xmlns="">
            <p:sp>
              <p:nvSpPr>
                <p:cNvPr id="43" name="TextBox 42">
                  <a:extLst>
                    <a:ext uri="{FF2B5EF4-FFF2-40B4-BE49-F238E27FC236}">
                      <a16:creationId xmlns:a16="http://schemas.microsoft.com/office/drawing/2014/main" id="{1C16FC04-220C-464B-8B2C-91FEF06E1743}"/>
                    </a:ext>
                  </a:extLst>
                </p:cNvPr>
                <p:cNvSpPr txBox="1">
                  <a:spLocks noRot="1" noChangeAspect="1" noMove="1" noResize="1" noEditPoints="1" noAdjustHandles="1" noChangeArrowheads="1" noChangeShapeType="1" noTextEdit="1"/>
                </p:cNvSpPr>
                <p:nvPr/>
              </p:nvSpPr>
              <p:spPr>
                <a:xfrm>
                  <a:off x="-1555542" y="3120033"/>
                  <a:ext cx="701153" cy="830997"/>
                </a:xfrm>
                <a:prstGeom prst="rect">
                  <a:avLst/>
                </a:prstGeom>
                <a:blipFill>
                  <a:blip r:embed="rId17"/>
                  <a:stretch>
                    <a:fillRect/>
                  </a:stretch>
                </a:blipFill>
              </p:spPr>
              <p:txBody>
                <a:bodyPr/>
                <a:lstStyle/>
                <a:p>
                  <a:r>
                    <a:rPr lang="en-CA">
                      <a:noFill/>
                    </a:rPr>
                    <a:t> </a:t>
                  </a:r>
                </a:p>
              </p:txBody>
            </p:sp>
          </mc:Fallback>
        </mc:AlternateContent>
        <p:sp>
          <p:nvSpPr>
            <p:cNvPr id="44" name="Left Brace 43">
              <a:extLst>
                <a:ext uri="{FF2B5EF4-FFF2-40B4-BE49-F238E27FC236}">
                  <a16:creationId xmlns:a16="http://schemas.microsoft.com/office/drawing/2014/main" id="{FB8C9F43-117A-41C9-BCB4-201A7230453D}"/>
                </a:ext>
              </a:extLst>
            </p:cNvPr>
            <p:cNvSpPr/>
            <p:nvPr/>
          </p:nvSpPr>
          <p:spPr>
            <a:xfrm rot="16200000">
              <a:off x="-1484042" y="1163909"/>
              <a:ext cx="691376" cy="283241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12" name="Oval 11">
            <a:extLst>
              <a:ext uri="{FF2B5EF4-FFF2-40B4-BE49-F238E27FC236}">
                <a16:creationId xmlns:a16="http://schemas.microsoft.com/office/drawing/2014/main" id="{B204603C-A4CF-49C3-97B9-36FFBA1336C9}"/>
              </a:ext>
            </a:extLst>
          </p:cNvPr>
          <p:cNvSpPr/>
          <p:nvPr/>
        </p:nvSpPr>
        <p:spPr>
          <a:xfrm>
            <a:off x="7658100" y="3143250"/>
            <a:ext cx="419100" cy="4191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2A26A2DB-F8FB-4BD7-87DA-2BAF000B3B89}"/>
              </a:ext>
            </a:extLst>
          </p:cNvPr>
          <p:cNvSpPr/>
          <p:nvPr/>
        </p:nvSpPr>
        <p:spPr>
          <a:xfrm>
            <a:off x="4800600" y="3124200"/>
            <a:ext cx="419100" cy="419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E2844EF2-1F93-4F57-A983-00612CD56AE8}"/>
              </a:ext>
            </a:extLst>
          </p:cNvPr>
          <p:cNvGrpSpPr/>
          <p:nvPr/>
        </p:nvGrpSpPr>
        <p:grpSpPr>
          <a:xfrm>
            <a:off x="5036544" y="2727596"/>
            <a:ext cx="3606011" cy="646331"/>
            <a:chOff x="5036544" y="2727596"/>
            <a:chExt cx="3606011" cy="646331"/>
          </a:xfrm>
        </p:grpSpPr>
        <p:cxnSp>
          <p:nvCxnSpPr>
            <p:cNvPr id="33" name="Straight Arrow Connector 32">
              <a:extLst>
                <a:ext uri="{FF2B5EF4-FFF2-40B4-BE49-F238E27FC236}">
                  <a16:creationId xmlns:a16="http://schemas.microsoft.com/office/drawing/2014/main" id="{C8780947-6FBA-4F37-A7A9-791470AFDD0A}"/>
                </a:ext>
              </a:extLst>
            </p:cNvPr>
            <p:cNvCxnSpPr>
              <a:cxnSpLocks/>
            </p:cNvCxnSpPr>
            <p:nvPr/>
          </p:nvCxnSpPr>
          <p:spPr>
            <a:xfrm flipV="1">
              <a:off x="5036544" y="33551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3B8A91A2-423C-496C-AECB-DBA05A388C78}"/>
                </a:ext>
              </a:extLst>
            </p:cNvPr>
            <p:cNvSpPr txBox="1"/>
            <p:nvPr/>
          </p:nvSpPr>
          <p:spPr>
            <a:xfrm>
              <a:off x="5101950" y="27275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
        <p:nvSpPr>
          <p:cNvPr id="42" name="Subtitle 2">
            <a:extLst>
              <a:ext uri="{FF2B5EF4-FFF2-40B4-BE49-F238E27FC236}">
                <a16:creationId xmlns:a16="http://schemas.microsoft.com/office/drawing/2014/main" id="{C0B9FEFA-6763-4905-AA6D-D5217A46A5A8}"/>
              </a:ext>
            </a:extLst>
          </p:cNvPr>
          <p:cNvSpPr txBox="1">
            <a:spLocks/>
          </p:cNvSpPr>
          <p:nvPr/>
        </p:nvSpPr>
        <p:spPr>
          <a:xfrm>
            <a:off x="9883782" y="0"/>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50"/>
                </a:solidFill>
              </a:rPr>
              <a:t>Train</a:t>
            </a:r>
          </a:p>
        </p:txBody>
      </p:sp>
      <p:grpSp>
        <p:nvGrpSpPr>
          <p:cNvPr id="6" name="Group 5">
            <a:extLst>
              <a:ext uri="{FF2B5EF4-FFF2-40B4-BE49-F238E27FC236}">
                <a16:creationId xmlns:a16="http://schemas.microsoft.com/office/drawing/2014/main" id="{19C136FB-FD32-4202-8963-F98459E4EA92}"/>
              </a:ext>
            </a:extLst>
          </p:cNvPr>
          <p:cNvGrpSpPr/>
          <p:nvPr/>
        </p:nvGrpSpPr>
        <p:grpSpPr>
          <a:xfrm>
            <a:off x="2316386" y="514710"/>
            <a:ext cx="2221109" cy="5679057"/>
            <a:chOff x="2316386" y="514710"/>
            <a:chExt cx="2221109" cy="5679057"/>
          </a:xfrm>
        </p:grpSpPr>
        <p:sp>
          <p:nvSpPr>
            <p:cNvPr id="46" name="TextBox 45">
              <a:extLst>
                <a:ext uri="{FF2B5EF4-FFF2-40B4-BE49-F238E27FC236}">
                  <a16:creationId xmlns:a16="http://schemas.microsoft.com/office/drawing/2014/main" id="{74EACA89-D461-4A86-BD10-86F18447B913}"/>
                </a:ext>
              </a:extLst>
            </p:cNvPr>
            <p:cNvSpPr txBox="1"/>
            <p:nvPr/>
          </p:nvSpPr>
          <p:spPr>
            <a:xfrm>
              <a:off x="2316386" y="2707469"/>
              <a:ext cx="1885837" cy="1200329"/>
            </a:xfrm>
            <a:prstGeom prst="rect">
              <a:avLst/>
            </a:prstGeom>
            <a:noFill/>
            <a:effectLst>
              <a:softEdge rad="127000"/>
            </a:effectLst>
          </p:spPr>
          <p:txBody>
            <a:bodyPr wrap="none" rtlCol="0">
              <a:spAutoFit/>
            </a:bodyPr>
            <a:lstStyle/>
            <a:p>
              <a:pPr algn="ctr"/>
              <a:r>
                <a:rPr lang="en-US" sz="3600" dirty="0">
                  <a:solidFill>
                    <a:srgbClr val="FF0000"/>
                  </a:solidFill>
                </a:rPr>
                <a:t>(halfway </a:t>
              </a:r>
              <a:br>
                <a:rPr lang="en-US" sz="3600" dirty="0">
                  <a:solidFill>
                    <a:srgbClr val="FF0000"/>
                  </a:solidFill>
                </a:rPr>
              </a:br>
              <a:r>
                <a:rPr lang="en-US" sz="3600" dirty="0">
                  <a:solidFill>
                    <a:srgbClr val="FF0000"/>
                  </a:solidFill>
                </a:rPr>
                <a:t>time)</a:t>
              </a:r>
              <a:endParaRPr lang="en-CA" sz="3600" dirty="0">
                <a:solidFill>
                  <a:srgbClr val="FF0000"/>
                </a:solidFill>
              </a:endParaRPr>
            </a:p>
          </p:txBody>
        </p:sp>
        <p:sp>
          <p:nvSpPr>
            <p:cNvPr id="3" name="Left Bracket 2">
              <a:extLst>
                <a:ext uri="{FF2B5EF4-FFF2-40B4-BE49-F238E27FC236}">
                  <a16:creationId xmlns:a16="http://schemas.microsoft.com/office/drawing/2014/main" id="{A49E752E-5E21-4C6C-A139-0F145D148295}"/>
                </a:ext>
              </a:extLst>
            </p:cNvPr>
            <p:cNvSpPr/>
            <p:nvPr/>
          </p:nvSpPr>
          <p:spPr>
            <a:xfrm>
              <a:off x="4175185" y="3364303"/>
              <a:ext cx="362310" cy="2829464"/>
            </a:xfrm>
            <a:prstGeom prst="leftBracket">
              <a:avLst>
                <a:gd name="adj" fmla="val 3404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8" name="Left Bracket 47">
              <a:extLst>
                <a:ext uri="{FF2B5EF4-FFF2-40B4-BE49-F238E27FC236}">
                  <a16:creationId xmlns:a16="http://schemas.microsoft.com/office/drawing/2014/main" id="{117412B8-ED9E-4129-BA9F-5DDB3F8B038D}"/>
                </a:ext>
              </a:extLst>
            </p:cNvPr>
            <p:cNvSpPr/>
            <p:nvPr/>
          </p:nvSpPr>
          <p:spPr>
            <a:xfrm>
              <a:off x="4172309" y="514710"/>
              <a:ext cx="362310" cy="2829464"/>
            </a:xfrm>
            <a:prstGeom prst="leftBracket">
              <a:avLst>
                <a:gd name="adj" fmla="val 3404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448884470"/>
      </p:ext>
    </p:extLst>
  </p:cSld>
  <p:clrMapOvr>
    <a:masterClrMapping/>
  </p:clrMapOvr>
  <mc:AlternateContent xmlns:mc="http://schemas.openxmlformats.org/markup-compatibility/2006" xmlns:p14="http://schemas.microsoft.com/office/powerpoint/2010/main">
    <mc:Choice Requires="p14">
      <p:transition spd="slow" p14:dur="2000" advTm="63027"/>
    </mc:Choice>
    <mc:Fallback xmlns="">
      <p:transition spd="slow" advTm="63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4.81481E-6 L -0.11823 -0.81481 " pathEditMode="relative" rAng="0" ptsTypes="AA">
                                      <p:cBhvr>
                                        <p:cTn id="6" dur="5000" fill="hold"/>
                                        <p:tgtEl>
                                          <p:spTgt spid="7"/>
                                        </p:tgtEl>
                                        <p:attrNameLst>
                                          <p:attrName>ppt_x</p:attrName>
                                          <p:attrName>ppt_y</p:attrName>
                                        </p:attrNameLst>
                                      </p:cBhvr>
                                      <p:rCtr x="-5911" y="-40741"/>
                                    </p:animMotion>
                                  </p:childTnLst>
                                </p:cTn>
                              </p:par>
                              <p:par>
                                <p:cTn id="7" presetID="42" presetClass="path" presetSubtype="0" fill="hold" nodeType="withEffect">
                                  <p:stCondLst>
                                    <p:cond delay="0"/>
                                  </p:stCondLst>
                                  <p:childTnLst>
                                    <p:animMotion origin="layout" path="M -3.54167E-6 -2.96296E-6 L -0.00065 -0.81921 " pathEditMode="relative" rAng="0" ptsTypes="AA">
                                      <p:cBhvr>
                                        <p:cTn id="8" dur="5000" fill="hold"/>
                                        <p:tgtEl>
                                          <p:spTgt spid="2"/>
                                        </p:tgtEl>
                                        <p:attrNameLst>
                                          <p:attrName>ppt_x</p:attrName>
                                          <p:attrName>ppt_y</p:attrName>
                                        </p:attrNameLst>
                                      </p:cBhvr>
                                      <p:rCtr x="-39" y="-40972"/>
                                    </p:animMotion>
                                  </p:childTnLst>
                                </p:cTn>
                              </p:par>
                              <p:par>
                                <p:cTn id="9" presetID="2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0"/>
                                        <p:tgtEl>
                                          <p:spTgt spid="31"/>
                                        </p:tgtEl>
                                      </p:cBhvr>
                                    </p:animEffect>
                                  </p:childTnLst>
                                </p:cTn>
                              </p:par>
                              <p:par>
                                <p:cTn id="12" presetID="22" presetClass="entr" presetSubtype="4"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0"/>
                                        <p:tgtEl>
                                          <p:spTgt spid="22"/>
                                        </p:tgtEl>
                                      </p:cBhvr>
                                    </p:animEffect>
                                  </p:childTnLst>
                                </p:cTn>
                              </p:par>
                              <p:par>
                                <p:cTn id="15" presetID="2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0"/>
                                        <p:tgtEl>
                                          <p:spTgt spid="28"/>
                                        </p:tgtEl>
                                      </p:cBhvr>
                                    </p:animEffect>
                                  </p:childTnLst>
                                </p:cTn>
                              </p:par>
                              <p:par>
                                <p:cTn id="18" presetID="22" presetClass="entr" presetSubtype="4"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cxnSp>
        <p:nvCxnSpPr>
          <p:cNvPr id="22" name="Straight Connector 21">
            <a:extLst>
              <a:ext uri="{FF2B5EF4-FFF2-40B4-BE49-F238E27FC236}">
                <a16:creationId xmlns:a16="http://schemas.microsoft.com/office/drawing/2014/main" id="{9C521EE1-0531-429B-AA38-35E74A5D0278}"/>
              </a:ext>
            </a:extLst>
          </p:cNvPr>
          <p:cNvCxnSpPr>
            <a:cxnSpLocks/>
          </p:cNvCxnSpPr>
          <p:nvPr/>
        </p:nvCxnSpPr>
        <p:spPr>
          <a:xfrm flipV="1">
            <a:off x="5021458"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176C08-6A62-470D-969D-E5A15FED6BDB}"/>
              </a:ext>
            </a:extLst>
          </p:cNvPr>
          <p:cNvCxnSpPr>
            <a:cxnSpLocks/>
          </p:cNvCxnSpPr>
          <p:nvPr/>
        </p:nvCxnSpPr>
        <p:spPr>
          <a:xfrm flipV="1">
            <a:off x="7873514"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35C9DF-2391-4A7E-8F0B-BB1DDC789521}"/>
              </a:ext>
            </a:extLst>
          </p:cNvPr>
          <p:cNvCxnSpPr>
            <a:cxnSpLocks/>
          </p:cNvCxnSpPr>
          <p:nvPr/>
        </p:nvCxnSpPr>
        <p:spPr>
          <a:xfrm flipH="1" flipV="1">
            <a:off x="735980" y="490654"/>
            <a:ext cx="1426163" cy="575774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345056" y="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0"/>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AA5F26BB-85C3-47A8-91E2-FC5E9B8DAB70}"/>
              </a:ext>
            </a:extLst>
          </p:cNvPr>
          <p:cNvGrpSpPr/>
          <p:nvPr/>
        </p:nvGrpSpPr>
        <p:grpSpPr>
          <a:xfrm>
            <a:off x="5002894" y="513444"/>
            <a:ext cx="2888343" cy="5721348"/>
            <a:chOff x="5021944" y="113394"/>
            <a:chExt cx="2888343" cy="5721348"/>
          </a:xfrm>
        </p:grpSpPr>
        <p:cxnSp>
          <p:nvCxnSpPr>
            <p:cNvPr id="29" name="Straight Connector 28">
              <a:extLst>
                <a:ext uri="{FF2B5EF4-FFF2-40B4-BE49-F238E27FC236}">
                  <a16:creationId xmlns:a16="http://schemas.microsoft.com/office/drawing/2014/main" id="{CAB9CCB7-F46F-4EBA-82DE-BE3792DDE691}"/>
                </a:ext>
              </a:extLst>
            </p:cNvPr>
            <p:cNvCxnSpPr>
              <a:cxnSpLocks/>
            </p:cNvCxnSpPr>
            <p:nvPr/>
          </p:nvCxnSpPr>
          <p:spPr>
            <a:xfrm flipH="1">
              <a:off x="5021944" y="2946400"/>
              <a:ext cx="2873827" cy="288834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3A6365-2FA3-44E1-9C61-AAC9272E992A}"/>
                </a:ext>
              </a:extLst>
            </p:cNvPr>
            <p:cNvCxnSpPr>
              <a:cxnSpLocks/>
            </p:cNvCxnSpPr>
            <p:nvPr/>
          </p:nvCxnSpPr>
          <p:spPr>
            <a:xfrm flipH="1" flipV="1">
              <a:off x="5048250" y="113394"/>
              <a:ext cx="2862037" cy="286203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D7C94F-B72F-44EF-9382-EFE4B65F51E5}"/>
                  </a:ext>
                </a:extLst>
              </p:cNvPr>
              <p:cNvSpPr txBox="1"/>
              <p:nvPr/>
            </p:nvSpPr>
            <p:spPr>
              <a:xfrm>
                <a:off x="12742607" y="560438"/>
                <a:ext cx="3258007" cy="858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𝑡𝑟𝑎𝑖𝑛</m:t>
                          </m:r>
                          <m:r>
                            <a:rPr lang="en-US" sz="2400" b="0" i="1" smtClean="0">
                              <a:latin typeface="Cambria Math" panose="02040503050406030204" pitchFamily="18" charset="0"/>
                            </a:rPr>
                            <m:t> </m:t>
                          </m:r>
                          <m:r>
                            <a:rPr lang="en-US" sz="2400" b="0" i="1" smtClean="0">
                              <a:latin typeface="Cambria Math" panose="02040503050406030204" pitchFamily="18" charset="0"/>
                            </a:rPr>
                            <m:t>𝑙𝑒𝑛𝑔𝑡h</m:t>
                          </m:r>
                        </m:num>
                        <m:den>
                          <m:r>
                            <a:rPr lang="en-US" sz="2400" b="0" i="1" smtClean="0">
                              <a:latin typeface="Cambria Math" panose="02040503050406030204" pitchFamily="18" charset="0"/>
                            </a:rPr>
                            <m:t>𝑠𝑝𝑒𝑒𝑑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𝑙𝑖𝑔h𝑡</m:t>
                          </m:r>
                        </m:den>
                      </m:f>
                    </m:oMath>
                  </m:oMathPara>
                </a14:m>
                <a:endParaRPr lang="en-CA" sz="2400" dirty="0"/>
              </a:p>
            </p:txBody>
          </p:sp>
        </mc:Choice>
        <mc:Fallback xmlns="">
          <p:sp>
            <p:nvSpPr>
              <p:cNvPr id="4" name="TextBox 3">
                <a:extLst>
                  <a:ext uri="{FF2B5EF4-FFF2-40B4-BE49-F238E27FC236}">
                    <a16:creationId xmlns:a16="http://schemas.microsoft.com/office/drawing/2014/main" id="{1ED7C94F-B72F-44EF-9382-EFE4B65F51E5}"/>
                  </a:ext>
                </a:extLst>
              </p:cNvPr>
              <p:cNvSpPr txBox="1">
                <a:spLocks noRot="1" noChangeAspect="1" noMove="1" noResize="1" noEditPoints="1" noAdjustHandles="1" noChangeArrowheads="1" noChangeShapeType="1" noTextEdit="1"/>
              </p:cNvSpPr>
              <p:nvPr/>
            </p:nvSpPr>
            <p:spPr>
              <a:xfrm>
                <a:off x="12742607" y="560438"/>
                <a:ext cx="3258007" cy="858377"/>
              </a:xfrm>
              <a:prstGeom prst="rect">
                <a:avLst/>
              </a:prstGeom>
              <a:blipFill>
                <a:blip r:embed="rId14"/>
                <a:stretch>
                  <a:fillRect/>
                </a:stretch>
              </a:blipFill>
            </p:spPr>
            <p:txBody>
              <a:bodyPr/>
              <a:lstStyle/>
              <a:p>
                <a:r>
                  <a:rPr lang="en-CA">
                    <a:noFill/>
                  </a:rPr>
                  <a:t> </a:t>
                </a:r>
              </a:p>
            </p:txBody>
          </p:sp>
        </mc:Fallback>
      </mc:AlternateContent>
      <p:grpSp>
        <p:nvGrpSpPr>
          <p:cNvPr id="8" name="Group 7">
            <a:extLst>
              <a:ext uri="{FF2B5EF4-FFF2-40B4-BE49-F238E27FC236}">
                <a16:creationId xmlns:a16="http://schemas.microsoft.com/office/drawing/2014/main" id="{E2844EF2-1F93-4F57-A983-00612CD56AE8}"/>
              </a:ext>
            </a:extLst>
          </p:cNvPr>
          <p:cNvGrpSpPr/>
          <p:nvPr/>
        </p:nvGrpSpPr>
        <p:grpSpPr>
          <a:xfrm>
            <a:off x="5036544" y="2727596"/>
            <a:ext cx="3606011" cy="646331"/>
            <a:chOff x="5036544" y="2727596"/>
            <a:chExt cx="3606011" cy="646331"/>
          </a:xfrm>
        </p:grpSpPr>
        <p:cxnSp>
          <p:nvCxnSpPr>
            <p:cNvPr id="33" name="Straight Arrow Connector 32">
              <a:extLst>
                <a:ext uri="{FF2B5EF4-FFF2-40B4-BE49-F238E27FC236}">
                  <a16:creationId xmlns:a16="http://schemas.microsoft.com/office/drawing/2014/main" id="{C8780947-6FBA-4F37-A7A9-791470AFDD0A}"/>
                </a:ext>
              </a:extLst>
            </p:cNvPr>
            <p:cNvCxnSpPr>
              <a:cxnSpLocks/>
            </p:cNvCxnSpPr>
            <p:nvPr/>
          </p:nvCxnSpPr>
          <p:spPr>
            <a:xfrm flipV="1">
              <a:off x="5036544" y="33551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3B8A91A2-423C-496C-AECB-DBA05A388C78}"/>
                </a:ext>
              </a:extLst>
            </p:cNvPr>
            <p:cNvSpPr txBox="1"/>
            <p:nvPr/>
          </p:nvSpPr>
          <p:spPr>
            <a:xfrm>
              <a:off x="5101950" y="27275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
        <p:nvSpPr>
          <p:cNvPr id="42" name="Subtitle 2">
            <a:extLst>
              <a:ext uri="{FF2B5EF4-FFF2-40B4-BE49-F238E27FC236}">
                <a16:creationId xmlns:a16="http://schemas.microsoft.com/office/drawing/2014/main" id="{C0B9FEFA-6763-4905-AA6D-D5217A46A5A8}"/>
              </a:ext>
            </a:extLst>
          </p:cNvPr>
          <p:cNvSpPr txBox="1">
            <a:spLocks/>
          </p:cNvSpPr>
          <p:nvPr/>
        </p:nvSpPr>
        <p:spPr>
          <a:xfrm>
            <a:off x="9883782" y="0"/>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50"/>
                </a:solidFill>
              </a:rPr>
              <a:t>Train</a:t>
            </a:r>
          </a:p>
        </p:txBody>
      </p:sp>
      <p:grpSp>
        <p:nvGrpSpPr>
          <p:cNvPr id="13" name="Group 12">
            <a:extLst>
              <a:ext uri="{FF2B5EF4-FFF2-40B4-BE49-F238E27FC236}">
                <a16:creationId xmlns:a16="http://schemas.microsoft.com/office/drawing/2014/main" id="{6290C38A-9F72-4D68-A1BE-21E691AE6440}"/>
              </a:ext>
            </a:extLst>
          </p:cNvPr>
          <p:cNvGrpSpPr/>
          <p:nvPr/>
        </p:nvGrpSpPr>
        <p:grpSpPr>
          <a:xfrm>
            <a:off x="5013541" y="1770063"/>
            <a:ext cx="3654894" cy="4457050"/>
            <a:chOff x="5013541" y="1770063"/>
            <a:chExt cx="3654894" cy="4457050"/>
          </a:xfrm>
        </p:grpSpPr>
        <p:grpSp>
          <p:nvGrpSpPr>
            <p:cNvPr id="47" name="Group 46">
              <a:extLst>
                <a:ext uri="{FF2B5EF4-FFF2-40B4-BE49-F238E27FC236}">
                  <a16:creationId xmlns:a16="http://schemas.microsoft.com/office/drawing/2014/main" id="{ACA26959-1C04-422A-9A46-2C67F0B5C94A}"/>
                </a:ext>
              </a:extLst>
            </p:cNvPr>
            <p:cNvGrpSpPr/>
            <p:nvPr/>
          </p:nvGrpSpPr>
          <p:grpSpPr>
            <a:xfrm>
              <a:off x="5016416" y="3673626"/>
              <a:ext cx="3606011" cy="646331"/>
              <a:chOff x="5036544" y="2727596"/>
              <a:chExt cx="3606011" cy="646331"/>
            </a:xfrm>
          </p:grpSpPr>
          <p:cxnSp>
            <p:nvCxnSpPr>
              <p:cNvPr id="49" name="Straight Arrow Connector 48">
                <a:extLst>
                  <a:ext uri="{FF2B5EF4-FFF2-40B4-BE49-F238E27FC236}">
                    <a16:creationId xmlns:a16="http://schemas.microsoft.com/office/drawing/2014/main" id="{C6F1FED6-8252-4668-8783-D0A3CEE4B4B5}"/>
                  </a:ext>
                </a:extLst>
              </p:cNvPr>
              <p:cNvCxnSpPr>
                <a:cxnSpLocks/>
              </p:cNvCxnSpPr>
              <p:nvPr/>
            </p:nvCxnSpPr>
            <p:spPr>
              <a:xfrm flipV="1">
                <a:off x="5036544" y="33551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0" name="TextBox 49">
                <a:extLst>
                  <a:ext uri="{FF2B5EF4-FFF2-40B4-BE49-F238E27FC236}">
                    <a16:creationId xmlns:a16="http://schemas.microsoft.com/office/drawing/2014/main" id="{57BB83AB-97A5-46A9-BC78-E2AAF8D48C64}"/>
                  </a:ext>
                </a:extLst>
              </p:cNvPr>
              <p:cNvSpPr txBox="1"/>
              <p:nvPr/>
            </p:nvSpPr>
            <p:spPr>
              <a:xfrm>
                <a:off x="5101950" y="27275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51" name="Group 50">
              <a:extLst>
                <a:ext uri="{FF2B5EF4-FFF2-40B4-BE49-F238E27FC236}">
                  <a16:creationId xmlns:a16="http://schemas.microsoft.com/office/drawing/2014/main" id="{AEC7864D-891E-4457-A9C2-A2C39290908E}"/>
                </a:ext>
              </a:extLst>
            </p:cNvPr>
            <p:cNvGrpSpPr/>
            <p:nvPr/>
          </p:nvGrpSpPr>
          <p:grpSpPr>
            <a:xfrm>
              <a:off x="5013541" y="4602403"/>
              <a:ext cx="3606011" cy="646331"/>
              <a:chOff x="5036544" y="2727596"/>
              <a:chExt cx="3606011" cy="646331"/>
            </a:xfrm>
          </p:grpSpPr>
          <p:cxnSp>
            <p:nvCxnSpPr>
              <p:cNvPr id="52" name="Straight Arrow Connector 51">
                <a:extLst>
                  <a:ext uri="{FF2B5EF4-FFF2-40B4-BE49-F238E27FC236}">
                    <a16:creationId xmlns:a16="http://schemas.microsoft.com/office/drawing/2014/main" id="{BC8D1D7D-5B55-4DAF-B336-7589AE7B4287}"/>
                  </a:ext>
                </a:extLst>
              </p:cNvPr>
              <p:cNvCxnSpPr>
                <a:cxnSpLocks/>
              </p:cNvCxnSpPr>
              <p:nvPr/>
            </p:nvCxnSpPr>
            <p:spPr>
              <a:xfrm flipV="1">
                <a:off x="5036544" y="33551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3" name="TextBox 52">
                <a:extLst>
                  <a:ext uri="{FF2B5EF4-FFF2-40B4-BE49-F238E27FC236}">
                    <a16:creationId xmlns:a16="http://schemas.microsoft.com/office/drawing/2014/main" id="{0D32A20D-B6C8-42C7-973D-9C32B6830D83}"/>
                  </a:ext>
                </a:extLst>
              </p:cNvPr>
              <p:cNvSpPr txBox="1"/>
              <p:nvPr/>
            </p:nvSpPr>
            <p:spPr>
              <a:xfrm>
                <a:off x="5101950" y="27275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54" name="Group 53">
              <a:extLst>
                <a:ext uri="{FF2B5EF4-FFF2-40B4-BE49-F238E27FC236}">
                  <a16:creationId xmlns:a16="http://schemas.microsoft.com/office/drawing/2014/main" id="{8DB3D56E-9929-4987-BA38-302B5E9DBFB2}"/>
                </a:ext>
              </a:extLst>
            </p:cNvPr>
            <p:cNvGrpSpPr/>
            <p:nvPr/>
          </p:nvGrpSpPr>
          <p:grpSpPr>
            <a:xfrm>
              <a:off x="5062424" y="1770063"/>
              <a:ext cx="3606011" cy="646331"/>
              <a:chOff x="5036544" y="2727596"/>
              <a:chExt cx="3606011" cy="646331"/>
            </a:xfrm>
          </p:grpSpPr>
          <p:cxnSp>
            <p:nvCxnSpPr>
              <p:cNvPr id="55" name="Straight Arrow Connector 54">
                <a:extLst>
                  <a:ext uri="{FF2B5EF4-FFF2-40B4-BE49-F238E27FC236}">
                    <a16:creationId xmlns:a16="http://schemas.microsoft.com/office/drawing/2014/main" id="{F3E0272A-FDE8-4153-BA46-B2847A9AD45F}"/>
                  </a:ext>
                </a:extLst>
              </p:cNvPr>
              <p:cNvCxnSpPr>
                <a:cxnSpLocks/>
              </p:cNvCxnSpPr>
              <p:nvPr/>
            </p:nvCxnSpPr>
            <p:spPr>
              <a:xfrm flipV="1">
                <a:off x="5036544" y="33551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5C7ECD3C-402D-48E3-AEC3-FA91D5239223}"/>
                  </a:ext>
                </a:extLst>
              </p:cNvPr>
              <p:cNvSpPr txBox="1"/>
              <p:nvPr/>
            </p:nvSpPr>
            <p:spPr>
              <a:xfrm>
                <a:off x="5101950" y="27275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57" name="Group 56">
              <a:extLst>
                <a:ext uri="{FF2B5EF4-FFF2-40B4-BE49-F238E27FC236}">
                  <a16:creationId xmlns:a16="http://schemas.microsoft.com/office/drawing/2014/main" id="{C93ABBD3-65A3-40EE-AA60-D7C93FB817DA}"/>
                </a:ext>
              </a:extLst>
            </p:cNvPr>
            <p:cNvGrpSpPr/>
            <p:nvPr/>
          </p:nvGrpSpPr>
          <p:grpSpPr>
            <a:xfrm>
              <a:off x="5059548" y="5580782"/>
              <a:ext cx="3606011" cy="646331"/>
              <a:chOff x="5036544" y="7490096"/>
              <a:chExt cx="3606011" cy="646331"/>
            </a:xfrm>
          </p:grpSpPr>
          <p:cxnSp>
            <p:nvCxnSpPr>
              <p:cNvPr id="58" name="Straight Arrow Connector 57">
                <a:extLst>
                  <a:ext uri="{FF2B5EF4-FFF2-40B4-BE49-F238E27FC236}">
                    <a16:creationId xmlns:a16="http://schemas.microsoft.com/office/drawing/2014/main" id="{1408BBB5-A19F-46F0-830D-2BA7901CAE50}"/>
                  </a:ext>
                </a:extLst>
              </p:cNvPr>
              <p:cNvCxnSpPr>
                <a:cxnSpLocks/>
              </p:cNvCxnSpPr>
              <p:nvPr/>
            </p:nvCxnSpPr>
            <p:spPr>
              <a:xfrm flipV="1">
                <a:off x="5036544" y="8117669"/>
                <a:ext cx="3606011" cy="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9" name="TextBox 58">
                <a:extLst>
                  <a:ext uri="{FF2B5EF4-FFF2-40B4-BE49-F238E27FC236}">
                    <a16:creationId xmlns:a16="http://schemas.microsoft.com/office/drawing/2014/main" id="{97B12A27-A4DA-4713-802C-F301D5D7BCDB}"/>
                  </a:ext>
                </a:extLst>
              </p:cNvPr>
              <p:cNvSpPr txBox="1"/>
              <p:nvPr/>
            </p:nvSpPr>
            <p:spPr>
              <a:xfrm>
                <a:off x="5101950" y="7490096"/>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sp>
        <p:nvSpPr>
          <p:cNvPr id="14" name="TextBox 13">
            <a:extLst>
              <a:ext uri="{FF2B5EF4-FFF2-40B4-BE49-F238E27FC236}">
                <a16:creationId xmlns:a16="http://schemas.microsoft.com/office/drawing/2014/main" id="{8714B66D-80FE-4D83-A7D8-C35DBD3A803A}"/>
              </a:ext>
            </a:extLst>
          </p:cNvPr>
          <p:cNvSpPr txBox="1"/>
          <p:nvPr/>
        </p:nvSpPr>
        <p:spPr>
          <a:xfrm>
            <a:off x="8759765" y="2243947"/>
            <a:ext cx="3356035" cy="2262158"/>
          </a:xfrm>
          <a:prstGeom prst="rect">
            <a:avLst/>
          </a:prstGeom>
          <a:solidFill>
            <a:schemeClr val="bg1"/>
          </a:solidFill>
          <a:ln w="57150">
            <a:solidFill>
              <a:schemeClr val="tx1"/>
            </a:solidFill>
          </a:ln>
        </p:spPr>
        <p:txBody>
          <a:bodyPr wrap="square" rtlCol="0">
            <a:spAutoFit/>
          </a:bodyPr>
          <a:lstStyle/>
          <a:p>
            <a:pPr algn="ctr"/>
            <a:r>
              <a:rPr lang="en-US" sz="3200" dirty="0"/>
              <a:t>In frame of </a:t>
            </a:r>
            <a:r>
              <a:rPr lang="en-US" sz="3200" dirty="0">
                <a:solidFill>
                  <a:srgbClr val="00B050"/>
                </a:solidFill>
              </a:rPr>
              <a:t>Train</a:t>
            </a:r>
            <a:r>
              <a:rPr lang="en-US" sz="3200" dirty="0"/>
              <a:t>…</a:t>
            </a:r>
            <a:br>
              <a:rPr lang="en-US" sz="3200" dirty="0"/>
            </a:br>
            <a:br>
              <a:rPr lang="en-US" sz="1400" dirty="0"/>
            </a:br>
            <a:r>
              <a:rPr lang="en-US" sz="3100" dirty="0"/>
              <a:t>Marie/Emmy’s lines </a:t>
            </a:r>
            <a:r>
              <a:rPr lang="en-US" sz="3200" dirty="0"/>
              <a:t>of </a:t>
            </a:r>
            <a:r>
              <a:rPr lang="en-US" sz="3200" dirty="0">
                <a:solidFill>
                  <a:srgbClr val="C00000"/>
                </a:solidFill>
              </a:rPr>
              <a:t>simultaneity</a:t>
            </a:r>
            <a:r>
              <a:rPr lang="en-US" sz="3200" dirty="0"/>
              <a:t> are </a:t>
            </a:r>
            <a:r>
              <a:rPr lang="en-US" sz="3200" b="1" u="sng" dirty="0"/>
              <a:t>HORIZONTAL</a:t>
            </a:r>
            <a:r>
              <a:rPr lang="en-US" sz="3200" dirty="0"/>
              <a:t>.</a:t>
            </a:r>
            <a:endParaRPr lang="en-CA" sz="3200" dirty="0"/>
          </a:p>
        </p:txBody>
      </p:sp>
    </p:spTree>
    <p:custDataLst>
      <p:tags r:id="rId1"/>
    </p:custDataLst>
    <p:extLst>
      <p:ext uri="{BB962C8B-B14F-4D97-AF65-F5344CB8AC3E}">
        <p14:creationId xmlns:p14="http://schemas.microsoft.com/office/powerpoint/2010/main" val="3570638068"/>
      </p:ext>
    </p:extLst>
  </p:cSld>
  <p:clrMapOvr>
    <a:masterClrMapping/>
  </p:clrMapOvr>
  <mc:AlternateContent xmlns:mc="http://schemas.openxmlformats.org/markup-compatibility/2006" xmlns:p14="http://schemas.microsoft.com/office/powerpoint/2010/main">
    <mc:Choice Requires="p14">
      <p:transition spd="med" p14:dur="700" advTm="9099">
        <p:fade/>
      </p:transition>
    </mc:Choice>
    <mc:Fallback xmlns="">
      <p:transition spd="med" advTm="90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8" name="Straight Connector 7">
            <a:extLst>
              <a:ext uri="{FF2B5EF4-FFF2-40B4-BE49-F238E27FC236}">
                <a16:creationId xmlns:a16="http://schemas.microsoft.com/office/drawing/2014/main" id="{92C5E736-25F8-4D59-BDD3-53DD97913CAC}"/>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0222BDDE-3AC1-42E5-80A2-2133D827E0F7}"/>
              </a:ext>
            </a:extLst>
          </p:cNvPr>
          <p:cNvGrpSpPr/>
          <p:nvPr/>
        </p:nvGrpSpPr>
        <p:grpSpPr>
          <a:xfrm>
            <a:off x="5021458" y="476250"/>
            <a:ext cx="4286579" cy="6019801"/>
            <a:chOff x="5021458" y="209550"/>
            <a:chExt cx="4286579" cy="6019801"/>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5021458" y="209550"/>
              <a:ext cx="1482119" cy="599803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7873514" y="247650"/>
              <a:ext cx="1434523" cy="598170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Subtitle 2">
            <a:extLst>
              <a:ext uri="{FF2B5EF4-FFF2-40B4-BE49-F238E27FC236}">
                <a16:creationId xmlns:a16="http://schemas.microsoft.com/office/drawing/2014/main" id="{439AAACA-C867-4E90-A5B3-A7359E946ED2}"/>
              </a:ext>
            </a:extLst>
          </p:cNvPr>
          <p:cNvSpPr txBox="1">
            <a:spLocks/>
          </p:cNvSpPr>
          <p:nvPr/>
        </p:nvSpPr>
        <p:spPr>
          <a:xfrm>
            <a:off x="9883782" y="0"/>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F0"/>
                </a:solidFill>
              </a:rPr>
              <a:t>Einstein</a:t>
            </a:r>
          </a:p>
        </p:txBody>
      </p:sp>
    </p:spTree>
    <p:custDataLst>
      <p:tags r:id="rId1"/>
    </p:custDataLst>
    <p:extLst>
      <p:ext uri="{BB962C8B-B14F-4D97-AF65-F5344CB8AC3E}">
        <p14:creationId xmlns:p14="http://schemas.microsoft.com/office/powerpoint/2010/main" val="828121914"/>
      </p:ext>
    </p:extLst>
  </p:cSld>
  <p:clrMapOvr>
    <a:masterClrMapping/>
  </p:clrMapOvr>
  <mc:AlternateContent xmlns:mc="http://schemas.openxmlformats.org/markup-compatibility/2006" xmlns:p14="http://schemas.microsoft.com/office/powerpoint/2010/main">
    <mc:Choice Requires="p14">
      <p:transition spd="slow" p14:dur="2000" advTm="11500"/>
    </mc:Choice>
    <mc:Fallback xmlns="">
      <p:transition spd="slow" advTm="115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4.81481E-6 L -0.00104 -0.81481 " pathEditMode="relative" rAng="0" ptsTypes="AA">
                                      <p:cBhvr>
                                        <p:cTn id="6" dur="5000" fill="hold"/>
                                        <p:tgtEl>
                                          <p:spTgt spid="7"/>
                                        </p:tgtEl>
                                        <p:attrNameLst>
                                          <p:attrName>ppt_x</p:attrName>
                                          <p:attrName>ppt_y</p:attrName>
                                        </p:attrNameLst>
                                      </p:cBhvr>
                                      <p:rCtr x="-52" y="-40741"/>
                                    </p:animMotion>
                                  </p:childTnLst>
                                </p:cTn>
                              </p:par>
                              <p:par>
                                <p:cTn id="7" presetID="42" presetClass="path" presetSubtype="0" fill="hold" nodeType="withEffect">
                                  <p:stCondLst>
                                    <p:cond delay="0"/>
                                  </p:stCondLst>
                                  <p:childTnLst>
                                    <p:animMotion origin="layout" path="M -3.54167E-6 -2.96296E-6 L 0.11029 -0.81643 " pathEditMode="relative" rAng="0" ptsTypes="AA">
                                      <p:cBhvr>
                                        <p:cTn id="8" dur="5000" fill="hold"/>
                                        <p:tgtEl>
                                          <p:spTgt spid="2"/>
                                        </p:tgtEl>
                                        <p:attrNameLst>
                                          <p:attrName>ppt_x</p:attrName>
                                          <p:attrName>ppt_y</p:attrName>
                                        </p:attrNameLst>
                                      </p:cBhvr>
                                      <p:rCtr x="5508" y="-40833"/>
                                    </p:animMotion>
                                  </p:childTnLst>
                                </p:cTn>
                              </p:par>
                              <p:par>
                                <p:cTn id="9" presetID="2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8" name="Straight Connector 7">
            <a:extLst>
              <a:ext uri="{FF2B5EF4-FFF2-40B4-BE49-F238E27FC236}">
                <a16:creationId xmlns:a16="http://schemas.microsoft.com/office/drawing/2014/main" id="{92C5E736-25F8-4D59-BDD3-53DD97913CAC}"/>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0222BDDE-3AC1-42E5-80A2-2133D827E0F7}"/>
              </a:ext>
            </a:extLst>
          </p:cNvPr>
          <p:cNvGrpSpPr/>
          <p:nvPr/>
        </p:nvGrpSpPr>
        <p:grpSpPr>
          <a:xfrm>
            <a:off x="5021458" y="0"/>
            <a:ext cx="4409930" cy="6496052"/>
            <a:chOff x="5021458" y="-266700"/>
            <a:chExt cx="4409930" cy="6496052"/>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5021458" y="-266700"/>
              <a:ext cx="1599801" cy="647428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7873514" y="-266700"/>
              <a:ext cx="1557874" cy="649605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558694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4707884" y="55668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57789312-833B-42CF-AC3E-6BF80F048A20}"/>
              </a:ext>
            </a:extLst>
          </p:cNvPr>
          <p:cNvGrpSpPr/>
          <p:nvPr/>
        </p:nvGrpSpPr>
        <p:grpSpPr>
          <a:xfrm>
            <a:off x="4971144" y="174171"/>
            <a:ext cx="3806196" cy="6060621"/>
            <a:chOff x="4949373" y="-225879"/>
            <a:chExt cx="3806196" cy="6060621"/>
          </a:xfrm>
        </p:grpSpPr>
        <p:cxnSp>
          <p:nvCxnSpPr>
            <p:cNvPr id="20" name="Straight Connector 19">
              <a:extLst>
                <a:ext uri="{FF2B5EF4-FFF2-40B4-BE49-F238E27FC236}">
                  <a16:creationId xmlns:a16="http://schemas.microsoft.com/office/drawing/2014/main" id="{A3EE66BA-B949-42E8-8135-2728F3E3EA2C}"/>
                </a:ext>
              </a:extLst>
            </p:cNvPr>
            <p:cNvCxnSpPr>
              <a:cxnSpLocks/>
            </p:cNvCxnSpPr>
            <p:nvPr/>
          </p:nvCxnSpPr>
          <p:spPr>
            <a:xfrm flipH="1">
              <a:off x="4949373" y="200932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ABAD44-2FEB-4553-B4A5-7BF3C8DCB353}"/>
                </a:ext>
              </a:extLst>
            </p:cNvPr>
            <p:cNvCxnSpPr>
              <a:cxnSpLocks/>
            </p:cNvCxnSpPr>
            <p:nvPr/>
          </p:nvCxnSpPr>
          <p:spPr>
            <a:xfrm flipH="1" flipV="1">
              <a:off x="6479720" y="-225879"/>
              <a:ext cx="2272396" cy="227239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3375E317-8AE1-49D2-B3D3-98E7CA7791B2}"/>
              </a:ext>
            </a:extLst>
          </p:cNvPr>
          <p:cNvGrpSpPr/>
          <p:nvPr/>
        </p:nvGrpSpPr>
        <p:grpSpPr>
          <a:xfrm>
            <a:off x="9336358" y="516209"/>
            <a:ext cx="1594202" cy="1884091"/>
            <a:chOff x="8764858" y="535259"/>
            <a:chExt cx="1594202" cy="2832410"/>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4F16ADF-36A9-4EAA-8ABA-F87299BE5924}"/>
                    </a:ext>
                  </a:extLst>
                </p:cNvPr>
                <p:cNvSpPr txBox="1"/>
                <p:nvPr/>
              </p:nvSpPr>
              <p:spPr>
                <a:xfrm>
                  <a:off x="9626808" y="1838919"/>
                  <a:ext cx="732252" cy="1064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𝑡</m:t>
                            </m:r>
                          </m:e>
                          <m:sub>
                            <m:r>
                              <a:rPr lang="en-US" sz="4000" b="0" i="1" smtClean="0">
                                <a:latin typeface="Cambria Math" panose="02040503050406030204" pitchFamily="18" charset="0"/>
                              </a:rPr>
                              <m:t>2</m:t>
                            </m:r>
                          </m:sub>
                        </m:sSub>
                      </m:oMath>
                    </m:oMathPara>
                  </a14:m>
                  <a:endParaRPr lang="en-CA" sz="4000" dirty="0"/>
                </a:p>
              </p:txBody>
            </p:sp>
          </mc:Choice>
          <mc:Fallback xmlns="">
            <p:sp>
              <p:nvSpPr>
                <p:cNvPr id="34" name="TextBox 33">
                  <a:extLst>
                    <a:ext uri="{FF2B5EF4-FFF2-40B4-BE49-F238E27FC236}">
                      <a16:creationId xmlns:a16="http://schemas.microsoft.com/office/drawing/2014/main" id="{44F16ADF-36A9-4EAA-8ABA-F87299BE5924}"/>
                    </a:ext>
                  </a:extLst>
                </p:cNvPr>
                <p:cNvSpPr txBox="1">
                  <a:spLocks noRot="1" noChangeAspect="1" noMove="1" noResize="1" noEditPoints="1" noAdjustHandles="1" noChangeArrowheads="1" noChangeShapeType="1" noTextEdit="1"/>
                </p:cNvSpPr>
                <p:nvPr/>
              </p:nvSpPr>
              <p:spPr>
                <a:xfrm>
                  <a:off x="9626808" y="1838919"/>
                  <a:ext cx="732252" cy="1064186"/>
                </a:xfrm>
                <a:prstGeom prst="rect">
                  <a:avLst/>
                </a:prstGeom>
                <a:blipFill>
                  <a:blip r:embed="rId14"/>
                  <a:stretch>
                    <a:fillRect/>
                  </a:stretch>
                </a:blipFill>
              </p:spPr>
              <p:txBody>
                <a:bodyPr/>
                <a:lstStyle/>
                <a:p>
                  <a:r>
                    <a:rPr lang="en-CA">
                      <a:noFill/>
                    </a:rPr>
                    <a:t> </a:t>
                  </a:r>
                </a:p>
              </p:txBody>
            </p:sp>
          </mc:Fallback>
        </mc:AlternateContent>
        <p:sp>
          <p:nvSpPr>
            <p:cNvPr id="35" name="Left Brace 34">
              <a:extLst>
                <a:ext uri="{FF2B5EF4-FFF2-40B4-BE49-F238E27FC236}">
                  <a16:creationId xmlns:a16="http://schemas.microsoft.com/office/drawing/2014/main" id="{97A7732D-A28C-4774-8615-C7C8EF495EB1}"/>
                </a:ext>
              </a:extLst>
            </p:cNvPr>
            <p:cNvSpPr/>
            <p:nvPr/>
          </p:nvSpPr>
          <p:spPr>
            <a:xfrm rot="10800000">
              <a:off x="8764858" y="535259"/>
              <a:ext cx="691376" cy="2832410"/>
            </a:xfrm>
            <a:prstGeom prst="leftBrace">
              <a:avLst>
                <a:gd name="adj1" fmla="val 8333"/>
                <a:gd name="adj2" fmla="val 305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36" name="Group 35">
            <a:extLst>
              <a:ext uri="{FF2B5EF4-FFF2-40B4-BE49-F238E27FC236}">
                <a16:creationId xmlns:a16="http://schemas.microsoft.com/office/drawing/2014/main" id="{772D6311-02AB-4771-8BB5-AD37298C99E3}"/>
              </a:ext>
            </a:extLst>
          </p:cNvPr>
          <p:cNvGrpSpPr/>
          <p:nvPr/>
        </p:nvGrpSpPr>
        <p:grpSpPr>
          <a:xfrm>
            <a:off x="9332642" y="2381250"/>
            <a:ext cx="1582340" cy="3818365"/>
            <a:chOff x="8764858" y="535259"/>
            <a:chExt cx="1582340" cy="28324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62A8161-C602-4901-A0B7-8A9550943BB7}"/>
                    </a:ext>
                  </a:extLst>
                </p:cNvPr>
                <p:cNvSpPr txBox="1"/>
                <p:nvPr/>
              </p:nvSpPr>
              <p:spPr>
                <a:xfrm>
                  <a:off x="9626808" y="1634671"/>
                  <a:ext cx="720390" cy="525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𝑡</m:t>
                            </m:r>
                          </m:e>
                          <m:sub>
                            <m:r>
                              <a:rPr lang="en-US" sz="4000" b="0" i="1" smtClean="0">
                                <a:latin typeface="Cambria Math" panose="02040503050406030204" pitchFamily="18" charset="0"/>
                              </a:rPr>
                              <m:t>1</m:t>
                            </m:r>
                          </m:sub>
                        </m:sSub>
                      </m:oMath>
                    </m:oMathPara>
                  </a14:m>
                  <a:endParaRPr lang="en-CA" sz="4000" dirty="0"/>
                </a:p>
              </p:txBody>
            </p:sp>
          </mc:Choice>
          <mc:Fallback xmlns="">
            <p:sp>
              <p:nvSpPr>
                <p:cNvPr id="40" name="TextBox 39">
                  <a:extLst>
                    <a:ext uri="{FF2B5EF4-FFF2-40B4-BE49-F238E27FC236}">
                      <a16:creationId xmlns:a16="http://schemas.microsoft.com/office/drawing/2014/main" id="{462A8161-C602-4901-A0B7-8A9550943BB7}"/>
                    </a:ext>
                  </a:extLst>
                </p:cNvPr>
                <p:cNvSpPr txBox="1">
                  <a:spLocks noRot="1" noChangeAspect="1" noMove="1" noResize="1" noEditPoints="1" noAdjustHandles="1" noChangeArrowheads="1" noChangeShapeType="1" noTextEdit="1"/>
                </p:cNvSpPr>
                <p:nvPr/>
              </p:nvSpPr>
              <p:spPr>
                <a:xfrm>
                  <a:off x="9626808" y="1634671"/>
                  <a:ext cx="720390" cy="525100"/>
                </a:xfrm>
                <a:prstGeom prst="rect">
                  <a:avLst/>
                </a:prstGeom>
                <a:blipFill>
                  <a:blip r:embed="rId15"/>
                  <a:stretch>
                    <a:fillRect/>
                  </a:stretch>
                </a:blipFill>
              </p:spPr>
              <p:txBody>
                <a:bodyPr/>
                <a:lstStyle/>
                <a:p>
                  <a:r>
                    <a:rPr lang="en-CA">
                      <a:noFill/>
                    </a:rPr>
                    <a:t> </a:t>
                  </a:r>
                </a:p>
              </p:txBody>
            </p:sp>
          </mc:Fallback>
        </mc:AlternateContent>
        <p:sp>
          <p:nvSpPr>
            <p:cNvPr id="41" name="Left Brace 40">
              <a:extLst>
                <a:ext uri="{FF2B5EF4-FFF2-40B4-BE49-F238E27FC236}">
                  <a16:creationId xmlns:a16="http://schemas.microsoft.com/office/drawing/2014/main" id="{EC29D1EC-6B99-4C6A-A9D0-865A793CD067}"/>
                </a:ext>
              </a:extLst>
            </p:cNvPr>
            <p:cNvSpPr/>
            <p:nvPr/>
          </p:nvSpPr>
          <p:spPr>
            <a:xfrm rot="10800000">
              <a:off x="8764858" y="535259"/>
              <a:ext cx="691376" cy="283241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43" name="Oval 42">
            <a:extLst>
              <a:ext uri="{FF2B5EF4-FFF2-40B4-BE49-F238E27FC236}">
                <a16:creationId xmlns:a16="http://schemas.microsoft.com/office/drawing/2014/main" id="{8EB360EC-2581-4221-9ADC-DABB5E1E8C31}"/>
              </a:ext>
            </a:extLst>
          </p:cNvPr>
          <p:cNvSpPr/>
          <p:nvPr/>
        </p:nvSpPr>
        <p:spPr>
          <a:xfrm>
            <a:off x="5600700" y="2952750"/>
            <a:ext cx="419100" cy="4191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96DACD80-500B-46E8-BCAD-385521F3AE58}"/>
              </a:ext>
            </a:extLst>
          </p:cNvPr>
          <p:cNvSpPr/>
          <p:nvPr/>
        </p:nvSpPr>
        <p:spPr>
          <a:xfrm>
            <a:off x="8610600" y="2247900"/>
            <a:ext cx="419100" cy="4191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CDD9A2CC-EA6D-4C7C-B134-BF30B83B35AA}"/>
              </a:ext>
            </a:extLst>
          </p:cNvPr>
          <p:cNvGrpSpPr/>
          <p:nvPr/>
        </p:nvGrpSpPr>
        <p:grpSpPr>
          <a:xfrm>
            <a:off x="5685473" y="2221227"/>
            <a:ext cx="3608242" cy="986458"/>
            <a:chOff x="5685473" y="2221227"/>
            <a:chExt cx="3608242" cy="986458"/>
          </a:xfrm>
        </p:grpSpPr>
        <p:cxnSp>
          <p:nvCxnSpPr>
            <p:cNvPr id="24" name="Straight Arrow Connector 23">
              <a:extLst>
                <a:ext uri="{FF2B5EF4-FFF2-40B4-BE49-F238E27FC236}">
                  <a16:creationId xmlns:a16="http://schemas.microsoft.com/office/drawing/2014/main" id="{13D05DAE-1EA5-4388-B4D0-CBD6770E9B9C}"/>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767921FA-C8D2-4A37-9B94-274BE5629BEA}"/>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
        <p:nvSpPr>
          <p:cNvPr id="44" name="Subtitle 2">
            <a:extLst>
              <a:ext uri="{FF2B5EF4-FFF2-40B4-BE49-F238E27FC236}">
                <a16:creationId xmlns:a16="http://schemas.microsoft.com/office/drawing/2014/main" id="{7FC51076-2A03-4382-997F-92B59457516F}"/>
              </a:ext>
            </a:extLst>
          </p:cNvPr>
          <p:cNvSpPr txBox="1">
            <a:spLocks/>
          </p:cNvSpPr>
          <p:nvPr/>
        </p:nvSpPr>
        <p:spPr>
          <a:xfrm>
            <a:off x="9883782" y="0"/>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F0"/>
                </a:solidFill>
              </a:rPr>
              <a:t>Einstein</a:t>
            </a:r>
          </a:p>
        </p:txBody>
      </p:sp>
      <p:grpSp>
        <p:nvGrpSpPr>
          <p:cNvPr id="45" name="Group 44">
            <a:extLst>
              <a:ext uri="{FF2B5EF4-FFF2-40B4-BE49-F238E27FC236}">
                <a16:creationId xmlns:a16="http://schemas.microsoft.com/office/drawing/2014/main" id="{1967DF30-502B-4AD0-80A0-69D08BD87606}"/>
              </a:ext>
            </a:extLst>
          </p:cNvPr>
          <p:cNvGrpSpPr/>
          <p:nvPr/>
        </p:nvGrpSpPr>
        <p:grpSpPr>
          <a:xfrm rot="767100">
            <a:off x="3218941" y="-210886"/>
            <a:ext cx="2183168" cy="6112979"/>
            <a:chOff x="2354327" y="514710"/>
            <a:chExt cx="2183168" cy="5679057"/>
          </a:xfrm>
        </p:grpSpPr>
        <p:sp>
          <p:nvSpPr>
            <p:cNvPr id="46" name="TextBox 45">
              <a:extLst>
                <a:ext uri="{FF2B5EF4-FFF2-40B4-BE49-F238E27FC236}">
                  <a16:creationId xmlns:a16="http://schemas.microsoft.com/office/drawing/2014/main" id="{FC7A638B-ECC4-47B9-875B-573212434B9F}"/>
                </a:ext>
              </a:extLst>
            </p:cNvPr>
            <p:cNvSpPr txBox="1"/>
            <p:nvPr/>
          </p:nvSpPr>
          <p:spPr>
            <a:xfrm rot="20832900">
              <a:off x="2354327" y="2862800"/>
              <a:ext cx="1885837" cy="1200329"/>
            </a:xfrm>
            <a:prstGeom prst="rect">
              <a:avLst/>
            </a:prstGeom>
            <a:noFill/>
            <a:effectLst>
              <a:softEdge rad="127000"/>
            </a:effectLst>
          </p:spPr>
          <p:txBody>
            <a:bodyPr wrap="none" rtlCol="0">
              <a:spAutoFit/>
            </a:bodyPr>
            <a:lstStyle/>
            <a:p>
              <a:pPr algn="ctr"/>
              <a:r>
                <a:rPr lang="en-US" sz="3600" dirty="0">
                  <a:solidFill>
                    <a:srgbClr val="FF0000"/>
                  </a:solidFill>
                </a:rPr>
                <a:t>(halfway </a:t>
              </a:r>
              <a:br>
                <a:rPr lang="en-US" sz="3600" dirty="0">
                  <a:solidFill>
                    <a:srgbClr val="FF0000"/>
                  </a:solidFill>
                </a:rPr>
              </a:br>
              <a:r>
                <a:rPr lang="en-US" sz="3600" dirty="0">
                  <a:solidFill>
                    <a:srgbClr val="FF0000"/>
                  </a:solidFill>
                </a:rPr>
                <a:t>time)</a:t>
              </a:r>
              <a:endParaRPr lang="en-CA" sz="3600" dirty="0">
                <a:solidFill>
                  <a:srgbClr val="FF0000"/>
                </a:solidFill>
              </a:endParaRPr>
            </a:p>
          </p:txBody>
        </p:sp>
        <p:sp>
          <p:nvSpPr>
            <p:cNvPr id="47" name="Left Bracket 46">
              <a:extLst>
                <a:ext uri="{FF2B5EF4-FFF2-40B4-BE49-F238E27FC236}">
                  <a16:creationId xmlns:a16="http://schemas.microsoft.com/office/drawing/2014/main" id="{2E1527EF-EE59-4B9A-9B16-41FD63AD2DDD}"/>
                </a:ext>
              </a:extLst>
            </p:cNvPr>
            <p:cNvSpPr/>
            <p:nvPr/>
          </p:nvSpPr>
          <p:spPr>
            <a:xfrm>
              <a:off x="4175185" y="3364303"/>
              <a:ext cx="362310" cy="2829464"/>
            </a:xfrm>
            <a:prstGeom prst="leftBracket">
              <a:avLst>
                <a:gd name="adj" fmla="val 3404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8" name="Left Bracket 47">
              <a:extLst>
                <a:ext uri="{FF2B5EF4-FFF2-40B4-BE49-F238E27FC236}">
                  <a16:creationId xmlns:a16="http://schemas.microsoft.com/office/drawing/2014/main" id="{E29ED977-E4E5-4737-B1C8-09172B2AB8E6}"/>
                </a:ext>
              </a:extLst>
            </p:cNvPr>
            <p:cNvSpPr/>
            <p:nvPr/>
          </p:nvSpPr>
          <p:spPr>
            <a:xfrm>
              <a:off x="4172309" y="514710"/>
              <a:ext cx="362310" cy="2829464"/>
            </a:xfrm>
            <a:prstGeom prst="leftBracket">
              <a:avLst>
                <a:gd name="adj" fmla="val 3404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734116157"/>
      </p:ext>
    </p:extLst>
  </p:cSld>
  <p:clrMapOvr>
    <a:masterClrMapping/>
  </p:clrMapOvr>
  <mc:AlternateContent xmlns:mc="http://schemas.openxmlformats.org/markup-compatibility/2006" xmlns:p14="http://schemas.microsoft.com/office/powerpoint/2010/main">
    <mc:Choice Requires="p14">
      <p:transition spd="slow" p14:dur="2000" advTm="73401"/>
    </mc:Choice>
    <mc:Fallback xmlns="">
      <p:transition spd="slow" advTm="734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4.81481E-6 L -0.00104 -0.81481 " pathEditMode="relative" rAng="0" ptsTypes="AA">
                                      <p:cBhvr>
                                        <p:cTn id="6" dur="5000" fill="hold"/>
                                        <p:tgtEl>
                                          <p:spTgt spid="7"/>
                                        </p:tgtEl>
                                        <p:attrNameLst>
                                          <p:attrName>ppt_x</p:attrName>
                                          <p:attrName>ppt_y</p:attrName>
                                        </p:attrNameLst>
                                      </p:cBhvr>
                                      <p:rCtr x="-52" y="-40741"/>
                                    </p:animMotion>
                                  </p:childTnLst>
                                </p:cTn>
                              </p:par>
                              <p:par>
                                <p:cTn id="7" presetID="42" presetClass="path" presetSubtype="0" fill="hold" nodeType="withEffect">
                                  <p:stCondLst>
                                    <p:cond delay="0"/>
                                  </p:stCondLst>
                                  <p:childTnLst>
                                    <p:animMotion origin="layout" path="M -3.54167E-6 -2.96296E-6 L 0.11029 -0.81643 " pathEditMode="relative" rAng="0" ptsTypes="AA">
                                      <p:cBhvr>
                                        <p:cTn id="8" dur="5000" fill="hold"/>
                                        <p:tgtEl>
                                          <p:spTgt spid="2"/>
                                        </p:tgtEl>
                                        <p:attrNameLst>
                                          <p:attrName>ppt_x</p:attrName>
                                          <p:attrName>ppt_y</p:attrName>
                                        </p:attrNameLst>
                                      </p:cBhvr>
                                      <p:rCtr x="5508" y="-40833"/>
                                    </p:animMotion>
                                  </p:childTnLst>
                                </p:cTn>
                              </p:par>
                              <p:par>
                                <p:cTn id="9" presetID="2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500"/>
                                        <p:tgtEl>
                                          <p:spTgt spid="3"/>
                                        </p:tgtEl>
                                      </p:cBhvr>
                                    </p:animEffect>
                                  </p:childTnLst>
                                </p:cTn>
                              </p:par>
                              <p:par>
                                <p:cTn id="15" presetID="2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8" name="Straight Connector 7">
            <a:extLst>
              <a:ext uri="{FF2B5EF4-FFF2-40B4-BE49-F238E27FC236}">
                <a16:creationId xmlns:a16="http://schemas.microsoft.com/office/drawing/2014/main" id="{92C5E736-25F8-4D59-BDD3-53DD97913CAC}"/>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3CABCF0-D457-42E0-B8BE-0E976275ED2E}"/>
              </a:ext>
            </a:extLst>
          </p:cNvPr>
          <p:cNvGrpSpPr/>
          <p:nvPr/>
        </p:nvGrpSpPr>
        <p:grpSpPr>
          <a:xfrm>
            <a:off x="9543526" y="5826068"/>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0222BDDE-3AC1-42E5-80A2-2133D827E0F7}"/>
              </a:ext>
            </a:extLst>
          </p:cNvPr>
          <p:cNvGrpSpPr/>
          <p:nvPr/>
        </p:nvGrpSpPr>
        <p:grpSpPr>
          <a:xfrm>
            <a:off x="5021458" y="0"/>
            <a:ext cx="4409930" cy="6496052"/>
            <a:chOff x="5021458" y="-266700"/>
            <a:chExt cx="4409930" cy="6496052"/>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5021458" y="-266700"/>
              <a:ext cx="1599801" cy="6474282"/>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7873514" y="-266700"/>
              <a:ext cx="1557874" cy="649605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086F906-D7F3-47B5-A3D2-CFA48F0C6B8C}"/>
              </a:ext>
            </a:extLst>
          </p:cNvPr>
          <p:cNvGrpSpPr/>
          <p:nvPr/>
        </p:nvGrpSpPr>
        <p:grpSpPr>
          <a:xfrm>
            <a:off x="2838450" y="17145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pic>
        <p:nvPicPr>
          <p:cNvPr id="7" name="Picture 2">
            <a:extLst>
              <a:ext uri="{FF2B5EF4-FFF2-40B4-BE49-F238E27FC236}">
                <a16:creationId xmlns:a16="http://schemas.microsoft.com/office/drawing/2014/main" id="{468C934D-4291-4141-A198-7CBABCC95FC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095" t="10139" b="5438"/>
          <a:stretch/>
        </p:blipFill>
        <p:spPr bwMode="auto">
          <a:xfrm>
            <a:off x="1808475" y="0"/>
            <a:ext cx="754437" cy="103338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CA930A8-9128-40B9-B366-DF79A0D81F38}"/>
              </a:ext>
            </a:extLst>
          </p:cNvPr>
          <p:cNvGrpSpPr/>
          <p:nvPr/>
        </p:nvGrpSpPr>
        <p:grpSpPr>
          <a:xfrm>
            <a:off x="6022334" y="-76200"/>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train</a:t>
              </a:r>
              <a:endParaRPr lang="en-CA" sz="2800" dirty="0">
                <a:solidFill>
                  <a:schemeClr val="tx1"/>
                </a:solidFill>
              </a:endParaRPr>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57789312-833B-42CF-AC3E-6BF80F048A20}"/>
              </a:ext>
            </a:extLst>
          </p:cNvPr>
          <p:cNvGrpSpPr/>
          <p:nvPr/>
        </p:nvGrpSpPr>
        <p:grpSpPr>
          <a:xfrm>
            <a:off x="4971144" y="174171"/>
            <a:ext cx="3806196" cy="6060621"/>
            <a:chOff x="4949373" y="-225879"/>
            <a:chExt cx="3806196" cy="6060621"/>
          </a:xfrm>
        </p:grpSpPr>
        <p:cxnSp>
          <p:nvCxnSpPr>
            <p:cNvPr id="20" name="Straight Connector 19">
              <a:extLst>
                <a:ext uri="{FF2B5EF4-FFF2-40B4-BE49-F238E27FC236}">
                  <a16:creationId xmlns:a16="http://schemas.microsoft.com/office/drawing/2014/main" id="{A3EE66BA-B949-42E8-8135-2728F3E3EA2C}"/>
                </a:ext>
              </a:extLst>
            </p:cNvPr>
            <p:cNvCxnSpPr>
              <a:cxnSpLocks/>
            </p:cNvCxnSpPr>
            <p:nvPr/>
          </p:nvCxnSpPr>
          <p:spPr>
            <a:xfrm flipH="1">
              <a:off x="4949373" y="200932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ABAD44-2FEB-4553-B4A5-7BF3C8DCB353}"/>
                </a:ext>
              </a:extLst>
            </p:cNvPr>
            <p:cNvCxnSpPr>
              <a:cxnSpLocks/>
            </p:cNvCxnSpPr>
            <p:nvPr/>
          </p:nvCxnSpPr>
          <p:spPr>
            <a:xfrm flipH="1" flipV="1">
              <a:off x="6479720" y="-225879"/>
              <a:ext cx="2272396" cy="227239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DD9A2CC-EA6D-4C7C-B134-BF30B83B35AA}"/>
              </a:ext>
            </a:extLst>
          </p:cNvPr>
          <p:cNvGrpSpPr/>
          <p:nvPr/>
        </p:nvGrpSpPr>
        <p:grpSpPr>
          <a:xfrm>
            <a:off x="5685473" y="2221227"/>
            <a:ext cx="3608242" cy="986458"/>
            <a:chOff x="5685473" y="2221227"/>
            <a:chExt cx="3608242" cy="986458"/>
          </a:xfrm>
        </p:grpSpPr>
        <p:cxnSp>
          <p:nvCxnSpPr>
            <p:cNvPr id="24" name="Straight Arrow Connector 23">
              <a:extLst>
                <a:ext uri="{FF2B5EF4-FFF2-40B4-BE49-F238E27FC236}">
                  <a16:creationId xmlns:a16="http://schemas.microsoft.com/office/drawing/2014/main" id="{13D05DAE-1EA5-4388-B4D0-CBD6770E9B9C}"/>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767921FA-C8D2-4A37-9B94-274BE5629BEA}"/>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
        <p:nvSpPr>
          <p:cNvPr id="44" name="Subtitle 2">
            <a:extLst>
              <a:ext uri="{FF2B5EF4-FFF2-40B4-BE49-F238E27FC236}">
                <a16:creationId xmlns:a16="http://schemas.microsoft.com/office/drawing/2014/main" id="{7FC51076-2A03-4382-997F-92B59457516F}"/>
              </a:ext>
            </a:extLst>
          </p:cNvPr>
          <p:cNvSpPr txBox="1">
            <a:spLocks/>
          </p:cNvSpPr>
          <p:nvPr/>
        </p:nvSpPr>
        <p:spPr>
          <a:xfrm>
            <a:off x="9883782" y="0"/>
            <a:ext cx="2308218" cy="1411671"/>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Frame of </a:t>
            </a:r>
          </a:p>
          <a:p>
            <a:pPr marL="0" indent="0" algn="ctr">
              <a:buNone/>
            </a:pPr>
            <a:r>
              <a:rPr lang="en-US" sz="4000" dirty="0">
                <a:solidFill>
                  <a:srgbClr val="00B0F0"/>
                </a:solidFill>
              </a:rPr>
              <a:t>Einstein</a:t>
            </a:r>
          </a:p>
        </p:txBody>
      </p:sp>
      <p:grpSp>
        <p:nvGrpSpPr>
          <p:cNvPr id="4" name="Group 3">
            <a:extLst>
              <a:ext uri="{FF2B5EF4-FFF2-40B4-BE49-F238E27FC236}">
                <a16:creationId xmlns:a16="http://schemas.microsoft.com/office/drawing/2014/main" id="{DB630E08-45C4-44AE-9D34-2A9BD9F7AD9A}"/>
              </a:ext>
            </a:extLst>
          </p:cNvPr>
          <p:cNvGrpSpPr/>
          <p:nvPr/>
        </p:nvGrpSpPr>
        <p:grpSpPr>
          <a:xfrm>
            <a:off x="4961573" y="1249677"/>
            <a:ext cx="4522642" cy="4834558"/>
            <a:chOff x="4961573" y="1249677"/>
            <a:chExt cx="4522642" cy="4834558"/>
          </a:xfrm>
        </p:grpSpPr>
        <p:grpSp>
          <p:nvGrpSpPr>
            <p:cNvPr id="52" name="Group 51">
              <a:extLst>
                <a:ext uri="{FF2B5EF4-FFF2-40B4-BE49-F238E27FC236}">
                  <a16:creationId xmlns:a16="http://schemas.microsoft.com/office/drawing/2014/main" id="{37B1DB21-DF05-454B-8118-5BA812B00382}"/>
                </a:ext>
              </a:extLst>
            </p:cNvPr>
            <p:cNvGrpSpPr/>
            <p:nvPr/>
          </p:nvGrpSpPr>
          <p:grpSpPr>
            <a:xfrm>
              <a:off x="5418773" y="3249927"/>
              <a:ext cx="3608242" cy="986458"/>
              <a:chOff x="5685473" y="2221227"/>
              <a:chExt cx="3608242" cy="986458"/>
            </a:xfrm>
          </p:grpSpPr>
          <p:cxnSp>
            <p:nvCxnSpPr>
              <p:cNvPr id="53" name="Straight Arrow Connector 52">
                <a:extLst>
                  <a:ext uri="{FF2B5EF4-FFF2-40B4-BE49-F238E27FC236}">
                    <a16:creationId xmlns:a16="http://schemas.microsoft.com/office/drawing/2014/main" id="{CE11FFAD-293E-4E95-9847-A0BBED43FC58}"/>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4" name="TextBox 53">
                <a:extLst>
                  <a:ext uri="{FF2B5EF4-FFF2-40B4-BE49-F238E27FC236}">
                    <a16:creationId xmlns:a16="http://schemas.microsoft.com/office/drawing/2014/main" id="{05A21608-09AC-4029-97BB-FC729A8883E6}"/>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55" name="Group 54">
              <a:extLst>
                <a:ext uri="{FF2B5EF4-FFF2-40B4-BE49-F238E27FC236}">
                  <a16:creationId xmlns:a16="http://schemas.microsoft.com/office/drawing/2014/main" id="{70749E99-3708-479E-9659-D0BC9A272464}"/>
                </a:ext>
              </a:extLst>
            </p:cNvPr>
            <p:cNvGrpSpPr/>
            <p:nvPr/>
          </p:nvGrpSpPr>
          <p:grpSpPr>
            <a:xfrm>
              <a:off x="5875973" y="1249677"/>
              <a:ext cx="3608242" cy="986458"/>
              <a:chOff x="5685473" y="2221227"/>
              <a:chExt cx="3608242" cy="986458"/>
            </a:xfrm>
          </p:grpSpPr>
          <p:cxnSp>
            <p:nvCxnSpPr>
              <p:cNvPr id="56" name="Straight Arrow Connector 55">
                <a:extLst>
                  <a:ext uri="{FF2B5EF4-FFF2-40B4-BE49-F238E27FC236}">
                    <a16:creationId xmlns:a16="http://schemas.microsoft.com/office/drawing/2014/main" id="{49E9C5BE-77D8-4853-B1AF-A4F356B420D3}"/>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57" name="TextBox 56">
                <a:extLst>
                  <a:ext uri="{FF2B5EF4-FFF2-40B4-BE49-F238E27FC236}">
                    <a16:creationId xmlns:a16="http://schemas.microsoft.com/office/drawing/2014/main" id="{3E4B0BDE-5CE4-4705-887C-F39D5A293C43}"/>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58" name="Group 57">
              <a:extLst>
                <a:ext uri="{FF2B5EF4-FFF2-40B4-BE49-F238E27FC236}">
                  <a16:creationId xmlns:a16="http://schemas.microsoft.com/office/drawing/2014/main" id="{83A3CD2F-4D19-43C6-A21A-EFDC88653F67}"/>
                </a:ext>
              </a:extLst>
            </p:cNvPr>
            <p:cNvGrpSpPr/>
            <p:nvPr/>
          </p:nvGrpSpPr>
          <p:grpSpPr>
            <a:xfrm>
              <a:off x="5209223" y="4183377"/>
              <a:ext cx="3608242" cy="986458"/>
              <a:chOff x="5685473" y="2221227"/>
              <a:chExt cx="3608242" cy="986458"/>
            </a:xfrm>
          </p:grpSpPr>
          <p:cxnSp>
            <p:nvCxnSpPr>
              <p:cNvPr id="59" name="Straight Arrow Connector 58">
                <a:extLst>
                  <a:ext uri="{FF2B5EF4-FFF2-40B4-BE49-F238E27FC236}">
                    <a16:creationId xmlns:a16="http://schemas.microsoft.com/office/drawing/2014/main" id="{53FD27C2-4270-42E5-BDA5-53CC410BE822}"/>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ED180D8C-8AA4-47A3-8442-AE9DA185BF2B}"/>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61" name="Group 60">
              <a:extLst>
                <a:ext uri="{FF2B5EF4-FFF2-40B4-BE49-F238E27FC236}">
                  <a16:creationId xmlns:a16="http://schemas.microsoft.com/office/drawing/2014/main" id="{19F59257-1FE5-41A4-B951-AB3ABB6C030C}"/>
                </a:ext>
              </a:extLst>
            </p:cNvPr>
            <p:cNvGrpSpPr/>
            <p:nvPr/>
          </p:nvGrpSpPr>
          <p:grpSpPr>
            <a:xfrm>
              <a:off x="4961573" y="5097777"/>
              <a:ext cx="3608242" cy="986458"/>
              <a:chOff x="5685473" y="2221227"/>
              <a:chExt cx="3608242" cy="986458"/>
            </a:xfrm>
          </p:grpSpPr>
          <p:cxnSp>
            <p:nvCxnSpPr>
              <p:cNvPr id="62" name="Straight Arrow Connector 61">
                <a:extLst>
                  <a:ext uri="{FF2B5EF4-FFF2-40B4-BE49-F238E27FC236}">
                    <a16:creationId xmlns:a16="http://schemas.microsoft.com/office/drawing/2014/main" id="{043AED73-ADC2-4342-BB79-931252D49681}"/>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63" name="TextBox 62">
                <a:extLst>
                  <a:ext uri="{FF2B5EF4-FFF2-40B4-BE49-F238E27FC236}">
                    <a16:creationId xmlns:a16="http://schemas.microsoft.com/office/drawing/2014/main" id="{DE8EED58-66A0-4388-AE00-1F9924F048D3}"/>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sp>
        <p:nvSpPr>
          <p:cNvPr id="64" name="TextBox 63">
            <a:extLst>
              <a:ext uri="{FF2B5EF4-FFF2-40B4-BE49-F238E27FC236}">
                <a16:creationId xmlns:a16="http://schemas.microsoft.com/office/drawing/2014/main" id="{4A21AB25-B54F-4838-AD3E-E32A10A67EBB}"/>
              </a:ext>
            </a:extLst>
          </p:cNvPr>
          <p:cNvSpPr txBox="1"/>
          <p:nvPr/>
        </p:nvSpPr>
        <p:spPr>
          <a:xfrm>
            <a:off x="8759765" y="3463147"/>
            <a:ext cx="3432235" cy="2277547"/>
          </a:xfrm>
          <a:prstGeom prst="rect">
            <a:avLst/>
          </a:prstGeom>
          <a:solidFill>
            <a:schemeClr val="bg1"/>
          </a:solidFill>
          <a:ln w="57150">
            <a:solidFill>
              <a:schemeClr val="tx1"/>
            </a:solidFill>
          </a:ln>
        </p:spPr>
        <p:txBody>
          <a:bodyPr wrap="square" rtlCol="0">
            <a:spAutoFit/>
          </a:bodyPr>
          <a:lstStyle/>
          <a:p>
            <a:r>
              <a:rPr lang="en-US" sz="3200" dirty="0"/>
              <a:t>In frame of </a:t>
            </a:r>
            <a:r>
              <a:rPr lang="en-US" sz="3200" dirty="0">
                <a:solidFill>
                  <a:srgbClr val="00B0F0"/>
                </a:solidFill>
              </a:rPr>
              <a:t>Einstein </a:t>
            </a:r>
          </a:p>
          <a:p>
            <a:endParaRPr lang="en-US" sz="1400" dirty="0">
              <a:solidFill>
                <a:srgbClr val="00B0F0"/>
              </a:solidFill>
            </a:endParaRPr>
          </a:p>
          <a:p>
            <a:pPr algn="ctr"/>
            <a:r>
              <a:rPr lang="en-US" sz="3100" dirty="0"/>
              <a:t>Marie/Emmy’s lines</a:t>
            </a:r>
            <a:r>
              <a:rPr lang="en-US" sz="3200" dirty="0"/>
              <a:t> of </a:t>
            </a:r>
            <a:r>
              <a:rPr lang="en-US" sz="3200" dirty="0">
                <a:solidFill>
                  <a:srgbClr val="C00000"/>
                </a:solidFill>
              </a:rPr>
              <a:t>simultaneity</a:t>
            </a:r>
            <a:r>
              <a:rPr lang="en-US" sz="3200" dirty="0"/>
              <a:t> are </a:t>
            </a:r>
            <a:r>
              <a:rPr lang="en-US" sz="3200" b="1" u="sng" dirty="0"/>
              <a:t>DIAGONAL</a:t>
            </a:r>
            <a:r>
              <a:rPr lang="en-US" sz="3200" dirty="0"/>
              <a:t>.</a:t>
            </a:r>
            <a:endParaRPr lang="en-CA" sz="3200" dirty="0"/>
          </a:p>
        </p:txBody>
      </p:sp>
    </p:spTree>
    <p:custDataLst>
      <p:tags r:id="rId1"/>
    </p:custDataLst>
    <p:extLst>
      <p:ext uri="{BB962C8B-B14F-4D97-AF65-F5344CB8AC3E}">
        <p14:creationId xmlns:p14="http://schemas.microsoft.com/office/powerpoint/2010/main" val="808714451"/>
      </p:ext>
    </p:extLst>
  </p:cSld>
  <p:clrMapOvr>
    <a:masterClrMapping/>
  </p:clrMapOvr>
  <mc:AlternateContent xmlns:mc="http://schemas.openxmlformats.org/markup-compatibility/2006" xmlns:p14="http://schemas.microsoft.com/office/powerpoint/2010/main">
    <mc:Choice Requires="p14">
      <p:transition spd="med" p14:dur="700" advTm="5676">
        <p:fade/>
      </p:transition>
    </mc:Choice>
    <mc:Fallback xmlns="">
      <p:transition spd="med" advTm="56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BEFD07-8D4D-4BE8-9F18-30905C627C98}"/>
              </a:ext>
            </a:extLst>
          </p:cNvPr>
          <p:cNvSpPr txBox="1">
            <a:spLocks/>
          </p:cNvSpPr>
          <p:nvPr/>
        </p:nvSpPr>
        <p:spPr>
          <a:xfrm>
            <a:off x="-10447" y="-460888"/>
            <a:ext cx="12373897" cy="17753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0070C0"/>
                </a:solidFill>
              </a:rPr>
              <a:t>Creating a Coordinate System for Marie…</a:t>
            </a:r>
          </a:p>
        </p:txBody>
      </p:sp>
      <p:grpSp>
        <p:nvGrpSpPr>
          <p:cNvPr id="98" name="Group 97">
            <a:extLst>
              <a:ext uri="{FF2B5EF4-FFF2-40B4-BE49-F238E27FC236}">
                <a16:creationId xmlns:a16="http://schemas.microsoft.com/office/drawing/2014/main" id="{287A1BF3-EA7B-49A3-9ED3-EECA6C7B9865}"/>
              </a:ext>
            </a:extLst>
          </p:cNvPr>
          <p:cNvGrpSpPr/>
          <p:nvPr/>
        </p:nvGrpSpPr>
        <p:grpSpPr>
          <a:xfrm>
            <a:off x="206740" y="1028700"/>
            <a:ext cx="7927610" cy="5905500"/>
            <a:chOff x="206740" y="1028700"/>
            <a:chExt cx="7927610" cy="5905500"/>
          </a:xfrm>
        </p:grpSpPr>
        <p:pic>
          <p:nvPicPr>
            <p:cNvPr id="15" name="Picture 14">
              <a:extLst>
                <a:ext uri="{FF2B5EF4-FFF2-40B4-BE49-F238E27FC236}">
                  <a16:creationId xmlns:a16="http://schemas.microsoft.com/office/drawing/2014/main" id="{0604529F-8100-47DF-98EA-EB42C5956320}"/>
                </a:ext>
              </a:extLst>
            </p:cNvPr>
            <p:cNvPicPr>
              <a:picLocks noChangeAspect="1"/>
            </p:cNvPicPr>
            <p:nvPr/>
          </p:nvPicPr>
          <p:blipFill rotWithShape="1">
            <a:blip r:embed="rId4"/>
            <a:srcRect l="1" t="1160" r="19350" b="-3981"/>
            <a:stretch/>
          </p:blipFill>
          <p:spPr>
            <a:xfrm>
              <a:off x="206740" y="1028700"/>
              <a:ext cx="7927610" cy="5905500"/>
            </a:xfrm>
            <a:prstGeom prst="rect">
              <a:avLst/>
            </a:prstGeom>
          </p:spPr>
        </p:pic>
        <p:pic>
          <p:nvPicPr>
            <p:cNvPr id="55" name="Picture 2">
              <a:extLst>
                <a:ext uri="{FF2B5EF4-FFF2-40B4-BE49-F238E27FC236}">
                  <a16:creationId xmlns:a16="http://schemas.microsoft.com/office/drawing/2014/main" id="{0EE9E2FD-1532-479B-AD50-3EBE849B9A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95" t="10139" b="5438"/>
            <a:stretch/>
          </p:blipFill>
          <p:spPr bwMode="auto">
            <a:xfrm>
              <a:off x="551175" y="1238250"/>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Image result for marie curie">
              <a:extLst>
                <a:ext uri="{FF2B5EF4-FFF2-40B4-BE49-F238E27FC236}">
                  <a16:creationId xmlns:a16="http://schemas.microsoft.com/office/drawing/2014/main" id="{66FD3950-E433-4CAA-80BE-6B37149292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739" r="5774"/>
            <a:stretch/>
          </p:blipFill>
          <p:spPr bwMode="auto">
            <a:xfrm flipH="1">
              <a:off x="4022084" y="1166333"/>
              <a:ext cx="752023" cy="10592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87786B5-260C-4528-A51B-041555E35764}"/>
                </a:ext>
              </a:extLst>
            </p:cNvPr>
            <p:cNvGrpSpPr/>
            <p:nvPr/>
          </p:nvGrpSpPr>
          <p:grpSpPr>
            <a:xfrm>
              <a:off x="933449" y="1638300"/>
              <a:ext cx="3476085" cy="4876800"/>
              <a:chOff x="2162143" y="396660"/>
              <a:chExt cx="4361102" cy="6118440"/>
            </a:xfrm>
          </p:grpSpPr>
          <p:cxnSp>
            <p:nvCxnSpPr>
              <p:cNvPr id="47" name="Straight Connector 46">
                <a:extLst>
                  <a:ext uri="{FF2B5EF4-FFF2-40B4-BE49-F238E27FC236}">
                    <a16:creationId xmlns:a16="http://schemas.microsoft.com/office/drawing/2014/main" id="{7EB9EC8D-9CD0-45C7-9C89-31250231C805}"/>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9DCB065-9581-4E13-9C7D-7712FABCC7D5}"/>
                  </a:ext>
                </a:extLst>
              </p:cNvPr>
              <p:cNvCxnSpPr>
                <a:cxnSpLocks/>
              </p:cNvCxnSpPr>
              <p:nvPr/>
            </p:nvCxnSpPr>
            <p:spPr>
              <a:xfrm flipV="1">
                <a:off x="5021458" y="396660"/>
                <a:ext cx="1501787" cy="6077623"/>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20203217"/>
      </p:ext>
    </p:extLst>
  </p:cSld>
  <p:clrMapOvr>
    <a:masterClrMapping/>
  </p:clrMapOvr>
  <mc:AlternateContent xmlns:mc="http://schemas.openxmlformats.org/markup-compatibility/2006" xmlns:p14="http://schemas.microsoft.com/office/powerpoint/2010/main">
    <mc:Choice Requires="p14">
      <p:transition spd="slow" p14:dur="2000" advTm="9172"/>
    </mc:Choice>
    <mc:Fallback xmlns="">
      <p:transition spd="slow" advTm="91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BEFD07-8D4D-4BE8-9F18-30905C627C98}"/>
              </a:ext>
            </a:extLst>
          </p:cNvPr>
          <p:cNvSpPr txBox="1">
            <a:spLocks/>
          </p:cNvSpPr>
          <p:nvPr/>
        </p:nvSpPr>
        <p:spPr>
          <a:xfrm>
            <a:off x="-10447" y="-460888"/>
            <a:ext cx="12373897" cy="17753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0070C0"/>
                </a:solidFill>
              </a:rPr>
              <a:t>Creating a Coordinate System for Marie…</a:t>
            </a:r>
          </a:p>
        </p:txBody>
      </p:sp>
      <p:pic>
        <p:nvPicPr>
          <p:cNvPr id="15" name="Picture 14">
            <a:extLst>
              <a:ext uri="{FF2B5EF4-FFF2-40B4-BE49-F238E27FC236}">
                <a16:creationId xmlns:a16="http://schemas.microsoft.com/office/drawing/2014/main" id="{0604529F-8100-47DF-98EA-EB42C5956320}"/>
              </a:ext>
            </a:extLst>
          </p:cNvPr>
          <p:cNvPicPr>
            <a:picLocks noChangeAspect="1"/>
          </p:cNvPicPr>
          <p:nvPr/>
        </p:nvPicPr>
        <p:blipFill rotWithShape="1">
          <a:blip r:embed="rId4"/>
          <a:srcRect l="1" t="1160" r="19350" b="-3981"/>
          <a:stretch/>
        </p:blipFill>
        <p:spPr>
          <a:xfrm>
            <a:off x="206740" y="1028700"/>
            <a:ext cx="7927610" cy="5905500"/>
          </a:xfrm>
          <a:prstGeom prst="rect">
            <a:avLst/>
          </a:prstGeom>
        </p:spPr>
      </p:pic>
      <p:pic>
        <p:nvPicPr>
          <p:cNvPr id="55" name="Picture 2">
            <a:extLst>
              <a:ext uri="{FF2B5EF4-FFF2-40B4-BE49-F238E27FC236}">
                <a16:creationId xmlns:a16="http://schemas.microsoft.com/office/drawing/2014/main" id="{0EE9E2FD-1532-479B-AD50-3EBE849B9A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95" t="10139" b="5438"/>
          <a:stretch/>
        </p:blipFill>
        <p:spPr bwMode="auto">
          <a:xfrm>
            <a:off x="551175" y="1238250"/>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Image result for marie curie">
            <a:extLst>
              <a:ext uri="{FF2B5EF4-FFF2-40B4-BE49-F238E27FC236}">
                <a16:creationId xmlns:a16="http://schemas.microsoft.com/office/drawing/2014/main" id="{66FD3950-E433-4CAA-80BE-6B37149292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739" r="5774"/>
          <a:stretch/>
        </p:blipFill>
        <p:spPr bwMode="auto">
          <a:xfrm flipH="1">
            <a:off x="4022084" y="1166333"/>
            <a:ext cx="752023" cy="10592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87786B5-260C-4528-A51B-041555E35764}"/>
              </a:ext>
            </a:extLst>
          </p:cNvPr>
          <p:cNvGrpSpPr/>
          <p:nvPr/>
        </p:nvGrpSpPr>
        <p:grpSpPr>
          <a:xfrm>
            <a:off x="933449" y="1638300"/>
            <a:ext cx="3476085" cy="4876800"/>
            <a:chOff x="2162143" y="396660"/>
            <a:chExt cx="4361102" cy="6118440"/>
          </a:xfrm>
        </p:grpSpPr>
        <p:cxnSp>
          <p:nvCxnSpPr>
            <p:cNvPr id="47" name="Straight Connector 46">
              <a:extLst>
                <a:ext uri="{FF2B5EF4-FFF2-40B4-BE49-F238E27FC236}">
                  <a16:creationId xmlns:a16="http://schemas.microsoft.com/office/drawing/2014/main" id="{7EB9EC8D-9CD0-45C7-9C89-31250231C805}"/>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9DCB065-9581-4E13-9C7D-7712FABCC7D5}"/>
                </a:ext>
              </a:extLst>
            </p:cNvPr>
            <p:cNvCxnSpPr>
              <a:cxnSpLocks/>
            </p:cNvCxnSpPr>
            <p:nvPr/>
          </p:nvCxnSpPr>
          <p:spPr>
            <a:xfrm flipV="1">
              <a:off x="5021458" y="396660"/>
              <a:ext cx="1501787" cy="6077623"/>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D541B3B7-82B7-4CEA-91AA-EBE9551BC2D8}"/>
              </a:ext>
            </a:extLst>
          </p:cNvPr>
          <p:cNvGrpSpPr/>
          <p:nvPr/>
        </p:nvGrpSpPr>
        <p:grpSpPr>
          <a:xfrm>
            <a:off x="4146017" y="996645"/>
            <a:ext cx="1408656" cy="5556573"/>
            <a:chOff x="4146017" y="996645"/>
            <a:chExt cx="1408656" cy="5556573"/>
          </a:xfrm>
        </p:grpSpPr>
        <p:cxnSp>
          <p:nvCxnSpPr>
            <p:cNvPr id="58" name="Straight Connector 57">
              <a:extLst>
                <a:ext uri="{FF2B5EF4-FFF2-40B4-BE49-F238E27FC236}">
                  <a16:creationId xmlns:a16="http://schemas.microsoft.com/office/drawing/2014/main" id="{8D0F8AF8-2D7A-4C7B-9FB3-A32646E69D24}"/>
                </a:ext>
              </a:extLst>
            </p:cNvPr>
            <p:cNvCxnSpPr>
              <a:cxnSpLocks/>
            </p:cNvCxnSpPr>
            <p:nvPr/>
          </p:nvCxnSpPr>
          <p:spPr>
            <a:xfrm flipV="1">
              <a:off x="4146017" y="996645"/>
              <a:ext cx="1408656" cy="5556573"/>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4930849-2CC5-492E-A885-69766E51EB16}"/>
                </a:ext>
              </a:extLst>
            </p:cNvPr>
            <p:cNvSpPr txBox="1"/>
            <p:nvPr/>
          </p:nvSpPr>
          <p:spPr>
            <a:xfrm>
              <a:off x="4514850" y="3162300"/>
              <a:ext cx="732893" cy="646331"/>
            </a:xfrm>
            <a:prstGeom prst="rect">
              <a:avLst/>
            </a:prstGeom>
            <a:solidFill>
              <a:schemeClr val="bg1"/>
            </a:solidFill>
            <a:effectLst>
              <a:softEdge rad="63500"/>
            </a:effectLst>
          </p:spPr>
          <p:txBody>
            <a:bodyPr wrap="none" rtlCol="0">
              <a:spAutoFit/>
            </a:bodyPr>
            <a:lstStyle/>
            <a:p>
              <a:r>
                <a:rPr lang="en-US" sz="3600" dirty="0"/>
                <a:t>1ly</a:t>
              </a:r>
              <a:endParaRPr lang="en-CA" sz="3600" dirty="0"/>
            </a:p>
          </p:txBody>
        </p:sp>
      </p:grpSp>
      <p:sp>
        <p:nvSpPr>
          <p:cNvPr id="77" name="TextBox 76">
            <a:extLst>
              <a:ext uri="{FF2B5EF4-FFF2-40B4-BE49-F238E27FC236}">
                <a16:creationId xmlns:a16="http://schemas.microsoft.com/office/drawing/2014/main" id="{D50DA965-26BE-499B-B4B4-60C13D284F58}"/>
              </a:ext>
            </a:extLst>
          </p:cNvPr>
          <p:cNvSpPr txBox="1"/>
          <p:nvPr/>
        </p:nvSpPr>
        <p:spPr>
          <a:xfrm>
            <a:off x="8534400" y="1181100"/>
            <a:ext cx="3533340" cy="1446550"/>
          </a:xfrm>
          <a:prstGeom prst="rect">
            <a:avLst/>
          </a:prstGeom>
          <a:solidFill>
            <a:schemeClr val="bg1"/>
          </a:solidFill>
          <a:effectLst>
            <a:softEdge rad="63500"/>
          </a:effectLst>
        </p:spPr>
        <p:txBody>
          <a:bodyPr wrap="none" rtlCol="0">
            <a:spAutoFit/>
          </a:bodyPr>
          <a:lstStyle/>
          <a:p>
            <a:r>
              <a:rPr lang="en-US" sz="4800" dirty="0"/>
              <a:t>ls = lightyear</a:t>
            </a:r>
          </a:p>
          <a:p>
            <a:r>
              <a:rPr lang="en-US" sz="4000" dirty="0"/>
              <a:t>= 300 000 000m</a:t>
            </a:r>
            <a:endParaRPr lang="en-CA" sz="4000" dirty="0"/>
          </a:p>
        </p:txBody>
      </p:sp>
      <p:grpSp>
        <p:nvGrpSpPr>
          <p:cNvPr id="86" name="Group 85">
            <a:extLst>
              <a:ext uri="{FF2B5EF4-FFF2-40B4-BE49-F238E27FC236}">
                <a16:creationId xmlns:a16="http://schemas.microsoft.com/office/drawing/2014/main" id="{2D9E869E-DAD8-4D57-878C-7DEFA6DDB9F2}"/>
              </a:ext>
            </a:extLst>
          </p:cNvPr>
          <p:cNvGrpSpPr/>
          <p:nvPr/>
        </p:nvGrpSpPr>
        <p:grpSpPr>
          <a:xfrm>
            <a:off x="5067300" y="996997"/>
            <a:ext cx="1412404" cy="5571363"/>
            <a:chOff x="5067300" y="996997"/>
            <a:chExt cx="1412404" cy="5571363"/>
          </a:xfrm>
        </p:grpSpPr>
        <p:cxnSp>
          <p:nvCxnSpPr>
            <p:cNvPr id="48" name="Straight Connector 47">
              <a:extLst>
                <a:ext uri="{FF2B5EF4-FFF2-40B4-BE49-F238E27FC236}">
                  <a16:creationId xmlns:a16="http://schemas.microsoft.com/office/drawing/2014/main" id="{6AB14354-FD43-43D2-87EA-DB22EC450247}"/>
                </a:ext>
              </a:extLst>
            </p:cNvPr>
            <p:cNvCxnSpPr>
              <a:cxnSpLocks/>
            </p:cNvCxnSpPr>
            <p:nvPr/>
          </p:nvCxnSpPr>
          <p:spPr>
            <a:xfrm flipV="1">
              <a:off x="5067300" y="996997"/>
              <a:ext cx="1412404" cy="5571363"/>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9DEF535-4693-4CED-AB17-73AC20916C81}"/>
                </a:ext>
              </a:extLst>
            </p:cNvPr>
            <p:cNvSpPr txBox="1"/>
            <p:nvPr/>
          </p:nvSpPr>
          <p:spPr>
            <a:xfrm>
              <a:off x="5486400" y="3168650"/>
              <a:ext cx="732893" cy="646331"/>
            </a:xfrm>
            <a:prstGeom prst="rect">
              <a:avLst/>
            </a:prstGeom>
            <a:solidFill>
              <a:schemeClr val="bg1"/>
            </a:solidFill>
            <a:effectLst>
              <a:softEdge rad="63500"/>
            </a:effectLst>
          </p:spPr>
          <p:txBody>
            <a:bodyPr wrap="none" rtlCol="0">
              <a:spAutoFit/>
            </a:bodyPr>
            <a:lstStyle/>
            <a:p>
              <a:r>
                <a:rPr lang="en-US" sz="3600" dirty="0"/>
                <a:t>2ls</a:t>
              </a:r>
              <a:endParaRPr lang="en-CA" sz="3600" dirty="0"/>
            </a:p>
          </p:txBody>
        </p:sp>
      </p:grpSp>
      <p:grpSp>
        <p:nvGrpSpPr>
          <p:cNvPr id="87" name="Group 86">
            <a:extLst>
              <a:ext uri="{FF2B5EF4-FFF2-40B4-BE49-F238E27FC236}">
                <a16:creationId xmlns:a16="http://schemas.microsoft.com/office/drawing/2014/main" id="{6623F882-89AF-48C2-81EC-0B8F94CF0EA0}"/>
              </a:ext>
            </a:extLst>
          </p:cNvPr>
          <p:cNvGrpSpPr/>
          <p:nvPr/>
        </p:nvGrpSpPr>
        <p:grpSpPr>
          <a:xfrm>
            <a:off x="6019800" y="1052878"/>
            <a:ext cx="1416619" cy="5491230"/>
            <a:chOff x="6019800" y="1052878"/>
            <a:chExt cx="1416619" cy="5491230"/>
          </a:xfrm>
        </p:grpSpPr>
        <p:cxnSp>
          <p:nvCxnSpPr>
            <p:cNvPr id="49" name="Straight Connector 48">
              <a:extLst>
                <a:ext uri="{FF2B5EF4-FFF2-40B4-BE49-F238E27FC236}">
                  <a16:creationId xmlns:a16="http://schemas.microsoft.com/office/drawing/2014/main" id="{7C8CE7A0-D75B-41C6-A1C1-A4CAA8965943}"/>
                </a:ext>
              </a:extLst>
            </p:cNvPr>
            <p:cNvCxnSpPr>
              <a:cxnSpLocks/>
            </p:cNvCxnSpPr>
            <p:nvPr/>
          </p:nvCxnSpPr>
          <p:spPr>
            <a:xfrm flipV="1">
              <a:off x="6019800" y="1052878"/>
              <a:ext cx="1416619" cy="549123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8295FC0-9449-4F80-9C52-24F0A71740AC}"/>
                </a:ext>
              </a:extLst>
            </p:cNvPr>
            <p:cNvSpPr txBox="1"/>
            <p:nvPr/>
          </p:nvSpPr>
          <p:spPr>
            <a:xfrm>
              <a:off x="6438900" y="3168650"/>
              <a:ext cx="732893" cy="646331"/>
            </a:xfrm>
            <a:prstGeom prst="rect">
              <a:avLst/>
            </a:prstGeom>
            <a:solidFill>
              <a:schemeClr val="bg1"/>
            </a:solidFill>
            <a:effectLst>
              <a:softEdge rad="63500"/>
            </a:effectLst>
          </p:spPr>
          <p:txBody>
            <a:bodyPr wrap="none" rtlCol="0">
              <a:spAutoFit/>
            </a:bodyPr>
            <a:lstStyle/>
            <a:p>
              <a:r>
                <a:rPr lang="en-US" sz="3600" dirty="0"/>
                <a:t>3ls</a:t>
              </a:r>
              <a:endParaRPr lang="en-CA" sz="3600" dirty="0"/>
            </a:p>
          </p:txBody>
        </p:sp>
      </p:grpSp>
      <p:grpSp>
        <p:nvGrpSpPr>
          <p:cNvPr id="88" name="Group 87">
            <a:extLst>
              <a:ext uri="{FF2B5EF4-FFF2-40B4-BE49-F238E27FC236}">
                <a16:creationId xmlns:a16="http://schemas.microsoft.com/office/drawing/2014/main" id="{AFD5353B-74F1-4356-8275-458EAF108437}"/>
              </a:ext>
            </a:extLst>
          </p:cNvPr>
          <p:cNvGrpSpPr/>
          <p:nvPr/>
        </p:nvGrpSpPr>
        <p:grpSpPr>
          <a:xfrm>
            <a:off x="6950904" y="1090978"/>
            <a:ext cx="1418965" cy="5500322"/>
            <a:chOff x="6950904" y="1090978"/>
            <a:chExt cx="1418965" cy="5500322"/>
          </a:xfrm>
        </p:grpSpPr>
        <p:cxnSp>
          <p:nvCxnSpPr>
            <p:cNvPr id="76" name="Straight Connector 75">
              <a:extLst>
                <a:ext uri="{FF2B5EF4-FFF2-40B4-BE49-F238E27FC236}">
                  <a16:creationId xmlns:a16="http://schemas.microsoft.com/office/drawing/2014/main" id="{3EAE07F0-C2F3-4B92-B011-A8B7B40892EC}"/>
                </a:ext>
              </a:extLst>
            </p:cNvPr>
            <p:cNvCxnSpPr>
              <a:cxnSpLocks/>
            </p:cNvCxnSpPr>
            <p:nvPr/>
          </p:nvCxnSpPr>
          <p:spPr>
            <a:xfrm flipV="1">
              <a:off x="6950904" y="1090978"/>
              <a:ext cx="1418965" cy="5500322"/>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DA6334D-01E5-482F-AB45-D60540E0CFC1}"/>
                </a:ext>
              </a:extLst>
            </p:cNvPr>
            <p:cNvSpPr txBox="1"/>
            <p:nvPr/>
          </p:nvSpPr>
          <p:spPr>
            <a:xfrm>
              <a:off x="7353300" y="3168650"/>
              <a:ext cx="732893" cy="646331"/>
            </a:xfrm>
            <a:prstGeom prst="rect">
              <a:avLst/>
            </a:prstGeom>
            <a:solidFill>
              <a:schemeClr val="bg1"/>
            </a:solidFill>
            <a:effectLst>
              <a:softEdge rad="63500"/>
            </a:effectLst>
          </p:spPr>
          <p:txBody>
            <a:bodyPr wrap="none" rtlCol="0">
              <a:spAutoFit/>
            </a:bodyPr>
            <a:lstStyle/>
            <a:p>
              <a:r>
                <a:rPr lang="en-US" sz="3600" dirty="0"/>
                <a:t>4ls</a:t>
              </a:r>
              <a:endParaRPr lang="en-CA" sz="3600" dirty="0"/>
            </a:p>
          </p:txBody>
        </p:sp>
      </p:grpSp>
      <p:grpSp>
        <p:nvGrpSpPr>
          <p:cNvPr id="91" name="Group 90">
            <a:extLst>
              <a:ext uri="{FF2B5EF4-FFF2-40B4-BE49-F238E27FC236}">
                <a16:creationId xmlns:a16="http://schemas.microsoft.com/office/drawing/2014/main" id="{D60E53FF-45F7-4E9C-94A3-13009C7C6FED}"/>
              </a:ext>
            </a:extLst>
          </p:cNvPr>
          <p:cNvGrpSpPr/>
          <p:nvPr/>
        </p:nvGrpSpPr>
        <p:grpSpPr>
          <a:xfrm>
            <a:off x="419100" y="1013366"/>
            <a:ext cx="1439657" cy="5580541"/>
            <a:chOff x="419100" y="1013366"/>
            <a:chExt cx="1439657" cy="5580541"/>
          </a:xfrm>
        </p:grpSpPr>
        <p:cxnSp>
          <p:nvCxnSpPr>
            <p:cNvPr id="42" name="Straight Connector 41">
              <a:extLst>
                <a:ext uri="{FF2B5EF4-FFF2-40B4-BE49-F238E27FC236}">
                  <a16:creationId xmlns:a16="http://schemas.microsoft.com/office/drawing/2014/main" id="{6C13E5DE-EDC2-48ED-85FE-8EC73144CBB6}"/>
                </a:ext>
              </a:extLst>
            </p:cNvPr>
            <p:cNvCxnSpPr>
              <a:cxnSpLocks/>
            </p:cNvCxnSpPr>
            <p:nvPr/>
          </p:nvCxnSpPr>
          <p:spPr>
            <a:xfrm flipV="1">
              <a:off x="419100" y="1013366"/>
              <a:ext cx="1439657" cy="5580541"/>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8A4411E-1EA4-4C68-A9C8-DA9D3FFB7EEA}"/>
                </a:ext>
              </a:extLst>
            </p:cNvPr>
            <p:cNvSpPr txBox="1"/>
            <p:nvPr/>
          </p:nvSpPr>
          <p:spPr>
            <a:xfrm>
              <a:off x="666750" y="3168650"/>
              <a:ext cx="873957" cy="646331"/>
            </a:xfrm>
            <a:prstGeom prst="rect">
              <a:avLst/>
            </a:prstGeom>
            <a:solidFill>
              <a:schemeClr val="bg1"/>
            </a:solidFill>
            <a:effectLst>
              <a:softEdge rad="63500"/>
            </a:effectLst>
          </p:spPr>
          <p:txBody>
            <a:bodyPr wrap="none" rtlCol="0">
              <a:spAutoFit/>
            </a:bodyPr>
            <a:lstStyle/>
            <a:p>
              <a:r>
                <a:rPr lang="en-US" sz="3600" dirty="0"/>
                <a:t>-3ls</a:t>
              </a:r>
              <a:endParaRPr lang="en-CA" sz="3600" dirty="0"/>
            </a:p>
          </p:txBody>
        </p:sp>
      </p:grpSp>
      <p:grpSp>
        <p:nvGrpSpPr>
          <p:cNvPr id="90" name="Group 89">
            <a:extLst>
              <a:ext uri="{FF2B5EF4-FFF2-40B4-BE49-F238E27FC236}">
                <a16:creationId xmlns:a16="http://schemas.microsoft.com/office/drawing/2014/main" id="{529838C5-0667-4E92-B11B-CC0C248536BC}"/>
              </a:ext>
            </a:extLst>
          </p:cNvPr>
          <p:cNvGrpSpPr/>
          <p:nvPr/>
        </p:nvGrpSpPr>
        <p:grpSpPr>
          <a:xfrm>
            <a:off x="1333500" y="1050301"/>
            <a:ext cx="1423903" cy="5519473"/>
            <a:chOff x="1333500" y="1050301"/>
            <a:chExt cx="1423903" cy="5519473"/>
          </a:xfrm>
        </p:grpSpPr>
        <p:cxnSp>
          <p:nvCxnSpPr>
            <p:cNvPr id="44" name="Straight Connector 43">
              <a:extLst>
                <a:ext uri="{FF2B5EF4-FFF2-40B4-BE49-F238E27FC236}">
                  <a16:creationId xmlns:a16="http://schemas.microsoft.com/office/drawing/2014/main" id="{3B0E922D-3AB0-48C6-8ED3-69396A981E21}"/>
                </a:ext>
              </a:extLst>
            </p:cNvPr>
            <p:cNvCxnSpPr>
              <a:cxnSpLocks/>
            </p:cNvCxnSpPr>
            <p:nvPr/>
          </p:nvCxnSpPr>
          <p:spPr>
            <a:xfrm flipV="1">
              <a:off x="1333500" y="1050301"/>
              <a:ext cx="1423903" cy="5519473"/>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EB5DFAF-F9C1-4682-BA17-7D06EA7784A7}"/>
                </a:ext>
              </a:extLst>
            </p:cNvPr>
            <p:cNvSpPr txBox="1"/>
            <p:nvPr/>
          </p:nvSpPr>
          <p:spPr>
            <a:xfrm>
              <a:off x="1657350" y="3168650"/>
              <a:ext cx="873957" cy="646331"/>
            </a:xfrm>
            <a:prstGeom prst="rect">
              <a:avLst/>
            </a:prstGeom>
            <a:solidFill>
              <a:schemeClr val="bg1"/>
            </a:solidFill>
            <a:effectLst>
              <a:softEdge rad="63500"/>
            </a:effectLst>
          </p:spPr>
          <p:txBody>
            <a:bodyPr wrap="none" rtlCol="0">
              <a:spAutoFit/>
            </a:bodyPr>
            <a:lstStyle/>
            <a:p>
              <a:r>
                <a:rPr lang="en-US" sz="3600" dirty="0"/>
                <a:t>-2ls</a:t>
              </a:r>
              <a:endParaRPr lang="en-CA" sz="3600" dirty="0"/>
            </a:p>
          </p:txBody>
        </p:sp>
      </p:grpSp>
      <p:grpSp>
        <p:nvGrpSpPr>
          <p:cNvPr id="89" name="Group 88">
            <a:extLst>
              <a:ext uri="{FF2B5EF4-FFF2-40B4-BE49-F238E27FC236}">
                <a16:creationId xmlns:a16="http://schemas.microsoft.com/office/drawing/2014/main" id="{C731FED3-8F67-461E-AB54-4F01969469A1}"/>
              </a:ext>
            </a:extLst>
          </p:cNvPr>
          <p:cNvGrpSpPr/>
          <p:nvPr/>
        </p:nvGrpSpPr>
        <p:grpSpPr>
          <a:xfrm>
            <a:off x="2228998" y="1114348"/>
            <a:ext cx="1422263" cy="5513118"/>
            <a:chOff x="2228998" y="1114348"/>
            <a:chExt cx="1422263" cy="5513118"/>
          </a:xfrm>
        </p:grpSpPr>
        <p:cxnSp>
          <p:nvCxnSpPr>
            <p:cNvPr id="46" name="Straight Connector 45">
              <a:extLst>
                <a:ext uri="{FF2B5EF4-FFF2-40B4-BE49-F238E27FC236}">
                  <a16:creationId xmlns:a16="http://schemas.microsoft.com/office/drawing/2014/main" id="{6F503FFA-4181-4134-8560-CB6F759F6163}"/>
                </a:ext>
              </a:extLst>
            </p:cNvPr>
            <p:cNvCxnSpPr>
              <a:cxnSpLocks/>
            </p:cNvCxnSpPr>
            <p:nvPr/>
          </p:nvCxnSpPr>
          <p:spPr>
            <a:xfrm flipV="1">
              <a:off x="2228998" y="1114348"/>
              <a:ext cx="1422263" cy="5513118"/>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4D36DC7-89BA-4915-A43E-F6B3694C224B}"/>
                </a:ext>
              </a:extLst>
            </p:cNvPr>
            <p:cNvSpPr txBox="1"/>
            <p:nvPr/>
          </p:nvSpPr>
          <p:spPr>
            <a:xfrm>
              <a:off x="2571750" y="3168650"/>
              <a:ext cx="873957" cy="646331"/>
            </a:xfrm>
            <a:prstGeom prst="rect">
              <a:avLst/>
            </a:prstGeom>
            <a:solidFill>
              <a:schemeClr val="bg1"/>
            </a:solidFill>
            <a:effectLst>
              <a:softEdge rad="63500"/>
            </a:effectLst>
          </p:spPr>
          <p:txBody>
            <a:bodyPr wrap="none" rtlCol="0">
              <a:spAutoFit/>
            </a:bodyPr>
            <a:lstStyle/>
            <a:p>
              <a:r>
                <a:rPr lang="en-US" sz="3600" dirty="0"/>
                <a:t>-1ls</a:t>
              </a:r>
              <a:endParaRPr lang="en-CA" sz="3600" dirty="0"/>
            </a:p>
          </p:txBody>
        </p:sp>
      </p:grpSp>
      <p:grpSp>
        <p:nvGrpSpPr>
          <p:cNvPr id="93" name="Group 92">
            <a:extLst>
              <a:ext uri="{FF2B5EF4-FFF2-40B4-BE49-F238E27FC236}">
                <a16:creationId xmlns:a16="http://schemas.microsoft.com/office/drawing/2014/main" id="{9961845B-A75B-4CDE-8326-0985CB7F906C}"/>
              </a:ext>
            </a:extLst>
          </p:cNvPr>
          <p:cNvGrpSpPr/>
          <p:nvPr/>
        </p:nvGrpSpPr>
        <p:grpSpPr>
          <a:xfrm>
            <a:off x="0" y="1028700"/>
            <a:ext cx="880511" cy="2231633"/>
            <a:chOff x="0" y="1028700"/>
            <a:chExt cx="880511" cy="2231633"/>
          </a:xfrm>
        </p:grpSpPr>
        <p:cxnSp>
          <p:nvCxnSpPr>
            <p:cNvPr id="45" name="Straight Connector 44">
              <a:extLst>
                <a:ext uri="{FF2B5EF4-FFF2-40B4-BE49-F238E27FC236}">
                  <a16:creationId xmlns:a16="http://schemas.microsoft.com/office/drawing/2014/main" id="{01292730-6BA4-4795-8E19-06F949CFF7A8}"/>
                </a:ext>
              </a:extLst>
            </p:cNvPr>
            <p:cNvCxnSpPr>
              <a:cxnSpLocks/>
            </p:cNvCxnSpPr>
            <p:nvPr/>
          </p:nvCxnSpPr>
          <p:spPr>
            <a:xfrm flipV="1">
              <a:off x="304800" y="1028700"/>
              <a:ext cx="575711" cy="2231633"/>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8606FDF-A868-4869-A0E3-A3471D148A8D}"/>
                </a:ext>
              </a:extLst>
            </p:cNvPr>
            <p:cNvSpPr txBox="1"/>
            <p:nvPr/>
          </p:nvSpPr>
          <p:spPr>
            <a:xfrm>
              <a:off x="0" y="2482850"/>
              <a:ext cx="873957" cy="646331"/>
            </a:xfrm>
            <a:prstGeom prst="rect">
              <a:avLst/>
            </a:prstGeom>
            <a:solidFill>
              <a:schemeClr val="bg1"/>
            </a:solidFill>
            <a:effectLst>
              <a:softEdge rad="63500"/>
            </a:effectLst>
          </p:spPr>
          <p:txBody>
            <a:bodyPr wrap="none" rtlCol="0">
              <a:spAutoFit/>
            </a:bodyPr>
            <a:lstStyle/>
            <a:p>
              <a:r>
                <a:rPr lang="en-US" sz="3600" dirty="0"/>
                <a:t>-4ls</a:t>
              </a:r>
              <a:endParaRPr lang="en-CA" sz="3600" dirty="0"/>
            </a:p>
          </p:txBody>
        </p:sp>
      </p:grpSp>
      <p:grpSp>
        <p:nvGrpSpPr>
          <p:cNvPr id="95" name="Group 94">
            <a:extLst>
              <a:ext uri="{FF2B5EF4-FFF2-40B4-BE49-F238E27FC236}">
                <a16:creationId xmlns:a16="http://schemas.microsoft.com/office/drawing/2014/main" id="{0DDD3E63-F58B-4B62-AC16-295D034C5839}"/>
              </a:ext>
            </a:extLst>
          </p:cNvPr>
          <p:cNvGrpSpPr/>
          <p:nvPr/>
        </p:nvGrpSpPr>
        <p:grpSpPr>
          <a:xfrm rot="900000">
            <a:off x="1898447" y="3992150"/>
            <a:ext cx="1921933" cy="2305088"/>
            <a:chOff x="4749442" y="54555"/>
            <a:chExt cx="1921933" cy="2305088"/>
          </a:xfrm>
        </p:grpSpPr>
        <mc:AlternateContent xmlns:mc="http://schemas.openxmlformats.org/markup-compatibility/2006" xmlns:a14="http://schemas.microsoft.com/office/drawing/2010/main">
          <mc:Choice Requires="a14">
            <p:sp>
              <p:nvSpPr>
                <p:cNvPr id="96" name="Subtitle 2">
                  <a:extLst>
                    <a:ext uri="{FF2B5EF4-FFF2-40B4-BE49-F238E27FC236}">
                      <a16:creationId xmlns:a16="http://schemas.microsoft.com/office/drawing/2014/main" id="{452527A8-451A-479B-BC05-C4C9F431ED0C}"/>
                    </a:ext>
                  </a:extLst>
                </p:cNvPr>
                <p:cNvSpPr txBox="1">
                  <a:spLocks/>
                </p:cNvSpPr>
                <p:nvPr/>
              </p:nvSpPr>
              <p:spPr>
                <a:xfrm rot="20874816">
                  <a:off x="4749442" y="937604"/>
                  <a:ext cx="1635072" cy="640820"/>
                </a:xfrm>
                <a:prstGeom prst="rect">
                  <a:avLst/>
                </a:prstGeom>
                <a:solidFill>
                  <a:schemeClr val="bg1"/>
                </a:solidFill>
                <a:effectLst>
                  <a:softEdge rad="635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time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r>
                    <a:rPr lang="en-US" sz="4000" dirty="0">
                      <a:solidFill>
                        <a:srgbClr val="FF0000"/>
                      </a:solidFill>
                    </a:rPr>
                    <a:t> </a:t>
                  </a:r>
                  <a:endParaRPr lang="en-US" sz="2000" dirty="0">
                    <a:solidFill>
                      <a:srgbClr val="FF0000"/>
                    </a:solidFill>
                  </a:endParaRPr>
                </a:p>
              </p:txBody>
            </p:sp>
          </mc:Choice>
          <mc:Fallback xmlns="">
            <p:sp>
              <p:nvSpPr>
                <p:cNvPr id="96" name="Subtitle 2">
                  <a:extLst>
                    <a:ext uri="{FF2B5EF4-FFF2-40B4-BE49-F238E27FC236}">
                      <a16:creationId xmlns:a16="http://schemas.microsoft.com/office/drawing/2014/main" id="{452527A8-451A-479B-BC05-C4C9F431ED0C}"/>
                    </a:ext>
                  </a:extLst>
                </p:cNvPr>
                <p:cNvSpPr txBox="1">
                  <a:spLocks noRot="1" noChangeAspect="1" noMove="1" noResize="1" noEditPoints="1" noAdjustHandles="1" noChangeArrowheads="1" noChangeShapeType="1" noTextEdit="1"/>
                </p:cNvSpPr>
                <p:nvPr/>
              </p:nvSpPr>
              <p:spPr>
                <a:xfrm rot="20874816">
                  <a:off x="4749442" y="937604"/>
                  <a:ext cx="1635072" cy="640820"/>
                </a:xfrm>
                <a:prstGeom prst="rect">
                  <a:avLst/>
                </a:prstGeom>
                <a:blipFill>
                  <a:blip r:embed="rId7"/>
                  <a:stretch>
                    <a:fillRect l="-8394" t="-23333" b="-34167"/>
                  </a:stretch>
                </a:blipFill>
                <a:effectLst>
                  <a:softEdge rad="63500"/>
                </a:effectLst>
              </p:spPr>
              <p:txBody>
                <a:bodyPr/>
                <a:lstStyle/>
                <a:p>
                  <a:r>
                    <a:rPr lang="en-CA">
                      <a:noFill/>
                    </a:rPr>
                    <a:t> </a:t>
                  </a:r>
                </a:p>
              </p:txBody>
            </p:sp>
          </mc:Fallback>
        </mc:AlternateContent>
        <p:cxnSp>
          <p:nvCxnSpPr>
            <p:cNvPr id="97" name="Straight Arrow Connector 96">
              <a:extLst>
                <a:ext uri="{FF2B5EF4-FFF2-40B4-BE49-F238E27FC236}">
                  <a16:creationId xmlns:a16="http://schemas.microsoft.com/office/drawing/2014/main" id="{97F6DB29-D9A2-4902-B106-6DA2BB763C92}"/>
                </a:ext>
              </a:extLst>
            </p:cNvPr>
            <p:cNvCxnSpPr>
              <a:cxnSpLocks/>
            </p:cNvCxnSpPr>
            <p:nvPr/>
          </p:nvCxnSpPr>
          <p:spPr>
            <a:xfrm rot="20700000" flipV="1">
              <a:off x="6053729" y="54555"/>
              <a:ext cx="617646" cy="2305088"/>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sp>
        <p:nvSpPr>
          <p:cNvPr id="37" name="TextBox 36">
            <a:extLst>
              <a:ext uri="{FF2B5EF4-FFF2-40B4-BE49-F238E27FC236}">
                <a16:creationId xmlns:a16="http://schemas.microsoft.com/office/drawing/2014/main" id="{0B296C2F-26AB-4AB5-AF59-99F953A6A96C}"/>
              </a:ext>
            </a:extLst>
          </p:cNvPr>
          <p:cNvSpPr txBox="1"/>
          <p:nvPr/>
        </p:nvSpPr>
        <p:spPr>
          <a:xfrm>
            <a:off x="8286750" y="5353050"/>
            <a:ext cx="3905250" cy="1323439"/>
          </a:xfrm>
          <a:prstGeom prst="rect">
            <a:avLst/>
          </a:prstGeom>
          <a:solidFill>
            <a:schemeClr val="bg1"/>
          </a:solidFill>
          <a:effectLst>
            <a:softEdge rad="63500"/>
          </a:effectLst>
        </p:spPr>
        <p:txBody>
          <a:bodyPr wrap="square" rtlCol="0">
            <a:spAutoFit/>
          </a:bodyPr>
          <a:lstStyle/>
          <a:p>
            <a:pPr algn="ctr"/>
            <a:r>
              <a:rPr lang="en-US" sz="4000" dirty="0"/>
              <a:t>(time axis has constant position)</a:t>
            </a:r>
            <a:endParaRPr lang="en-CA" sz="3200" dirty="0"/>
          </a:p>
        </p:txBody>
      </p:sp>
    </p:spTree>
    <p:custDataLst>
      <p:tags r:id="rId1"/>
    </p:custDataLst>
    <p:extLst>
      <p:ext uri="{BB962C8B-B14F-4D97-AF65-F5344CB8AC3E}">
        <p14:creationId xmlns:p14="http://schemas.microsoft.com/office/powerpoint/2010/main" val="1416429302"/>
      </p:ext>
    </p:extLst>
  </p:cSld>
  <p:clrMapOvr>
    <a:masterClrMapping/>
  </p:clrMapOvr>
  <mc:AlternateContent xmlns:mc="http://schemas.openxmlformats.org/markup-compatibility/2006" xmlns:p14="http://schemas.microsoft.com/office/powerpoint/2010/main">
    <mc:Choice Requires="p14">
      <p:transition spd="slow" p14:dur="2000" advTm="18522"/>
    </mc:Choice>
    <mc:Fallback xmlns="">
      <p:transition spd="slow" advTm="18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 presetClass="entr" presetSubtype="0" fill="hold" grpId="0" nodeType="afterEffect">
                                  <p:stCondLst>
                                    <p:cond delay="200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86"/>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500"/>
                                  </p:stCondLst>
                                  <p:childTnLst>
                                    <p:set>
                                      <p:cBhvr>
                                        <p:cTn id="24" dur="1" fill="hold">
                                          <p:stCondLst>
                                            <p:cond delay="0"/>
                                          </p:stCondLst>
                                        </p:cTn>
                                        <p:tgtEl>
                                          <p:spTgt spid="87"/>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500"/>
                                  </p:stCondLst>
                                  <p:childTnLst>
                                    <p:set>
                                      <p:cBhvr>
                                        <p:cTn id="27" dur="1" fill="hold">
                                          <p:stCondLst>
                                            <p:cond delay="0"/>
                                          </p:stCondLst>
                                        </p:cTn>
                                        <p:tgtEl>
                                          <p:spTgt spid="8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300"/>
                                  </p:stCondLst>
                                  <p:childTnLst>
                                    <p:set>
                                      <p:cBhvr>
                                        <p:cTn id="34" dur="1" fill="hold">
                                          <p:stCondLst>
                                            <p:cond delay="0"/>
                                          </p:stCondLst>
                                        </p:cTn>
                                        <p:tgtEl>
                                          <p:spTgt spid="90"/>
                                        </p:tgtEl>
                                        <p:attrNameLst>
                                          <p:attrName>style.visibility</p:attrName>
                                        </p:attrNameLst>
                                      </p:cBhvr>
                                      <p:to>
                                        <p:strVal val="visible"/>
                                      </p:to>
                                    </p:set>
                                  </p:childTnLst>
                                </p:cTn>
                              </p:par>
                            </p:childTnLst>
                          </p:cTn>
                        </p:par>
                        <p:par>
                          <p:cTn id="35" fill="hold">
                            <p:stCondLst>
                              <p:cond delay="300"/>
                            </p:stCondLst>
                            <p:childTnLst>
                              <p:par>
                                <p:cTn id="36" presetID="1" presetClass="entr" presetSubtype="0" fill="hold" nodeType="afterEffect">
                                  <p:stCondLst>
                                    <p:cond delay="300"/>
                                  </p:stCondLst>
                                  <p:childTnLst>
                                    <p:set>
                                      <p:cBhvr>
                                        <p:cTn id="37" dur="1" fill="hold">
                                          <p:stCondLst>
                                            <p:cond delay="0"/>
                                          </p:stCondLst>
                                        </p:cTn>
                                        <p:tgtEl>
                                          <p:spTgt spid="91"/>
                                        </p:tgtEl>
                                        <p:attrNameLst>
                                          <p:attrName>style.visibility</p:attrName>
                                        </p:attrNameLst>
                                      </p:cBhvr>
                                      <p:to>
                                        <p:strVal val="visible"/>
                                      </p:to>
                                    </p:set>
                                  </p:childTnLst>
                                </p:cTn>
                              </p:par>
                            </p:childTnLst>
                          </p:cTn>
                        </p:par>
                        <p:par>
                          <p:cTn id="38" fill="hold">
                            <p:stCondLst>
                              <p:cond delay="600"/>
                            </p:stCondLst>
                            <p:childTnLst>
                              <p:par>
                                <p:cTn id="39" presetID="1" presetClass="entr" presetSubtype="0" fill="hold" nodeType="afterEffect">
                                  <p:stCondLst>
                                    <p:cond delay="30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BEFD07-8D4D-4BE8-9F18-30905C627C98}"/>
              </a:ext>
            </a:extLst>
          </p:cNvPr>
          <p:cNvSpPr txBox="1">
            <a:spLocks/>
          </p:cNvSpPr>
          <p:nvPr/>
        </p:nvSpPr>
        <p:spPr>
          <a:xfrm>
            <a:off x="-10447" y="-460888"/>
            <a:ext cx="12373897" cy="17753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0070C0"/>
                </a:solidFill>
              </a:rPr>
              <a:t>Creating a Coordinate System for Marie…</a:t>
            </a:r>
          </a:p>
        </p:txBody>
      </p:sp>
      <p:pic>
        <p:nvPicPr>
          <p:cNvPr id="15" name="Picture 14">
            <a:extLst>
              <a:ext uri="{FF2B5EF4-FFF2-40B4-BE49-F238E27FC236}">
                <a16:creationId xmlns:a16="http://schemas.microsoft.com/office/drawing/2014/main" id="{0604529F-8100-47DF-98EA-EB42C5956320}"/>
              </a:ext>
            </a:extLst>
          </p:cNvPr>
          <p:cNvPicPr>
            <a:picLocks noChangeAspect="1"/>
          </p:cNvPicPr>
          <p:nvPr/>
        </p:nvPicPr>
        <p:blipFill rotWithShape="1">
          <a:blip r:embed="rId4"/>
          <a:srcRect l="1" t="1160" r="19350" b="-3981"/>
          <a:stretch/>
        </p:blipFill>
        <p:spPr>
          <a:xfrm>
            <a:off x="206740" y="1028700"/>
            <a:ext cx="7927610" cy="5905500"/>
          </a:xfrm>
          <a:prstGeom prst="rect">
            <a:avLst/>
          </a:prstGeom>
        </p:spPr>
      </p:pic>
      <p:pic>
        <p:nvPicPr>
          <p:cNvPr id="55" name="Picture 2">
            <a:extLst>
              <a:ext uri="{FF2B5EF4-FFF2-40B4-BE49-F238E27FC236}">
                <a16:creationId xmlns:a16="http://schemas.microsoft.com/office/drawing/2014/main" id="{0EE9E2FD-1532-479B-AD50-3EBE849B9A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95" t="10139" b="5438"/>
          <a:stretch/>
        </p:blipFill>
        <p:spPr bwMode="auto">
          <a:xfrm>
            <a:off x="551175" y="1238250"/>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Image result for marie curie">
            <a:extLst>
              <a:ext uri="{FF2B5EF4-FFF2-40B4-BE49-F238E27FC236}">
                <a16:creationId xmlns:a16="http://schemas.microsoft.com/office/drawing/2014/main" id="{66FD3950-E433-4CAA-80BE-6B37149292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739" r="5774"/>
          <a:stretch/>
        </p:blipFill>
        <p:spPr bwMode="auto">
          <a:xfrm flipH="1">
            <a:off x="4022084" y="1166333"/>
            <a:ext cx="752023" cy="10592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87786B5-260C-4528-A51B-041555E35764}"/>
              </a:ext>
            </a:extLst>
          </p:cNvPr>
          <p:cNvGrpSpPr/>
          <p:nvPr/>
        </p:nvGrpSpPr>
        <p:grpSpPr>
          <a:xfrm>
            <a:off x="933449" y="1638300"/>
            <a:ext cx="3476085" cy="4876800"/>
            <a:chOff x="2162143" y="396660"/>
            <a:chExt cx="4361102" cy="6118440"/>
          </a:xfrm>
        </p:grpSpPr>
        <p:cxnSp>
          <p:nvCxnSpPr>
            <p:cNvPr id="47" name="Straight Connector 46">
              <a:extLst>
                <a:ext uri="{FF2B5EF4-FFF2-40B4-BE49-F238E27FC236}">
                  <a16:creationId xmlns:a16="http://schemas.microsoft.com/office/drawing/2014/main" id="{7EB9EC8D-9CD0-45C7-9C89-31250231C805}"/>
                </a:ext>
              </a:extLst>
            </p:cNvPr>
            <p:cNvCxnSpPr>
              <a:cxnSpLocks/>
            </p:cNvCxnSpPr>
            <p:nvPr/>
          </p:nvCxnSpPr>
          <p:spPr>
            <a:xfrm flipV="1">
              <a:off x="2162143" y="438150"/>
              <a:ext cx="0" cy="60769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9DCB065-9581-4E13-9C7D-7712FABCC7D5}"/>
                </a:ext>
              </a:extLst>
            </p:cNvPr>
            <p:cNvCxnSpPr>
              <a:cxnSpLocks/>
            </p:cNvCxnSpPr>
            <p:nvPr/>
          </p:nvCxnSpPr>
          <p:spPr>
            <a:xfrm flipV="1">
              <a:off x="5021458" y="396660"/>
              <a:ext cx="1501787" cy="6077623"/>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47486F8-3FC9-4C86-A85D-2737EBCBA9AA}"/>
              </a:ext>
            </a:extLst>
          </p:cNvPr>
          <p:cNvGrpSpPr/>
          <p:nvPr/>
        </p:nvGrpSpPr>
        <p:grpSpPr>
          <a:xfrm>
            <a:off x="304800" y="996645"/>
            <a:ext cx="8065069" cy="5630821"/>
            <a:chOff x="304800" y="996645"/>
            <a:chExt cx="8065069" cy="5630821"/>
          </a:xfrm>
        </p:grpSpPr>
        <p:cxnSp>
          <p:nvCxnSpPr>
            <p:cNvPr id="58" name="Straight Connector 57">
              <a:extLst>
                <a:ext uri="{FF2B5EF4-FFF2-40B4-BE49-F238E27FC236}">
                  <a16:creationId xmlns:a16="http://schemas.microsoft.com/office/drawing/2014/main" id="{8D0F8AF8-2D7A-4C7B-9FB3-A32646E69D24}"/>
                </a:ext>
              </a:extLst>
            </p:cNvPr>
            <p:cNvCxnSpPr>
              <a:cxnSpLocks/>
            </p:cNvCxnSpPr>
            <p:nvPr/>
          </p:nvCxnSpPr>
          <p:spPr>
            <a:xfrm flipV="1">
              <a:off x="4146017" y="996645"/>
              <a:ext cx="1408656" cy="555657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AB14354-FD43-43D2-87EA-DB22EC450247}"/>
                </a:ext>
              </a:extLst>
            </p:cNvPr>
            <p:cNvCxnSpPr>
              <a:cxnSpLocks/>
            </p:cNvCxnSpPr>
            <p:nvPr/>
          </p:nvCxnSpPr>
          <p:spPr>
            <a:xfrm flipV="1">
              <a:off x="5067300" y="996997"/>
              <a:ext cx="1412404" cy="557136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8CE7A0-D75B-41C6-A1C1-A4CAA8965943}"/>
                </a:ext>
              </a:extLst>
            </p:cNvPr>
            <p:cNvCxnSpPr>
              <a:cxnSpLocks/>
            </p:cNvCxnSpPr>
            <p:nvPr/>
          </p:nvCxnSpPr>
          <p:spPr>
            <a:xfrm flipV="1">
              <a:off x="6019800" y="1052878"/>
              <a:ext cx="1416619" cy="549123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AE07F0-C2F3-4B92-B011-A8B7B40892EC}"/>
                </a:ext>
              </a:extLst>
            </p:cNvPr>
            <p:cNvCxnSpPr>
              <a:cxnSpLocks/>
            </p:cNvCxnSpPr>
            <p:nvPr/>
          </p:nvCxnSpPr>
          <p:spPr>
            <a:xfrm flipV="1">
              <a:off x="6950904" y="1090978"/>
              <a:ext cx="1418965" cy="5500322"/>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13E5DE-EDC2-48ED-85FE-8EC73144CBB6}"/>
                </a:ext>
              </a:extLst>
            </p:cNvPr>
            <p:cNvCxnSpPr>
              <a:cxnSpLocks/>
            </p:cNvCxnSpPr>
            <p:nvPr/>
          </p:nvCxnSpPr>
          <p:spPr>
            <a:xfrm flipV="1">
              <a:off x="419100" y="1013366"/>
              <a:ext cx="1439657" cy="5580541"/>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B0E922D-3AB0-48C6-8ED3-69396A981E21}"/>
                </a:ext>
              </a:extLst>
            </p:cNvPr>
            <p:cNvCxnSpPr>
              <a:cxnSpLocks/>
            </p:cNvCxnSpPr>
            <p:nvPr/>
          </p:nvCxnSpPr>
          <p:spPr>
            <a:xfrm flipV="1">
              <a:off x="1333500" y="1050301"/>
              <a:ext cx="1423903" cy="551947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503FFA-4181-4134-8560-CB6F759F6163}"/>
                </a:ext>
              </a:extLst>
            </p:cNvPr>
            <p:cNvCxnSpPr>
              <a:cxnSpLocks/>
            </p:cNvCxnSpPr>
            <p:nvPr/>
          </p:nvCxnSpPr>
          <p:spPr>
            <a:xfrm flipV="1">
              <a:off x="2228998" y="1114348"/>
              <a:ext cx="1422263" cy="5513118"/>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1292730-6BA4-4795-8E19-06F949CFF7A8}"/>
                </a:ext>
              </a:extLst>
            </p:cNvPr>
            <p:cNvCxnSpPr>
              <a:cxnSpLocks/>
            </p:cNvCxnSpPr>
            <p:nvPr/>
          </p:nvCxnSpPr>
          <p:spPr>
            <a:xfrm flipV="1">
              <a:off x="304800" y="1028700"/>
              <a:ext cx="575711" cy="2231633"/>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AC66B6F-8FF9-43ED-B973-FB0DDE1CADED}"/>
              </a:ext>
            </a:extLst>
          </p:cNvPr>
          <p:cNvGrpSpPr/>
          <p:nvPr/>
        </p:nvGrpSpPr>
        <p:grpSpPr>
          <a:xfrm rot="900000">
            <a:off x="1898447" y="3992150"/>
            <a:ext cx="1921933" cy="2305088"/>
            <a:chOff x="4749442" y="54555"/>
            <a:chExt cx="1921933" cy="2305088"/>
          </a:xfrm>
        </p:grpSpPr>
        <mc:AlternateContent xmlns:mc="http://schemas.openxmlformats.org/markup-compatibility/2006" xmlns:a14="http://schemas.microsoft.com/office/drawing/2010/main">
          <mc:Choice Requires="a14">
            <p:sp>
              <p:nvSpPr>
                <p:cNvPr id="75" name="Subtitle 2">
                  <a:extLst>
                    <a:ext uri="{FF2B5EF4-FFF2-40B4-BE49-F238E27FC236}">
                      <a16:creationId xmlns:a16="http://schemas.microsoft.com/office/drawing/2014/main" id="{3A8646A8-3207-41E8-A742-1A606A715C0A}"/>
                    </a:ext>
                  </a:extLst>
                </p:cNvPr>
                <p:cNvSpPr txBox="1">
                  <a:spLocks/>
                </p:cNvSpPr>
                <p:nvPr/>
              </p:nvSpPr>
              <p:spPr>
                <a:xfrm rot="20874816">
                  <a:off x="4749442" y="937604"/>
                  <a:ext cx="1635072" cy="640820"/>
                </a:xfrm>
                <a:prstGeom prst="rect">
                  <a:avLst/>
                </a:prstGeom>
                <a:solidFill>
                  <a:schemeClr val="bg1"/>
                </a:solidFill>
                <a:effectLst>
                  <a:softEdge rad="635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time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r>
                    <a:rPr lang="en-US" sz="4000" dirty="0">
                      <a:solidFill>
                        <a:srgbClr val="FF0000"/>
                      </a:solidFill>
                    </a:rPr>
                    <a:t> </a:t>
                  </a:r>
                  <a:endParaRPr lang="en-US" sz="2000" dirty="0">
                    <a:solidFill>
                      <a:srgbClr val="FF0000"/>
                    </a:solidFill>
                  </a:endParaRPr>
                </a:p>
              </p:txBody>
            </p:sp>
          </mc:Choice>
          <mc:Fallback xmlns="">
            <p:sp>
              <p:nvSpPr>
                <p:cNvPr id="75" name="Subtitle 2">
                  <a:extLst>
                    <a:ext uri="{FF2B5EF4-FFF2-40B4-BE49-F238E27FC236}">
                      <a16:creationId xmlns:a16="http://schemas.microsoft.com/office/drawing/2014/main" id="{3A8646A8-3207-41E8-A742-1A606A715C0A}"/>
                    </a:ext>
                  </a:extLst>
                </p:cNvPr>
                <p:cNvSpPr txBox="1">
                  <a:spLocks noRot="1" noChangeAspect="1" noMove="1" noResize="1" noEditPoints="1" noAdjustHandles="1" noChangeArrowheads="1" noChangeShapeType="1" noTextEdit="1"/>
                </p:cNvSpPr>
                <p:nvPr/>
              </p:nvSpPr>
              <p:spPr>
                <a:xfrm rot="20874816">
                  <a:off x="4749442" y="937604"/>
                  <a:ext cx="1635072" cy="640820"/>
                </a:xfrm>
                <a:prstGeom prst="rect">
                  <a:avLst/>
                </a:prstGeom>
                <a:blipFill>
                  <a:blip r:embed="rId7"/>
                  <a:stretch>
                    <a:fillRect l="-8394" t="-23333" b="-34167"/>
                  </a:stretch>
                </a:blipFill>
                <a:effectLst>
                  <a:softEdge rad="63500"/>
                </a:effectLst>
              </p:spPr>
              <p:txBody>
                <a:bodyPr/>
                <a:lstStyle/>
                <a:p>
                  <a:r>
                    <a:rPr lang="en-CA">
                      <a:noFill/>
                    </a:rPr>
                    <a:t> </a:t>
                  </a:r>
                </a:p>
              </p:txBody>
            </p:sp>
          </mc:Fallback>
        </mc:AlternateContent>
        <p:cxnSp>
          <p:nvCxnSpPr>
            <p:cNvPr id="74" name="Straight Arrow Connector 73">
              <a:extLst>
                <a:ext uri="{FF2B5EF4-FFF2-40B4-BE49-F238E27FC236}">
                  <a16:creationId xmlns:a16="http://schemas.microsoft.com/office/drawing/2014/main" id="{4A42C2FF-EBC9-48E3-97DC-B2F1253DA80D}"/>
                </a:ext>
              </a:extLst>
            </p:cNvPr>
            <p:cNvCxnSpPr>
              <a:cxnSpLocks/>
            </p:cNvCxnSpPr>
            <p:nvPr/>
          </p:nvCxnSpPr>
          <p:spPr>
            <a:xfrm rot="20700000" flipV="1">
              <a:off x="6053729" y="54555"/>
              <a:ext cx="617646" cy="2305088"/>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23" name="Group 22">
            <a:extLst>
              <a:ext uri="{FF2B5EF4-FFF2-40B4-BE49-F238E27FC236}">
                <a16:creationId xmlns:a16="http://schemas.microsoft.com/office/drawing/2014/main" id="{BE8AB394-2E97-401B-ADD6-A508B9921700}"/>
              </a:ext>
            </a:extLst>
          </p:cNvPr>
          <p:cNvGrpSpPr/>
          <p:nvPr/>
        </p:nvGrpSpPr>
        <p:grpSpPr>
          <a:xfrm>
            <a:off x="2329333" y="5149850"/>
            <a:ext cx="5491230" cy="1520539"/>
            <a:chOff x="2329333" y="5149850"/>
            <a:chExt cx="5491230" cy="1520539"/>
          </a:xfrm>
        </p:grpSpPr>
        <p:cxnSp>
          <p:nvCxnSpPr>
            <p:cNvPr id="53" name="Straight Connector 52">
              <a:extLst>
                <a:ext uri="{FF2B5EF4-FFF2-40B4-BE49-F238E27FC236}">
                  <a16:creationId xmlns:a16="http://schemas.microsoft.com/office/drawing/2014/main" id="{6682717E-6874-45F2-AEFF-A788F94C2EC7}"/>
                </a:ext>
              </a:extLst>
            </p:cNvPr>
            <p:cNvCxnSpPr>
              <a:cxnSpLocks/>
            </p:cNvCxnSpPr>
            <p:nvPr/>
          </p:nvCxnSpPr>
          <p:spPr>
            <a:xfrm rot="3691227" flipV="1">
              <a:off x="4366638" y="3216465"/>
              <a:ext cx="1416619" cy="5491230"/>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12DEF48-B555-4281-A6EF-7175E02D74A2}"/>
                </a:ext>
              </a:extLst>
            </p:cNvPr>
            <p:cNvSpPr txBox="1"/>
            <p:nvPr/>
          </p:nvSpPr>
          <p:spPr>
            <a:xfrm>
              <a:off x="6534150" y="5149850"/>
              <a:ext cx="1024639" cy="646331"/>
            </a:xfrm>
            <a:prstGeom prst="rect">
              <a:avLst/>
            </a:prstGeom>
            <a:solidFill>
              <a:schemeClr val="bg1"/>
            </a:solidFill>
            <a:effectLst>
              <a:softEdge rad="63500"/>
            </a:effectLst>
          </p:spPr>
          <p:txBody>
            <a:bodyPr wrap="none" rtlCol="0">
              <a:spAutoFit/>
            </a:bodyPr>
            <a:lstStyle/>
            <a:p>
              <a:r>
                <a:rPr lang="en-US" sz="3600" dirty="0"/>
                <a:t>0sec</a:t>
              </a:r>
              <a:endParaRPr lang="en-CA" sz="3600" dirty="0"/>
            </a:p>
          </p:txBody>
        </p:sp>
      </p:grpSp>
      <p:grpSp>
        <p:nvGrpSpPr>
          <p:cNvPr id="30" name="Group 29">
            <a:extLst>
              <a:ext uri="{FF2B5EF4-FFF2-40B4-BE49-F238E27FC236}">
                <a16:creationId xmlns:a16="http://schemas.microsoft.com/office/drawing/2014/main" id="{4C057E98-6807-4043-BB4C-51C96C8AB7FD}"/>
              </a:ext>
            </a:extLst>
          </p:cNvPr>
          <p:cNvGrpSpPr/>
          <p:nvPr/>
        </p:nvGrpSpPr>
        <p:grpSpPr>
          <a:xfrm>
            <a:off x="3170873" y="5306125"/>
            <a:ext cx="3115627" cy="1121011"/>
            <a:chOff x="3170873" y="5306125"/>
            <a:chExt cx="3115627" cy="1121011"/>
          </a:xfrm>
        </p:grpSpPr>
        <p:cxnSp>
          <p:nvCxnSpPr>
            <p:cNvPr id="39" name="Straight Arrow Connector 38">
              <a:extLst>
                <a:ext uri="{FF2B5EF4-FFF2-40B4-BE49-F238E27FC236}">
                  <a16:creationId xmlns:a16="http://schemas.microsoft.com/office/drawing/2014/main" id="{852F65B3-053E-47AD-83B6-C8FE49DA70B9}"/>
                </a:ext>
              </a:extLst>
            </p:cNvPr>
            <p:cNvCxnSpPr>
              <a:cxnSpLocks/>
            </p:cNvCxnSpPr>
            <p:nvPr/>
          </p:nvCxnSpPr>
          <p:spPr>
            <a:xfrm flipV="1">
              <a:off x="3170873" y="5662615"/>
              <a:ext cx="3115627" cy="76452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1" name="Subtitle 2">
                  <a:extLst>
                    <a:ext uri="{FF2B5EF4-FFF2-40B4-BE49-F238E27FC236}">
                      <a16:creationId xmlns:a16="http://schemas.microsoft.com/office/drawing/2014/main" id="{43DFD99E-0B40-4270-87C8-7056277C1B99}"/>
                    </a:ext>
                  </a:extLst>
                </p:cNvPr>
                <p:cNvSpPr txBox="1">
                  <a:spLocks/>
                </p:cNvSpPr>
                <p:nvPr/>
              </p:nvSpPr>
              <p:spPr>
                <a:xfrm rot="20745576">
                  <a:off x="3460278" y="5306125"/>
                  <a:ext cx="2648474" cy="674195"/>
                </a:xfrm>
                <a:prstGeom prst="rect">
                  <a:avLst/>
                </a:prstGeom>
                <a:solidFill>
                  <a:schemeClr val="bg1"/>
                </a:solidFill>
                <a:effectLst>
                  <a:softEdge rad="635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position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oMath>
                  </a14:m>
                  <a:endParaRPr lang="en-US" sz="2000" dirty="0">
                    <a:solidFill>
                      <a:srgbClr val="FF0000"/>
                    </a:solidFill>
                  </a:endParaRPr>
                </a:p>
              </p:txBody>
            </p:sp>
          </mc:Choice>
          <mc:Fallback xmlns="">
            <p:sp>
              <p:nvSpPr>
                <p:cNvPr id="41" name="Subtitle 2">
                  <a:extLst>
                    <a:ext uri="{FF2B5EF4-FFF2-40B4-BE49-F238E27FC236}">
                      <a16:creationId xmlns:a16="http://schemas.microsoft.com/office/drawing/2014/main" id="{43DFD99E-0B40-4270-87C8-7056277C1B99}"/>
                    </a:ext>
                  </a:extLst>
                </p:cNvPr>
                <p:cNvSpPr txBox="1">
                  <a:spLocks noRot="1" noChangeAspect="1" noMove="1" noResize="1" noEditPoints="1" noAdjustHandles="1" noChangeArrowheads="1" noChangeShapeType="1" noTextEdit="1"/>
                </p:cNvSpPr>
                <p:nvPr/>
              </p:nvSpPr>
              <p:spPr>
                <a:xfrm rot="20745576">
                  <a:off x="3460278" y="5306125"/>
                  <a:ext cx="2648474" cy="674195"/>
                </a:xfrm>
                <a:prstGeom prst="rect">
                  <a:avLst/>
                </a:prstGeom>
                <a:blipFill>
                  <a:blip r:embed="rId8"/>
                  <a:stretch>
                    <a:fillRect l="-2000" t="-7442" b="-17209"/>
                  </a:stretch>
                </a:blipFill>
                <a:effectLst>
                  <a:softEdge rad="63500"/>
                </a:effectLst>
              </p:spPr>
              <p:txBody>
                <a:bodyPr/>
                <a:lstStyle/>
                <a:p>
                  <a:r>
                    <a:rPr lang="en-CA">
                      <a:noFill/>
                    </a:rPr>
                    <a:t> </a:t>
                  </a:r>
                </a:p>
              </p:txBody>
            </p:sp>
          </mc:Fallback>
        </mc:AlternateContent>
      </p:grpSp>
      <p:grpSp>
        <p:nvGrpSpPr>
          <p:cNvPr id="24" name="Group 23">
            <a:extLst>
              <a:ext uri="{FF2B5EF4-FFF2-40B4-BE49-F238E27FC236}">
                <a16:creationId xmlns:a16="http://schemas.microsoft.com/office/drawing/2014/main" id="{81BA4AEC-1733-41B7-A722-F53514B604F9}"/>
              </a:ext>
            </a:extLst>
          </p:cNvPr>
          <p:cNvGrpSpPr/>
          <p:nvPr/>
        </p:nvGrpSpPr>
        <p:grpSpPr>
          <a:xfrm>
            <a:off x="323850" y="4140200"/>
            <a:ext cx="7653249" cy="2070130"/>
            <a:chOff x="323850" y="4140200"/>
            <a:chExt cx="7653249" cy="2070130"/>
          </a:xfrm>
        </p:grpSpPr>
        <p:cxnSp>
          <p:nvCxnSpPr>
            <p:cNvPr id="52" name="Straight Connector 51">
              <a:extLst>
                <a:ext uri="{FF2B5EF4-FFF2-40B4-BE49-F238E27FC236}">
                  <a16:creationId xmlns:a16="http://schemas.microsoft.com/office/drawing/2014/main" id="{5D3EA661-0C28-4230-9C8C-0B5A4CBB8F15}"/>
                </a:ext>
              </a:extLst>
            </p:cNvPr>
            <p:cNvCxnSpPr>
              <a:cxnSpLocks/>
            </p:cNvCxnSpPr>
            <p:nvPr/>
          </p:nvCxnSpPr>
          <p:spPr>
            <a:xfrm flipV="1">
              <a:off x="323850" y="4266067"/>
              <a:ext cx="7653249" cy="1944263"/>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B798BC9-2C4D-40D4-961B-038D14ABDCF0}"/>
                </a:ext>
              </a:extLst>
            </p:cNvPr>
            <p:cNvSpPr txBox="1"/>
            <p:nvPr/>
          </p:nvSpPr>
          <p:spPr>
            <a:xfrm>
              <a:off x="6743700" y="4140200"/>
              <a:ext cx="1024639" cy="646331"/>
            </a:xfrm>
            <a:prstGeom prst="rect">
              <a:avLst/>
            </a:prstGeom>
            <a:solidFill>
              <a:schemeClr val="bg1"/>
            </a:solidFill>
            <a:effectLst>
              <a:softEdge rad="63500"/>
            </a:effectLst>
          </p:spPr>
          <p:txBody>
            <a:bodyPr wrap="none" rtlCol="0">
              <a:spAutoFit/>
            </a:bodyPr>
            <a:lstStyle/>
            <a:p>
              <a:r>
                <a:rPr lang="en-US" sz="3600" dirty="0"/>
                <a:t>1sec</a:t>
              </a:r>
              <a:endParaRPr lang="en-CA" sz="3600" dirty="0"/>
            </a:p>
          </p:txBody>
        </p:sp>
      </p:grpSp>
      <p:grpSp>
        <p:nvGrpSpPr>
          <p:cNvPr id="25" name="Group 24">
            <a:extLst>
              <a:ext uri="{FF2B5EF4-FFF2-40B4-BE49-F238E27FC236}">
                <a16:creationId xmlns:a16="http://schemas.microsoft.com/office/drawing/2014/main" id="{BC0D1E6F-6114-467E-8B58-9C39E3C5C5EB}"/>
              </a:ext>
            </a:extLst>
          </p:cNvPr>
          <p:cNvGrpSpPr/>
          <p:nvPr/>
        </p:nvGrpSpPr>
        <p:grpSpPr>
          <a:xfrm>
            <a:off x="285750" y="3168650"/>
            <a:ext cx="7762781" cy="2126121"/>
            <a:chOff x="285750" y="3168650"/>
            <a:chExt cx="7762781" cy="2126121"/>
          </a:xfrm>
        </p:grpSpPr>
        <p:cxnSp>
          <p:nvCxnSpPr>
            <p:cNvPr id="51" name="Straight Connector 50">
              <a:extLst>
                <a:ext uri="{FF2B5EF4-FFF2-40B4-BE49-F238E27FC236}">
                  <a16:creationId xmlns:a16="http://schemas.microsoft.com/office/drawing/2014/main" id="{C30C6C64-141F-49B8-9718-1BACFD8836AA}"/>
                </a:ext>
              </a:extLst>
            </p:cNvPr>
            <p:cNvCxnSpPr>
              <a:cxnSpLocks/>
            </p:cNvCxnSpPr>
            <p:nvPr/>
          </p:nvCxnSpPr>
          <p:spPr>
            <a:xfrm flipV="1">
              <a:off x="285750" y="3322684"/>
              <a:ext cx="7762781" cy="1972087"/>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4FD0A0C-D245-4F22-B2C0-85FAE5331D88}"/>
                </a:ext>
              </a:extLst>
            </p:cNvPr>
            <p:cNvSpPr txBox="1"/>
            <p:nvPr/>
          </p:nvSpPr>
          <p:spPr>
            <a:xfrm>
              <a:off x="6991350" y="3168650"/>
              <a:ext cx="1024639" cy="646331"/>
            </a:xfrm>
            <a:prstGeom prst="rect">
              <a:avLst/>
            </a:prstGeom>
            <a:solidFill>
              <a:schemeClr val="bg1"/>
            </a:solidFill>
            <a:effectLst>
              <a:softEdge rad="63500"/>
            </a:effectLst>
          </p:spPr>
          <p:txBody>
            <a:bodyPr wrap="none" rtlCol="0">
              <a:spAutoFit/>
            </a:bodyPr>
            <a:lstStyle/>
            <a:p>
              <a:r>
                <a:rPr lang="en-US" sz="3600" dirty="0"/>
                <a:t>2sec</a:t>
              </a:r>
              <a:endParaRPr lang="en-CA" sz="3600" dirty="0"/>
            </a:p>
          </p:txBody>
        </p:sp>
      </p:grpSp>
      <p:grpSp>
        <p:nvGrpSpPr>
          <p:cNvPr id="26" name="Group 25">
            <a:extLst>
              <a:ext uri="{FF2B5EF4-FFF2-40B4-BE49-F238E27FC236}">
                <a16:creationId xmlns:a16="http://schemas.microsoft.com/office/drawing/2014/main" id="{AAED6F09-900B-4AEF-AF0E-2F5CF09B4A8D}"/>
              </a:ext>
            </a:extLst>
          </p:cNvPr>
          <p:cNvGrpSpPr/>
          <p:nvPr/>
        </p:nvGrpSpPr>
        <p:grpSpPr>
          <a:xfrm>
            <a:off x="285750" y="2216150"/>
            <a:ext cx="7977889" cy="2158669"/>
            <a:chOff x="285750" y="2216150"/>
            <a:chExt cx="7977889" cy="2158669"/>
          </a:xfrm>
        </p:grpSpPr>
        <p:cxnSp>
          <p:nvCxnSpPr>
            <p:cNvPr id="54" name="Straight Connector 53">
              <a:extLst>
                <a:ext uri="{FF2B5EF4-FFF2-40B4-BE49-F238E27FC236}">
                  <a16:creationId xmlns:a16="http://schemas.microsoft.com/office/drawing/2014/main" id="{571A9F83-A3C7-4DE2-9AA5-A435D8EC26DF}"/>
                </a:ext>
              </a:extLst>
            </p:cNvPr>
            <p:cNvCxnSpPr>
              <a:cxnSpLocks/>
            </p:cNvCxnSpPr>
            <p:nvPr/>
          </p:nvCxnSpPr>
          <p:spPr>
            <a:xfrm flipV="1">
              <a:off x="285750" y="2383930"/>
              <a:ext cx="7976792" cy="1990889"/>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7DC44D5-2737-429C-8602-83C67F484213}"/>
                </a:ext>
              </a:extLst>
            </p:cNvPr>
            <p:cNvSpPr txBox="1"/>
            <p:nvPr/>
          </p:nvSpPr>
          <p:spPr>
            <a:xfrm>
              <a:off x="7239000" y="2216150"/>
              <a:ext cx="1024639" cy="646331"/>
            </a:xfrm>
            <a:prstGeom prst="rect">
              <a:avLst/>
            </a:prstGeom>
            <a:solidFill>
              <a:schemeClr val="bg1"/>
            </a:solidFill>
            <a:effectLst>
              <a:softEdge rad="63500"/>
            </a:effectLst>
          </p:spPr>
          <p:txBody>
            <a:bodyPr wrap="none" rtlCol="0">
              <a:spAutoFit/>
            </a:bodyPr>
            <a:lstStyle/>
            <a:p>
              <a:r>
                <a:rPr lang="en-US" sz="3600" dirty="0"/>
                <a:t>3sec</a:t>
              </a:r>
              <a:endParaRPr lang="en-CA" sz="3600" dirty="0"/>
            </a:p>
          </p:txBody>
        </p:sp>
      </p:grpSp>
      <p:grpSp>
        <p:nvGrpSpPr>
          <p:cNvPr id="27" name="Group 26">
            <a:extLst>
              <a:ext uri="{FF2B5EF4-FFF2-40B4-BE49-F238E27FC236}">
                <a16:creationId xmlns:a16="http://schemas.microsoft.com/office/drawing/2014/main" id="{C4B22507-8EC8-4E64-9BDB-2FA98D51746A}"/>
              </a:ext>
            </a:extLst>
          </p:cNvPr>
          <p:cNvGrpSpPr/>
          <p:nvPr/>
        </p:nvGrpSpPr>
        <p:grpSpPr>
          <a:xfrm>
            <a:off x="285750" y="1346803"/>
            <a:ext cx="8208915" cy="2048828"/>
            <a:chOff x="285750" y="1346803"/>
            <a:chExt cx="8208915" cy="2048828"/>
          </a:xfrm>
        </p:grpSpPr>
        <p:cxnSp>
          <p:nvCxnSpPr>
            <p:cNvPr id="59" name="Straight Connector 58">
              <a:extLst>
                <a:ext uri="{FF2B5EF4-FFF2-40B4-BE49-F238E27FC236}">
                  <a16:creationId xmlns:a16="http://schemas.microsoft.com/office/drawing/2014/main" id="{9C0E524C-D6C2-42F1-BFBA-73EA4992D1E0}"/>
                </a:ext>
              </a:extLst>
            </p:cNvPr>
            <p:cNvCxnSpPr>
              <a:cxnSpLocks/>
            </p:cNvCxnSpPr>
            <p:nvPr/>
          </p:nvCxnSpPr>
          <p:spPr>
            <a:xfrm flipV="1">
              <a:off x="285750" y="1346803"/>
              <a:ext cx="8208915" cy="2048828"/>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AD13F07-ECA9-4928-BDB8-B15AF0C63434}"/>
                </a:ext>
              </a:extLst>
            </p:cNvPr>
            <p:cNvSpPr txBox="1"/>
            <p:nvPr/>
          </p:nvSpPr>
          <p:spPr>
            <a:xfrm>
              <a:off x="6438900" y="1435100"/>
              <a:ext cx="1024639" cy="646331"/>
            </a:xfrm>
            <a:prstGeom prst="rect">
              <a:avLst/>
            </a:prstGeom>
            <a:solidFill>
              <a:schemeClr val="bg1"/>
            </a:solidFill>
            <a:effectLst>
              <a:softEdge rad="63500"/>
            </a:effectLst>
          </p:spPr>
          <p:txBody>
            <a:bodyPr wrap="none" rtlCol="0">
              <a:spAutoFit/>
            </a:bodyPr>
            <a:lstStyle/>
            <a:p>
              <a:r>
                <a:rPr lang="en-US" sz="3600" dirty="0"/>
                <a:t>4sec</a:t>
              </a:r>
              <a:endParaRPr lang="en-CA" sz="3600" dirty="0"/>
            </a:p>
          </p:txBody>
        </p:sp>
      </p:grpSp>
      <p:grpSp>
        <p:nvGrpSpPr>
          <p:cNvPr id="28" name="Group 27">
            <a:extLst>
              <a:ext uri="{FF2B5EF4-FFF2-40B4-BE49-F238E27FC236}">
                <a16:creationId xmlns:a16="http://schemas.microsoft.com/office/drawing/2014/main" id="{B58A77D5-E48F-4A9E-93B7-7373C7E0EF4D}"/>
              </a:ext>
            </a:extLst>
          </p:cNvPr>
          <p:cNvGrpSpPr/>
          <p:nvPr/>
        </p:nvGrpSpPr>
        <p:grpSpPr>
          <a:xfrm>
            <a:off x="266700" y="768350"/>
            <a:ext cx="6434839" cy="1723474"/>
            <a:chOff x="266700" y="768350"/>
            <a:chExt cx="6434839" cy="1723474"/>
          </a:xfrm>
        </p:grpSpPr>
        <p:cxnSp>
          <p:nvCxnSpPr>
            <p:cNvPr id="57" name="Straight Connector 56">
              <a:extLst>
                <a:ext uri="{FF2B5EF4-FFF2-40B4-BE49-F238E27FC236}">
                  <a16:creationId xmlns:a16="http://schemas.microsoft.com/office/drawing/2014/main" id="{5B0A34FC-CDDB-4846-95FC-967AF93B8EFB}"/>
                </a:ext>
              </a:extLst>
            </p:cNvPr>
            <p:cNvCxnSpPr>
              <a:cxnSpLocks/>
            </p:cNvCxnSpPr>
            <p:nvPr/>
          </p:nvCxnSpPr>
          <p:spPr>
            <a:xfrm flipV="1">
              <a:off x="266700" y="907846"/>
              <a:ext cx="6346435" cy="1583978"/>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0EFD278-033A-42AD-9DDA-301BDCD348A6}"/>
                </a:ext>
              </a:extLst>
            </p:cNvPr>
            <p:cNvSpPr txBox="1"/>
            <p:nvPr/>
          </p:nvSpPr>
          <p:spPr>
            <a:xfrm>
              <a:off x="5676900" y="768350"/>
              <a:ext cx="1024639" cy="646331"/>
            </a:xfrm>
            <a:prstGeom prst="rect">
              <a:avLst/>
            </a:prstGeom>
            <a:solidFill>
              <a:schemeClr val="bg1"/>
            </a:solidFill>
            <a:effectLst>
              <a:softEdge rad="63500"/>
            </a:effectLst>
          </p:spPr>
          <p:txBody>
            <a:bodyPr wrap="none" rtlCol="0">
              <a:spAutoFit/>
            </a:bodyPr>
            <a:lstStyle/>
            <a:p>
              <a:r>
                <a:rPr lang="en-US" sz="3600" dirty="0"/>
                <a:t>5sec</a:t>
              </a:r>
              <a:endParaRPr lang="en-CA" sz="3600" dirty="0"/>
            </a:p>
          </p:txBody>
        </p:sp>
      </p:grpSp>
      <p:grpSp>
        <p:nvGrpSpPr>
          <p:cNvPr id="29" name="Group 28">
            <a:extLst>
              <a:ext uri="{FF2B5EF4-FFF2-40B4-BE49-F238E27FC236}">
                <a16:creationId xmlns:a16="http://schemas.microsoft.com/office/drawing/2014/main" id="{9C7ECB42-0AA0-4351-AEAF-90DA031CE872}"/>
              </a:ext>
            </a:extLst>
          </p:cNvPr>
          <p:cNvGrpSpPr/>
          <p:nvPr/>
        </p:nvGrpSpPr>
        <p:grpSpPr>
          <a:xfrm>
            <a:off x="285750" y="749300"/>
            <a:ext cx="2745995" cy="831411"/>
            <a:chOff x="285750" y="749300"/>
            <a:chExt cx="2745995" cy="831411"/>
          </a:xfrm>
        </p:grpSpPr>
        <p:cxnSp>
          <p:nvCxnSpPr>
            <p:cNvPr id="56" name="Straight Connector 55">
              <a:extLst>
                <a:ext uri="{FF2B5EF4-FFF2-40B4-BE49-F238E27FC236}">
                  <a16:creationId xmlns:a16="http://schemas.microsoft.com/office/drawing/2014/main" id="{A0062139-5984-45E7-8181-79BF20C04713}"/>
                </a:ext>
              </a:extLst>
            </p:cNvPr>
            <p:cNvCxnSpPr>
              <a:cxnSpLocks/>
            </p:cNvCxnSpPr>
            <p:nvPr/>
          </p:nvCxnSpPr>
          <p:spPr>
            <a:xfrm flipV="1">
              <a:off x="285750" y="895350"/>
              <a:ext cx="2745995" cy="685361"/>
            </a:xfrm>
            <a:prstGeom prst="line">
              <a:avLst/>
            </a:prstGeom>
            <a:ln w="4762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B186AEE-8840-4326-A68B-C28ABDE6B085}"/>
                </a:ext>
              </a:extLst>
            </p:cNvPr>
            <p:cNvSpPr txBox="1"/>
            <p:nvPr/>
          </p:nvSpPr>
          <p:spPr>
            <a:xfrm>
              <a:off x="1981200" y="749300"/>
              <a:ext cx="1024639" cy="646331"/>
            </a:xfrm>
            <a:prstGeom prst="rect">
              <a:avLst/>
            </a:prstGeom>
            <a:solidFill>
              <a:schemeClr val="bg1"/>
            </a:solidFill>
            <a:effectLst>
              <a:softEdge rad="63500"/>
            </a:effectLst>
          </p:spPr>
          <p:txBody>
            <a:bodyPr wrap="none" rtlCol="0">
              <a:spAutoFit/>
            </a:bodyPr>
            <a:lstStyle/>
            <a:p>
              <a:r>
                <a:rPr lang="en-US" sz="3600" dirty="0"/>
                <a:t>6sec</a:t>
              </a:r>
              <a:endParaRPr lang="en-CA" sz="3600" dirty="0"/>
            </a:p>
          </p:txBody>
        </p:sp>
      </p:grpSp>
      <p:grpSp>
        <p:nvGrpSpPr>
          <p:cNvPr id="97" name="Group 96">
            <a:extLst>
              <a:ext uri="{FF2B5EF4-FFF2-40B4-BE49-F238E27FC236}">
                <a16:creationId xmlns:a16="http://schemas.microsoft.com/office/drawing/2014/main" id="{34BFB21F-3018-420E-B2C3-ED5D0384132C}"/>
              </a:ext>
            </a:extLst>
          </p:cNvPr>
          <p:cNvGrpSpPr/>
          <p:nvPr/>
        </p:nvGrpSpPr>
        <p:grpSpPr>
          <a:xfrm>
            <a:off x="8142923" y="4221477"/>
            <a:ext cx="3608242" cy="986458"/>
            <a:chOff x="5685473" y="2221227"/>
            <a:chExt cx="3608242" cy="986458"/>
          </a:xfrm>
        </p:grpSpPr>
        <p:cxnSp>
          <p:nvCxnSpPr>
            <p:cNvPr id="98" name="Straight Arrow Connector 97">
              <a:extLst>
                <a:ext uri="{FF2B5EF4-FFF2-40B4-BE49-F238E27FC236}">
                  <a16:creationId xmlns:a16="http://schemas.microsoft.com/office/drawing/2014/main" id="{7D6D3FAF-908D-4D91-8167-1455AAAE41AA}"/>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99" name="TextBox 98">
              <a:extLst>
                <a:ext uri="{FF2B5EF4-FFF2-40B4-BE49-F238E27FC236}">
                  <a16:creationId xmlns:a16="http://schemas.microsoft.com/office/drawing/2014/main" id="{FBE3082E-075E-4A92-8364-A2B3B1ACAA80}"/>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100" name="Group 99">
            <a:extLst>
              <a:ext uri="{FF2B5EF4-FFF2-40B4-BE49-F238E27FC236}">
                <a16:creationId xmlns:a16="http://schemas.microsoft.com/office/drawing/2014/main" id="{E1FECF8F-933F-4762-8CF6-FCBC1C87AE5F}"/>
              </a:ext>
            </a:extLst>
          </p:cNvPr>
          <p:cNvGrpSpPr/>
          <p:nvPr/>
        </p:nvGrpSpPr>
        <p:grpSpPr>
          <a:xfrm>
            <a:off x="8219123" y="3173727"/>
            <a:ext cx="3608242" cy="986458"/>
            <a:chOff x="5685473" y="2221227"/>
            <a:chExt cx="3608242" cy="986458"/>
          </a:xfrm>
        </p:grpSpPr>
        <p:cxnSp>
          <p:nvCxnSpPr>
            <p:cNvPr id="101" name="Straight Arrow Connector 100">
              <a:extLst>
                <a:ext uri="{FF2B5EF4-FFF2-40B4-BE49-F238E27FC236}">
                  <a16:creationId xmlns:a16="http://schemas.microsoft.com/office/drawing/2014/main" id="{9C562A02-D81B-4E0F-9170-232EFCCFB797}"/>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102" name="TextBox 101">
              <a:extLst>
                <a:ext uri="{FF2B5EF4-FFF2-40B4-BE49-F238E27FC236}">
                  <a16:creationId xmlns:a16="http://schemas.microsoft.com/office/drawing/2014/main" id="{64BB4723-E455-45E9-BD16-65133FB1AC14}"/>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103" name="Group 102">
            <a:extLst>
              <a:ext uri="{FF2B5EF4-FFF2-40B4-BE49-F238E27FC236}">
                <a16:creationId xmlns:a16="http://schemas.microsoft.com/office/drawing/2014/main" id="{161FD224-EBA3-4FAD-ACD0-5C85EA7CF5CE}"/>
              </a:ext>
            </a:extLst>
          </p:cNvPr>
          <p:cNvGrpSpPr/>
          <p:nvPr/>
        </p:nvGrpSpPr>
        <p:grpSpPr>
          <a:xfrm>
            <a:off x="8295323" y="2240277"/>
            <a:ext cx="3608242" cy="986458"/>
            <a:chOff x="5685473" y="2221227"/>
            <a:chExt cx="3608242" cy="986458"/>
          </a:xfrm>
        </p:grpSpPr>
        <p:cxnSp>
          <p:nvCxnSpPr>
            <p:cNvPr id="104" name="Straight Arrow Connector 103">
              <a:extLst>
                <a:ext uri="{FF2B5EF4-FFF2-40B4-BE49-F238E27FC236}">
                  <a16:creationId xmlns:a16="http://schemas.microsoft.com/office/drawing/2014/main" id="{1A706453-A108-48D9-B2B5-F6D75F807A32}"/>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105" name="TextBox 104">
              <a:extLst>
                <a:ext uri="{FF2B5EF4-FFF2-40B4-BE49-F238E27FC236}">
                  <a16:creationId xmlns:a16="http://schemas.microsoft.com/office/drawing/2014/main" id="{8DDD9074-1D95-4CF4-8D7C-7662B4D1E892}"/>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Tree>
    <p:custDataLst>
      <p:tags r:id="rId1"/>
    </p:custDataLst>
    <p:extLst>
      <p:ext uri="{BB962C8B-B14F-4D97-AF65-F5344CB8AC3E}">
        <p14:creationId xmlns:p14="http://schemas.microsoft.com/office/powerpoint/2010/main" val="1532639116"/>
      </p:ext>
    </p:extLst>
  </p:cSld>
  <p:clrMapOvr>
    <a:masterClrMapping/>
  </p:clrMapOvr>
  <mc:AlternateContent xmlns:mc="http://schemas.openxmlformats.org/markup-compatibility/2006" xmlns:p14="http://schemas.microsoft.com/office/powerpoint/2010/main">
    <mc:Choice Requires="p14">
      <p:transition spd="med" p14:dur="700" advTm="24601">
        <p:fade/>
      </p:transition>
    </mc:Choice>
    <mc:Fallback xmlns="">
      <p:transition spd="med" advTm="24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50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25"/>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26"/>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500"/>
                                  </p:stCondLst>
                                  <p:childTnLst>
                                    <p:set>
                                      <p:cBhvr>
                                        <p:cTn id="31" dur="1" fill="hold">
                                          <p:stCondLst>
                                            <p:cond delay="0"/>
                                          </p:stCondLst>
                                        </p:cTn>
                                        <p:tgtEl>
                                          <p:spTgt spid="27"/>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500"/>
                                  </p:stCondLst>
                                  <p:childTnLst>
                                    <p:set>
                                      <p:cBhvr>
                                        <p:cTn id="34" dur="1" fill="hold">
                                          <p:stCondLst>
                                            <p:cond delay="0"/>
                                          </p:stCondLst>
                                        </p:cTn>
                                        <p:tgtEl>
                                          <p:spTgt spid="28"/>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D32560-ADF9-4FDB-BEB6-03145DD91F64}"/>
              </a:ext>
            </a:extLst>
          </p:cNvPr>
          <p:cNvSpPr txBox="1"/>
          <p:nvPr/>
        </p:nvSpPr>
        <p:spPr>
          <a:xfrm>
            <a:off x="3155350" y="687076"/>
            <a:ext cx="5694188" cy="1569660"/>
          </a:xfrm>
          <a:prstGeom prst="rect">
            <a:avLst/>
          </a:prstGeom>
          <a:noFill/>
        </p:spPr>
        <p:txBody>
          <a:bodyPr wrap="none" rtlCol="0">
            <a:spAutoFit/>
          </a:bodyPr>
          <a:lstStyle/>
          <a:p>
            <a:r>
              <a:rPr lang="en-US" sz="9600" u="sng" dirty="0"/>
              <a:t>This Video:</a:t>
            </a:r>
            <a:endParaRPr lang="en-CA" sz="9600" dirty="0"/>
          </a:p>
        </p:txBody>
      </p:sp>
      <p:sp>
        <p:nvSpPr>
          <p:cNvPr id="3" name="TextBox 2">
            <a:extLst>
              <a:ext uri="{FF2B5EF4-FFF2-40B4-BE49-F238E27FC236}">
                <a16:creationId xmlns:a16="http://schemas.microsoft.com/office/drawing/2014/main" id="{04E98E35-2BCA-461E-94E9-BF2459FB9DA6}"/>
              </a:ext>
            </a:extLst>
          </p:cNvPr>
          <p:cNvSpPr txBox="1"/>
          <p:nvPr/>
        </p:nvSpPr>
        <p:spPr>
          <a:xfrm>
            <a:off x="1112179" y="3240817"/>
            <a:ext cx="10568543" cy="3570208"/>
          </a:xfrm>
          <a:prstGeom prst="rect">
            <a:avLst/>
          </a:prstGeom>
          <a:noFill/>
        </p:spPr>
        <p:txBody>
          <a:bodyPr wrap="square" rtlCol="0">
            <a:spAutoFit/>
          </a:bodyPr>
          <a:lstStyle/>
          <a:p>
            <a:pPr algn="ctr"/>
            <a:r>
              <a:rPr lang="en-US" sz="8000" dirty="0"/>
              <a:t>Lorentz Transformation</a:t>
            </a:r>
            <a:br>
              <a:rPr lang="en-US" sz="8000" dirty="0"/>
            </a:br>
            <a:r>
              <a:rPr lang="en-US" sz="8000" u="sng" dirty="0">
                <a:solidFill>
                  <a:srgbClr val="FF0000"/>
                </a:solidFill>
              </a:rPr>
              <a:t>Geometry</a:t>
            </a:r>
          </a:p>
          <a:p>
            <a:pPr algn="ctr"/>
            <a:r>
              <a:rPr lang="en-US" sz="6000" dirty="0"/>
              <a:t>(Without Equations!)</a:t>
            </a:r>
            <a:endParaRPr lang="en-CA" sz="6000" dirty="0"/>
          </a:p>
        </p:txBody>
      </p:sp>
    </p:spTree>
    <p:extLst>
      <p:ext uri="{BB962C8B-B14F-4D97-AF65-F5344CB8AC3E}">
        <p14:creationId xmlns:p14="http://schemas.microsoft.com/office/powerpoint/2010/main" val="1540083924"/>
      </p:ext>
    </p:extLst>
  </p:cSld>
  <p:clrMapOvr>
    <a:masterClrMapping/>
  </p:clrMapOvr>
  <mc:AlternateContent xmlns:mc="http://schemas.openxmlformats.org/markup-compatibility/2006" xmlns:p14="http://schemas.microsoft.com/office/powerpoint/2010/main">
    <mc:Choice Requires="p14">
      <p:transition spd="slow" p14:dur="2000" advTm="4370"/>
    </mc:Choice>
    <mc:Fallback xmlns="">
      <p:transition spd="slow" advTm="437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5EB503B7-5A71-40E8-8CC5-1CD3FF902331}"/>
              </a:ext>
            </a:extLst>
          </p:cNvPr>
          <p:cNvCxnSpPr>
            <a:cxnSpLocks/>
          </p:cNvCxnSpPr>
          <p:nvPr/>
        </p:nvCxnSpPr>
        <p:spPr>
          <a:xfrm flipV="1">
            <a:off x="302201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pic>
        <p:nvPicPr>
          <p:cNvPr id="35" name="Picture 2" descr="Image result for marie curie">
            <a:extLst>
              <a:ext uri="{FF2B5EF4-FFF2-40B4-BE49-F238E27FC236}">
                <a16:creationId xmlns:a16="http://schemas.microsoft.com/office/drawing/2014/main" id="{4BA9C00F-489F-4230-9D95-EF61F3021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39" r="5774"/>
          <a:stretch/>
        </p:blipFill>
        <p:spPr bwMode="auto">
          <a:xfrm flipH="1">
            <a:off x="402208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7690AB1F-4ADB-4B6E-9A94-546A3CE7CD4F}"/>
              </a:ext>
            </a:extLst>
          </p:cNvPr>
          <p:cNvSpPr txBox="1"/>
          <p:nvPr/>
        </p:nvSpPr>
        <p:spPr>
          <a:xfrm>
            <a:off x="7772400"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Galilean</a:t>
            </a:r>
          </a:p>
          <a:p>
            <a:pPr algn="ctr"/>
            <a:r>
              <a:rPr lang="en-US" sz="8000" dirty="0"/>
              <a:t>Transform</a:t>
            </a:r>
          </a:p>
        </p:txBody>
      </p:sp>
    </p:spTree>
    <p:extLst>
      <p:ext uri="{BB962C8B-B14F-4D97-AF65-F5344CB8AC3E}">
        <p14:creationId xmlns:p14="http://schemas.microsoft.com/office/powerpoint/2010/main" val="2964335063"/>
      </p:ext>
    </p:extLst>
  </p:cSld>
  <p:clrMapOvr>
    <a:masterClrMapping/>
  </p:clrMapOvr>
  <mc:AlternateContent xmlns:mc="http://schemas.openxmlformats.org/markup-compatibility/2006" xmlns:p14="http://schemas.microsoft.com/office/powerpoint/2010/main">
    <mc:Choice Requires="p14">
      <p:transition spd="slow" p14:dur="2000" advTm="5816"/>
    </mc:Choice>
    <mc:Fallback xmlns="">
      <p:transition spd="slow" advTm="581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04D0255B-6CFA-4257-AE48-AA9884D03503}"/>
              </a:ext>
            </a:extLst>
          </p:cNvPr>
          <p:cNvCxnSpPr>
            <a:cxnSpLocks/>
          </p:cNvCxnSpPr>
          <p:nvPr/>
        </p:nvCxnSpPr>
        <p:spPr>
          <a:xfrm flipV="1">
            <a:off x="302201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a:cxnSpLocks/>
          </p:cNvCxnSpPr>
          <p:nvPr/>
        </p:nvCxnSpPr>
        <p:spPr>
          <a:xfrm flipH="1">
            <a:off x="1584218" y="438150"/>
            <a:ext cx="1425682" cy="60570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a:cxnSpLocks/>
          </p:cNvCxnSpPr>
          <p:nvPr/>
        </p:nvCxnSpPr>
        <p:spPr>
          <a:xfrm flipH="1">
            <a:off x="174370" y="400050"/>
            <a:ext cx="1425830" cy="61177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a:cxnSpLocks/>
          </p:cNvCxnSpPr>
          <p:nvPr/>
        </p:nvCxnSpPr>
        <p:spPr>
          <a:xfrm flipH="1">
            <a:off x="30029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a:cxnSpLocks/>
          </p:cNvCxnSpPr>
          <p:nvPr/>
        </p:nvCxnSpPr>
        <p:spPr>
          <a:xfrm flipH="1">
            <a:off x="4412369" y="304800"/>
            <a:ext cx="1435981" cy="616525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a:cxnSpLocks/>
          </p:cNvCxnSpPr>
          <p:nvPr/>
        </p:nvCxnSpPr>
        <p:spPr>
          <a:xfrm flipH="1">
            <a:off x="5831131" y="361950"/>
            <a:ext cx="1465019" cy="607489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a:cxnSpLocks/>
          </p:cNvCxnSpPr>
          <p:nvPr/>
        </p:nvCxnSpPr>
        <p:spPr>
          <a:xfrm>
            <a:off x="400053" y="4802885"/>
            <a:ext cx="6473005"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a:cxnSpLocks/>
          </p:cNvCxnSpPr>
          <p:nvPr/>
        </p:nvCxnSpPr>
        <p:spPr>
          <a:xfrm>
            <a:off x="2" y="6266525"/>
            <a:ext cx="6896098"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39" name="Picture 2" descr="Image result for marie curie">
            <a:extLst>
              <a:ext uri="{FF2B5EF4-FFF2-40B4-BE49-F238E27FC236}">
                <a16:creationId xmlns:a16="http://schemas.microsoft.com/office/drawing/2014/main" id="{5D2F37C4-AD0E-4B2D-85BC-7B9F65811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9" r="5774"/>
          <a:stretch/>
        </p:blipFill>
        <p:spPr bwMode="auto">
          <a:xfrm flipH="1">
            <a:off x="402208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012820" y="323850"/>
            <a:ext cx="1444880" cy="618000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C4337DF5-5865-4F45-8CB2-765206EEF878}"/>
              </a:ext>
            </a:extLst>
          </p:cNvPr>
          <p:cNvSpPr txBox="1"/>
          <p:nvPr/>
        </p:nvSpPr>
        <p:spPr>
          <a:xfrm>
            <a:off x="7772400"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Galilean</a:t>
            </a:r>
          </a:p>
          <a:p>
            <a:pPr algn="ctr"/>
            <a:r>
              <a:rPr lang="en-US" sz="8000" dirty="0"/>
              <a:t>Transform</a:t>
            </a:r>
          </a:p>
        </p:txBody>
      </p:sp>
      <p:sp>
        <p:nvSpPr>
          <p:cNvPr id="2" name="TextBox 1">
            <a:extLst>
              <a:ext uri="{FF2B5EF4-FFF2-40B4-BE49-F238E27FC236}">
                <a16:creationId xmlns:a16="http://schemas.microsoft.com/office/drawing/2014/main" id="{CD836AE4-020E-484D-AD3C-D7E753B0B70D}"/>
              </a:ext>
            </a:extLst>
          </p:cNvPr>
          <p:cNvSpPr txBox="1"/>
          <p:nvPr/>
        </p:nvSpPr>
        <p:spPr>
          <a:xfrm>
            <a:off x="7374193" y="3746090"/>
            <a:ext cx="4817807" cy="2616101"/>
          </a:xfrm>
          <a:prstGeom prst="rect">
            <a:avLst/>
          </a:prstGeom>
          <a:noFill/>
        </p:spPr>
        <p:txBody>
          <a:bodyPr wrap="square" rtlCol="0">
            <a:spAutoFit/>
          </a:bodyPr>
          <a:lstStyle/>
          <a:p>
            <a:pPr marL="285750" indent="-285750">
              <a:buFont typeface="Arial" panose="020B0604020202020204" pitchFamily="34" charset="0"/>
              <a:buChar char="•"/>
            </a:pPr>
            <a:r>
              <a:rPr lang="en-US" sz="4400" dirty="0"/>
              <a:t>Time axis “slants” </a:t>
            </a:r>
            <a:r>
              <a:rPr lang="en-US" sz="3200" dirty="0"/>
              <a:t>(to align with worldline)</a:t>
            </a:r>
          </a:p>
          <a:p>
            <a:pPr marL="285750" indent="-285750">
              <a:buFont typeface="Arial" panose="020B0604020202020204" pitchFamily="34" charset="0"/>
              <a:buChar char="•"/>
            </a:pPr>
            <a:r>
              <a:rPr lang="en-US" sz="4400" dirty="0"/>
              <a:t>Position axis stays horizontal</a:t>
            </a:r>
            <a:endParaRPr lang="en-CA" sz="4400" dirty="0"/>
          </a:p>
        </p:txBody>
      </p:sp>
    </p:spTree>
    <p:custDataLst>
      <p:tags r:id="rId1"/>
    </p:custDataLst>
    <p:extLst>
      <p:ext uri="{BB962C8B-B14F-4D97-AF65-F5344CB8AC3E}">
        <p14:creationId xmlns:p14="http://schemas.microsoft.com/office/powerpoint/2010/main" val="3353453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475">
        <p159:morph option="byObject"/>
      </p:transition>
    </mc:Choice>
    <mc:Fallback xmlns="">
      <p:transition spd="slow" advTm="64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6F5F17A8-18BE-4DFA-B219-006EEF0C42AB}"/>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pic>
        <p:nvPicPr>
          <p:cNvPr id="33" name="Picture 2" descr="Image result for marie curie">
            <a:extLst>
              <a:ext uri="{FF2B5EF4-FFF2-40B4-BE49-F238E27FC236}">
                <a16:creationId xmlns:a16="http://schemas.microsoft.com/office/drawing/2014/main" id="{1B5D91E5-FA55-4CB9-9690-8B60BEAC0A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D91CC2A7-D89E-4A82-8D6A-E46C630F5E94}"/>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Tree>
    <p:custDataLst>
      <p:tags r:id="rId1"/>
    </p:custDataLst>
    <p:extLst>
      <p:ext uri="{BB962C8B-B14F-4D97-AF65-F5344CB8AC3E}">
        <p14:creationId xmlns:p14="http://schemas.microsoft.com/office/powerpoint/2010/main" val="155967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764">
        <p159:morph option="byObject"/>
      </p:transition>
    </mc:Choice>
    <mc:Fallback xmlns="">
      <p:transition spd="slow" advTm="57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79B482EA-FAC7-4DD2-883D-C88F6F45D2D7}"/>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85297119-EB48-46CE-A245-5A27B0F340E5}"/>
              </a:ext>
            </a:extLst>
          </p:cNvPr>
          <p:cNvGrpSpPr/>
          <p:nvPr/>
        </p:nvGrpSpPr>
        <p:grpSpPr>
          <a:xfrm>
            <a:off x="5224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33" name="Picture 2" descr="Image result for marie curie">
            <a:extLst>
              <a:ext uri="{FF2B5EF4-FFF2-40B4-BE49-F238E27FC236}">
                <a16:creationId xmlns:a16="http://schemas.microsoft.com/office/drawing/2014/main" id="{AFF2BD97-2BD1-436B-AC44-D0D94AF638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8E0812EE-40A7-471F-9907-3A82E1DCE846}"/>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
        <p:nvSpPr>
          <p:cNvPr id="34" name="TextBox 33">
            <a:extLst>
              <a:ext uri="{FF2B5EF4-FFF2-40B4-BE49-F238E27FC236}">
                <a16:creationId xmlns:a16="http://schemas.microsoft.com/office/drawing/2014/main" id="{2CB34800-B6BF-4E6D-9C30-F11F37D540CB}"/>
              </a:ext>
            </a:extLst>
          </p:cNvPr>
          <p:cNvSpPr txBox="1"/>
          <p:nvPr/>
        </p:nvSpPr>
        <p:spPr>
          <a:xfrm>
            <a:off x="7266037" y="3136490"/>
            <a:ext cx="4925963" cy="2369880"/>
          </a:xfrm>
          <a:prstGeom prst="rect">
            <a:avLst/>
          </a:prstGeom>
          <a:noFill/>
        </p:spPr>
        <p:txBody>
          <a:bodyPr wrap="square" rtlCol="0">
            <a:spAutoFit/>
          </a:bodyPr>
          <a:lstStyle/>
          <a:p>
            <a:pPr marL="285750" indent="-285750">
              <a:buFont typeface="Arial" panose="020B0604020202020204" pitchFamily="34" charset="0"/>
              <a:buChar char="•"/>
            </a:pPr>
            <a:r>
              <a:rPr lang="en-US" sz="4400" dirty="0"/>
              <a:t>Time axis “slants”</a:t>
            </a:r>
            <a:br>
              <a:rPr lang="en-US" sz="4400" dirty="0"/>
            </a:br>
            <a:r>
              <a:rPr lang="en-US" sz="3200" dirty="0"/>
              <a:t>(to align with worldline)</a:t>
            </a:r>
            <a:endParaRPr lang="en-US" sz="4400" dirty="0"/>
          </a:p>
          <a:p>
            <a:pPr marL="285750" indent="-285750">
              <a:buFont typeface="Arial" panose="020B0604020202020204" pitchFamily="34" charset="0"/>
              <a:buChar char="•"/>
            </a:pPr>
            <a:r>
              <a:rPr lang="en-US" sz="4000" dirty="0"/>
              <a:t>Position axis “slants”</a:t>
            </a:r>
            <a:br>
              <a:rPr lang="en-US" sz="4000" dirty="0"/>
            </a:br>
            <a:r>
              <a:rPr lang="en-US" sz="3200" dirty="0"/>
              <a:t>(to align with simultaneity)</a:t>
            </a:r>
            <a:endParaRPr lang="en-CA" sz="4000" dirty="0"/>
          </a:p>
        </p:txBody>
      </p:sp>
      <p:grpSp>
        <p:nvGrpSpPr>
          <p:cNvPr id="35" name="Group 34">
            <a:extLst>
              <a:ext uri="{FF2B5EF4-FFF2-40B4-BE49-F238E27FC236}">
                <a16:creationId xmlns:a16="http://schemas.microsoft.com/office/drawing/2014/main" id="{CE32EB0B-5962-48B2-B29B-E29F22FCABBB}"/>
              </a:ext>
            </a:extLst>
          </p:cNvPr>
          <p:cNvGrpSpPr/>
          <p:nvPr/>
        </p:nvGrpSpPr>
        <p:grpSpPr>
          <a:xfrm>
            <a:off x="7399973" y="5650227"/>
            <a:ext cx="3608242" cy="986458"/>
            <a:chOff x="5685473" y="2221227"/>
            <a:chExt cx="3608242" cy="986458"/>
          </a:xfrm>
        </p:grpSpPr>
        <p:cxnSp>
          <p:nvCxnSpPr>
            <p:cNvPr id="36" name="Straight Arrow Connector 35">
              <a:extLst>
                <a:ext uri="{FF2B5EF4-FFF2-40B4-BE49-F238E27FC236}">
                  <a16:creationId xmlns:a16="http://schemas.microsoft.com/office/drawing/2014/main" id="{07DDCA0E-45E7-4D4C-B6AB-A2FD6F323865}"/>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DC6FC855-D3F6-4574-9D4B-A403449CD460}"/>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spTree>
    <p:custDataLst>
      <p:tags r:id="rId1"/>
    </p:custDataLst>
    <p:extLst>
      <p:ext uri="{BB962C8B-B14F-4D97-AF65-F5344CB8AC3E}">
        <p14:creationId xmlns:p14="http://schemas.microsoft.com/office/powerpoint/2010/main" val="20772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134">
        <p159:morph option="byObject"/>
      </p:transition>
    </mc:Choice>
    <mc:Fallback xmlns="">
      <p:transition spd="slow" advTm="131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29" name="Picture 2" descr="Image result for scissors cutting gif">
            <a:extLst>
              <a:ext uri="{FF2B5EF4-FFF2-40B4-BE49-F238E27FC236}">
                <a16:creationId xmlns:a16="http://schemas.microsoft.com/office/drawing/2014/main" id="{954A5680-4670-4AFF-8B14-71FE388A1EE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2229186">
            <a:off x="8192149" y="3318248"/>
            <a:ext cx="2804426" cy="324191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91CC2A7-D89E-4A82-8D6A-E46C630F5E94}"/>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Tree>
    <p:custDataLst>
      <p:tags r:id="rId1"/>
    </p:custDataLst>
    <p:extLst>
      <p:ext uri="{BB962C8B-B14F-4D97-AF65-F5344CB8AC3E}">
        <p14:creationId xmlns:p14="http://schemas.microsoft.com/office/powerpoint/2010/main" val="173061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283">
        <p159:morph option="byObject"/>
      </p:transition>
    </mc:Choice>
    <mc:Fallback xmlns="">
      <p:transition spd="slow" advTm="112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D91CC2A7-D89E-4A82-8D6A-E46C630F5E94}"/>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pic>
        <p:nvPicPr>
          <p:cNvPr id="32" name="Picture 31">
            <a:extLst>
              <a:ext uri="{FF2B5EF4-FFF2-40B4-BE49-F238E27FC236}">
                <a16:creationId xmlns:a16="http://schemas.microsoft.com/office/drawing/2014/main" id="{CD0EC728-B6EB-416D-B395-D8B89AC01B54}"/>
              </a:ext>
            </a:extLst>
          </p:cNvPr>
          <p:cNvPicPr>
            <a:picLocks noChangeAspect="1"/>
          </p:cNvPicPr>
          <p:nvPr/>
        </p:nvPicPr>
        <p:blipFill>
          <a:blip r:embed="rId4">
            <a:alphaModFix/>
          </a:blip>
          <a:stretch>
            <a:fillRect/>
          </a:stretch>
        </p:blipFill>
        <p:spPr>
          <a:xfrm>
            <a:off x="7762629" y="3071584"/>
            <a:ext cx="3524742" cy="3267531"/>
          </a:xfrm>
          <a:prstGeom prst="rect">
            <a:avLst/>
          </a:prstGeom>
        </p:spPr>
      </p:pic>
    </p:spTree>
    <p:custDataLst>
      <p:tags r:id="rId1"/>
    </p:custDataLst>
    <p:extLst>
      <p:ext uri="{BB962C8B-B14F-4D97-AF65-F5344CB8AC3E}">
        <p14:creationId xmlns:p14="http://schemas.microsoft.com/office/powerpoint/2010/main" val="3726852545"/>
      </p:ext>
    </p:extLst>
  </p:cSld>
  <p:clrMapOvr>
    <a:masterClrMapping/>
  </p:clrMapOvr>
  <mc:AlternateContent xmlns:mc="http://schemas.openxmlformats.org/markup-compatibility/2006" xmlns:p14="http://schemas.microsoft.com/office/powerpoint/2010/main">
    <mc:Choice Requires="p14">
      <p:transition p14:dur="0" advTm="6420"/>
    </mc:Choice>
    <mc:Fallback xmlns="">
      <p:transition advTm="642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8E0812EE-40A7-471F-9907-3A82E1DCE846}"/>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pic>
        <p:nvPicPr>
          <p:cNvPr id="32" name="Picture 2" descr="Image result for scissors cutting gif">
            <a:extLst>
              <a:ext uri="{FF2B5EF4-FFF2-40B4-BE49-F238E27FC236}">
                <a16:creationId xmlns:a16="http://schemas.microsoft.com/office/drawing/2014/main" id="{9490D18D-D782-4C37-A018-752C87FCCA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2229186">
            <a:off x="8192149" y="3318248"/>
            <a:ext cx="2804426" cy="324191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B79BDDD8-CF99-4A66-885E-4BE0ABC2A645}"/>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1E51F50-1891-4062-B64F-9511D6256B4D}"/>
              </a:ext>
            </a:extLst>
          </p:cNvPr>
          <p:cNvGrpSpPr/>
          <p:nvPr/>
        </p:nvGrpSpPr>
        <p:grpSpPr>
          <a:xfrm>
            <a:off x="522465" y="262420"/>
            <a:ext cx="6564135" cy="6255418"/>
            <a:chOff x="789165" y="471970"/>
            <a:chExt cx="6564135" cy="6255418"/>
          </a:xfrm>
        </p:grpSpPr>
        <p:grpSp>
          <p:nvGrpSpPr>
            <p:cNvPr id="34" name="Group 33">
              <a:extLst>
                <a:ext uri="{FF2B5EF4-FFF2-40B4-BE49-F238E27FC236}">
                  <a16:creationId xmlns:a16="http://schemas.microsoft.com/office/drawing/2014/main" id="{066A681C-7EBC-4F8E-B6F4-F092942BBAB0}"/>
                </a:ext>
              </a:extLst>
            </p:cNvPr>
            <p:cNvGrpSpPr/>
            <p:nvPr/>
          </p:nvGrpSpPr>
          <p:grpSpPr>
            <a:xfrm>
              <a:off x="1126870" y="471970"/>
              <a:ext cx="5656761" cy="6255418"/>
              <a:chOff x="7030278" y="3646887"/>
              <a:chExt cx="3771640" cy="2571080"/>
            </a:xfrm>
          </p:grpSpPr>
          <p:cxnSp>
            <p:nvCxnSpPr>
              <p:cNvPr id="44" name="Straight Connector 43">
                <a:extLst>
                  <a:ext uri="{FF2B5EF4-FFF2-40B4-BE49-F238E27FC236}">
                    <a16:creationId xmlns:a16="http://schemas.microsoft.com/office/drawing/2014/main" id="{8AB1811A-D984-486D-8CDF-D49DEDBD021A}"/>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E742220C-1038-4423-94A6-6264899DFD93}"/>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764198AD-235D-4BBC-BE71-A842DD5D05F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CD66279C-B31B-41C5-BB65-36AEBD009DCE}"/>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FD21F575-7B2D-421F-AB47-86B8283BA33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35" name="Group 34">
              <a:extLst>
                <a:ext uri="{FF2B5EF4-FFF2-40B4-BE49-F238E27FC236}">
                  <a16:creationId xmlns:a16="http://schemas.microsoft.com/office/drawing/2014/main" id="{0359ABD9-00E0-4AE4-A7C8-CA7CCF98EF08}"/>
                </a:ext>
              </a:extLst>
            </p:cNvPr>
            <p:cNvGrpSpPr/>
            <p:nvPr/>
          </p:nvGrpSpPr>
          <p:grpSpPr>
            <a:xfrm>
              <a:off x="789165" y="819317"/>
              <a:ext cx="6354585" cy="5656758"/>
              <a:chOff x="789165" y="819317"/>
              <a:chExt cx="7776985" cy="5656758"/>
            </a:xfrm>
          </p:grpSpPr>
          <p:cxnSp>
            <p:nvCxnSpPr>
              <p:cNvPr id="38" name="Straight Connector 37">
                <a:extLst>
                  <a:ext uri="{FF2B5EF4-FFF2-40B4-BE49-F238E27FC236}">
                    <a16:creationId xmlns:a16="http://schemas.microsoft.com/office/drawing/2014/main" id="{E95A9BA1-9DEB-4C1A-A30B-0001A4975EC2}"/>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A87A0A7-FC28-4839-90B8-6220095CBACF}"/>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38D5C801-94AB-4D51-A18B-33225BF816A1}"/>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6F2CF18B-120A-4EDE-AC86-EB28B86FE396}"/>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515081B3-D52B-46FE-B2C0-BEA07C2D6092}"/>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36" name="Straight Arrow Connector 35">
              <a:extLst>
                <a:ext uri="{FF2B5EF4-FFF2-40B4-BE49-F238E27FC236}">
                  <a16:creationId xmlns:a16="http://schemas.microsoft.com/office/drawing/2014/main" id="{636BF197-3F9A-4C8E-A2D8-EFC8F8277D15}"/>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10387D77-E1E7-4293-B23D-1CCE43C6F9C8}"/>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61" name="Straight Connector 60">
            <a:extLst>
              <a:ext uri="{FF2B5EF4-FFF2-40B4-BE49-F238E27FC236}">
                <a16:creationId xmlns:a16="http://schemas.microsoft.com/office/drawing/2014/main" id="{A04BFEC8-83A8-4432-8D7E-BE6DB34DF1D5}"/>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E6F41C28-E55C-455B-A4BC-54336DA2EABD}"/>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7FC88264-0A84-4D03-BC0A-D1D9C0C50983}"/>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415C5E60-BBF6-4069-9BE8-DB8FEE3A1873}"/>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5ADB6F2-7820-40D1-BC85-0AD1DD9E4073}"/>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E81935F7-DDDA-4B14-A018-F5053CB7F007}"/>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84F37656-66EB-44C5-AE71-E2EAEA490081}"/>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6B94815E-A031-4FA8-9340-3A0D546DDBF9}"/>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AF3CC9AA-F18D-4ADC-A15F-7A395D542F98}"/>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F4AD7E40-2E30-4B97-A806-8DB088E81319}"/>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7C866019-D97E-4290-B876-6A7D386DBDE4}"/>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72" name="Picture 2" descr="Image result for marie curie">
            <a:extLst>
              <a:ext uri="{FF2B5EF4-FFF2-40B4-BE49-F238E27FC236}">
                <a16:creationId xmlns:a16="http://schemas.microsoft.com/office/drawing/2014/main" id="{F5BDB185-212C-4F77-B951-44941CB764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a:extLst>
              <a:ext uri="{FF2B5EF4-FFF2-40B4-BE49-F238E27FC236}">
                <a16:creationId xmlns:a16="http://schemas.microsoft.com/office/drawing/2014/main" id="{31010728-B0A6-4727-951E-433E17E818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207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807">
        <p159:morph option="byObject"/>
      </p:transition>
    </mc:Choice>
    <mc:Fallback xmlns="">
      <p:transition spd="slow" advTm="3807">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8E0812EE-40A7-471F-9907-3A82E1DCE846}"/>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pic>
        <p:nvPicPr>
          <p:cNvPr id="2" name="Picture 1">
            <a:extLst>
              <a:ext uri="{FF2B5EF4-FFF2-40B4-BE49-F238E27FC236}">
                <a16:creationId xmlns:a16="http://schemas.microsoft.com/office/drawing/2014/main" id="{D604DD93-6176-44D3-8E3F-8FA950A683CA}"/>
              </a:ext>
            </a:extLst>
          </p:cNvPr>
          <p:cNvPicPr>
            <a:picLocks noChangeAspect="1"/>
          </p:cNvPicPr>
          <p:nvPr/>
        </p:nvPicPr>
        <p:blipFill rotWithShape="1">
          <a:blip r:embed="rId3"/>
          <a:srcRect l="62656" t="48888" r="7813" b="4422"/>
          <a:stretch/>
        </p:blipFill>
        <p:spPr>
          <a:xfrm>
            <a:off x="12592050" y="-457200"/>
            <a:ext cx="3600450" cy="3200400"/>
          </a:xfrm>
          <a:prstGeom prst="rect">
            <a:avLst/>
          </a:prstGeom>
        </p:spPr>
      </p:pic>
      <p:pic>
        <p:nvPicPr>
          <p:cNvPr id="33" name="Picture 32">
            <a:extLst>
              <a:ext uri="{FF2B5EF4-FFF2-40B4-BE49-F238E27FC236}">
                <a16:creationId xmlns:a16="http://schemas.microsoft.com/office/drawing/2014/main" id="{9680EF40-58E5-45AA-9CBE-76963D145D99}"/>
              </a:ext>
            </a:extLst>
          </p:cNvPr>
          <p:cNvPicPr>
            <a:picLocks noChangeAspect="1"/>
          </p:cNvPicPr>
          <p:nvPr/>
        </p:nvPicPr>
        <p:blipFill rotWithShape="1">
          <a:blip r:embed="rId4">
            <a:alphaModFix/>
          </a:blip>
          <a:srcRect l="64531" t="52501" r="8281" b="4422"/>
          <a:stretch/>
        </p:blipFill>
        <p:spPr>
          <a:xfrm>
            <a:off x="7867650" y="3600450"/>
            <a:ext cx="3314700" cy="2952750"/>
          </a:xfrm>
          <a:prstGeom prst="rect">
            <a:avLst/>
          </a:prstGeom>
        </p:spPr>
      </p:pic>
      <p:cxnSp>
        <p:nvCxnSpPr>
          <p:cNvPr id="32" name="Straight Connector 31">
            <a:extLst>
              <a:ext uri="{FF2B5EF4-FFF2-40B4-BE49-F238E27FC236}">
                <a16:creationId xmlns:a16="http://schemas.microsoft.com/office/drawing/2014/main" id="{3A3BE124-00B7-460A-978E-CA508EA96BED}"/>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DB198EE-6FED-4165-854A-42A867B24013}"/>
              </a:ext>
            </a:extLst>
          </p:cNvPr>
          <p:cNvGrpSpPr/>
          <p:nvPr/>
        </p:nvGrpSpPr>
        <p:grpSpPr>
          <a:xfrm>
            <a:off x="522465" y="262420"/>
            <a:ext cx="6564135" cy="6255418"/>
            <a:chOff x="789165" y="471970"/>
            <a:chExt cx="6564135" cy="6255418"/>
          </a:xfrm>
        </p:grpSpPr>
        <p:grpSp>
          <p:nvGrpSpPr>
            <p:cNvPr id="35" name="Group 34">
              <a:extLst>
                <a:ext uri="{FF2B5EF4-FFF2-40B4-BE49-F238E27FC236}">
                  <a16:creationId xmlns:a16="http://schemas.microsoft.com/office/drawing/2014/main" id="{6D086996-8CA1-4F36-B4F1-EB52633B2622}"/>
                </a:ext>
              </a:extLst>
            </p:cNvPr>
            <p:cNvGrpSpPr/>
            <p:nvPr/>
          </p:nvGrpSpPr>
          <p:grpSpPr>
            <a:xfrm>
              <a:off x="1126870" y="471970"/>
              <a:ext cx="5656761" cy="6255418"/>
              <a:chOff x="7030278" y="3646887"/>
              <a:chExt cx="3771640" cy="2571080"/>
            </a:xfrm>
          </p:grpSpPr>
          <p:cxnSp>
            <p:nvCxnSpPr>
              <p:cNvPr id="45" name="Straight Connector 44">
                <a:extLst>
                  <a:ext uri="{FF2B5EF4-FFF2-40B4-BE49-F238E27FC236}">
                    <a16:creationId xmlns:a16="http://schemas.microsoft.com/office/drawing/2014/main" id="{BCC41C59-603F-4791-B0B0-B68504D833F0}"/>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6523424C-9AC4-4C21-A31F-ECA1EBED745B}"/>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364DECA5-7E5C-47B5-89B5-42545F635E8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C9466B91-3610-4A2D-9220-2FEA9C898F1A}"/>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A90FF671-B7C3-4C38-8F68-8E970EAF4C6A}"/>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36" name="Group 35">
              <a:extLst>
                <a:ext uri="{FF2B5EF4-FFF2-40B4-BE49-F238E27FC236}">
                  <a16:creationId xmlns:a16="http://schemas.microsoft.com/office/drawing/2014/main" id="{22AD9CCE-018A-45FF-9DF8-47E39734ED42}"/>
                </a:ext>
              </a:extLst>
            </p:cNvPr>
            <p:cNvGrpSpPr/>
            <p:nvPr/>
          </p:nvGrpSpPr>
          <p:grpSpPr>
            <a:xfrm>
              <a:off x="789165" y="819317"/>
              <a:ext cx="6354585" cy="5656758"/>
              <a:chOff x="789165" y="819317"/>
              <a:chExt cx="7776985" cy="5656758"/>
            </a:xfrm>
          </p:grpSpPr>
          <p:cxnSp>
            <p:nvCxnSpPr>
              <p:cNvPr id="39" name="Straight Connector 38">
                <a:extLst>
                  <a:ext uri="{FF2B5EF4-FFF2-40B4-BE49-F238E27FC236}">
                    <a16:creationId xmlns:a16="http://schemas.microsoft.com/office/drawing/2014/main" id="{2944AF74-47AB-4280-92B3-5E684B4E728E}"/>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E26120AE-4106-47F7-A47E-164AB9BB226F}"/>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EB9DDA76-868B-408A-BE2B-22DCC18E51E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0651158C-F1A9-446C-ABB2-229D40D06066}"/>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E34462A6-6186-4423-9427-FE7149090571}"/>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37" name="Straight Arrow Connector 36">
              <a:extLst>
                <a:ext uri="{FF2B5EF4-FFF2-40B4-BE49-F238E27FC236}">
                  <a16:creationId xmlns:a16="http://schemas.microsoft.com/office/drawing/2014/main" id="{E1084195-A442-4784-AB08-C02CF736EFD2}"/>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1A41BBE3-47CB-436E-861E-AA49A1F9A06B}"/>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62" name="Straight Connector 61">
            <a:extLst>
              <a:ext uri="{FF2B5EF4-FFF2-40B4-BE49-F238E27FC236}">
                <a16:creationId xmlns:a16="http://schemas.microsoft.com/office/drawing/2014/main" id="{2E488DA6-8858-4F8A-80A1-C3F2986317F4}"/>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DC41090A-B385-422E-B493-F9318B103E8D}"/>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5021A5FD-31B6-44C0-A2BD-A3D444F30F8A}"/>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51413F8F-E45D-4C29-B9D1-6EA2B500B4E2}"/>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EE24AB7F-F955-4CF6-A941-EEF30DC931B4}"/>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40D4B6BB-69BE-4F0E-8E89-0FB03FAFB176}"/>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BDA85832-5970-4977-880D-36B2548BAD3B}"/>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9EF08080-BA38-4639-A7FC-2D8BD0FBAE0E}"/>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43AB0F62-B269-4B58-9207-3376990C4FB6}"/>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87AACF36-FD22-4914-BA87-6777F0A4C452}"/>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53C1B1A0-D84F-4291-97E2-D6360AEC4830}"/>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73" name="Picture 2" descr="Image result for marie curie">
            <a:extLst>
              <a:ext uri="{FF2B5EF4-FFF2-40B4-BE49-F238E27FC236}">
                <a16:creationId xmlns:a16="http://schemas.microsoft.com/office/drawing/2014/main" id="{CF3A533A-BC93-415A-B199-B1DBD543B4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406B05EE-27C8-44CE-95C3-0F5D16E704E5}"/>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55246463"/>
      </p:ext>
    </p:extLst>
  </p:cSld>
  <p:clrMapOvr>
    <a:masterClrMapping/>
  </p:clrMapOvr>
  <mc:AlternateContent xmlns:mc="http://schemas.openxmlformats.org/markup-compatibility/2006" xmlns:p14="http://schemas.microsoft.com/office/powerpoint/2010/main">
    <mc:Choice Requires="p14">
      <p:transition p14:dur="0" advTm="3178"/>
    </mc:Choice>
    <mc:Fallback xmlns="">
      <p:transition advTm="317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98E35-2BCA-461E-94E9-BF2459FB9DA6}"/>
              </a:ext>
            </a:extLst>
          </p:cNvPr>
          <p:cNvSpPr txBox="1"/>
          <p:nvPr/>
        </p:nvSpPr>
        <p:spPr>
          <a:xfrm>
            <a:off x="1" y="1659667"/>
            <a:ext cx="12192000" cy="2431435"/>
          </a:xfrm>
          <a:prstGeom prst="rect">
            <a:avLst/>
          </a:prstGeom>
          <a:noFill/>
        </p:spPr>
        <p:txBody>
          <a:bodyPr wrap="square" rtlCol="0">
            <a:spAutoFit/>
          </a:bodyPr>
          <a:lstStyle/>
          <a:p>
            <a:pPr algn="ctr"/>
            <a:r>
              <a:rPr lang="en-US" sz="8000" dirty="0"/>
              <a:t>Lorentz Transformations</a:t>
            </a:r>
          </a:p>
          <a:p>
            <a:pPr algn="ctr"/>
            <a:r>
              <a:rPr lang="en-US" sz="7200" u="sng" dirty="0">
                <a:solidFill>
                  <a:srgbClr val="FF0000"/>
                </a:solidFill>
              </a:rPr>
              <a:t>Leave Speed of Light Constant!</a:t>
            </a:r>
            <a:endParaRPr lang="en-CA" sz="9600" u="sng" dirty="0">
              <a:solidFill>
                <a:srgbClr val="FF0000"/>
              </a:solidFill>
            </a:endParaRPr>
          </a:p>
        </p:txBody>
      </p:sp>
    </p:spTree>
    <p:extLst>
      <p:ext uri="{BB962C8B-B14F-4D97-AF65-F5344CB8AC3E}">
        <p14:creationId xmlns:p14="http://schemas.microsoft.com/office/powerpoint/2010/main" val="3649366808"/>
      </p:ext>
    </p:extLst>
  </p:cSld>
  <p:clrMapOvr>
    <a:masterClrMapping/>
  </p:clrMapOvr>
  <mc:AlternateContent xmlns:mc="http://schemas.openxmlformats.org/markup-compatibility/2006" xmlns:p14="http://schemas.microsoft.com/office/powerpoint/2010/main">
    <mc:Choice Requires="p14">
      <p:transition spd="slow" p14:dur="2000" advTm="3810"/>
    </mc:Choice>
    <mc:Fallback xmlns="">
      <p:transition spd="slow" advTm="381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651B3C9-8798-47CB-AAFD-F4441371D383}"/>
              </a:ext>
            </a:extLst>
          </p:cNvPr>
          <p:cNvGrpSpPr/>
          <p:nvPr/>
        </p:nvGrpSpPr>
        <p:grpSpPr>
          <a:xfrm>
            <a:off x="7341164" y="541825"/>
            <a:ext cx="4658347" cy="5299322"/>
            <a:chOff x="7341164" y="541825"/>
            <a:chExt cx="4658347" cy="5299322"/>
          </a:xfrm>
        </p:grpSpPr>
        <p:sp>
          <p:nvSpPr>
            <p:cNvPr id="3" name="Rectangle 2">
              <a:extLst>
                <a:ext uri="{FF2B5EF4-FFF2-40B4-BE49-F238E27FC236}">
                  <a16:creationId xmlns:a16="http://schemas.microsoft.com/office/drawing/2014/main" id="{FD78A6C0-C525-4206-B05A-947FE0FBD483}"/>
                </a:ext>
              </a:extLst>
            </p:cNvPr>
            <p:cNvSpPr/>
            <p:nvPr/>
          </p:nvSpPr>
          <p:spPr>
            <a:xfrm rot="18880315">
              <a:off x="6270215" y="1612774"/>
              <a:ext cx="5254646" cy="3112748"/>
            </a:xfrm>
            <a:prstGeom prst="rect">
              <a:avLst/>
            </a:prstGeom>
            <a:solidFill>
              <a:schemeClr val="accent4">
                <a:lumMod val="40000"/>
                <a:lumOff val="60000"/>
              </a:schemeClr>
            </a:solidFill>
            <a:ln w="76200">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7E5D73C-8532-4268-A0EB-8882C47B79D5}"/>
                </a:ext>
              </a:extLst>
            </p:cNvPr>
            <p:cNvSpPr txBox="1"/>
            <p:nvPr/>
          </p:nvSpPr>
          <p:spPr>
            <a:xfrm>
              <a:off x="9486900" y="5010150"/>
              <a:ext cx="2512611" cy="830997"/>
            </a:xfrm>
            <a:prstGeom prst="rect">
              <a:avLst/>
            </a:prstGeom>
            <a:solidFill>
              <a:schemeClr val="bg1"/>
            </a:solidFill>
            <a:effectLst>
              <a:softEdge rad="127000"/>
            </a:effectLst>
          </p:spPr>
          <p:txBody>
            <a:bodyPr wrap="none" rtlCol="0">
              <a:spAutoFit/>
            </a:bodyPr>
            <a:lstStyle/>
            <a:p>
              <a:r>
                <a:rPr lang="en-US" sz="4800" dirty="0">
                  <a:solidFill>
                    <a:schemeClr val="accent4">
                      <a:lumMod val="50000"/>
                    </a:schemeClr>
                  </a:solidFill>
                </a:rPr>
                <a:t>rectangle</a:t>
              </a:r>
              <a:endParaRPr lang="en-CA" sz="4800" dirty="0">
                <a:solidFill>
                  <a:schemeClr val="accent4">
                    <a:lumMod val="50000"/>
                  </a:schemeClr>
                </a:solidFill>
              </a:endParaRPr>
            </a:p>
          </p:txBody>
        </p:sp>
      </p:grpSp>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r="56276"/>
          <a:stretch/>
        </p:blipFill>
        <p:spPr>
          <a:xfrm>
            <a:off x="0" y="0"/>
            <a:ext cx="5143500" cy="6858000"/>
          </a:xfrm>
          <a:prstGeom prst="rect">
            <a:avLst/>
          </a:prstGeom>
        </p:spPr>
      </p:pic>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327860" y="240937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1801058" y="174171"/>
            <a:ext cx="2264230" cy="226422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5F2557-295E-44E7-B029-B5B2BB0C75B1}"/>
              </a:ext>
            </a:extLst>
          </p:cNvPr>
          <p:cNvCxnSpPr>
            <a:cxnSpLocks/>
          </p:cNvCxnSpPr>
          <p:nvPr/>
        </p:nvCxnSpPr>
        <p:spPr>
          <a:xfrm flipV="1">
            <a:off x="8138886" y="232229"/>
            <a:ext cx="1484085" cy="590187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A0B0AA-3E86-4A67-ADF0-CEF8083545CE}"/>
              </a:ext>
            </a:extLst>
          </p:cNvPr>
          <p:cNvCxnSpPr>
            <a:cxnSpLocks/>
          </p:cNvCxnSpPr>
          <p:nvPr/>
        </p:nvCxnSpPr>
        <p:spPr>
          <a:xfrm flipV="1">
            <a:off x="5943600" y="2400301"/>
            <a:ext cx="5886450" cy="1562099"/>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6A8CF7-E280-4B7B-B91F-59B55213FBF3}"/>
              </a:ext>
            </a:extLst>
          </p:cNvPr>
          <p:cNvSpPr txBox="1"/>
          <p:nvPr/>
        </p:nvSpPr>
        <p:spPr>
          <a:xfrm>
            <a:off x="9099830" y="5019067"/>
            <a:ext cx="2900859" cy="1569660"/>
          </a:xfrm>
          <a:prstGeom prst="rect">
            <a:avLst/>
          </a:prstGeom>
          <a:solidFill>
            <a:schemeClr val="bg1"/>
          </a:solidFill>
          <a:effectLst>
            <a:softEdge rad="127000"/>
          </a:effectLst>
        </p:spPr>
        <p:txBody>
          <a:bodyPr wrap="none" rtlCol="0">
            <a:spAutoFit/>
          </a:bodyPr>
          <a:lstStyle/>
          <a:p>
            <a:pPr algn="ctr"/>
            <a:r>
              <a:rPr lang="en-US" sz="4800" dirty="0">
                <a:solidFill>
                  <a:schemeClr val="accent4">
                    <a:lumMod val="50000"/>
                  </a:schemeClr>
                </a:solidFill>
              </a:rPr>
              <a:t>right-angle</a:t>
            </a:r>
            <a:br>
              <a:rPr lang="en-US" sz="4800" dirty="0">
                <a:solidFill>
                  <a:schemeClr val="accent4">
                    <a:lumMod val="50000"/>
                  </a:schemeClr>
                </a:solidFill>
              </a:rPr>
            </a:br>
            <a:r>
              <a:rPr lang="en-US" sz="4800" dirty="0">
                <a:solidFill>
                  <a:schemeClr val="accent4">
                    <a:lumMod val="50000"/>
                  </a:schemeClr>
                </a:solidFill>
              </a:rPr>
              <a:t>triangle</a:t>
            </a:r>
            <a:endParaRPr lang="en-CA" sz="4800" dirty="0">
              <a:solidFill>
                <a:schemeClr val="accent4">
                  <a:lumMod val="50000"/>
                </a:schemeClr>
              </a:solidFill>
            </a:endParaRPr>
          </a:p>
        </p:txBody>
      </p:sp>
      <p:sp>
        <p:nvSpPr>
          <p:cNvPr id="23" name="Rectangle 22">
            <a:extLst>
              <a:ext uri="{FF2B5EF4-FFF2-40B4-BE49-F238E27FC236}">
                <a16:creationId xmlns:a16="http://schemas.microsoft.com/office/drawing/2014/main" id="{B5B9653E-1EAA-491A-BA94-89595260F4F2}"/>
              </a:ext>
            </a:extLst>
          </p:cNvPr>
          <p:cNvSpPr/>
          <p:nvPr/>
        </p:nvSpPr>
        <p:spPr>
          <a:xfrm rot="20692602">
            <a:off x="7400453" y="3279667"/>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7DB94B4-CDB3-45DD-85DD-D91E0779DCD0}"/>
              </a:ext>
            </a:extLst>
          </p:cNvPr>
          <p:cNvSpPr/>
          <p:nvPr/>
        </p:nvSpPr>
        <p:spPr>
          <a:xfrm rot="833045">
            <a:off x="6116119" y="-733706"/>
            <a:ext cx="2694148" cy="7588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0" name="Group 19">
            <a:extLst>
              <a:ext uri="{FF2B5EF4-FFF2-40B4-BE49-F238E27FC236}">
                <a16:creationId xmlns:a16="http://schemas.microsoft.com/office/drawing/2014/main" id="{F5F1B5CC-0B90-4672-AFE9-582E9B5CB1F3}"/>
              </a:ext>
            </a:extLst>
          </p:cNvPr>
          <p:cNvGrpSpPr/>
          <p:nvPr/>
        </p:nvGrpSpPr>
        <p:grpSpPr>
          <a:xfrm>
            <a:off x="8667750" y="2971800"/>
            <a:ext cx="1998662" cy="836831"/>
            <a:chOff x="8667750" y="2971800"/>
            <a:chExt cx="1998662" cy="836831"/>
          </a:xfrm>
        </p:grpSpPr>
        <p:sp>
          <p:nvSpPr>
            <p:cNvPr id="19" name="Oval 18">
              <a:extLst>
                <a:ext uri="{FF2B5EF4-FFF2-40B4-BE49-F238E27FC236}">
                  <a16:creationId xmlns:a16="http://schemas.microsoft.com/office/drawing/2014/main" id="{A2F5143A-EC36-418D-9410-B9F36454AF10}"/>
                </a:ext>
              </a:extLst>
            </p:cNvPr>
            <p:cNvSpPr/>
            <p:nvPr/>
          </p:nvSpPr>
          <p:spPr>
            <a:xfrm>
              <a:off x="8667750" y="29718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3E7D5A23-6A51-4DAF-BF65-0EDB9D0587DD}"/>
                </a:ext>
              </a:extLst>
            </p:cNvPr>
            <p:cNvSpPr txBox="1"/>
            <p:nvPr/>
          </p:nvSpPr>
          <p:spPr>
            <a:xfrm>
              <a:off x="8782050" y="3162300"/>
              <a:ext cx="1884362" cy="646331"/>
            </a:xfrm>
            <a:prstGeom prst="rect">
              <a:avLst/>
            </a:prstGeom>
            <a:noFill/>
            <a:effectLst>
              <a:softEdge rad="127000"/>
            </a:effectLst>
          </p:spPr>
          <p:txBody>
            <a:bodyPr wrap="none" rtlCol="0">
              <a:spAutoFit/>
            </a:bodyPr>
            <a:lstStyle/>
            <a:p>
              <a:r>
                <a:rPr lang="en-US" sz="3600" dirty="0">
                  <a:solidFill>
                    <a:srgbClr val="FF0000"/>
                  </a:solidFill>
                </a:rPr>
                <a:t>midpoint</a:t>
              </a:r>
              <a:endParaRPr lang="en-CA" sz="3600" dirty="0">
                <a:solidFill>
                  <a:srgbClr val="FF0000"/>
                </a:solidFill>
              </a:endParaRPr>
            </a:p>
          </p:txBody>
        </p:sp>
      </p:grpSp>
      <p:sp>
        <p:nvSpPr>
          <p:cNvPr id="30" name="TextBox 29">
            <a:extLst>
              <a:ext uri="{FF2B5EF4-FFF2-40B4-BE49-F238E27FC236}">
                <a16:creationId xmlns:a16="http://schemas.microsoft.com/office/drawing/2014/main" id="{44406B40-4E0E-4BDC-A610-E46E4CFF8AEA}"/>
              </a:ext>
            </a:extLst>
          </p:cNvPr>
          <p:cNvSpPr txBox="1"/>
          <p:nvPr/>
        </p:nvSpPr>
        <p:spPr>
          <a:xfrm>
            <a:off x="5723336" y="5288340"/>
            <a:ext cx="1767150" cy="1569660"/>
          </a:xfrm>
          <a:prstGeom prst="rect">
            <a:avLst/>
          </a:prstGeom>
          <a:solidFill>
            <a:schemeClr val="bg1"/>
          </a:solidFill>
          <a:effectLst>
            <a:softEdge rad="127000"/>
          </a:effectLst>
        </p:spPr>
        <p:txBody>
          <a:bodyPr wrap="none" rtlCol="0">
            <a:spAutoFit/>
          </a:bodyPr>
          <a:lstStyle/>
          <a:p>
            <a:pPr algn="ctr"/>
            <a:r>
              <a:rPr lang="en-US" sz="4800" dirty="0">
                <a:solidFill>
                  <a:srgbClr val="0070C0"/>
                </a:solidFill>
              </a:rPr>
              <a:t>same</a:t>
            </a:r>
            <a:br>
              <a:rPr lang="en-US" sz="4800" dirty="0">
                <a:solidFill>
                  <a:srgbClr val="0070C0"/>
                </a:solidFill>
              </a:rPr>
            </a:br>
            <a:r>
              <a:rPr lang="en-US" sz="4800" dirty="0">
                <a:solidFill>
                  <a:srgbClr val="0070C0"/>
                </a:solidFill>
              </a:rPr>
              <a:t>length</a:t>
            </a:r>
            <a:endParaRPr lang="en-CA" sz="4800" dirty="0">
              <a:solidFill>
                <a:srgbClr val="0070C0"/>
              </a:solidFill>
            </a:endParaRPr>
          </a:p>
        </p:txBody>
      </p:sp>
      <p:sp>
        <p:nvSpPr>
          <p:cNvPr id="31" name="Rectangle 30">
            <a:extLst>
              <a:ext uri="{FF2B5EF4-FFF2-40B4-BE49-F238E27FC236}">
                <a16:creationId xmlns:a16="http://schemas.microsoft.com/office/drawing/2014/main" id="{3AFAE063-3EDC-46A2-B307-A4A9B547787A}"/>
              </a:ext>
            </a:extLst>
          </p:cNvPr>
          <p:cNvSpPr/>
          <p:nvPr/>
        </p:nvSpPr>
        <p:spPr>
          <a:xfrm rot="20692602">
            <a:off x="10412168" y="2503154"/>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AB93661C-E0B7-46C9-AC53-6FC8DF2F1C09}"/>
              </a:ext>
            </a:extLst>
          </p:cNvPr>
          <p:cNvSpPr/>
          <p:nvPr/>
        </p:nvSpPr>
        <p:spPr>
          <a:xfrm rot="17089082">
            <a:off x="8454870" y="4411848"/>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D83B8C9D-00C0-4409-A33E-819298B3A928}"/>
              </a:ext>
            </a:extLst>
          </p:cNvPr>
          <p:cNvSpPr/>
          <p:nvPr/>
        </p:nvSpPr>
        <p:spPr>
          <a:xfrm rot="17089082">
            <a:off x="9169064" y="1443545"/>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L-Shape 51">
            <a:extLst>
              <a:ext uri="{FF2B5EF4-FFF2-40B4-BE49-F238E27FC236}">
                <a16:creationId xmlns:a16="http://schemas.microsoft.com/office/drawing/2014/main" id="{FFE0A3A5-F6C6-4433-926B-DBDC7E048062}"/>
              </a:ext>
            </a:extLst>
          </p:cNvPr>
          <p:cNvSpPr/>
          <p:nvPr/>
        </p:nvSpPr>
        <p:spPr>
          <a:xfrm rot="2660845">
            <a:off x="3578686" y="2195376"/>
            <a:ext cx="411333" cy="420085"/>
          </a:xfrm>
          <a:prstGeom prst="corner">
            <a:avLst>
              <a:gd name="adj1" fmla="val 11702"/>
              <a:gd name="adj2" fmla="val 11702"/>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nvGrpSpPr>
          <p:cNvPr id="37" name="Group 36">
            <a:extLst>
              <a:ext uri="{FF2B5EF4-FFF2-40B4-BE49-F238E27FC236}">
                <a16:creationId xmlns:a16="http://schemas.microsoft.com/office/drawing/2014/main" id="{25A59F7B-5347-4FAB-82A8-A1018C17394C}"/>
              </a:ext>
            </a:extLst>
          </p:cNvPr>
          <p:cNvGrpSpPr/>
          <p:nvPr/>
        </p:nvGrpSpPr>
        <p:grpSpPr>
          <a:xfrm>
            <a:off x="985039" y="2192344"/>
            <a:ext cx="3608242" cy="1015341"/>
            <a:chOff x="985039" y="2192344"/>
            <a:chExt cx="3608242" cy="1015341"/>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985039"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1" name="TextBox 40">
              <a:extLst>
                <a:ext uri="{FF2B5EF4-FFF2-40B4-BE49-F238E27FC236}">
                  <a16:creationId xmlns:a16="http://schemas.microsoft.com/office/drawing/2014/main" id="{33030BC9-2C4E-42CD-AA0D-51712450B640}"/>
                </a:ext>
              </a:extLst>
            </p:cNvPr>
            <p:cNvSpPr txBox="1"/>
            <p:nvPr/>
          </p:nvSpPr>
          <p:spPr>
            <a:xfrm rot="20805659">
              <a:off x="1243629" y="2192344"/>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42" name="Group 41">
            <a:extLst>
              <a:ext uri="{FF2B5EF4-FFF2-40B4-BE49-F238E27FC236}">
                <a16:creationId xmlns:a16="http://schemas.microsoft.com/office/drawing/2014/main" id="{24035A49-2952-4D2D-8DF9-01D6ED869AAC}"/>
              </a:ext>
            </a:extLst>
          </p:cNvPr>
          <p:cNvGrpSpPr/>
          <p:nvPr/>
        </p:nvGrpSpPr>
        <p:grpSpPr>
          <a:xfrm>
            <a:off x="321024" y="133350"/>
            <a:ext cx="4300285" cy="6724650"/>
            <a:chOff x="321024" y="133350"/>
            <a:chExt cx="4300285" cy="6724650"/>
          </a:xfrm>
        </p:grpSpPr>
        <p:grpSp>
          <p:nvGrpSpPr>
            <p:cNvPr id="36" name="Group 35">
              <a:extLst>
                <a:ext uri="{FF2B5EF4-FFF2-40B4-BE49-F238E27FC236}">
                  <a16:creationId xmlns:a16="http://schemas.microsoft.com/office/drawing/2014/main" id="{FF5C61FA-289F-4932-AD86-AF69E9F4464A}"/>
                </a:ext>
              </a:extLst>
            </p:cNvPr>
            <p:cNvGrpSpPr/>
            <p:nvPr/>
          </p:nvGrpSpPr>
          <p:grpSpPr>
            <a:xfrm>
              <a:off x="321024" y="133350"/>
              <a:ext cx="4300285" cy="6096001"/>
              <a:chOff x="321024" y="133350"/>
              <a:chExt cx="4300285" cy="6096001"/>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321024" y="133350"/>
                <a:ext cx="1500948" cy="607423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3173080" y="190500"/>
                <a:ext cx="1448229" cy="603885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EE574B6A-9D7E-487C-B880-B8B0DA0CB8EB}"/>
                </a:ext>
              </a:extLst>
            </p:cNvPr>
            <p:cNvSpPr txBox="1"/>
            <p:nvPr/>
          </p:nvSpPr>
          <p:spPr>
            <a:xfrm>
              <a:off x="554671" y="5903893"/>
              <a:ext cx="864980" cy="954107"/>
            </a:xfrm>
            <a:prstGeom prst="rect">
              <a:avLst/>
            </a:prstGeom>
            <a:solidFill>
              <a:schemeClr val="bg1"/>
            </a:solidFill>
            <a:effectLst>
              <a:softEdge rad="127000"/>
            </a:effectLst>
          </p:spPr>
          <p:txBody>
            <a:bodyPr wrap="none" rtlCol="0">
              <a:spAutoFit/>
            </a:bodyPr>
            <a:lstStyle/>
            <a:p>
              <a:pPr algn="ctr"/>
              <a:r>
                <a:rPr lang="en-US" sz="2800" dirty="0">
                  <a:solidFill>
                    <a:schemeClr val="accent6">
                      <a:lumMod val="75000"/>
                    </a:schemeClr>
                  </a:solidFill>
                </a:rPr>
                <a:t>train</a:t>
              </a:r>
              <a:br>
                <a:rPr lang="en-US" sz="2800" dirty="0">
                  <a:solidFill>
                    <a:schemeClr val="accent6">
                      <a:lumMod val="75000"/>
                    </a:schemeClr>
                  </a:solidFill>
                </a:rPr>
              </a:br>
              <a:r>
                <a:rPr lang="en-US" sz="2800" dirty="0">
                  <a:solidFill>
                    <a:schemeClr val="accent6">
                      <a:lumMod val="75000"/>
                    </a:schemeClr>
                  </a:solidFill>
                </a:rPr>
                <a:t>back</a:t>
              </a:r>
              <a:endParaRPr lang="en-CA" sz="2800" dirty="0">
                <a:solidFill>
                  <a:schemeClr val="accent6">
                    <a:lumMod val="75000"/>
                  </a:schemeClr>
                </a:solidFill>
              </a:endParaRPr>
            </a:p>
          </p:txBody>
        </p:sp>
        <p:sp>
          <p:nvSpPr>
            <p:cNvPr id="45" name="TextBox 44">
              <a:extLst>
                <a:ext uri="{FF2B5EF4-FFF2-40B4-BE49-F238E27FC236}">
                  <a16:creationId xmlns:a16="http://schemas.microsoft.com/office/drawing/2014/main" id="{9499927C-2501-48B5-A1D1-71FC733250A5}"/>
                </a:ext>
              </a:extLst>
            </p:cNvPr>
            <p:cNvSpPr txBox="1"/>
            <p:nvPr/>
          </p:nvSpPr>
          <p:spPr>
            <a:xfrm>
              <a:off x="3238195" y="5903893"/>
              <a:ext cx="908134" cy="954107"/>
            </a:xfrm>
            <a:prstGeom prst="rect">
              <a:avLst/>
            </a:prstGeom>
            <a:solidFill>
              <a:schemeClr val="bg1"/>
            </a:solidFill>
            <a:effectLst>
              <a:softEdge rad="127000"/>
            </a:effectLst>
          </p:spPr>
          <p:txBody>
            <a:bodyPr wrap="none" rtlCol="0">
              <a:spAutoFit/>
            </a:bodyPr>
            <a:lstStyle/>
            <a:p>
              <a:pPr algn="ctr"/>
              <a:r>
                <a:rPr lang="en-US" sz="2800" dirty="0">
                  <a:solidFill>
                    <a:srgbClr val="00B050"/>
                  </a:solidFill>
                </a:rPr>
                <a:t>train</a:t>
              </a:r>
              <a:br>
                <a:rPr lang="en-US" sz="2800" dirty="0">
                  <a:solidFill>
                    <a:srgbClr val="00B050"/>
                  </a:solidFill>
                </a:rPr>
              </a:br>
              <a:r>
                <a:rPr lang="en-US" sz="2800" dirty="0">
                  <a:solidFill>
                    <a:srgbClr val="00B050"/>
                  </a:solidFill>
                </a:rPr>
                <a:t>front</a:t>
              </a:r>
              <a:endParaRPr lang="en-CA" sz="2800" dirty="0">
                <a:solidFill>
                  <a:srgbClr val="00B050"/>
                </a:solidFill>
              </a:endParaRPr>
            </a:p>
          </p:txBody>
        </p:sp>
      </p:grpSp>
      <p:grpSp>
        <p:nvGrpSpPr>
          <p:cNvPr id="46" name="Group 45">
            <a:extLst>
              <a:ext uri="{FF2B5EF4-FFF2-40B4-BE49-F238E27FC236}">
                <a16:creationId xmlns:a16="http://schemas.microsoft.com/office/drawing/2014/main" id="{B0F74FE9-BB31-43B8-B64B-BA220EE1DAE4}"/>
              </a:ext>
            </a:extLst>
          </p:cNvPr>
          <p:cNvGrpSpPr/>
          <p:nvPr/>
        </p:nvGrpSpPr>
        <p:grpSpPr>
          <a:xfrm>
            <a:off x="450984" y="1770281"/>
            <a:ext cx="2278262" cy="3076831"/>
            <a:chOff x="8242434" y="1655981"/>
            <a:chExt cx="2278262" cy="3076831"/>
          </a:xfrm>
        </p:grpSpPr>
        <p:sp>
          <p:nvSpPr>
            <p:cNvPr id="48" name="Rectangle 47">
              <a:extLst>
                <a:ext uri="{FF2B5EF4-FFF2-40B4-BE49-F238E27FC236}">
                  <a16:creationId xmlns:a16="http://schemas.microsoft.com/office/drawing/2014/main" id="{111F9E17-C40A-4DB5-A190-54A547DFA81F}"/>
                </a:ext>
              </a:extLst>
            </p:cNvPr>
            <p:cNvSpPr/>
            <p:nvPr/>
          </p:nvSpPr>
          <p:spPr>
            <a:xfrm rot="20692602">
              <a:off x="10412168" y="2503154"/>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A494FD1A-4BEB-44CB-BBB5-BC4720635EDC}"/>
                </a:ext>
              </a:extLst>
            </p:cNvPr>
            <p:cNvSpPr/>
            <p:nvPr/>
          </p:nvSpPr>
          <p:spPr>
            <a:xfrm rot="17089082">
              <a:off x="8454870" y="4411848"/>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Rectangle 49">
              <a:extLst>
                <a:ext uri="{FF2B5EF4-FFF2-40B4-BE49-F238E27FC236}">
                  <a16:creationId xmlns:a16="http://schemas.microsoft.com/office/drawing/2014/main" id="{6DB1AFD5-47BE-410D-A091-0145572D316A}"/>
                </a:ext>
              </a:extLst>
            </p:cNvPr>
            <p:cNvSpPr/>
            <p:nvPr/>
          </p:nvSpPr>
          <p:spPr>
            <a:xfrm rot="17089082">
              <a:off x="9169064" y="1443545"/>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L-Shape 50">
            <a:extLst>
              <a:ext uri="{FF2B5EF4-FFF2-40B4-BE49-F238E27FC236}">
                <a16:creationId xmlns:a16="http://schemas.microsoft.com/office/drawing/2014/main" id="{1ED48422-DCA7-43E3-81C0-DCCF74FBE5AA}"/>
              </a:ext>
            </a:extLst>
          </p:cNvPr>
          <p:cNvSpPr/>
          <p:nvPr/>
        </p:nvSpPr>
        <p:spPr>
          <a:xfrm rot="2660845">
            <a:off x="11351087" y="2195377"/>
            <a:ext cx="411333" cy="420085"/>
          </a:xfrm>
          <a:prstGeom prst="corner">
            <a:avLst>
              <a:gd name="adj1" fmla="val 11702"/>
              <a:gd name="adj2" fmla="val 11702"/>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nvGrpSpPr>
          <p:cNvPr id="38" name="Group 37">
            <a:extLst>
              <a:ext uri="{FF2B5EF4-FFF2-40B4-BE49-F238E27FC236}">
                <a16:creationId xmlns:a16="http://schemas.microsoft.com/office/drawing/2014/main" id="{C55392EE-46C9-49DB-9666-C0CB1F90B7C1}"/>
              </a:ext>
            </a:extLst>
          </p:cNvPr>
          <p:cNvGrpSpPr/>
          <p:nvPr/>
        </p:nvGrpSpPr>
        <p:grpSpPr>
          <a:xfrm>
            <a:off x="800100" y="3009900"/>
            <a:ext cx="2074862" cy="836831"/>
            <a:chOff x="8667750" y="2971800"/>
            <a:chExt cx="2074862" cy="836831"/>
          </a:xfrm>
        </p:grpSpPr>
        <p:sp>
          <p:nvSpPr>
            <p:cNvPr id="39" name="Oval 38">
              <a:extLst>
                <a:ext uri="{FF2B5EF4-FFF2-40B4-BE49-F238E27FC236}">
                  <a16:creationId xmlns:a16="http://schemas.microsoft.com/office/drawing/2014/main" id="{E40DBBD7-4D62-4A3E-92F7-BAA4BBA440E2}"/>
                </a:ext>
              </a:extLst>
            </p:cNvPr>
            <p:cNvSpPr/>
            <p:nvPr/>
          </p:nvSpPr>
          <p:spPr>
            <a:xfrm>
              <a:off x="8667750" y="29718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extLst>
                <a:ext uri="{FF2B5EF4-FFF2-40B4-BE49-F238E27FC236}">
                  <a16:creationId xmlns:a16="http://schemas.microsoft.com/office/drawing/2014/main" id="{262250C3-05BE-477F-B6E6-2E08B0C66041}"/>
                </a:ext>
              </a:extLst>
            </p:cNvPr>
            <p:cNvSpPr txBox="1"/>
            <p:nvPr/>
          </p:nvSpPr>
          <p:spPr>
            <a:xfrm>
              <a:off x="8858250" y="3162300"/>
              <a:ext cx="1884362" cy="646331"/>
            </a:xfrm>
            <a:prstGeom prst="rect">
              <a:avLst/>
            </a:prstGeom>
            <a:noFill/>
            <a:effectLst>
              <a:softEdge rad="127000"/>
            </a:effectLst>
          </p:spPr>
          <p:txBody>
            <a:bodyPr wrap="none" rtlCol="0">
              <a:spAutoFit/>
            </a:bodyPr>
            <a:lstStyle/>
            <a:p>
              <a:r>
                <a:rPr lang="en-US" sz="3600" dirty="0">
                  <a:solidFill>
                    <a:srgbClr val="FF0000"/>
                  </a:solidFill>
                </a:rPr>
                <a:t>midpoint</a:t>
              </a:r>
              <a:endParaRPr lang="en-CA" sz="3600" dirty="0">
                <a:solidFill>
                  <a:srgbClr val="FF0000"/>
                </a:solidFill>
              </a:endParaRPr>
            </a:p>
          </p:txBody>
        </p:sp>
      </p:grpSp>
      <p:cxnSp>
        <p:nvCxnSpPr>
          <p:cNvPr id="7" name="Straight Connector 6">
            <a:extLst>
              <a:ext uri="{FF2B5EF4-FFF2-40B4-BE49-F238E27FC236}">
                <a16:creationId xmlns:a16="http://schemas.microsoft.com/office/drawing/2014/main" id="{BD5FA798-C47A-4D97-AE22-B205BC029EE0}"/>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3339F58-8948-440F-A499-6CD44805D581}"/>
              </a:ext>
            </a:extLst>
          </p:cNvPr>
          <p:cNvSpPr txBox="1"/>
          <p:nvPr/>
        </p:nvSpPr>
        <p:spPr>
          <a:xfrm>
            <a:off x="5406965" y="377047"/>
            <a:ext cx="3432235" cy="2062103"/>
          </a:xfrm>
          <a:prstGeom prst="rect">
            <a:avLst/>
          </a:prstGeom>
          <a:solidFill>
            <a:schemeClr val="bg1"/>
          </a:solidFill>
          <a:ln w="57150">
            <a:solidFill>
              <a:schemeClr val="tx1"/>
            </a:solidFill>
          </a:ln>
        </p:spPr>
        <p:txBody>
          <a:bodyPr wrap="square" rtlCol="0">
            <a:spAutoFit/>
          </a:bodyPr>
          <a:lstStyle/>
          <a:p>
            <a:r>
              <a:rPr lang="en-US" sz="3200" u="sng" dirty="0"/>
              <a:t>Theorem</a:t>
            </a:r>
            <a:r>
              <a:rPr lang="en-US" sz="3200" dirty="0"/>
              <a:t>: midpoint of longest side is equal distance from all corners.</a:t>
            </a:r>
            <a:endParaRPr lang="en-CA" sz="3200" dirty="0"/>
          </a:p>
        </p:txBody>
      </p:sp>
      <p:sp>
        <p:nvSpPr>
          <p:cNvPr id="47" name="TextBox 46">
            <a:extLst>
              <a:ext uri="{FF2B5EF4-FFF2-40B4-BE49-F238E27FC236}">
                <a16:creationId xmlns:a16="http://schemas.microsoft.com/office/drawing/2014/main" id="{1C6058A7-FAD4-46D6-96BF-385C24D57B59}"/>
              </a:ext>
            </a:extLst>
          </p:cNvPr>
          <p:cNvSpPr txBox="1"/>
          <p:nvPr/>
        </p:nvSpPr>
        <p:spPr>
          <a:xfrm>
            <a:off x="0" y="0"/>
            <a:ext cx="1767150" cy="1569660"/>
          </a:xfrm>
          <a:prstGeom prst="rect">
            <a:avLst/>
          </a:prstGeom>
          <a:solidFill>
            <a:schemeClr val="bg1"/>
          </a:solidFill>
          <a:effectLst>
            <a:softEdge rad="127000"/>
          </a:effectLst>
        </p:spPr>
        <p:txBody>
          <a:bodyPr wrap="none" rtlCol="0">
            <a:spAutoFit/>
          </a:bodyPr>
          <a:lstStyle/>
          <a:p>
            <a:pPr algn="ctr"/>
            <a:r>
              <a:rPr lang="en-US" sz="4800" dirty="0">
                <a:solidFill>
                  <a:srgbClr val="0070C0"/>
                </a:solidFill>
              </a:rPr>
              <a:t>same</a:t>
            </a:r>
            <a:br>
              <a:rPr lang="en-US" sz="4800" dirty="0">
                <a:solidFill>
                  <a:srgbClr val="0070C0"/>
                </a:solidFill>
              </a:rPr>
            </a:br>
            <a:r>
              <a:rPr lang="en-US" sz="4800" dirty="0">
                <a:solidFill>
                  <a:srgbClr val="0070C0"/>
                </a:solidFill>
              </a:rPr>
              <a:t>length</a:t>
            </a:r>
            <a:endParaRPr lang="en-CA" sz="4800" dirty="0">
              <a:solidFill>
                <a:srgbClr val="0070C0"/>
              </a:solidFill>
            </a:endParaRPr>
          </a:p>
        </p:txBody>
      </p:sp>
      <p:sp>
        <p:nvSpPr>
          <p:cNvPr id="53" name="TextBox 52">
            <a:extLst>
              <a:ext uri="{FF2B5EF4-FFF2-40B4-BE49-F238E27FC236}">
                <a16:creationId xmlns:a16="http://schemas.microsoft.com/office/drawing/2014/main" id="{27914FFD-26AB-400A-86C6-68F532ADE92B}"/>
              </a:ext>
            </a:extLst>
          </p:cNvPr>
          <p:cNvSpPr txBox="1"/>
          <p:nvPr/>
        </p:nvSpPr>
        <p:spPr>
          <a:xfrm rot="18887920">
            <a:off x="1512896" y="4284643"/>
            <a:ext cx="1729833" cy="523220"/>
          </a:xfrm>
          <a:prstGeom prst="rect">
            <a:avLst/>
          </a:prstGeom>
          <a:solidFill>
            <a:schemeClr val="bg1"/>
          </a:solidFill>
          <a:effectLst>
            <a:softEdge rad="127000"/>
          </a:effectLst>
        </p:spPr>
        <p:txBody>
          <a:bodyPr wrap="none" rtlCol="0">
            <a:spAutoFit/>
          </a:bodyPr>
          <a:lstStyle/>
          <a:p>
            <a:pPr algn="ctr"/>
            <a:r>
              <a:rPr lang="en-US" sz="2800" dirty="0">
                <a:solidFill>
                  <a:schemeClr val="accent2">
                    <a:lumMod val="50000"/>
                  </a:schemeClr>
                </a:solidFill>
              </a:rPr>
              <a:t>light beam</a:t>
            </a:r>
            <a:endParaRPr lang="en-CA" sz="2800" dirty="0">
              <a:solidFill>
                <a:schemeClr val="accent2">
                  <a:lumMod val="50000"/>
                </a:schemeClr>
              </a:solidFill>
            </a:endParaRPr>
          </a:p>
        </p:txBody>
      </p:sp>
    </p:spTree>
    <p:custDataLst>
      <p:tags r:id="rId1"/>
    </p:custDataLst>
    <p:extLst>
      <p:ext uri="{BB962C8B-B14F-4D97-AF65-F5344CB8AC3E}">
        <p14:creationId xmlns:p14="http://schemas.microsoft.com/office/powerpoint/2010/main" val="2244943798"/>
      </p:ext>
    </p:extLst>
  </p:cSld>
  <p:clrMapOvr>
    <a:masterClrMapping/>
  </p:clrMapOvr>
  <mc:AlternateContent xmlns:mc="http://schemas.openxmlformats.org/markup-compatibility/2006" xmlns:p14="http://schemas.microsoft.com/office/powerpoint/2010/main">
    <mc:Choice Requires="p14">
      <p:transition spd="slow" p14:dur="2000" advTm="79781"/>
    </mc:Choice>
    <mc:Fallback xmlns="">
      <p:transition spd="slow" advTm="797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500"/>
                                  </p:stCondLst>
                                  <p:childTnLst>
                                    <p:set>
                                      <p:cBhvr>
                                        <p:cTn id="30" dur="1" fill="hold">
                                          <p:stCondLst>
                                            <p:cond delay="0"/>
                                          </p:stCondLst>
                                        </p:cTn>
                                        <p:tgtEl>
                                          <p:spTgt spid="31"/>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50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ipe(down)">
                                      <p:cBhvr>
                                        <p:cTn id="75" dur="500"/>
                                        <p:tgtEl>
                                          <p:spTgt spid="53"/>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down)">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500"/>
                                        <p:tgtEl>
                                          <p:spTgt spid="5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left)">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2" grpId="0" animBg="1"/>
      <p:bldP spid="30" grpId="0" animBg="1"/>
      <p:bldP spid="31" grpId="0" animBg="1"/>
      <p:bldP spid="33" grpId="0" animBg="1"/>
      <p:bldP spid="34" grpId="0" animBg="1"/>
      <p:bldP spid="52" grpId="0" animBg="1"/>
      <p:bldP spid="51" grpId="0" animBg="1"/>
      <p:bldP spid="44" grpId="0" animBg="1"/>
      <p:bldP spid="47"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21694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6403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3465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p:sp>
        <p:nvSpPr>
          <p:cNvPr id="55" name="Subtitle 2">
            <a:extLst>
              <a:ext uri="{FF2B5EF4-FFF2-40B4-BE49-F238E27FC236}">
                <a16:creationId xmlns:a16="http://schemas.microsoft.com/office/drawing/2014/main" id="{3B9F4403-5FB1-475C-8388-E176A93165B7}"/>
              </a:ext>
            </a:extLst>
          </p:cNvPr>
          <p:cNvSpPr txBox="1">
            <a:spLocks/>
          </p:cNvSpPr>
          <p:nvPr/>
        </p:nvSpPr>
        <p:spPr>
          <a:xfrm>
            <a:off x="604158" y="2743200"/>
            <a:ext cx="10678884" cy="30371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dirty="0"/>
              <a:t>There is no “special” stationary reference frame.</a:t>
            </a:r>
          </a:p>
        </p:txBody>
      </p:sp>
    </p:spTree>
    <p:custDataLst>
      <p:tags r:id="rId1"/>
    </p:custDataLst>
    <p:extLst>
      <p:ext uri="{BB962C8B-B14F-4D97-AF65-F5344CB8AC3E}">
        <p14:creationId xmlns:p14="http://schemas.microsoft.com/office/powerpoint/2010/main" val="3620163110"/>
      </p:ext>
    </p:extLst>
  </p:cSld>
  <p:clrMapOvr>
    <a:masterClrMapping/>
  </p:clrMapOvr>
  <mc:AlternateContent xmlns:mc="http://schemas.openxmlformats.org/markup-compatibility/2006" xmlns:p14="http://schemas.microsoft.com/office/powerpoint/2010/main">
    <mc:Choice Requires="p14">
      <p:transition p14:dur="0" advTm="14439"/>
    </mc:Choice>
    <mc:Fallback xmlns="">
      <p:transition advTm="144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r="56276"/>
          <a:stretch/>
        </p:blipFill>
        <p:spPr>
          <a:xfrm>
            <a:off x="-332822" y="-155298"/>
            <a:ext cx="5476322" cy="7013298"/>
          </a:xfrm>
          <a:prstGeom prst="rect">
            <a:avLst/>
          </a:prstGeom>
        </p:spPr>
      </p:pic>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327860" y="240937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1801058" y="174171"/>
            <a:ext cx="2264230" cy="226422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985039"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42" name="Group 41">
            <a:extLst>
              <a:ext uri="{FF2B5EF4-FFF2-40B4-BE49-F238E27FC236}">
                <a16:creationId xmlns:a16="http://schemas.microsoft.com/office/drawing/2014/main" id="{24035A49-2952-4D2D-8DF9-01D6ED869AAC}"/>
              </a:ext>
            </a:extLst>
          </p:cNvPr>
          <p:cNvGrpSpPr/>
          <p:nvPr/>
        </p:nvGrpSpPr>
        <p:grpSpPr>
          <a:xfrm>
            <a:off x="321024" y="133350"/>
            <a:ext cx="4300285" cy="6724650"/>
            <a:chOff x="321024" y="133350"/>
            <a:chExt cx="4300285" cy="6724650"/>
          </a:xfrm>
        </p:grpSpPr>
        <p:grpSp>
          <p:nvGrpSpPr>
            <p:cNvPr id="36" name="Group 35">
              <a:extLst>
                <a:ext uri="{FF2B5EF4-FFF2-40B4-BE49-F238E27FC236}">
                  <a16:creationId xmlns:a16="http://schemas.microsoft.com/office/drawing/2014/main" id="{FF5C61FA-289F-4932-AD86-AF69E9F4464A}"/>
                </a:ext>
              </a:extLst>
            </p:cNvPr>
            <p:cNvGrpSpPr/>
            <p:nvPr/>
          </p:nvGrpSpPr>
          <p:grpSpPr>
            <a:xfrm>
              <a:off x="321024" y="133350"/>
              <a:ext cx="4300285" cy="6096001"/>
              <a:chOff x="321024" y="133350"/>
              <a:chExt cx="4300285" cy="6096001"/>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321024" y="133350"/>
                <a:ext cx="1500948" cy="607423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3173080" y="190500"/>
                <a:ext cx="1448229" cy="603885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EE574B6A-9D7E-487C-B880-B8B0DA0CB8EB}"/>
                </a:ext>
              </a:extLst>
            </p:cNvPr>
            <p:cNvSpPr txBox="1"/>
            <p:nvPr/>
          </p:nvSpPr>
          <p:spPr>
            <a:xfrm>
              <a:off x="554671" y="5903893"/>
              <a:ext cx="864980" cy="954107"/>
            </a:xfrm>
            <a:prstGeom prst="rect">
              <a:avLst/>
            </a:prstGeom>
            <a:solidFill>
              <a:schemeClr val="bg1"/>
            </a:solidFill>
            <a:effectLst>
              <a:softEdge rad="127000"/>
            </a:effectLst>
          </p:spPr>
          <p:txBody>
            <a:bodyPr wrap="none" rtlCol="0">
              <a:spAutoFit/>
            </a:bodyPr>
            <a:lstStyle/>
            <a:p>
              <a:pPr algn="ctr"/>
              <a:r>
                <a:rPr lang="en-US" sz="2800" dirty="0">
                  <a:solidFill>
                    <a:schemeClr val="accent6">
                      <a:lumMod val="75000"/>
                    </a:schemeClr>
                  </a:solidFill>
                </a:rPr>
                <a:t>train</a:t>
              </a:r>
              <a:br>
                <a:rPr lang="en-US" sz="2800" dirty="0">
                  <a:solidFill>
                    <a:schemeClr val="accent6">
                      <a:lumMod val="75000"/>
                    </a:schemeClr>
                  </a:solidFill>
                </a:rPr>
              </a:br>
              <a:r>
                <a:rPr lang="en-US" sz="2800" dirty="0">
                  <a:solidFill>
                    <a:schemeClr val="accent6">
                      <a:lumMod val="75000"/>
                    </a:schemeClr>
                  </a:solidFill>
                </a:rPr>
                <a:t>back</a:t>
              </a:r>
              <a:endParaRPr lang="en-CA" sz="2800" dirty="0">
                <a:solidFill>
                  <a:schemeClr val="accent6">
                    <a:lumMod val="75000"/>
                  </a:schemeClr>
                </a:solidFill>
              </a:endParaRPr>
            </a:p>
          </p:txBody>
        </p:sp>
        <p:sp>
          <p:nvSpPr>
            <p:cNvPr id="45" name="TextBox 44">
              <a:extLst>
                <a:ext uri="{FF2B5EF4-FFF2-40B4-BE49-F238E27FC236}">
                  <a16:creationId xmlns:a16="http://schemas.microsoft.com/office/drawing/2014/main" id="{9499927C-2501-48B5-A1D1-71FC733250A5}"/>
                </a:ext>
              </a:extLst>
            </p:cNvPr>
            <p:cNvSpPr txBox="1"/>
            <p:nvPr/>
          </p:nvSpPr>
          <p:spPr>
            <a:xfrm>
              <a:off x="3238195" y="5903893"/>
              <a:ext cx="908134" cy="954107"/>
            </a:xfrm>
            <a:prstGeom prst="rect">
              <a:avLst/>
            </a:prstGeom>
            <a:solidFill>
              <a:schemeClr val="bg1"/>
            </a:solidFill>
            <a:effectLst>
              <a:softEdge rad="127000"/>
            </a:effectLst>
          </p:spPr>
          <p:txBody>
            <a:bodyPr wrap="none" rtlCol="0">
              <a:spAutoFit/>
            </a:bodyPr>
            <a:lstStyle/>
            <a:p>
              <a:pPr algn="ctr"/>
              <a:r>
                <a:rPr lang="en-US" sz="2800" dirty="0">
                  <a:solidFill>
                    <a:srgbClr val="00B050"/>
                  </a:solidFill>
                </a:rPr>
                <a:t>train</a:t>
              </a:r>
              <a:br>
                <a:rPr lang="en-US" sz="2800" dirty="0">
                  <a:solidFill>
                    <a:srgbClr val="00B050"/>
                  </a:solidFill>
                </a:rPr>
              </a:br>
              <a:r>
                <a:rPr lang="en-US" sz="2800" dirty="0">
                  <a:solidFill>
                    <a:srgbClr val="00B050"/>
                  </a:solidFill>
                </a:rPr>
                <a:t>front</a:t>
              </a:r>
              <a:endParaRPr lang="en-CA" sz="2800" dirty="0">
                <a:solidFill>
                  <a:srgbClr val="00B050"/>
                </a:solidFill>
              </a:endParaRPr>
            </a:p>
          </p:txBody>
        </p:sp>
      </p:grpSp>
      <p:cxnSp>
        <p:nvCxnSpPr>
          <p:cNvPr id="44" name="Straight Arrow Connector 43">
            <a:extLst>
              <a:ext uri="{FF2B5EF4-FFF2-40B4-BE49-F238E27FC236}">
                <a16:creationId xmlns:a16="http://schemas.microsoft.com/office/drawing/2014/main" id="{26D2BD6F-297B-498C-A7FC-55D6B5407E60}"/>
              </a:ext>
            </a:extLst>
          </p:cNvPr>
          <p:cNvCxnSpPr>
            <a:cxnSpLocks/>
          </p:cNvCxnSpPr>
          <p:nvPr/>
        </p:nvCxnSpPr>
        <p:spPr>
          <a:xfrm flipV="1">
            <a:off x="985039"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50D6448F-6D40-43FC-95EE-0F9D1D881B5E}"/>
              </a:ext>
            </a:extLst>
          </p:cNvPr>
          <p:cNvSpPr txBox="1"/>
          <p:nvPr/>
        </p:nvSpPr>
        <p:spPr>
          <a:xfrm rot="20805659">
            <a:off x="1243629" y="2192344"/>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spTree>
    <p:custDataLst>
      <p:tags r:id="rId1"/>
    </p:custDataLst>
    <p:extLst>
      <p:ext uri="{BB962C8B-B14F-4D97-AF65-F5344CB8AC3E}">
        <p14:creationId xmlns:p14="http://schemas.microsoft.com/office/powerpoint/2010/main" val="2611961605"/>
      </p:ext>
    </p:extLst>
  </p:cSld>
  <p:clrMapOvr>
    <a:masterClrMapping/>
  </p:clrMapOvr>
  <mc:AlternateContent xmlns:mc="http://schemas.openxmlformats.org/markup-compatibility/2006" xmlns:p14="http://schemas.microsoft.com/office/powerpoint/2010/main">
    <mc:Choice Requires="p14">
      <p:transition spd="med" p14:dur="700" advTm="5842">
        <p:fade/>
      </p:transition>
    </mc:Choice>
    <mc:Fallback xmlns="">
      <p:transition spd="med" advTm="58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7.40741E-7 L -0.05365 0.43449 " pathEditMode="relative" rAng="0" ptsTypes="AA">
                                      <p:cBhvr>
                                        <p:cTn id="6" dur="2000" fill="hold"/>
                                        <p:tgtEl>
                                          <p:spTgt spid="44"/>
                                        </p:tgtEl>
                                        <p:attrNameLst>
                                          <p:attrName>ppt_x</p:attrName>
                                          <p:attrName>ppt_y</p:attrName>
                                        </p:attrNameLst>
                                      </p:cBhvr>
                                      <p:rCtr x="-2682" y="2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r="56276"/>
          <a:stretch/>
        </p:blipFill>
        <p:spPr>
          <a:xfrm>
            <a:off x="-332822" y="-155298"/>
            <a:ext cx="5476322" cy="7013298"/>
          </a:xfrm>
          <a:prstGeom prst="rect">
            <a:avLst/>
          </a:prstGeom>
        </p:spPr>
      </p:pic>
      <p:sp>
        <p:nvSpPr>
          <p:cNvPr id="3" name="Parallelogram 2">
            <a:extLst>
              <a:ext uri="{FF2B5EF4-FFF2-40B4-BE49-F238E27FC236}">
                <a16:creationId xmlns:a16="http://schemas.microsoft.com/office/drawing/2014/main" id="{E44182C3-382F-4FE8-8E8F-3A76D145040C}"/>
              </a:ext>
            </a:extLst>
          </p:cNvPr>
          <p:cNvSpPr/>
          <p:nvPr/>
        </p:nvSpPr>
        <p:spPr>
          <a:xfrm rot="20762034">
            <a:off x="-48848" y="2973844"/>
            <a:ext cx="4545265" cy="2689616"/>
          </a:xfrm>
          <a:prstGeom prst="parallelogram">
            <a:avLst>
              <a:gd name="adj" fmla="val 5329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0" name="Group 19">
            <a:extLst>
              <a:ext uri="{FF2B5EF4-FFF2-40B4-BE49-F238E27FC236}">
                <a16:creationId xmlns:a16="http://schemas.microsoft.com/office/drawing/2014/main" id="{03A4EC34-FF36-4A7B-929E-FAC15D8C653F}"/>
              </a:ext>
            </a:extLst>
          </p:cNvPr>
          <p:cNvGrpSpPr/>
          <p:nvPr/>
        </p:nvGrpSpPr>
        <p:grpSpPr>
          <a:xfrm>
            <a:off x="-266700" y="4781550"/>
            <a:ext cx="1956177" cy="1981200"/>
            <a:chOff x="76200" y="5162550"/>
            <a:chExt cx="1956177" cy="1981200"/>
          </a:xfrm>
        </p:grpSpPr>
        <p:sp>
          <p:nvSpPr>
            <p:cNvPr id="21" name="Arc 20">
              <a:extLst>
                <a:ext uri="{FF2B5EF4-FFF2-40B4-BE49-F238E27FC236}">
                  <a16:creationId xmlns:a16="http://schemas.microsoft.com/office/drawing/2014/main" id="{B99617E8-2DAC-42E5-B2E1-09312C0F87A9}"/>
                </a:ext>
              </a:extLst>
            </p:cNvPr>
            <p:cNvSpPr/>
            <p:nvPr/>
          </p:nvSpPr>
          <p:spPr>
            <a:xfrm>
              <a:off x="76200" y="5791200"/>
              <a:ext cx="1352550" cy="1352550"/>
            </a:xfrm>
            <a:prstGeom prst="arc">
              <a:avLst>
                <a:gd name="adj1" fmla="val 16827595"/>
                <a:gd name="adj2" fmla="val 2105695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02DC98D-381D-40B8-A8EC-6E6B800F095B}"/>
                    </a:ext>
                  </a:extLst>
                </p:cNvPr>
                <p:cNvSpPr txBox="1"/>
                <p:nvPr/>
              </p:nvSpPr>
              <p:spPr>
                <a:xfrm>
                  <a:off x="914400" y="5162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22" name="TextBox 21">
                  <a:extLst>
                    <a:ext uri="{FF2B5EF4-FFF2-40B4-BE49-F238E27FC236}">
                      <a16:creationId xmlns:a16="http://schemas.microsoft.com/office/drawing/2014/main" id="{402DC98D-381D-40B8-A8EC-6E6B800F095B}"/>
                    </a:ext>
                  </a:extLst>
                </p:cNvPr>
                <p:cNvSpPr txBox="1">
                  <a:spLocks noRot="1" noChangeAspect="1" noMove="1" noResize="1" noEditPoints="1" noAdjustHandles="1" noChangeArrowheads="1" noChangeShapeType="1" noTextEdit="1"/>
                </p:cNvSpPr>
                <p:nvPr/>
              </p:nvSpPr>
              <p:spPr>
                <a:xfrm>
                  <a:off x="914400" y="5162550"/>
                  <a:ext cx="603627" cy="70788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C640089-6A74-4122-8C55-D9729E0A25D9}"/>
                    </a:ext>
                  </a:extLst>
                </p:cNvPr>
                <p:cNvSpPr txBox="1"/>
                <p:nvPr/>
              </p:nvSpPr>
              <p:spPr>
                <a:xfrm>
                  <a:off x="142875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23" name="TextBox 22">
                  <a:extLst>
                    <a:ext uri="{FF2B5EF4-FFF2-40B4-BE49-F238E27FC236}">
                      <a16:creationId xmlns:a16="http://schemas.microsoft.com/office/drawing/2014/main" id="{AC640089-6A74-4122-8C55-D9729E0A25D9}"/>
                    </a:ext>
                  </a:extLst>
                </p:cNvPr>
                <p:cNvSpPr txBox="1">
                  <a:spLocks noRot="1" noChangeAspect="1" noMove="1" noResize="1" noEditPoints="1" noAdjustHandles="1" noChangeArrowheads="1" noChangeShapeType="1" noTextEdit="1"/>
                </p:cNvSpPr>
                <p:nvPr/>
              </p:nvSpPr>
              <p:spPr>
                <a:xfrm>
                  <a:off x="1428750" y="5543550"/>
                  <a:ext cx="603627" cy="707886"/>
                </a:xfrm>
                <a:prstGeom prst="rect">
                  <a:avLst/>
                </a:prstGeom>
                <a:blipFill>
                  <a:blip r:embed="rId6"/>
                  <a:stretch>
                    <a:fillRect/>
                  </a:stretch>
                </a:blipFill>
              </p:spPr>
              <p:txBody>
                <a:bodyPr/>
                <a:lstStyle/>
                <a:p>
                  <a:r>
                    <a:rPr lang="en-CA">
                      <a:noFill/>
                    </a:rPr>
                    <a:t> </a:t>
                  </a:r>
                </a:p>
              </p:txBody>
            </p:sp>
          </mc:Fallback>
        </mc:AlternateContent>
      </p:grpSp>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327860" y="240937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1801058" y="174171"/>
            <a:ext cx="2264230" cy="226422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985039"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42" name="Group 41">
            <a:extLst>
              <a:ext uri="{FF2B5EF4-FFF2-40B4-BE49-F238E27FC236}">
                <a16:creationId xmlns:a16="http://schemas.microsoft.com/office/drawing/2014/main" id="{24035A49-2952-4D2D-8DF9-01D6ED869AAC}"/>
              </a:ext>
            </a:extLst>
          </p:cNvPr>
          <p:cNvGrpSpPr/>
          <p:nvPr/>
        </p:nvGrpSpPr>
        <p:grpSpPr>
          <a:xfrm>
            <a:off x="321024" y="133350"/>
            <a:ext cx="4300285" cy="6724650"/>
            <a:chOff x="321024" y="133350"/>
            <a:chExt cx="4300285" cy="6724650"/>
          </a:xfrm>
        </p:grpSpPr>
        <p:grpSp>
          <p:nvGrpSpPr>
            <p:cNvPr id="36" name="Group 35">
              <a:extLst>
                <a:ext uri="{FF2B5EF4-FFF2-40B4-BE49-F238E27FC236}">
                  <a16:creationId xmlns:a16="http://schemas.microsoft.com/office/drawing/2014/main" id="{FF5C61FA-289F-4932-AD86-AF69E9F4464A}"/>
                </a:ext>
              </a:extLst>
            </p:cNvPr>
            <p:cNvGrpSpPr/>
            <p:nvPr/>
          </p:nvGrpSpPr>
          <p:grpSpPr>
            <a:xfrm>
              <a:off x="321024" y="133350"/>
              <a:ext cx="4300285" cy="6096001"/>
              <a:chOff x="321024" y="133350"/>
              <a:chExt cx="4300285" cy="6096001"/>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321024" y="133350"/>
                <a:ext cx="1500948" cy="607423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3173080" y="190500"/>
                <a:ext cx="1448229" cy="603885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EE574B6A-9D7E-487C-B880-B8B0DA0CB8EB}"/>
                </a:ext>
              </a:extLst>
            </p:cNvPr>
            <p:cNvSpPr txBox="1"/>
            <p:nvPr/>
          </p:nvSpPr>
          <p:spPr>
            <a:xfrm>
              <a:off x="554671" y="5903893"/>
              <a:ext cx="864980" cy="954107"/>
            </a:xfrm>
            <a:prstGeom prst="rect">
              <a:avLst/>
            </a:prstGeom>
            <a:solidFill>
              <a:schemeClr val="bg1"/>
            </a:solidFill>
            <a:effectLst>
              <a:softEdge rad="127000"/>
            </a:effectLst>
          </p:spPr>
          <p:txBody>
            <a:bodyPr wrap="none" rtlCol="0">
              <a:spAutoFit/>
            </a:bodyPr>
            <a:lstStyle/>
            <a:p>
              <a:pPr algn="ctr"/>
              <a:r>
                <a:rPr lang="en-US" sz="2800" dirty="0">
                  <a:solidFill>
                    <a:schemeClr val="accent6">
                      <a:lumMod val="75000"/>
                    </a:schemeClr>
                  </a:solidFill>
                </a:rPr>
                <a:t>train</a:t>
              </a:r>
              <a:br>
                <a:rPr lang="en-US" sz="2800" dirty="0">
                  <a:solidFill>
                    <a:schemeClr val="accent6">
                      <a:lumMod val="75000"/>
                    </a:schemeClr>
                  </a:solidFill>
                </a:rPr>
              </a:br>
              <a:r>
                <a:rPr lang="en-US" sz="2800" dirty="0">
                  <a:solidFill>
                    <a:schemeClr val="accent6">
                      <a:lumMod val="75000"/>
                    </a:schemeClr>
                  </a:solidFill>
                </a:rPr>
                <a:t>back</a:t>
              </a:r>
              <a:endParaRPr lang="en-CA" sz="2800" dirty="0">
                <a:solidFill>
                  <a:schemeClr val="accent6">
                    <a:lumMod val="75000"/>
                  </a:schemeClr>
                </a:solidFill>
              </a:endParaRPr>
            </a:p>
          </p:txBody>
        </p:sp>
        <p:sp>
          <p:nvSpPr>
            <p:cNvPr id="45" name="TextBox 44">
              <a:extLst>
                <a:ext uri="{FF2B5EF4-FFF2-40B4-BE49-F238E27FC236}">
                  <a16:creationId xmlns:a16="http://schemas.microsoft.com/office/drawing/2014/main" id="{9499927C-2501-48B5-A1D1-71FC733250A5}"/>
                </a:ext>
              </a:extLst>
            </p:cNvPr>
            <p:cNvSpPr txBox="1"/>
            <p:nvPr/>
          </p:nvSpPr>
          <p:spPr>
            <a:xfrm>
              <a:off x="3238195" y="5903893"/>
              <a:ext cx="908134" cy="954107"/>
            </a:xfrm>
            <a:prstGeom prst="rect">
              <a:avLst/>
            </a:prstGeom>
            <a:solidFill>
              <a:schemeClr val="bg1"/>
            </a:solidFill>
            <a:effectLst>
              <a:softEdge rad="127000"/>
            </a:effectLst>
          </p:spPr>
          <p:txBody>
            <a:bodyPr wrap="none" rtlCol="0">
              <a:spAutoFit/>
            </a:bodyPr>
            <a:lstStyle/>
            <a:p>
              <a:pPr algn="ctr"/>
              <a:r>
                <a:rPr lang="en-US" sz="2800" dirty="0">
                  <a:solidFill>
                    <a:srgbClr val="00B050"/>
                  </a:solidFill>
                </a:rPr>
                <a:t>train</a:t>
              </a:r>
              <a:br>
                <a:rPr lang="en-US" sz="2800" dirty="0">
                  <a:solidFill>
                    <a:srgbClr val="00B050"/>
                  </a:solidFill>
                </a:rPr>
              </a:br>
              <a:r>
                <a:rPr lang="en-US" sz="2800" dirty="0">
                  <a:solidFill>
                    <a:srgbClr val="00B050"/>
                  </a:solidFill>
                </a:rPr>
                <a:t>front</a:t>
              </a:r>
              <a:endParaRPr lang="en-CA" sz="2800" dirty="0">
                <a:solidFill>
                  <a:srgbClr val="00B050"/>
                </a:solidFill>
              </a:endParaRPr>
            </a:p>
          </p:txBody>
        </p:sp>
      </p:grpSp>
      <p:cxnSp>
        <p:nvCxnSpPr>
          <p:cNvPr id="44" name="Straight Arrow Connector 43">
            <a:extLst>
              <a:ext uri="{FF2B5EF4-FFF2-40B4-BE49-F238E27FC236}">
                <a16:creationId xmlns:a16="http://schemas.microsoft.com/office/drawing/2014/main" id="{26D2BD6F-297B-498C-A7FC-55D6B5407E60}"/>
              </a:ext>
            </a:extLst>
          </p:cNvPr>
          <p:cNvCxnSpPr>
            <a:cxnSpLocks/>
          </p:cNvCxnSpPr>
          <p:nvPr/>
        </p:nvCxnSpPr>
        <p:spPr>
          <a:xfrm flipV="1">
            <a:off x="318289" y="527503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46" name="Group 45">
            <a:extLst>
              <a:ext uri="{FF2B5EF4-FFF2-40B4-BE49-F238E27FC236}">
                <a16:creationId xmlns:a16="http://schemas.microsoft.com/office/drawing/2014/main" id="{B0F74FE9-BB31-43B8-B64B-BA220EE1DAE4}"/>
              </a:ext>
            </a:extLst>
          </p:cNvPr>
          <p:cNvGrpSpPr/>
          <p:nvPr/>
        </p:nvGrpSpPr>
        <p:grpSpPr>
          <a:xfrm>
            <a:off x="450984" y="2617454"/>
            <a:ext cx="2278262" cy="2229658"/>
            <a:chOff x="8242434" y="2503154"/>
            <a:chExt cx="2278262" cy="2229658"/>
          </a:xfrm>
        </p:grpSpPr>
        <p:sp>
          <p:nvSpPr>
            <p:cNvPr id="48" name="Rectangle 47">
              <a:extLst>
                <a:ext uri="{FF2B5EF4-FFF2-40B4-BE49-F238E27FC236}">
                  <a16:creationId xmlns:a16="http://schemas.microsoft.com/office/drawing/2014/main" id="{111F9E17-C40A-4DB5-A190-54A547DFA81F}"/>
                </a:ext>
              </a:extLst>
            </p:cNvPr>
            <p:cNvSpPr/>
            <p:nvPr/>
          </p:nvSpPr>
          <p:spPr>
            <a:xfrm rot="20692602">
              <a:off x="10412168" y="2503154"/>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A494FD1A-4BEB-44CB-BBB5-BC4720635EDC}"/>
                </a:ext>
              </a:extLst>
            </p:cNvPr>
            <p:cNvSpPr/>
            <p:nvPr/>
          </p:nvSpPr>
          <p:spPr>
            <a:xfrm rot="17089082">
              <a:off x="8454870" y="4411848"/>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211793E7-F2DA-4258-83AD-75D959281984}"/>
              </a:ext>
            </a:extLst>
          </p:cNvPr>
          <p:cNvGrpSpPr/>
          <p:nvPr/>
        </p:nvGrpSpPr>
        <p:grpSpPr>
          <a:xfrm rot="10800000">
            <a:off x="1822584" y="3798554"/>
            <a:ext cx="2278262" cy="2229658"/>
            <a:chOff x="8242434" y="2503154"/>
            <a:chExt cx="2278262" cy="2229658"/>
          </a:xfrm>
        </p:grpSpPr>
        <p:sp>
          <p:nvSpPr>
            <p:cNvPr id="17" name="Rectangle 16">
              <a:extLst>
                <a:ext uri="{FF2B5EF4-FFF2-40B4-BE49-F238E27FC236}">
                  <a16:creationId xmlns:a16="http://schemas.microsoft.com/office/drawing/2014/main" id="{04AFDF91-49E3-4D8D-9E33-CE92D7DF03EE}"/>
                </a:ext>
              </a:extLst>
            </p:cNvPr>
            <p:cNvSpPr/>
            <p:nvPr/>
          </p:nvSpPr>
          <p:spPr>
            <a:xfrm rot="20692602">
              <a:off x="10412168" y="2503154"/>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23005AA1-4EDD-4412-AAA4-0356D3342562}"/>
                </a:ext>
              </a:extLst>
            </p:cNvPr>
            <p:cNvSpPr/>
            <p:nvPr/>
          </p:nvSpPr>
          <p:spPr>
            <a:xfrm rot="17089082">
              <a:off x="8454870" y="4411848"/>
              <a:ext cx="108528"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9" name="TextBox 18">
            <a:extLst>
              <a:ext uri="{FF2B5EF4-FFF2-40B4-BE49-F238E27FC236}">
                <a16:creationId xmlns:a16="http://schemas.microsoft.com/office/drawing/2014/main" id="{B0883FED-C5C5-4497-8045-9B708071E9BE}"/>
              </a:ext>
            </a:extLst>
          </p:cNvPr>
          <p:cNvSpPr txBox="1"/>
          <p:nvPr/>
        </p:nvSpPr>
        <p:spPr>
          <a:xfrm>
            <a:off x="5132786" y="5116890"/>
            <a:ext cx="1767150" cy="1569660"/>
          </a:xfrm>
          <a:prstGeom prst="rect">
            <a:avLst/>
          </a:prstGeom>
          <a:solidFill>
            <a:schemeClr val="bg1"/>
          </a:solidFill>
          <a:effectLst>
            <a:softEdge rad="127000"/>
          </a:effectLst>
        </p:spPr>
        <p:txBody>
          <a:bodyPr wrap="none" rtlCol="0">
            <a:spAutoFit/>
          </a:bodyPr>
          <a:lstStyle/>
          <a:p>
            <a:pPr algn="ctr"/>
            <a:r>
              <a:rPr lang="en-US" sz="4800" dirty="0">
                <a:solidFill>
                  <a:srgbClr val="0070C0"/>
                </a:solidFill>
              </a:rPr>
              <a:t>same</a:t>
            </a:r>
            <a:br>
              <a:rPr lang="en-US" sz="4800" dirty="0">
                <a:solidFill>
                  <a:srgbClr val="0070C0"/>
                </a:solidFill>
              </a:rPr>
            </a:br>
            <a:r>
              <a:rPr lang="en-US" sz="4800" dirty="0">
                <a:solidFill>
                  <a:srgbClr val="0070C0"/>
                </a:solidFill>
              </a:rPr>
              <a:t>length</a:t>
            </a:r>
            <a:endParaRPr lang="en-CA" sz="4800" dirty="0">
              <a:solidFill>
                <a:srgbClr val="0070C0"/>
              </a:solidFill>
            </a:endParaRPr>
          </a:p>
        </p:txBody>
      </p:sp>
      <p:sp>
        <p:nvSpPr>
          <p:cNvPr id="24" name="TextBox 23">
            <a:extLst>
              <a:ext uri="{FF2B5EF4-FFF2-40B4-BE49-F238E27FC236}">
                <a16:creationId xmlns:a16="http://schemas.microsoft.com/office/drawing/2014/main" id="{A4A9BB5F-E32E-4B14-ABC4-121958B5B055}"/>
              </a:ext>
            </a:extLst>
          </p:cNvPr>
          <p:cNvSpPr txBox="1"/>
          <p:nvPr/>
        </p:nvSpPr>
        <p:spPr>
          <a:xfrm>
            <a:off x="4655408" y="3383340"/>
            <a:ext cx="1540806" cy="1569660"/>
          </a:xfrm>
          <a:prstGeom prst="rect">
            <a:avLst/>
          </a:prstGeom>
          <a:solidFill>
            <a:schemeClr val="bg1"/>
          </a:solidFill>
          <a:effectLst>
            <a:softEdge rad="127000"/>
          </a:effectLst>
        </p:spPr>
        <p:txBody>
          <a:bodyPr wrap="none" rtlCol="0">
            <a:spAutoFit/>
          </a:bodyPr>
          <a:lstStyle/>
          <a:p>
            <a:pPr algn="ctr"/>
            <a:r>
              <a:rPr lang="en-US" sz="4800" dirty="0"/>
              <a:t>same</a:t>
            </a:r>
            <a:br>
              <a:rPr lang="en-US" sz="4800" dirty="0"/>
            </a:br>
            <a:r>
              <a:rPr lang="en-US" sz="4800" dirty="0"/>
              <a:t>angle</a:t>
            </a:r>
            <a:endParaRPr lang="en-CA" sz="4800" dirty="0"/>
          </a:p>
        </p:txBody>
      </p:sp>
      <p:sp>
        <p:nvSpPr>
          <p:cNvPr id="2" name="TextBox 1">
            <a:extLst>
              <a:ext uri="{FF2B5EF4-FFF2-40B4-BE49-F238E27FC236}">
                <a16:creationId xmlns:a16="http://schemas.microsoft.com/office/drawing/2014/main" id="{813E80E6-6162-44C5-93F2-EBC2B7C62A05}"/>
              </a:ext>
            </a:extLst>
          </p:cNvPr>
          <p:cNvSpPr txBox="1"/>
          <p:nvPr/>
        </p:nvSpPr>
        <p:spPr>
          <a:xfrm>
            <a:off x="5448300" y="347201"/>
            <a:ext cx="6743700" cy="2123658"/>
          </a:xfrm>
          <a:prstGeom prst="rect">
            <a:avLst/>
          </a:prstGeom>
          <a:noFill/>
        </p:spPr>
        <p:txBody>
          <a:bodyPr wrap="square" rtlCol="0">
            <a:spAutoFit/>
          </a:bodyPr>
          <a:lstStyle/>
          <a:p>
            <a:r>
              <a:rPr lang="en-US" sz="4400" dirty="0"/>
              <a:t>A </a:t>
            </a:r>
            <a:r>
              <a:rPr lang="en-US" sz="4400" u="sng" dirty="0"/>
              <a:t>special parallelogram      </a:t>
            </a:r>
            <a:r>
              <a:rPr lang="en-US" sz="4400" dirty="0"/>
              <a:t>called a </a:t>
            </a:r>
            <a:r>
              <a:rPr lang="en-US" sz="4400" b="1" dirty="0">
                <a:solidFill>
                  <a:srgbClr val="FF0000"/>
                </a:solidFill>
              </a:rPr>
              <a:t>rhombus</a:t>
            </a:r>
            <a:r>
              <a:rPr lang="en-US" sz="4400" dirty="0"/>
              <a:t>.</a:t>
            </a:r>
          </a:p>
          <a:p>
            <a:pPr marL="285750" indent="-285750">
              <a:buFont typeface="Arial" panose="020B0604020202020204" pitchFamily="34" charset="0"/>
              <a:buChar char="•"/>
            </a:pPr>
            <a:r>
              <a:rPr lang="en-US" sz="4400" dirty="0"/>
              <a:t>all sides have equal length.</a:t>
            </a:r>
            <a:endParaRPr lang="en-CA" sz="4400" dirty="0"/>
          </a:p>
        </p:txBody>
      </p:sp>
      <p:sp>
        <p:nvSpPr>
          <p:cNvPr id="30" name="TextBox 29">
            <a:extLst>
              <a:ext uri="{FF2B5EF4-FFF2-40B4-BE49-F238E27FC236}">
                <a16:creationId xmlns:a16="http://schemas.microsoft.com/office/drawing/2014/main" id="{0AF356ED-3158-44C4-BE76-46857B812FD2}"/>
              </a:ext>
            </a:extLst>
          </p:cNvPr>
          <p:cNvSpPr txBox="1"/>
          <p:nvPr/>
        </p:nvSpPr>
        <p:spPr>
          <a:xfrm>
            <a:off x="7049728" y="3716594"/>
            <a:ext cx="4925961" cy="2862322"/>
          </a:xfrm>
          <a:prstGeom prst="rect">
            <a:avLst/>
          </a:prstGeom>
          <a:solidFill>
            <a:schemeClr val="bg1"/>
          </a:solidFill>
          <a:ln w="57150">
            <a:solidFill>
              <a:schemeClr val="tx1"/>
            </a:solidFill>
          </a:ln>
        </p:spPr>
        <p:txBody>
          <a:bodyPr wrap="square" rtlCol="0">
            <a:spAutoFit/>
          </a:bodyPr>
          <a:lstStyle/>
          <a:p>
            <a:r>
              <a:rPr lang="en-US" sz="4800" u="sng" dirty="0"/>
              <a:t>Lorentz transform</a:t>
            </a:r>
            <a:r>
              <a:rPr lang="en-US" sz="4800" dirty="0"/>
              <a:t>:</a:t>
            </a:r>
            <a:br>
              <a:rPr lang="en-US" sz="4800" dirty="0"/>
            </a:br>
            <a:r>
              <a:rPr lang="en-US" sz="4400" dirty="0"/>
              <a:t>space/time axes form equal angles with a beam of light. </a:t>
            </a:r>
            <a:endParaRPr lang="en-CA" sz="48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6" name="Ink 5">
                <a:extLst>
                  <a:ext uri="{FF2B5EF4-FFF2-40B4-BE49-F238E27FC236}">
                    <a16:creationId xmlns:a16="http://schemas.microsoft.com/office/drawing/2014/main" id="{8CB2BF72-8B13-473D-84BE-0A0840D35D76}"/>
                  </a:ext>
                </a:extLst>
              </p14:cNvPr>
              <p14:cNvContentPartPr/>
              <p14:nvPr>
                <p:extLst>
                  <p:ext uri="{42D2F446-02D8-4167-A562-619A0277C38B}">
                    <p15:isNarration xmlns:p15="http://schemas.microsoft.com/office/powerpoint/2012/main" val="1"/>
                  </p:ext>
                </p:extLst>
              </p14:nvPr>
            </p14:nvContentPartPr>
            <p14:xfrm>
              <a:off x="2422259" y="5681879"/>
              <a:ext cx="2" cy="2"/>
            </p14:xfrm>
          </p:contentPart>
        </mc:Choice>
        <mc:Fallback xmlns="">
          <p:pic>
            <p:nvPicPr>
              <p:cNvPr id="6" name="Ink 5">
                <a:extLst>
                  <a:ext uri="{FF2B5EF4-FFF2-40B4-BE49-F238E27FC236}">
                    <a16:creationId xmlns:a16="http://schemas.microsoft.com/office/drawing/2014/main" id="{8CB2BF72-8B13-473D-84BE-0A0840D35D76}"/>
                  </a:ext>
                </a:extLst>
              </p:cNvPr>
              <p:cNvPicPr>
                <a:picLocks noGrp="1" noRot="1" noChangeAspect="1" noMove="1" noResize="1" noEditPoints="1" noAdjustHandles="1" noChangeArrowheads="1" noChangeShapeType="1"/>
              </p:cNvPicPr>
              <p:nvPr/>
            </p:nvPicPr>
            <p:blipFill>
              <a:blip r:embed="rId8"/>
              <a:stretch>
                <a:fillRect/>
              </a:stretch>
            </p:blipFill>
            <p:spPr>
              <a:xfrm>
                <a:off x="2422259" y="5681879"/>
                <a:ext cx="2" cy="2"/>
              </a:xfrm>
              <a:prstGeom prst="rect">
                <a:avLst/>
              </a:prstGeom>
            </p:spPr>
          </p:pic>
        </mc:Fallback>
      </mc:AlternateContent>
    </p:spTree>
    <p:custDataLst>
      <p:tags r:id="rId1"/>
    </p:custDataLst>
    <p:extLst>
      <p:ext uri="{BB962C8B-B14F-4D97-AF65-F5344CB8AC3E}">
        <p14:creationId xmlns:p14="http://schemas.microsoft.com/office/powerpoint/2010/main" val="3435800354"/>
      </p:ext>
    </p:extLst>
  </p:cSld>
  <p:clrMapOvr>
    <a:masterClrMapping/>
  </p:clrMapOvr>
  <mc:AlternateContent xmlns:mc="http://schemas.openxmlformats.org/markup-compatibility/2006" xmlns:p14="http://schemas.microsoft.com/office/powerpoint/2010/main">
    <mc:Choice Requires="p14">
      <p:transition spd="med" p14:dur="700" advTm="39546">
        <p:fade/>
      </p:transition>
    </mc:Choice>
    <mc:Fallback xmlns="">
      <p:transition spd="med" advTm="3954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4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4" grpId="0" animBg="1"/>
      <p:bldP spid="2" grpId="0" build="p"/>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F9B7EAF3-A4FD-4064-A61E-1D146A370465}"/>
              </a:ext>
            </a:extLst>
          </p:cNvPr>
          <p:cNvSpPr txBox="1"/>
          <p:nvPr/>
        </p:nvSpPr>
        <p:spPr>
          <a:xfrm>
            <a:off x="7772400" y="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Galilean</a:t>
            </a:r>
          </a:p>
          <a:p>
            <a:pPr algn="ctr"/>
            <a:r>
              <a:rPr lang="en-US" sz="8000" dirty="0"/>
              <a:t>Transform</a:t>
            </a:r>
          </a:p>
        </p:txBody>
      </p:sp>
    </p:spTree>
    <p:extLst>
      <p:ext uri="{BB962C8B-B14F-4D97-AF65-F5344CB8AC3E}">
        <p14:creationId xmlns:p14="http://schemas.microsoft.com/office/powerpoint/2010/main" val="100526304"/>
      </p:ext>
    </p:extLst>
  </p:cSld>
  <p:clrMapOvr>
    <a:masterClrMapping/>
  </p:clrMapOvr>
  <mc:AlternateContent xmlns:mc="http://schemas.openxmlformats.org/markup-compatibility/2006" xmlns:p14="http://schemas.microsoft.com/office/powerpoint/2010/main">
    <mc:Choice Requires="p14">
      <p:transition spd="slow" p14:dur="2000" advTm="4246"/>
    </mc:Choice>
    <mc:Fallback xmlns="">
      <p:transition spd="slow" advTm="424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a:cxnSpLocks/>
          </p:cNvCxnSpPr>
          <p:nvPr/>
        </p:nvCxnSpPr>
        <p:spPr>
          <a:xfrm flipH="1">
            <a:off x="1584218" y="438150"/>
            <a:ext cx="1425682" cy="60570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a:cxnSpLocks/>
          </p:cNvCxnSpPr>
          <p:nvPr/>
        </p:nvCxnSpPr>
        <p:spPr>
          <a:xfrm flipH="1">
            <a:off x="174370" y="400050"/>
            <a:ext cx="1425830" cy="61177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a:cxnSpLocks/>
          </p:cNvCxnSpPr>
          <p:nvPr/>
        </p:nvCxnSpPr>
        <p:spPr>
          <a:xfrm flipH="1">
            <a:off x="30029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a:cxnSpLocks/>
          </p:cNvCxnSpPr>
          <p:nvPr/>
        </p:nvCxnSpPr>
        <p:spPr>
          <a:xfrm flipH="1">
            <a:off x="4412369" y="304800"/>
            <a:ext cx="1435981" cy="616525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a:cxnSpLocks/>
          </p:cNvCxnSpPr>
          <p:nvPr/>
        </p:nvCxnSpPr>
        <p:spPr>
          <a:xfrm flipH="1">
            <a:off x="5831131" y="361950"/>
            <a:ext cx="1465019" cy="607489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a:cxnSpLocks/>
          </p:cNvCxnSpPr>
          <p:nvPr/>
        </p:nvCxnSpPr>
        <p:spPr>
          <a:xfrm>
            <a:off x="400053" y="4802885"/>
            <a:ext cx="6473005"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a:cxnSpLocks/>
          </p:cNvCxnSpPr>
          <p:nvPr/>
        </p:nvCxnSpPr>
        <p:spPr>
          <a:xfrm>
            <a:off x="2" y="6266525"/>
            <a:ext cx="6896098"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012820" y="323850"/>
            <a:ext cx="1444880" cy="618000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588393B3-635A-408E-A294-965A64E0B78A}"/>
              </a:ext>
            </a:extLst>
          </p:cNvPr>
          <p:cNvCxnSpPr>
            <a:cxnSpLocks/>
          </p:cNvCxnSpPr>
          <p:nvPr/>
        </p:nvCxnSpPr>
        <p:spPr>
          <a:xfrm flipV="1">
            <a:off x="415031" y="-304800"/>
            <a:ext cx="7057179" cy="701235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4337DF5-5865-4F45-8CB2-765206EEF878}"/>
              </a:ext>
            </a:extLst>
          </p:cNvPr>
          <p:cNvSpPr txBox="1"/>
          <p:nvPr/>
        </p:nvSpPr>
        <p:spPr>
          <a:xfrm>
            <a:off x="7772400" y="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Galilean</a:t>
            </a:r>
          </a:p>
          <a:p>
            <a:pPr algn="ctr"/>
            <a:r>
              <a:rPr lang="en-US" sz="8000" dirty="0"/>
              <a:t>Transform</a:t>
            </a:r>
          </a:p>
        </p:txBody>
      </p:sp>
      <p:sp>
        <p:nvSpPr>
          <p:cNvPr id="32" name="TextBox 31">
            <a:extLst>
              <a:ext uri="{FF2B5EF4-FFF2-40B4-BE49-F238E27FC236}">
                <a16:creationId xmlns:a16="http://schemas.microsoft.com/office/drawing/2014/main" id="{F5574F52-E04F-4B68-B99D-DC8A0DC1BBCE}"/>
              </a:ext>
            </a:extLst>
          </p:cNvPr>
          <p:cNvSpPr txBox="1"/>
          <p:nvPr/>
        </p:nvSpPr>
        <p:spPr>
          <a:xfrm>
            <a:off x="7384025" y="5534561"/>
            <a:ext cx="4807975" cy="1323439"/>
          </a:xfrm>
          <a:prstGeom prst="rect">
            <a:avLst/>
          </a:prstGeom>
          <a:noFill/>
        </p:spPr>
        <p:txBody>
          <a:bodyPr wrap="square" rtlCol="0">
            <a:spAutoFit/>
          </a:bodyPr>
          <a:lstStyle/>
          <a:p>
            <a:pPr marL="285750" indent="-285750">
              <a:buFont typeface="Arial" panose="020B0604020202020204" pitchFamily="34" charset="0"/>
              <a:buChar char="•"/>
            </a:pPr>
            <a:r>
              <a:rPr lang="en-US" sz="4000" dirty="0"/>
              <a:t>Speed of light is </a:t>
            </a:r>
            <a:br>
              <a:rPr lang="en-US" sz="4000" dirty="0"/>
            </a:br>
            <a:r>
              <a:rPr lang="en-US" sz="4000" dirty="0"/>
              <a:t>not constant</a:t>
            </a:r>
            <a:endParaRPr lang="en-CA" sz="4000" dirty="0"/>
          </a:p>
        </p:txBody>
      </p:sp>
      <p:grpSp>
        <p:nvGrpSpPr>
          <p:cNvPr id="3" name="Group 2">
            <a:extLst>
              <a:ext uri="{FF2B5EF4-FFF2-40B4-BE49-F238E27FC236}">
                <a16:creationId xmlns:a16="http://schemas.microsoft.com/office/drawing/2014/main" id="{AAB79536-2DA5-4D0F-A540-057B2FF7FEDB}"/>
              </a:ext>
            </a:extLst>
          </p:cNvPr>
          <p:cNvGrpSpPr/>
          <p:nvPr/>
        </p:nvGrpSpPr>
        <p:grpSpPr>
          <a:xfrm>
            <a:off x="8511541" y="3197205"/>
            <a:ext cx="2861309" cy="2281227"/>
            <a:chOff x="5592543" y="751330"/>
            <a:chExt cx="1829337" cy="1458470"/>
          </a:xfrm>
        </p:grpSpPr>
        <p:cxnSp>
          <p:nvCxnSpPr>
            <p:cNvPr id="33" name="Straight Connector 32">
              <a:extLst>
                <a:ext uri="{FF2B5EF4-FFF2-40B4-BE49-F238E27FC236}">
                  <a16:creationId xmlns:a16="http://schemas.microsoft.com/office/drawing/2014/main" id="{4511E654-3525-4B51-9A0C-90FD269BC983}"/>
                </a:ext>
              </a:extLst>
            </p:cNvPr>
            <p:cNvCxnSpPr>
              <a:cxnSpLocks/>
            </p:cNvCxnSpPr>
            <p:nvPr/>
          </p:nvCxnSpPr>
          <p:spPr>
            <a:xfrm flipH="1">
              <a:off x="5592543" y="762000"/>
              <a:ext cx="337215" cy="14478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07AD3BD3-37DE-4F99-9695-3B9605404DF3}"/>
                </a:ext>
              </a:extLst>
            </p:cNvPr>
            <p:cNvCxnSpPr>
              <a:cxnSpLocks/>
            </p:cNvCxnSpPr>
            <p:nvPr/>
          </p:nvCxnSpPr>
          <p:spPr>
            <a:xfrm flipH="1">
              <a:off x="7040506" y="751330"/>
              <a:ext cx="350894" cy="14550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1250FFFD-6F4E-4FB1-9DC0-E979567AE43C}"/>
                </a:ext>
              </a:extLst>
            </p:cNvPr>
            <p:cNvCxnSpPr>
              <a:cxnSpLocks/>
            </p:cNvCxnSpPr>
            <p:nvPr/>
          </p:nvCxnSpPr>
          <p:spPr>
            <a:xfrm>
              <a:off x="5593080" y="2180927"/>
              <a:ext cx="1493520"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0A4EC670-EE8E-4593-B07F-2FBEB6644353}"/>
                </a:ext>
              </a:extLst>
            </p:cNvPr>
            <p:cNvCxnSpPr>
              <a:cxnSpLocks/>
            </p:cNvCxnSpPr>
            <p:nvPr/>
          </p:nvCxnSpPr>
          <p:spPr>
            <a:xfrm>
              <a:off x="5913120" y="762167"/>
              <a:ext cx="1508760"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sp>
        <p:nvSpPr>
          <p:cNvPr id="61" name="TextBox 60">
            <a:extLst>
              <a:ext uri="{FF2B5EF4-FFF2-40B4-BE49-F238E27FC236}">
                <a16:creationId xmlns:a16="http://schemas.microsoft.com/office/drawing/2014/main" id="{2FA9AB2F-C56E-4266-9C9C-B80032852903}"/>
              </a:ext>
            </a:extLst>
          </p:cNvPr>
          <p:cNvSpPr txBox="1"/>
          <p:nvPr/>
        </p:nvSpPr>
        <p:spPr>
          <a:xfrm rot="17001816">
            <a:off x="7422144" y="3769054"/>
            <a:ext cx="1887274" cy="830997"/>
          </a:xfrm>
          <a:prstGeom prst="rect">
            <a:avLst/>
          </a:prstGeom>
          <a:noFill/>
        </p:spPr>
        <p:txBody>
          <a:bodyPr wrap="square" rtlCol="0">
            <a:spAutoFit/>
          </a:bodyPr>
          <a:lstStyle/>
          <a:p>
            <a:r>
              <a:rPr lang="en-US" sz="4800" dirty="0">
                <a:solidFill>
                  <a:srgbClr val="C00000"/>
                </a:solidFill>
              </a:rPr>
              <a:t>longer</a:t>
            </a:r>
            <a:endParaRPr lang="en-CA" sz="4800" dirty="0">
              <a:solidFill>
                <a:srgbClr val="C00000"/>
              </a:solidFill>
            </a:endParaRPr>
          </a:p>
        </p:txBody>
      </p:sp>
      <p:sp>
        <p:nvSpPr>
          <p:cNvPr id="62" name="TextBox 61">
            <a:extLst>
              <a:ext uri="{FF2B5EF4-FFF2-40B4-BE49-F238E27FC236}">
                <a16:creationId xmlns:a16="http://schemas.microsoft.com/office/drawing/2014/main" id="{372D9A19-B731-443A-9A2D-FC54215C36DA}"/>
              </a:ext>
            </a:extLst>
          </p:cNvPr>
          <p:cNvSpPr txBox="1"/>
          <p:nvPr/>
        </p:nvSpPr>
        <p:spPr>
          <a:xfrm>
            <a:off x="9182364" y="2401264"/>
            <a:ext cx="2121906" cy="830997"/>
          </a:xfrm>
          <a:prstGeom prst="rect">
            <a:avLst/>
          </a:prstGeom>
          <a:noFill/>
        </p:spPr>
        <p:txBody>
          <a:bodyPr wrap="square" rtlCol="0">
            <a:spAutoFit/>
          </a:bodyPr>
          <a:lstStyle/>
          <a:p>
            <a:r>
              <a:rPr lang="en-US" sz="4800" dirty="0">
                <a:solidFill>
                  <a:srgbClr val="FF0000"/>
                </a:solidFill>
              </a:rPr>
              <a:t>shorter</a:t>
            </a:r>
            <a:endParaRPr lang="en-CA" sz="4800" dirty="0">
              <a:solidFill>
                <a:srgbClr val="FF0000"/>
              </a:solidFill>
            </a:endParaRPr>
          </a:p>
        </p:txBody>
      </p:sp>
      <p:sp>
        <p:nvSpPr>
          <p:cNvPr id="37" name="Oval 36">
            <a:extLst>
              <a:ext uri="{FF2B5EF4-FFF2-40B4-BE49-F238E27FC236}">
                <a16:creationId xmlns:a16="http://schemas.microsoft.com/office/drawing/2014/main" id="{3E93FD48-C716-4B19-A6F2-627C2329BE94}"/>
              </a:ext>
            </a:extLst>
          </p:cNvPr>
          <p:cNvSpPr/>
          <p:nvPr/>
        </p:nvSpPr>
        <p:spPr>
          <a:xfrm>
            <a:off x="609600" y="600075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13280F0B-7F9C-48B5-8360-44392CE8FCBC}"/>
              </a:ext>
            </a:extLst>
          </p:cNvPr>
          <p:cNvSpPr/>
          <p:nvPr/>
        </p:nvSpPr>
        <p:spPr>
          <a:xfrm>
            <a:off x="2057400" y="455295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42B0A16C-F280-4EFD-92E9-7F1FBFDE7FDC}"/>
              </a:ext>
            </a:extLst>
          </p:cNvPr>
          <p:cNvSpPr/>
          <p:nvPr/>
        </p:nvSpPr>
        <p:spPr>
          <a:xfrm>
            <a:off x="3448050" y="316230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a:extLst>
              <a:ext uri="{FF2B5EF4-FFF2-40B4-BE49-F238E27FC236}">
                <a16:creationId xmlns:a16="http://schemas.microsoft.com/office/drawing/2014/main" id="{E19C4D7C-0513-41D8-B437-3C496719A281}"/>
              </a:ext>
            </a:extLst>
          </p:cNvPr>
          <p:cNvSpPr/>
          <p:nvPr/>
        </p:nvSpPr>
        <p:spPr>
          <a:xfrm>
            <a:off x="4857750" y="177165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a:extLst>
              <a:ext uri="{FF2B5EF4-FFF2-40B4-BE49-F238E27FC236}">
                <a16:creationId xmlns:a16="http://schemas.microsoft.com/office/drawing/2014/main" id="{20260C7E-3351-4848-ABA0-57F880945655}"/>
              </a:ext>
            </a:extLst>
          </p:cNvPr>
          <p:cNvSpPr/>
          <p:nvPr/>
        </p:nvSpPr>
        <p:spPr>
          <a:xfrm>
            <a:off x="6267450" y="36195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3254784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7799">
        <p159:morph option="byObject"/>
      </p:transition>
    </mc:Choice>
    <mc:Fallback xmlns="">
      <p:transition spd="slow" advTm="277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1000"/>
                                  </p:st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50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500" fill="hold"/>
                                        <p:tgtEl>
                                          <p:spTgt spid="63"/>
                                        </p:tgtEl>
                                        <p:attrNameLst>
                                          <p:attrName>ppt_x</p:attrName>
                                        </p:attrNameLst>
                                      </p:cBhvr>
                                      <p:tavLst>
                                        <p:tav tm="0">
                                          <p:val>
                                            <p:strVal val="#ppt_x"/>
                                          </p:val>
                                        </p:tav>
                                        <p:tav tm="100000">
                                          <p:val>
                                            <p:strVal val="#ppt_x"/>
                                          </p:val>
                                        </p:tav>
                                      </p:tavLst>
                                    </p:anim>
                                    <p:anim calcmode="lin" valueType="num">
                                      <p:cBhvr additive="base">
                                        <p:cTn id="30" dur="500" fill="hold"/>
                                        <p:tgtEl>
                                          <p:spTgt spid="63"/>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50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500" fill="hold"/>
                                        <p:tgtEl>
                                          <p:spTgt spid="64"/>
                                        </p:tgtEl>
                                        <p:attrNameLst>
                                          <p:attrName>ppt_x</p:attrName>
                                        </p:attrNameLst>
                                      </p:cBhvr>
                                      <p:tavLst>
                                        <p:tav tm="0">
                                          <p:val>
                                            <p:strVal val="#ppt_x"/>
                                          </p:val>
                                        </p:tav>
                                        <p:tav tm="100000">
                                          <p:val>
                                            <p:strVal val="#ppt_x"/>
                                          </p:val>
                                        </p:tav>
                                      </p:tavLst>
                                    </p:anim>
                                    <p:anim calcmode="lin" valueType="num">
                                      <p:cBhvr additive="base">
                                        <p:cTn id="35" dur="500" fill="hold"/>
                                        <p:tgtEl>
                                          <p:spTgt spid="64"/>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4" fill="hold" grpId="0" nodeType="afterEffect">
                                  <p:stCondLst>
                                    <p:cond delay="50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grpId="0" nodeType="afterEffect">
                                  <p:stCondLst>
                                    <p:cond delay="50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fill="hold"/>
                                        <p:tgtEl>
                                          <p:spTgt spid="66"/>
                                        </p:tgtEl>
                                        <p:attrNameLst>
                                          <p:attrName>ppt_x</p:attrName>
                                        </p:attrNameLst>
                                      </p:cBhvr>
                                      <p:tavLst>
                                        <p:tav tm="0">
                                          <p:val>
                                            <p:strVal val="#ppt_x"/>
                                          </p:val>
                                        </p:tav>
                                        <p:tav tm="100000">
                                          <p:val>
                                            <p:strVal val="#ppt_x"/>
                                          </p:val>
                                        </p:tav>
                                      </p:tavLst>
                                    </p:anim>
                                    <p:anim calcmode="lin" valueType="num">
                                      <p:cBhvr additive="base">
                                        <p:cTn id="4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61" grpId="0"/>
      <p:bldP spid="37" grpId="0" animBg="1"/>
      <p:bldP spid="63" grpId="0" animBg="1"/>
      <p:bldP spid="64" grpId="0" animBg="1"/>
      <p:bldP spid="65" grpId="0" animBg="1"/>
      <p:bldP spid="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54151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607D3945-E3C7-407C-B159-5EE533B3F134}"/>
              </a:ext>
            </a:extLst>
          </p:cNvPr>
          <p:cNvSpPr txBox="1"/>
          <p:nvPr/>
        </p:nvSpPr>
        <p:spPr>
          <a:xfrm>
            <a:off x="7772400" y="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Tree>
    <p:custDataLst>
      <p:tags r:id="rId1"/>
    </p:custDataLst>
    <p:extLst>
      <p:ext uri="{BB962C8B-B14F-4D97-AF65-F5344CB8AC3E}">
        <p14:creationId xmlns:p14="http://schemas.microsoft.com/office/powerpoint/2010/main" val="2654395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19">
        <p159:morph option="byObject"/>
      </p:transition>
    </mc:Choice>
    <mc:Fallback xmlns="">
      <p:transition spd="slow" advTm="20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CB34800-B6BF-4E6D-9C30-F11F37D540CB}"/>
              </a:ext>
            </a:extLst>
          </p:cNvPr>
          <p:cNvSpPr txBox="1"/>
          <p:nvPr/>
        </p:nvSpPr>
        <p:spPr>
          <a:xfrm>
            <a:off x="7384025" y="5534561"/>
            <a:ext cx="4807975" cy="1323439"/>
          </a:xfrm>
          <a:prstGeom prst="rect">
            <a:avLst/>
          </a:prstGeom>
          <a:noFill/>
        </p:spPr>
        <p:txBody>
          <a:bodyPr wrap="square" rtlCol="0">
            <a:spAutoFit/>
          </a:bodyPr>
          <a:lstStyle/>
          <a:p>
            <a:pPr marL="285750" indent="-285750">
              <a:buFont typeface="Arial" panose="020B0604020202020204" pitchFamily="34" charset="0"/>
              <a:buChar char="•"/>
            </a:pPr>
            <a:r>
              <a:rPr lang="en-US" sz="4000" dirty="0"/>
              <a:t>Speed of light is constant</a:t>
            </a:r>
            <a:endParaRPr lang="en-CA" sz="4000" dirty="0"/>
          </a:p>
        </p:txBody>
      </p:sp>
      <p:sp>
        <p:nvSpPr>
          <p:cNvPr id="32" name="TextBox 31">
            <a:extLst>
              <a:ext uri="{FF2B5EF4-FFF2-40B4-BE49-F238E27FC236}">
                <a16:creationId xmlns:a16="http://schemas.microsoft.com/office/drawing/2014/main" id="{F0EC206B-964F-423E-AFB5-F14159E8EAA6}"/>
              </a:ext>
            </a:extLst>
          </p:cNvPr>
          <p:cNvSpPr txBox="1"/>
          <p:nvPr/>
        </p:nvSpPr>
        <p:spPr>
          <a:xfrm>
            <a:off x="7772400" y="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
        <p:nvSpPr>
          <p:cNvPr id="41" name="TextBox 40">
            <a:extLst>
              <a:ext uri="{FF2B5EF4-FFF2-40B4-BE49-F238E27FC236}">
                <a16:creationId xmlns:a16="http://schemas.microsoft.com/office/drawing/2014/main" id="{86B6A7CA-0B44-481A-8302-4848FA4F1464}"/>
              </a:ext>
            </a:extLst>
          </p:cNvPr>
          <p:cNvSpPr txBox="1"/>
          <p:nvPr/>
        </p:nvSpPr>
        <p:spPr>
          <a:xfrm rot="17036158">
            <a:off x="7193543" y="3544263"/>
            <a:ext cx="1887274" cy="830997"/>
          </a:xfrm>
          <a:prstGeom prst="rect">
            <a:avLst/>
          </a:prstGeom>
          <a:noFill/>
        </p:spPr>
        <p:txBody>
          <a:bodyPr wrap="square" rtlCol="0">
            <a:spAutoFit/>
          </a:bodyPr>
          <a:lstStyle/>
          <a:p>
            <a:r>
              <a:rPr lang="en-US" sz="4800" dirty="0">
                <a:solidFill>
                  <a:srgbClr val="C00000"/>
                </a:solidFill>
              </a:rPr>
              <a:t>same</a:t>
            </a:r>
            <a:endParaRPr lang="en-CA" sz="4800" dirty="0">
              <a:solidFill>
                <a:srgbClr val="C00000"/>
              </a:solidFill>
            </a:endParaRPr>
          </a:p>
        </p:txBody>
      </p:sp>
      <p:sp>
        <p:nvSpPr>
          <p:cNvPr id="42" name="TextBox 41">
            <a:extLst>
              <a:ext uri="{FF2B5EF4-FFF2-40B4-BE49-F238E27FC236}">
                <a16:creationId xmlns:a16="http://schemas.microsoft.com/office/drawing/2014/main" id="{12AB06EC-4B61-4037-A7A6-60D05B15D253}"/>
              </a:ext>
            </a:extLst>
          </p:cNvPr>
          <p:cNvSpPr txBox="1"/>
          <p:nvPr/>
        </p:nvSpPr>
        <p:spPr>
          <a:xfrm rot="20905347">
            <a:off x="9060443" y="2191714"/>
            <a:ext cx="1512306" cy="830997"/>
          </a:xfrm>
          <a:prstGeom prst="rect">
            <a:avLst/>
          </a:prstGeom>
          <a:noFill/>
        </p:spPr>
        <p:txBody>
          <a:bodyPr wrap="square" rtlCol="0">
            <a:spAutoFit/>
          </a:bodyPr>
          <a:lstStyle/>
          <a:p>
            <a:r>
              <a:rPr lang="en-US" sz="4800" dirty="0">
                <a:solidFill>
                  <a:srgbClr val="FF0000"/>
                </a:solidFill>
              </a:rPr>
              <a:t>same</a:t>
            </a:r>
            <a:endParaRPr lang="en-CA" sz="4800" dirty="0">
              <a:solidFill>
                <a:srgbClr val="FF0000"/>
              </a:solidFill>
            </a:endParaRPr>
          </a:p>
        </p:txBody>
      </p:sp>
      <p:grpSp>
        <p:nvGrpSpPr>
          <p:cNvPr id="22" name="Group 21">
            <a:extLst>
              <a:ext uri="{FF2B5EF4-FFF2-40B4-BE49-F238E27FC236}">
                <a16:creationId xmlns:a16="http://schemas.microsoft.com/office/drawing/2014/main" id="{AAB8AF95-F11A-4F45-9228-3BDE567138FA}"/>
              </a:ext>
            </a:extLst>
          </p:cNvPr>
          <p:cNvGrpSpPr/>
          <p:nvPr/>
        </p:nvGrpSpPr>
        <p:grpSpPr>
          <a:xfrm>
            <a:off x="8172449" y="2635967"/>
            <a:ext cx="3009900" cy="2804365"/>
            <a:chOff x="8477250" y="2674067"/>
            <a:chExt cx="3009900" cy="2804365"/>
          </a:xfrm>
        </p:grpSpPr>
        <p:cxnSp>
          <p:nvCxnSpPr>
            <p:cNvPr id="35" name="Straight Connector 34">
              <a:extLst>
                <a:ext uri="{FF2B5EF4-FFF2-40B4-BE49-F238E27FC236}">
                  <a16:creationId xmlns:a16="http://schemas.microsoft.com/office/drawing/2014/main" id="{668EDBF1-1DB7-4F29-9D11-C29B015702FE}"/>
                </a:ext>
              </a:extLst>
            </p:cNvPr>
            <p:cNvCxnSpPr>
              <a:cxnSpLocks/>
            </p:cNvCxnSpPr>
            <p:nvPr/>
          </p:nvCxnSpPr>
          <p:spPr>
            <a:xfrm flipH="1">
              <a:off x="8511541" y="3213894"/>
              <a:ext cx="527446" cy="226453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36CB2-5FF6-4044-BC5D-B0D7FAD1734C}"/>
                </a:ext>
              </a:extLst>
            </p:cNvPr>
            <p:cNvCxnSpPr>
              <a:cxnSpLocks/>
            </p:cNvCxnSpPr>
            <p:nvPr/>
          </p:nvCxnSpPr>
          <p:spPr>
            <a:xfrm flipH="1">
              <a:off x="10915650" y="2686050"/>
              <a:ext cx="532796" cy="220930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25F8319E-360B-4756-8B5A-988C01CEA6D3}"/>
                </a:ext>
              </a:extLst>
            </p:cNvPr>
            <p:cNvCxnSpPr>
              <a:cxnSpLocks/>
            </p:cNvCxnSpPr>
            <p:nvPr/>
          </p:nvCxnSpPr>
          <p:spPr>
            <a:xfrm flipV="1">
              <a:off x="8477250" y="4890420"/>
              <a:ext cx="2457450" cy="55598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3F5EAF81-C9D6-4509-95FE-F00D20BFACFB}"/>
                </a:ext>
              </a:extLst>
            </p:cNvPr>
            <p:cNvCxnSpPr>
              <a:cxnSpLocks/>
            </p:cNvCxnSpPr>
            <p:nvPr/>
          </p:nvCxnSpPr>
          <p:spPr>
            <a:xfrm flipV="1">
              <a:off x="9010650" y="2674067"/>
              <a:ext cx="2476500" cy="56029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grpSp>
        <p:nvGrpSpPr>
          <p:cNvPr id="47" name="Group 46">
            <a:extLst>
              <a:ext uri="{FF2B5EF4-FFF2-40B4-BE49-F238E27FC236}">
                <a16:creationId xmlns:a16="http://schemas.microsoft.com/office/drawing/2014/main" id="{1E944F88-1759-4AB6-BE4F-6C0FCDB6105E}"/>
              </a:ext>
            </a:extLst>
          </p:cNvPr>
          <p:cNvGrpSpPr/>
          <p:nvPr/>
        </p:nvGrpSpPr>
        <p:grpSpPr>
          <a:xfrm>
            <a:off x="522465" y="262420"/>
            <a:ext cx="6564135" cy="6255418"/>
            <a:chOff x="789165" y="471970"/>
            <a:chExt cx="6564135" cy="6255418"/>
          </a:xfrm>
        </p:grpSpPr>
        <p:grpSp>
          <p:nvGrpSpPr>
            <p:cNvPr id="48" name="Group 47">
              <a:extLst>
                <a:ext uri="{FF2B5EF4-FFF2-40B4-BE49-F238E27FC236}">
                  <a16:creationId xmlns:a16="http://schemas.microsoft.com/office/drawing/2014/main" id="{E99A7A4D-CED2-47D9-A657-51B59B01CDB0}"/>
                </a:ext>
              </a:extLst>
            </p:cNvPr>
            <p:cNvGrpSpPr/>
            <p:nvPr/>
          </p:nvGrpSpPr>
          <p:grpSpPr>
            <a:xfrm>
              <a:off x="1126870" y="471970"/>
              <a:ext cx="5656761" cy="6255418"/>
              <a:chOff x="7030278" y="3646887"/>
              <a:chExt cx="3771640" cy="2571080"/>
            </a:xfrm>
          </p:grpSpPr>
          <p:cxnSp>
            <p:nvCxnSpPr>
              <p:cNvPr id="74" name="Straight Connector 73">
                <a:extLst>
                  <a:ext uri="{FF2B5EF4-FFF2-40B4-BE49-F238E27FC236}">
                    <a16:creationId xmlns:a16="http://schemas.microsoft.com/office/drawing/2014/main" id="{2D299E67-85AC-4407-8D24-7211E922ADD6}"/>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E2411FFF-3BC7-4F4B-8DF9-590FA2E1DB3D}"/>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5CFB5313-367E-4368-9001-22FC556B01B5}"/>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2D162317-40F0-411C-8DB6-251DA18205B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F2DEE7E2-61F8-44EB-9A6A-7801C1A7E59C}"/>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66" name="Group 65">
              <a:extLst>
                <a:ext uri="{FF2B5EF4-FFF2-40B4-BE49-F238E27FC236}">
                  <a16:creationId xmlns:a16="http://schemas.microsoft.com/office/drawing/2014/main" id="{B81F201C-3624-4A14-AB26-A7287E73166C}"/>
                </a:ext>
              </a:extLst>
            </p:cNvPr>
            <p:cNvGrpSpPr/>
            <p:nvPr/>
          </p:nvGrpSpPr>
          <p:grpSpPr>
            <a:xfrm>
              <a:off x="789165" y="819317"/>
              <a:ext cx="6354585" cy="5656758"/>
              <a:chOff x="789165" y="819317"/>
              <a:chExt cx="7776985" cy="5656758"/>
            </a:xfrm>
          </p:grpSpPr>
          <p:cxnSp>
            <p:nvCxnSpPr>
              <p:cNvPr id="69" name="Straight Connector 68">
                <a:extLst>
                  <a:ext uri="{FF2B5EF4-FFF2-40B4-BE49-F238E27FC236}">
                    <a16:creationId xmlns:a16="http://schemas.microsoft.com/office/drawing/2014/main" id="{0382C738-E063-4A82-94AC-6D43A66D0CB6}"/>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AA004BFD-DD21-470C-B5EA-9B94D706B84C}"/>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8AF038A8-2ECB-446A-895D-E1C6A2813DC5}"/>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5B40C55B-0B14-49FB-BF94-86D645898EF8}"/>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51894CB0-F5CE-4513-88D7-7DA546866F4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67" name="Straight Arrow Connector 66">
              <a:extLst>
                <a:ext uri="{FF2B5EF4-FFF2-40B4-BE49-F238E27FC236}">
                  <a16:creationId xmlns:a16="http://schemas.microsoft.com/office/drawing/2014/main" id="{234580E4-B3AD-4259-889B-F0C068EDF00C}"/>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3B633993-2623-4DF5-808D-A1B43D80E1A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79" name="Straight Connector 78">
            <a:extLst>
              <a:ext uri="{FF2B5EF4-FFF2-40B4-BE49-F238E27FC236}">
                <a16:creationId xmlns:a16="http://schemas.microsoft.com/office/drawing/2014/main" id="{1F62C9BB-F4F3-4866-85A1-C63364964104}"/>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4196D713-A4AE-416E-9892-D56DA9A20FE8}"/>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07C5B869-AC02-4460-AA38-8F98F4A74A1C}"/>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F7846FBB-A473-43BC-8236-E7A799E40041}"/>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882B1A25-CCEE-49EF-A897-BBDB219EECDA}"/>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DCB2B2ED-DC09-42AB-983C-C02957222575}"/>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47361283-3593-4357-9426-D243900464B5}"/>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79C548D9-CFC2-4E2F-8E25-378C04DF0DCB}"/>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D78B27FF-102D-40C7-BCEB-0523E858925A}"/>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06051EE9-D851-487B-B65F-9E134921B024}"/>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3E6320C9-A656-488C-A65B-39EB91FC03B1}"/>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91" name="Straight Arrow Connector 90">
            <a:extLst>
              <a:ext uri="{FF2B5EF4-FFF2-40B4-BE49-F238E27FC236}">
                <a16:creationId xmlns:a16="http://schemas.microsoft.com/office/drawing/2014/main" id="{32A54947-3928-4DC2-B61A-813ECBB30E00}"/>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72B2AB15-AAF5-4172-9E60-08E0536DA2BC}"/>
              </a:ext>
            </a:extLst>
          </p:cNvPr>
          <p:cNvCxnSpPr>
            <a:cxnSpLocks/>
          </p:cNvCxnSpPr>
          <p:nvPr/>
        </p:nvCxnSpPr>
        <p:spPr>
          <a:xfrm flipV="1">
            <a:off x="-266700" y="-342900"/>
            <a:ext cx="7738910" cy="7689753"/>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0FE237C3-7995-4157-B27E-5987C842DABC}"/>
              </a:ext>
            </a:extLst>
          </p:cNvPr>
          <p:cNvSpPr/>
          <p:nvPr/>
        </p:nvSpPr>
        <p:spPr>
          <a:xfrm>
            <a:off x="-409575" y="699135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Oval 93">
            <a:extLst>
              <a:ext uri="{FF2B5EF4-FFF2-40B4-BE49-F238E27FC236}">
                <a16:creationId xmlns:a16="http://schemas.microsoft.com/office/drawing/2014/main" id="{BAF43A62-9C6B-4246-AA53-3CBED57E9BF0}"/>
              </a:ext>
            </a:extLst>
          </p:cNvPr>
          <p:cNvSpPr/>
          <p:nvPr/>
        </p:nvSpPr>
        <p:spPr>
          <a:xfrm>
            <a:off x="1504950" y="502920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Oval 94">
            <a:extLst>
              <a:ext uri="{FF2B5EF4-FFF2-40B4-BE49-F238E27FC236}">
                <a16:creationId xmlns:a16="http://schemas.microsoft.com/office/drawing/2014/main" id="{CB68F6B3-EDFC-48C0-BF90-0EA4D00D7EC8}"/>
              </a:ext>
            </a:extLst>
          </p:cNvPr>
          <p:cNvSpPr/>
          <p:nvPr/>
        </p:nvSpPr>
        <p:spPr>
          <a:xfrm>
            <a:off x="3448050" y="3162300"/>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6" name="Oval 95">
            <a:extLst>
              <a:ext uri="{FF2B5EF4-FFF2-40B4-BE49-F238E27FC236}">
                <a16:creationId xmlns:a16="http://schemas.microsoft.com/office/drawing/2014/main" id="{51850C7A-D668-4CD6-8FA0-E309462D19A8}"/>
              </a:ext>
            </a:extLst>
          </p:cNvPr>
          <p:cNvSpPr/>
          <p:nvPr/>
        </p:nvSpPr>
        <p:spPr>
          <a:xfrm>
            <a:off x="5330371" y="1236436"/>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id="{D98E0C40-2FFA-438A-BA54-A49B71D2230F}"/>
              </a:ext>
            </a:extLst>
          </p:cNvPr>
          <p:cNvSpPr/>
          <p:nvPr/>
        </p:nvSpPr>
        <p:spPr>
          <a:xfrm>
            <a:off x="7143750" y="-523875"/>
            <a:ext cx="514350" cy="51435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4033593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3488">
        <p159:morph option="byObject"/>
      </p:transition>
    </mc:Choice>
    <mc:Fallback xmlns="">
      <p:transition spd="slow" advTm="234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down)">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anim calcmode="lin" valueType="num">
                                      <p:cBhvr additive="base">
                                        <p:cTn id="28" dur="500" fill="hold"/>
                                        <p:tgtEl>
                                          <p:spTgt spid="93"/>
                                        </p:tgtEl>
                                        <p:attrNameLst>
                                          <p:attrName>ppt_x</p:attrName>
                                        </p:attrNameLst>
                                      </p:cBhvr>
                                      <p:tavLst>
                                        <p:tav tm="0">
                                          <p:val>
                                            <p:strVal val="#ppt_x"/>
                                          </p:val>
                                        </p:tav>
                                        <p:tav tm="100000">
                                          <p:val>
                                            <p:strVal val="#ppt_x"/>
                                          </p:val>
                                        </p:tav>
                                      </p:tavLst>
                                    </p:anim>
                                    <p:anim calcmode="lin" valueType="num">
                                      <p:cBhvr additive="base">
                                        <p:cTn id="29" dur="500" fill="hold"/>
                                        <p:tgtEl>
                                          <p:spTgt spid="93"/>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500"/>
                                  </p:stCondLst>
                                  <p:childTnLst>
                                    <p:set>
                                      <p:cBhvr>
                                        <p:cTn id="32" dur="1" fill="hold">
                                          <p:stCondLst>
                                            <p:cond delay="0"/>
                                          </p:stCondLst>
                                        </p:cTn>
                                        <p:tgtEl>
                                          <p:spTgt spid="94"/>
                                        </p:tgtEl>
                                        <p:attrNameLst>
                                          <p:attrName>style.visibility</p:attrName>
                                        </p:attrNameLst>
                                      </p:cBhvr>
                                      <p:to>
                                        <p:strVal val="visible"/>
                                      </p:to>
                                    </p:set>
                                    <p:anim calcmode="lin" valueType="num">
                                      <p:cBhvr additive="base">
                                        <p:cTn id="33" dur="500" fill="hold"/>
                                        <p:tgtEl>
                                          <p:spTgt spid="94"/>
                                        </p:tgtEl>
                                        <p:attrNameLst>
                                          <p:attrName>ppt_x</p:attrName>
                                        </p:attrNameLst>
                                      </p:cBhvr>
                                      <p:tavLst>
                                        <p:tav tm="0">
                                          <p:val>
                                            <p:strVal val="#ppt_x"/>
                                          </p:val>
                                        </p:tav>
                                        <p:tav tm="100000">
                                          <p:val>
                                            <p:strVal val="#ppt_x"/>
                                          </p:val>
                                        </p:tav>
                                      </p:tavLst>
                                    </p:anim>
                                    <p:anim calcmode="lin" valueType="num">
                                      <p:cBhvr additive="base">
                                        <p:cTn id="34" dur="500" fill="hold"/>
                                        <p:tgtEl>
                                          <p:spTgt spid="94"/>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grpId="0" nodeType="afterEffect">
                                  <p:stCondLst>
                                    <p:cond delay="500"/>
                                  </p:stCondLst>
                                  <p:childTnLst>
                                    <p:set>
                                      <p:cBhvr>
                                        <p:cTn id="37" dur="1" fill="hold">
                                          <p:stCondLst>
                                            <p:cond delay="0"/>
                                          </p:stCondLst>
                                        </p:cTn>
                                        <p:tgtEl>
                                          <p:spTgt spid="95"/>
                                        </p:tgtEl>
                                        <p:attrNameLst>
                                          <p:attrName>style.visibility</p:attrName>
                                        </p:attrNameLst>
                                      </p:cBhvr>
                                      <p:to>
                                        <p:strVal val="visible"/>
                                      </p:to>
                                    </p:set>
                                    <p:anim calcmode="lin" valueType="num">
                                      <p:cBhvr additive="base">
                                        <p:cTn id="38" dur="500" fill="hold"/>
                                        <p:tgtEl>
                                          <p:spTgt spid="95"/>
                                        </p:tgtEl>
                                        <p:attrNameLst>
                                          <p:attrName>ppt_x</p:attrName>
                                        </p:attrNameLst>
                                      </p:cBhvr>
                                      <p:tavLst>
                                        <p:tav tm="0">
                                          <p:val>
                                            <p:strVal val="#ppt_x"/>
                                          </p:val>
                                        </p:tav>
                                        <p:tav tm="100000">
                                          <p:val>
                                            <p:strVal val="#ppt_x"/>
                                          </p:val>
                                        </p:tav>
                                      </p:tavLst>
                                    </p:anim>
                                    <p:anim calcmode="lin" valueType="num">
                                      <p:cBhvr additive="base">
                                        <p:cTn id="39" dur="500" fill="hold"/>
                                        <p:tgtEl>
                                          <p:spTgt spid="95"/>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50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500" fill="hold"/>
                                        <p:tgtEl>
                                          <p:spTgt spid="96"/>
                                        </p:tgtEl>
                                        <p:attrNameLst>
                                          <p:attrName>ppt_x</p:attrName>
                                        </p:attrNameLst>
                                      </p:cBhvr>
                                      <p:tavLst>
                                        <p:tav tm="0">
                                          <p:val>
                                            <p:strVal val="#ppt_x"/>
                                          </p:val>
                                        </p:tav>
                                        <p:tav tm="100000">
                                          <p:val>
                                            <p:strVal val="#ppt_x"/>
                                          </p:val>
                                        </p:tav>
                                      </p:tavLst>
                                    </p:anim>
                                    <p:anim calcmode="lin" valueType="num">
                                      <p:cBhvr additive="base">
                                        <p:cTn id="44" dur="500" fill="hold"/>
                                        <p:tgtEl>
                                          <p:spTgt spid="96"/>
                                        </p:tgtEl>
                                        <p:attrNameLst>
                                          <p:attrName>ppt_y</p:attrName>
                                        </p:attrNameLst>
                                      </p:cBhvr>
                                      <p:tavLst>
                                        <p:tav tm="0">
                                          <p:val>
                                            <p:strVal val="1+#ppt_h/2"/>
                                          </p:val>
                                        </p:tav>
                                        <p:tav tm="100000">
                                          <p:val>
                                            <p:strVal val="#ppt_y"/>
                                          </p:val>
                                        </p:tav>
                                      </p:tavLst>
                                    </p:anim>
                                  </p:childTnLst>
                                </p:cTn>
                              </p:par>
                            </p:childTnLst>
                          </p:cTn>
                        </p:par>
                        <p:par>
                          <p:cTn id="45" fill="hold">
                            <p:stCondLst>
                              <p:cond delay="3500"/>
                            </p:stCondLst>
                            <p:childTnLst>
                              <p:par>
                                <p:cTn id="46" presetID="2" presetClass="entr" presetSubtype="4" fill="hold" grpId="0" nodeType="afterEffect">
                                  <p:stCondLst>
                                    <p:cond delay="500"/>
                                  </p:stCondLst>
                                  <p:childTnLst>
                                    <p:set>
                                      <p:cBhvr>
                                        <p:cTn id="47" dur="1" fill="hold">
                                          <p:stCondLst>
                                            <p:cond delay="0"/>
                                          </p:stCondLst>
                                        </p:cTn>
                                        <p:tgtEl>
                                          <p:spTgt spid="97"/>
                                        </p:tgtEl>
                                        <p:attrNameLst>
                                          <p:attrName>style.visibility</p:attrName>
                                        </p:attrNameLst>
                                      </p:cBhvr>
                                      <p:to>
                                        <p:strVal val="visible"/>
                                      </p:to>
                                    </p:set>
                                    <p:anim calcmode="lin" valueType="num">
                                      <p:cBhvr additive="base">
                                        <p:cTn id="48" dur="500" fill="hold"/>
                                        <p:tgtEl>
                                          <p:spTgt spid="97"/>
                                        </p:tgtEl>
                                        <p:attrNameLst>
                                          <p:attrName>ppt_x</p:attrName>
                                        </p:attrNameLst>
                                      </p:cBhvr>
                                      <p:tavLst>
                                        <p:tav tm="0">
                                          <p:val>
                                            <p:strVal val="#ppt_x"/>
                                          </p:val>
                                        </p:tav>
                                        <p:tav tm="100000">
                                          <p:val>
                                            <p:strVal val="#ppt_x"/>
                                          </p:val>
                                        </p:tav>
                                      </p:tavLst>
                                    </p:anim>
                                    <p:anim calcmode="lin" valueType="num">
                                      <p:cBhvr additive="base">
                                        <p:cTn id="49"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1" grpId="0"/>
      <p:bldP spid="42" grpId="0"/>
      <p:bldP spid="93" grpId="0" animBg="1"/>
      <p:bldP spid="94" grpId="0" animBg="1"/>
      <p:bldP spid="95" grpId="0" animBg="1"/>
      <p:bldP spid="96" grpId="0" animBg="1"/>
      <p:bldP spid="9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0721009" cy="975360"/>
          </a:xfrm>
        </p:spPr>
        <p:txBody>
          <a:bodyPr anchor="t">
            <a:normAutofit/>
          </a:bodyPr>
          <a:lstStyle/>
          <a:p>
            <a:pPr algn="l"/>
            <a:r>
              <a:rPr lang="en-US" b="1" dirty="0">
                <a:solidFill>
                  <a:srgbClr val="0070C0"/>
                </a:solidFill>
              </a:rPr>
              <a:t>Lorentz Transformation Summary:</a:t>
            </a:r>
            <a:endParaRPr lang="en-CA" b="1" dirty="0">
              <a:solidFill>
                <a:srgbClr val="0070C0"/>
              </a:solidFill>
            </a:endParaRPr>
          </a:p>
        </p:txBody>
      </p:sp>
      <p:sp>
        <p:nvSpPr>
          <p:cNvPr id="3" name="Subtitle 2">
            <a:extLst>
              <a:ext uri="{FF2B5EF4-FFF2-40B4-BE49-F238E27FC236}">
                <a16:creationId xmlns:a16="http://schemas.microsoft.com/office/drawing/2014/main" id="{A631193B-7932-41DD-B883-C2F5AC76CC28}"/>
              </a:ext>
            </a:extLst>
          </p:cNvPr>
          <p:cNvSpPr>
            <a:spLocks noGrp="1"/>
          </p:cNvSpPr>
          <p:nvPr>
            <p:ph type="subTitle" idx="1"/>
          </p:nvPr>
        </p:nvSpPr>
        <p:spPr>
          <a:xfrm>
            <a:off x="0" y="853440"/>
            <a:ext cx="6038849" cy="2385060"/>
          </a:xfrm>
        </p:spPr>
        <p:txBody>
          <a:bodyPr>
            <a:normAutofit/>
          </a:bodyPr>
          <a:lstStyle/>
          <a:p>
            <a:pPr algn="l"/>
            <a:r>
              <a:rPr lang="en-US" sz="4000" dirty="0"/>
              <a:t>Galilean Transformation:</a:t>
            </a:r>
          </a:p>
          <a:p>
            <a:pPr marL="571500" indent="-571500" algn="l">
              <a:buFont typeface="Arial" panose="020B0604020202020204" pitchFamily="34" charset="0"/>
              <a:buChar char="•"/>
            </a:pPr>
            <a:r>
              <a:rPr lang="en-US" sz="3200" dirty="0"/>
              <a:t>speed of light not constant</a:t>
            </a:r>
          </a:p>
          <a:p>
            <a:pPr marL="571500" indent="-571500" algn="l">
              <a:buFont typeface="Arial" panose="020B0604020202020204" pitchFamily="34" charset="0"/>
              <a:buChar char="•"/>
            </a:pPr>
            <a:r>
              <a:rPr lang="en-US" sz="2800" dirty="0"/>
              <a:t>tilt time axis to align with worldline</a:t>
            </a:r>
          </a:p>
          <a:p>
            <a:pPr marL="571500" indent="-571500" algn="l">
              <a:buFont typeface="Arial" panose="020B0604020202020204" pitchFamily="34" charset="0"/>
              <a:buChar char="•"/>
            </a:pPr>
            <a:r>
              <a:rPr lang="en-US" sz="3200" dirty="0"/>
              <a:t>leave position axis the same </a:t>
            </a:r>
          </a:p>
        </p:txBody>
      </p:sp>
      <p:cxnSp>
        <p:nvCxnSpPr>
          <p:cNvPr id="4" name="Straight Connector 3">
            <a:extLst>
              <a:ext uri="{FF2B5EF4-FFF2-40B4-BE49-F238E27FC236}">
                <a16:creationId xmlns:a16="http://schemas.microsoft.com/office/drawing/2014/main" id="{A6190E55-BE4B-4A8E-BCCB-72E46AED0E86}"/>
              </a:ext>
            </a:extLst>
          </p:cNvPr>
          <p:cNvCxnSpPr>
            <a:cxnSpLocks/>
          </p:cNvCxnSpPr>
          <p:nvPr/>
        </p:nvCxnSpPr>
        <p:spPr>
          <a:xfrm>
            <a:off x="6000750" y="914400"/>
            <a:ext cx="0" cy="59436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D07A5C21-77E9-4F4E-9C61-B4199EE41712}"/>
              </a:ext>
            </a:extLst>
          </p:cNvPr>
          <p:cNvSpPr txBox="1">
            <a:spLocks/>
          </p:cNvSpPr>
          <p:nvPr/>
        </p:nvSpPr>
        <p:spPr>
          <a:xfrm>
            <a:off x="6153151" y="739140"/>
            <a:ext cx="6038849" cy="2918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Lorentz Transformation:</a:t>
            </a:r>
          </a:p>
          <a:p>
            <a:pPr marL="571500" indent="-571500" algn="l">
              <a:buFont typeface="Arial" panose="020B0604020202020204" pitchFamily="34" charset="0"/>
              <a:buChar char="•"/>
            </a:pPr>
            <a:r>
              <a:rPr lang="en-US" sz="3200" dirty="0"/>
              <a:t>speed of light is constant</a:t>
            </a:r>
          </a:p>
          <a:p>
            <a:pPr marL="571500" indent="-571500" algn="l">
              <a:buFont typeface="Arial" panose="020B0604020202020204" pitchFamily="34" charset="0"/>
              <a:buChar char="•"/>
            </a:pPr>
            <a:r>
              <a:rPr lang="en-US" sz="2800" dirty="0"/>
              <a:t>tilt time axis to align with worldline</a:t>
            </a:r>
          </a:p>
          <a:p>
            <a:pPr marL="571500" indent="-571500" algn="l">
              <a:buFont typeface="Arial" panose="020B0604020202020204" pitchFamily="34" charset="0"/>
              <a:buChar char="•"/>
            </a:pPr>
            <a:r>
              <a:rPr lang="en-US" sz="3200" dirty="0"/>
              <a:t>tilt time position axis to align with simultaneity</a:t>
            </a:r>
          </a:p>
        </p:txBody>
      </p:sp>
      <p:grpSp>
        <p:nvGrpSpPr>
          <p:cNvPr id="74" name="Group 73">
            <a:extLst>
              <a:ext uri="{FF2B5EF4-FFF2-40B4-BE49-F238E27FC236}">
                <a16:creationId xmlns:a16="http://schemas.microsoft.com/office/drawing/2014/main" id="{5D9968FF-262C-4CFA-9D5A-172305854094}"/>
              </a:ext>
            </a:extLst>
          </p:cNvPr>
          <p:cNvGrpSpPr/>
          <p:nvPr/>
        </p:nvGrpSpPr>
        <p:grpSpPr>
          <a:xfrm>
            <a:off x="8296628" y="3124200"/>
            <a:ext cx="3895372" cy="3880688"/>
            <a:chOff x="-266700" y="-342900"/>
            <a:chExt cx="7738910" cy="7709738"/>
          </a:xfrm>
        </p:grpSpPr>
        <p:grpSp>
          <p:nvGrpSpPr>
            <p:cNvPr id="41" name="Group 40">
              <a:extLst>
                <a:ext uri="{FF2B5EF4-FFF2-40B4-BE49-F238E27FC236}">
                  <a16:creationId xmlns:a16="http://schemas.microsoft.com/office/drawing/2014/main" id="{306A5894-D408-4656-931B-C630C67B27D8}"/>
                </a:ext>
              </a:extLst>
            </p:cNvPr>
            <p:cNvGrpSpPr/>
            <p:nvPr/>
          </p:nvGrpSpPr>
          <p:grpSpPr>
            <a:xfrm>
              <a:off x="522465" y="262420"/>
              <a:ext cx="6564135" cy="6255418"/>
              <a:chOff x="789165" y="471970"/>
              <a:chExt cx="6564135" cy="6255418"/>
            </a:xfrm>
          </p:grpSpPr>
          <p:grpSp>
            <p:nvGrpSpPr>
              <p:cNvPr id="42" name="Group 41">
                <a:extLst>
                  <a:ext uri="{FF2B5EF4-FFF2-40B4-BE49-F238E27FC236}">
                    <a16:creationId xmlns:a16="http://schemas.microsoft.com/office/drawing/2014/main" id="{822417C7-265D-4F98-A4F4-37A00AEA2244}"/>
                  </a:ext>
                </a:extLst>
              </p:cNvPr>
              <p:cNvGrpSpPr/>
              <p:nvPr/>
            </p:nvGrpSpPr>
            <p:grpSpPr>
              <a:xfrm>
                <a:off x="1126870" y="471970"/>
                <a:ext cx="5656761" cy="6255418"/>
                <a:chOff x="7030278" y="3646887"/>
                <a:chExt cx="3771640" cy="2571080"/>
              </a:xfrm>
            </p:grpSpPr>
            <p:cxnSp>
              <p:nvCxnSpPr>
                <p:cNvPr id="51" name="Straight Connector 50">
                  <a:extLst>
                    <a:ext uri="{FF2B5EF4-FFF2-40B4-BE49-F238E27FC236}">
                      <a16:creationId xmlns:a16="http://schemas.microsoft.com/office/drawing/2014/main" id="{1D9C9C1E-0F04-49E0-B54D-FD4354C723CA}"/>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5AFD2EC-3DC8-44CE-A258-5648F9C957F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0E39FADD-1CAE-42CB-9256-1709ABD69EE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4ABCBC9-AF2C-439D-83A1-900C1B218AF0}"/>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44FC9DA-1535-49FB-A8C0-C9D0A14882D4}"/>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3" name="Group 42">
                <a:extLst>
                  <a:ext uri="{FF2B5EF4-FFF2-40B4-BE49-F238E27FC236}">
                    <a16:creationId xmlns:a16="http://schemas.microsoft.com/office/drawing/2014/main" id="{583CF310-CE3A-4332-BAB8-C62842187AA8}"/>
                  </a:ext>
                </a:extLst>
              </p:cNvPr>
              <p:cNvGrpSpPr/>
              <p:nvPr/>
            </p:nvGrpSpPr>
            <p:grpSpPr>
              <a:xfrm>
                <a:off x="789165" y="819317"/>
                <a:ext cx="6354585" cy="5656758"/>
                <a:chOff x="789165" y="819317"/>
                <a:chExt cx="7776985" cy="5656758"/>
              </a:xfrm>
            </p:grpSpPr>
            <p:cxnSp>
              <p:nvCxnSpPr>
                <p:cNvPr id="46" name="Straight Connector 45">
                  <a:extLst>
                    <a:ext uri="{FF2B5EF4-FFF2-40B4-BE49-F238E27FC236}">
                      <a16:creationId xmlns:a16="http://schemas.microsoft.com/office/drawing/2014/main" id="{3714B3E5-A5AE-4D2F-8603-DF25B6CB2034}"/>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EC918105-77AE-4EFF-A203-B98C1FD731DC}"/>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6B2877B5-3135-45F0-9011-F10B872F14F0}"/>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43BDDC9C-2E53-4B95-917A-E2A0C6EA465E}"/>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3EEFCABB-0FF5-4480-A105-F43F387DAD2F}"/>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44" name="Straight Arrow Connector 43">
                <a:extLst>
                  <a:ext uri="{FF2B5EF4-FFF2-40B4-BE49-F238E27FC236}">
                    <a16:creationId xmlns:a16="http://schemas.microsoft.com/office/drawing/2014/main" id="{A3E838A4-54DF-4D2A-B725-8B66246759D1}"/>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33302790-EFAE-4843-B77B-E5AB2D1A385F}"/>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75E1D4CB-3B64-4142-B31D-79DBB25815B3}"/>
                </a:ext>
              </a:extLst>
            </p:cNvPr>
            <p:cNvCxnSpPr>
              <a:cxnSpLocks/>
            </p:cNvCxnSpPr>
            <p:nvPr/>
          </p:nvCxnSpPr>
          <p:spPr>
            <a:xfrm flipH="1">
              <a:off x="1466850" y="533400"/>
              <a:ext cx="1470648" cy="6301402"/>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F0F64638-B79F-468F-AB48-8EA21AB004AC}"/>
                </a:ext>
              </a:extLst>
            </p:cNvPr>
            <p:cNvCxnSpPr>
              <a:cxnSpLocks/>
            </p:cNvCxnSpPr>
            <p:nvPr/>
          </p:nvCxnSpPr>
          <p:spPr>
            <a:xfrm flipH="1">
              <a:off x="-57150"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6B1D31-92B4-4E54-87E8-D0641CFE1BFE}"/>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C0C47AA2-FC5C-490E-AF72-097AF6368544}"/>
                </a:ext>
              </a:extLst>
            </p:cNvPr>
            <p:cNvCxnSpPr>
              <a:cxnSpLocks/>
            </p:cNvCxnSpPr>
            <p:nvPr/>
          </p:nvCxnSpPr>
          <p:spPr>
            <a:xfrm flipH="1">
              <a:off x="4407699" y="0"/>
              <a:ext cx="1453553" cy="63246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714A252-434E-4D1D-BACC-C981A6B1D537}"/>
                </a:ext>
              </a:extLst>
            </p:cNvPr>
            <p:cNvCxnSpPr>
              <a:cxnSpLocks/>
            </p:cNvCxnSpPr>
            <p:nvPr/>
          </p:nvCxnSpPr>
          <p:spPr>
            <a:xfrm flipH="1">
              <a:off x="6038851" y="-160421"/>
              <a:ext cx="1238249" cy="60479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1CE4EE87-40AB-4658-9BF8-FFBA406E15F9}"/>
                </a:ext>
              </a:extLst>
            </p:cNvPr>
            <p:cNvCxnSpPr>
              <a:cxnSpLocks/>
            </p:cNvCxnSpPr>
            <p:nvPr/>
          </p:nvCxnSpPr>
          <p:spPr>
            <a:xfrm flipV="1">
              <a:off x="171450" y="4171950"/>
              <a:ext cx="6461994" cy="14059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DE37364B-B1C7-46C1-BDCC-53EE15658E21}"/>
                </a:ext>
              </a:extLst>
            </p:cNvPr>
            <p:cNvCxnSpPr>
              <a:cxnSpLocks/>
            </p:cNvCxnSpPr>
            <p:nvPr/>
          </p:nvCxnSpPr>
          <p:spPr>
            <a:xfrm flipV="1">
              <a:off x="-190500" y="5638800"/>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0BD86C3E-97E1-481C-9DDC-02AC312B771A}"/>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7CC13FDB-0F0D-46D2-AAB9-02F6B6403A14}"/>
                </a:ext>
              </a:extLst>
            </p:cNvPr>
            <p:cNvCxnSpPr>
              <a:cxnSpLocks/>
            </p:cNvCxnSpPr>
            <p:nvPr/>
          </p:nvCxnSpPr>
          <p:spPr>
            <a:xfrm flipV="1">
              <a:off x="685800" y="1219200"/>
              <a:ext cx="6478911" cy="14658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E86D1D9-BB8C-4CC2-A918-2860F6C8766D}"/>
                </a:ext>
              </a:extLst>
            </p:cNvPr>
            <p:cNvCxnSpPr>
              <a:cxnSpLocks/>
            </p:cNvCxnSpPr>
            <p:nvPr/>
          </p:nvCxnSpPr>
          <p:spPr>
            <a:xfrm flipV="1">
              <a:off x="1160118" y="-130739"/>
              <a:ext cx="6174132" cy="129278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3D8E80DC-9801-4F5C-BCE6-4390ACA8B0C4}"/>
                </a:ext>
              </a:extLst>
            </p:cNvPr>
            <p:cNvCxnSpPr>
              <a:cxnSpLocks/>
            </p:cNvCxnSpPr>
            <p:nvPr/>
          </p:nvCxnSpPr>
          <p:spPr>
            <a:xfrm flipV="1">
              <a:off x="631597" y="2705100"/>
              <a:ext cx="6150203" cy="141753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076A126A-DDC7-4E35-A13F-E5D63A875492}"/>
                </a:ext>
              </a:extLst>
            </p:cNvPr>
            <p:cNvCxnSpPr>
              <a:cxnSpLocks/>
            </p:cNvCxnSpPr>
            <p:nvPr/>
          </p:nvCxnSpPr>
          <p:spPr>
            <a:xfrm flipV="1">
              <a:off x="2974720" y="304800"/>
              <a:ext cx="1463930" cy="619905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056A6EAB-EA25-42F4-BA00-0B1C0DE78C16}"/>
                </a:ext>
              </a:extLst>
            </p:cNvPr>
            <p:cNvCxnSpPr>
              <a:cxnSpLocks/>
            </p:cNvCxnSpPr>
            <p:nvPr/>
          </p:nvCxnSpPr>
          <p:spPr>
            <a:xfrm flipV="1">
              <a:off x="-266700" y="-342900"/>
              <a:ext cx="7738910" cy="7689753"/>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5BCA7F1A-BA67-42E6-AD2A-67B26D6DF971}"/>
              </a:ext>
            </a:extLst>
          </p:cNvPr>
          <p:cNvGrpSpPr/>
          <p:nvPr/>
        </p:nvGrpSpPr>
        <p:grpSpPr>
          <a:xfrm>
            <a:off x="1066802" y="3392444"/>
            <a:ext cx="3598228" cy="3035899"/>
            <a:chOff x="762002" y="3601994"/>
            <a:chExt cx="3598228" cy="3035899"/>
          </a:xfrm>
        </p:grpSpPr>
        <p:grpSp>
          <p:nvGrpSpPr>
            <p:cNvPr id="40" name="Group 39">
              <a:extLst>
                <a:ext uri="{FF2B5EF4-FFF2-40B4-BE49-F238E27FC236}">
                  <a16:creationId xmlns:a16="http://schemas.microsoft.com/office/drawing/2014/main" id="{4AA6E76B-C310-4A76-A4DE-29BF359C3916}"/>
                </a:ext>
              </a:extLst>
            </p:cNvPr>
            <p:cNvGrpSpPr/>
            <p:nvPr/>
          </p:nvGrpSpPr>
          <p:grpSpPr>
            <a:xfrm>
              <a:off x="762002" y="3601994"/>
              <a:ext cx="3598228" cy="3014144"/>
              <a:chOff x="2" y="262420"/>
              <a:chExt cx="7467601" cy="6255418"/>
            </a:xfrm>
          </p:grpSpPr>
          <p:grpSp>
            <p:nvGrpSpPr>
              <p:cNvPr id="7" name="Group 6">
                <a:extLst>
                  <a:ext uri="{FF2B5EF4-FFF2-40B4-BE49-F238E27FC236}">
                    <a16:creationId xmlns:a16="http://schemas.microsoft.com/office/drawing/2014/main" id="{3F0A8F58-C250-4801-9407-49A20317BA1F}"/>
                  </a:ext>
                </a:extLst>
              </p:cNvPr>
              <p:cNvGrpSpPr/>
              <p:nvPr/>
            </p:nvGrpSpPr>
            <p:grpSpPr>
              <a:xfrm>
                <a:off x="541515" y="262420"/>
                <a:ext cx="6564135" cy="6255418"/>
                <a:chOff x="789165" y="471970"/>
                <a:chExt cx="6564135" cy="6255418"/>
              </a:xfrm>
            </p:grpSpPr>
            <p:grpSp>
              <p:nvGrpSpPr>
                <p:cNvPr id="8" name="Group 7">
                  <a:extLst>
                    <a:ext uri="{FF2B5EF4-FFF2-40B4-BE49-F238E27FC236}">
                      <a16:creationId xmlns:a16="http://schemas.microsoft.com/office/drawing/2014/main" id="{55772303-21F0-48A3-8BED-E845C9FC1EB6}"/>
                    </a:ext>
                  </a:extLst>
                </p:cNvPr>
                <p:cNvGrpSpPr/>
                <p:nvPr/>
              </p:nvGrpSpPr>
              <p:grpSpPr>
                <a:xfrm>
                  <a:off x="1126870" y="471970"/>
                  <a:ext cx="5656761" cy="6255418"/>
                  <a:chOff x="7030278" y="3646887"/>
                  <a:chExt cx="3771640" cy="2571080"/>
                </a:xfrm>
              </p:grpSpPr>
              <p:cxnSp>
                <p:nvCxnSpPr>
                  <p:cNvPr id="17" name="Straight Connector 16">
                    <a:extLst>
                      <a:ext uri="{FF2B5EF4-FFF2-40B4-BE49-F238E27FC236}">
                        <a16:creationId xmlns:a16="http://schemas.microsoft.com/office/drawing/2014/main" id="{6861E79E-C8FC-457E-BFE2-7D21494276A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1B5EFE58-805B-4215-80A9-E15875759C2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D9B6CF7-4497-43F7-B85D-7A69010DEC05}"/>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3D7746FF-A0CE-43B9-BB72-523FC6C8058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7F2EF3F2-31F5-408E-971F-6945F183916D}"/>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9" name="Group 8">
                  <a:extLst>
                    <a:ext uri="{FF2B5EF4-FFF2-40B4-BE49-F238E27FC236}">
                      <a16:creationId xmlns:a16="http://schemas.microsoft.com/office/drawing/2014/main" id="{701AB865-5C03-4135-87AC-42D1830092B8}"/>
                    </a:ext>
                  </a:extLst>
                </p:cNvPr>
                <p:cNvGrpSpPr/>
                <p:nvPr/>
              </p:nvGrpSpPr>
              <p:grpSpPr>
                <a:xfrm>
                  <a:off x="789165" y="819317"/>
                  <a:ext cx="6354585" cy="5656758"/>
                  <a:chOff x="789165" y="819317"/>
                  <a:chExt cx="7776985" cy="5656758"/>
                </a:xfrm>
              </p:grpSpPr>
              <p:cxnSp>
                <p:nvCxnSpPr>
                  <p:cNvPr id="12" name="Straight Connector 11">
                    <a:extLst>
                      <a:ext uri="{FF2B5EF4-FFF2-40B4-BE49-F238E27FC236}">
                        <a16:creationId xmlns:a16="http://schemas.microsoft.com/office/drawing/2014/main" id="{AF9AAD86-9AC4-4CC4-89AA-4A62602B1136}"/>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7922DFA3-1A3E-40A4-A94A-6E9C88D2E6EF}"/>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53CDC4CA-CBC6-4043-AB12-513EA3BCDE3C}"/>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33349B9B-C365-467D-9848-5F2B7E53C59E}"/>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3F224DC6-4146-4472-A85C-6510E51418A3}"/>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0" name="Straight Arrow Connector 9">
                  <a:extLst>
                    <a:ext uri="{FF2B5EF4-FFF2-40B4-BE49-F238E27FC236}">
                      <a16:creationId xmlns:a16="http://schemas.microsoft.com/office/drawing/2014/main" id="{A5C8A48F-356F-4FAB-87FA-360C07EBAA15}"/>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2BF50D6-768F-4100-A91A-05F0562C8C5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22" name="Straight Connector 21">
                <a:extLst>
                  <a:ext uri="{FF2B5EF4-FFF2-40B4-BE49-F238E27FC236}">
                    <a16:creationId xmlns:a16="http://schemas.microsoft.com/office/drawing/2014/main" id="{3384DF7C-DD51-45A5-A656-EB98FA8C203E}"/>
                  </a:ext>
                </a:extLst>
              </p:cNvPr>
              <p:cNvCxnSpPr>
                <a:cxnSpLocks/>
              </p:cNvCxnSpPr>
              <p:nvPr/>
            </p:nvCxnSpPr>
            <p:spPr>
              <a:xfrm flipH="1">
                <a:off x="1584218" y="438150"/>
                <a:ext cx="1425682" cy="60570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56FF6371-1F00-4646-9285-25299784C203}"/>
                  </a:ext>
                </a:extLst>
              </p:cNvPr>
              <p:cNvCxnSpPr>
                <a:cxnSpLocks/>
              </p:cNvCxnSpPr>
              <p:nvPr/>
            </p:nvCxnSpPr>
            <p:spPr>
              <a:xfrm flipH="1">
                <a:off x="174370" y="400050"/>
                <a:ext cx="1425830" cy="61177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CCF18B75-6941-4742-8E0A-C30784B46A33}"/>
                  </a:ext>
                </a:extLst>
              </p:cNvPr>
              <p:cNvCxnSpPr>
                <a:cxnSpLocks/>
              </p:cNvCxnSpPr>
              <p:nvPr/>
            </p:nvCxnSpPr>
            <p:spPr>
              <a:xfrm flipH="1">
                <a:off x="30029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0CDBFA16-30D3-42DF-9E01-AC06A7DD1C4C}"/>
                  </a:ext>
                </a:extLst>
              </p:cNvPr>
              <p:cNvCxnSpPr>
                <a:cxnSpLocks/>
              </p:cNvCxnSpPr>
              <p:nvPr/>
            </p:nvCxnSpPr>
            <p:spPr>
              <a:xfrm flipH="1">
                <a:off x="4412369" y="304800"/>
                <a:ext cx="1435981" cy="616525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F2F5276B-35BC-4331-86F2-6CDE7E873CF7}"/>
                  </a:ext>
                </a:extLst>
              </p:cNvPr>
              <p:cNvCxnSpPr>
                <a:cxnSpLocks/>
              </p:cNvCxnSpPr>
              <p:nvPr/>
            </p:nvCxnSpPr>
            <p:spPr>
              <a:xfrm flipH="1">
                <a:off x="5831131" y="361950"/>
                <a:ext cx="1465019" cy="607489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072206D8-EF68-4291-887F-784A0011EF85}"/>
                  </a:ext>
                </a:extLst>
              </p:cNvPr>
              <p:cNvCxnSpPr>
                <a:cxnSpLocks/>
              </p:cNvCxnSpPr>
              <p:nvPr/>
            </p:nvCxnSpPr>
            <p:spPr>
              <a:xfrm>
                <a:off x="400053" y="4802885"/>
                <a:ext cx="6473005"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271642F0-ABBF-4A3C-9604-98BCAD171061}"/>
                  </a:ext>
                </a:extLst>
              </p:cNvPr>
              <p:cNvCxnSpPr>
                <a:cxnSpLocks/>
              </p:cNvCxnSpPr>
              <p:nvPr/>
            </p:nvCxnSpPr>
            <p:spPr>
              <a:xfrm>
                <a:off x="2" y="6266525"/>
                <a:ext cx="6896098" cy="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C0953F9-F349-4CA6-A1E6-F9472954CD72}"/>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9525F7F5-FE1C-4420-976E-EBFE82667520}"/>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941BE411-1702-405B-B2FA-094458CB6AF9}"/>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312E54A0-4339-41F2-A880-4EE222D8EA23}"/>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A5D150EE-D448-4006-B04F-BE818A2A10BC}"/>
                  </a:ext>
                </a:extLst>
              </p:cNvPr>
              <p:cNvCxnSpPr>
                <a:cxnSpLocks/>
              </p:cNvCxnSpPr>
              <p:nvPr/>
            </p:nvCxnSpPr>
            <p:spPr>
              <a:xfrm flipV="1">
                <a:off x="3012820" y="323850"/>
                <a:ext cx="1444880" cy="618000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76" name="Straight Connector 75">
              <a:extLst>
                <a:ext uri="{FF2B5EF4-FFF2-40B4-BE49-F238E27FC236}">
                  <a16:creationId xmlns:a16="http://schemas.microsoft.com/office/drawing/2014/main" id="{F633B727-F0AE-4C52-9409-9C954DD0652F}"/>
                </a:ext>
              </a:extLst>
            </p:cNvPr>
            <p:cNvCxnSpPr>
              <a:cxnSpLocks/>
            </p:cNvCxnSpPr>
            <p:nvPr/>
          </p:nvCxnSpPr>
          <p:spPr>
            <a:xfrm flipV="1">
              <a:off x="1028700" y="3638550"/>
              <a:ext cx="3018517" cy="2999343"/>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06FF9B6D-7337-4EEF-8A1A-67FC46A93F42}"/>
              </a:ext>
            </a:extLst>
          </p:cNvPr>
          <p:cNvGrpSpPr/>
          <p:nvPr/>
        </p:nvGrpSpPr>
        <p:grpSpPr>
          <a:xfrm>
            <a:off x="5867098" y="3598985"/>
            <a:ext cx="2419653" cy="3316165"/>
            <a:chOff x="5867098" y="3598985"/>
            <a:chExt cx="2419653" cy="3316165"/>
          </a:xfrm>
        </p:grpSpPr>
        <p:grpSp>
          <p:nvGrpSpPr>
            <p:cNvPr id="80" name="Group 79">
              <a:extLst>
                <a:ext uri="{FF2B5EF4-FFF2-40B4-BE49-F238E27FC236}">
                  <a16:creationId xmlns:a16="http://schemas.microsoft.com/office/drawing/2014/main" id="{136D148F-95A4-4934-A47B-5D3777BFE369}"/>
                </a:ext>
              </a:extLst>
            </p:cNvPr>
            <p:cNvGrpSpPr/>
            <p:nvPr/>
          </p:nvGrpSpPr>
          <p:grpSpPr>
            <a:xfrm>
              <a:off x="5867098" y="4514850"/>
              <a:ext cx="2400601" cy="2400300"/>
              <a:chOff x="647700" y="3943760"/>
              <a:chExt cx="3257549" cy="3257140"/>
            </a:xfrm>
          </p:grpSpPr>
          <p:grpSp>
            <p:nvGrpSpPr>
              <p:cNvPr id="81" name="Group 80">
                <a:extLst>
                  <a:ext uri="{FF2B5EF4-FFF2-40B4-BE49-F238E27FC236}">
                    <a16:creationId xmlns:a16="http://schemas.microsoft.com/office/drawing/2014/main" id="{A7FCA08B-F877-4272-A1C8-AE598B2408E2}"/>
                  </a:ext>
                </a:extLst>
              </p:cNvPr>
              <p:cNvGrpSpPr/>
              <p:nvPr/>
            </p:nvGrpSpPr>
            <p:grpSpPr>
              <a:xfrm>
                <a:off x="1168085" y="3943760"/>
                <a:ext cx="2737164" cy="2698110"/>
                <a:chOff x="375139" y="2683063"/>
                <a:chExt cx="3938807" cy="3882608"/>
              </a:xfrm>
            </p:grpSpPr>
            <p:cxnSp>
              <p:nvCxnSpPr>
                <p:cNvPr id="86" name="Straight Connector 85">
                  <a:extLst>
                    <a:ext uri="{FF2B5EF4-FFF2-40B4-BE49-F238E27FC236}">
                      <a16:creationId xmlns:a16="http://schemas.microsoft.com/office/drawing/2014/main" id="{ED42F109-A6B9-4585-8853-912CA261F433}"/>
                    </a:ext>
                  </a:extLst>
                </p:cNvPr>
                <p:cNvCxnSpPr>
                  <a:cxnSpLocks/>
                </p:cNvCxnSpPr>
                <p:nvPr/>
              </p:nvCxnSpPr>
              <p:spPr>
                <a:xfrm flipV="1">
                  <a:off x="406519" y="2683063"/>
                  <a:ext cx="3907427" cy="3882608"/>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2D20C0D-6D7E-4111-ABEB-5737A02EB3ED}"/>
                    </a:ext>
                  </a:extLst>
                </p:cNvPr>
                <p:cNvCxnSpPr>
                  <a:cxnSpLocks/>
                </p:cNvCxnSpPr>
                <p:nvPr/>
              </p:nvCxnSpPr>
              <p:spPr>
                <a:xfrm flipV="1">
                  <a:off x="375139" y="5799992"/>
                  <a:ext cx="3124200" cy="720084"/>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57AA2484-E052-47B4-BE99-81653D46A623}"/>
                    </a:ext>
                  </a:extLst>
                </p:cNvPr>
                <p:cNvCxnSpPr>
                  <a:cxnSpLocks/>
                </p:cNvCxnSpPr>
                <p:nvPr/>
              </p:nvCxnSpPr>
              <p:spPr>
                <a:xfrm flipV="1">
                  <a:off x="408708" y="3399692"/>
                  <a:ext cx="747481" cy="3165231"/>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82" name="Group 81">
                <a:extLst>
                  <a:ext uri="{FF2B5EF4-FFF2-40B4-BE49-F238E27FC236}">
                    <a16:creationId xmlns:a16="http://schemas.microsoft.com/office/drawing/2014/main" id="{7DADC4F1-400C-40CA-9611-BBE0532C86C0}"/>
                  </a:ext>
                </a:extLst>
              </p:cNvPr>
              <p:cNvGrpSpPr/>
              <p:nvPr/>
            </p:nvGrpSpPr>
            <p:grpSpPr>
              <a:xfrm>
                <a:off x="647700" y="4935346"/>
                <a:ext cx="2162979" cy="2265554"/>
                <a:chOff x="76200" y="4878196"/>
                <a:chExt cx="2162979" cy="2265554"/>
              </a:xfrm>
            </p:grpSpPr>
            <p:sp>
              <p:nvSpPr>
                <p:cNvPr id="83" name="Arc 82">
                  <a:extLst>
                    <a:ext uri="{FF2B5EF4-FFF2-40B4-BE49-F238E27FC236}">
                      <a16:creationId xmlns:a16="http://schemas.microsoft.com/office/drawing/2014/main" id="{2175B61B-04BB-45BE-808F-705406D0046E}"/>
                    </a:ext>
                  </a:extLst>
                </p:cNvPr>
                <p:cNvSpPr/>
                <p:nvPr/>
              </p:nvSpPr>
              <p:spPr>
                <a:xfrm>
                  <a:off x="76200" y="5791200"/>
                  <a:ext cx="1352550" cy="1352550"/>
                </a:xfrm>
                <a:prstGeom prst="arc">
                  <a:avLst>
                    <a:gd name="adj1" fmla="val 16827595"/>
                    <a:gd name="adj2" fmla="val 2105695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B373CA1A-7861-48B0-B68D-46843D9048F6}"/>
                        </a:ext>
                      </a:extLst>
                    </p:cNvPr>
                    <p:cNvSpPr txBox="1"/>
                    <p:nvPr/>
                  </p:nvSpPr>
                  <p:spPr>
                    <a:xfrm>
                      <a:off x="966101" y="4878196"/>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84" name="TextBox 83">
                      <a:extLst>
                        <a:ext uri="{FF2B5EF4-FFF2-40B4-BE49-F238E27FC236}">
                          <a16:creationId xmlns:a16="http://schemas.microsoft.com/office/drawing/2014/main" id="{B373CA1A-7861-48B0-B68D-46843D9048F6}"/>
                        </a:ext>
                      </a:extLst>
                    </p:cNvPr>
                    <p:cNvSpPr txBox="1">
                      <a:spLocks noRot="1" noChangeAspect="1" noMove="1" noResize="1" noEditPoints="1" noAdjustHandles="1" noChangeArrowheads="1" noChangeShapeType="1" noTextEdit="1"/>
                    </p:cNvSpPr>
                    <p:nvPr/>
                  </p:nvSpPr>
                  <p:spPr>
                    <a:xfrm>
                      <a:off x="966101" y="4878196"/>
                      <a:ext cx="603627" cy="707886"/>
                    </a:xfrm>
                    <a:prstGeom prst="rect">
                      <a:avLst/>
                    </a:prstGeom>
                    <a:blipFill>
                      <a:blip r:embed="rId4"/>
                      <a:stretch>
                        <a:fillRect b="-116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E09A6540-ADB6-491A-B243-311446816ADB}"/>
                        </a:ext>
                      </a:extLst>
                    </p:cNvPr>
                    <p:cNvSpPr txBox="1"/>
                    <p:nvPr/>
                  </p:nvSpPr>
                  <p:spPr>
                    <a:xfrm>
                      <a:off x="1635552" y="5336748"/>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85" name="TextBox 84">
                      <a:extLst>
                        <a:ext uri="{FF2B5EF4-FFF2-40B4-BE49-F238E27FC236}">
                          <a16:creationId xmlns:a16="http://schemas.microsoft.com/office/drawing/2014/main" id="{E09A6540-ADB6-491A-B243-311446816ADB}"/>
                        </a:ext>
                      </a:extLst>
                    </p:cNvPr>
                    <p:cNvSpPr txBox="1">
                      <a:spLocks noRot="1" noChangeAspect="1" noMove="1" noResize="1" noEditPoints="1" noAdjustHandles="1" noChangeArrowheads="1" noChangeShapeType="1" noTextEdit="1"/>
                    </p:cNvSpPr>
                    <p:nvPr/>
                  </p:nvSpPr>
                  <p:spPr>
                    <a:xfrm>
                      <a:off x="1635552" y="5336748"/>
                      <a:ext cx="603627" cy="707886"/>
                    </a:xfrm>
                    <a:prstGeom prst="rect">
                      <a:avLst/>
                    </a:prstGeom>
                    <a:blipFill>
                      <a:blip r:embed="rId5"/>
                      <a:stretch>
                        <a:fillRect b="-1163"/>
                      </a:stretch>
                    </a:blipFill>
                  </p:spPr>
                  <p:txBody>
                    <a:bodyPr/>
                    <a:lstStyle/>
                    <a:p>
                      <a:r>
                        <a:rPr lang="en-CA">
                          <a:noFill/>
                        </a:rPr>
                        <a:t> </a:t>
                      </a:r>
                    </a:p>
                  </p:txBody>
                </p:sp>
              </mc:Fallback>
            </mc:AlternateContent>
          </p:grpSp>
        </p:grpSp>
        <p:sp>
          <p:nvSpPr>
            <p:cNvPr id="89" name="TextBox 88">
              <a:extLst>
                <a:ext uri="{FF2B5EF4-FFF2-40B4-BE49-F238E27FC236}">
                  <a16:creationId xmlns:a16="http://schemas.microsoft.com/office/drawing/2014/main" id="{B840B34F-0D96-4BBB-B278-76981E96F0FB}"/>
                </a:ext>
              </a:extLst>
            </p:cNvPr>
            <p:cNvSpPr txBox="1"/>
            <p:nvPr/>
          </p:nvSpPr>
          <p:spPr>
            <a:xfrm>
              <a:off x="6145823" y="3598985"/>
              <a:ext cx="2140928" cy="1200329"/>
            </a:xfrm>
            <a:prstGeom prst="rect">
              <a:avLst/>
            </a:prstGeom>
            <a:noFill/>
          </p:spPr>
          <p:txBody>
            <a:bodyPr wrap="square" rtlCol="0">
              <a:spAutoFit/>
            </a:bodyPr>
            <a:lstStyle/>
            <a:p>
              <a:r>
                <a:rPr lang="en-US" sz="3600" dirty="0"/>
                <a:t>Angles are equal:</a:t>
              </a:r>
              <a:endParaRPr lang="en-CA" sz="3600" dirty="0"/>
            </a:p>
          </p:txBody>
        </p:sp>
      </p:grpSp>
    </p:spTree>
    <p:custDataLst>
      <p:tags r:id="rId1"/>
    </p:custDataLst>
    <p:extLst>
      <p:ext uri="{BB962C8B-B14F-4D97-AF65-F5344CB8AC3E}">
        <p14:creationId xmlns:p14="http://schemas.microsoft.com/office/powerpoint/2010/main" val="2176226994"/>
      </p:ext>
    </p:extLst>
  </p:cSld>
  <p:clrMapOvr>
    <a:masterClrMapping/>
  </p:clrMapOvr>
  <mc:AlternateContent xmlns:mc="http://schemas.openxmlformats.org/markup-compatibility/2006" xmlns:p14="http://schemas.microsoft.com/office/powerpoint/2010/main">
    <mc:Choice Requires="p14">
      <p:transition spd="slow" p14:dur="2000" advTm="16229"/>
    </mc:Choice>
    <mc:Fallback xmlns="">
      <p:transition spd="slow" advTm="16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7" name="Group 6">
            <a:extLst>
              <a:ext uri="{FF2B5EF4-FFF2-40B4-BE49-F238E27FC236}">
                <a16:creationId xmlns:a16="http://schemas.microsoft.com/office/drawing/2014/main" id="{9FCE3AE1-CE7A-4DE9-8C0A-B3E2EF843248}"/>
              </a:ext>
            </a:extLst>
          </p:cNvPr>
          <p:cNvGrpSpPr/>
          <p:nvPr/>
        </p:nvGrpSpPr>
        <p:grpSpPr>
          <a:xfrm>
            <a:off x="7566861" y="-159657"/>
            <a:ext cx="4434573" cy="6394449"/>
            <a:chOff x="7566861" y="-159657"/>
            <a:chExt cx="4434573" cy="6394449"/>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7617175" y="-159657"/>
              <a:ext cx="1573350" cy="636723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10469231" y="-159657"/>
              <a:ext cx="1532203" cy="63890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AFB3D43-7952-4434-971E-BC48A6F3300A}"/>
                </a:ext>
              </a:extLst>
            </p:cNvPr>
            <p:cNvGrpSpPr/>
            <p:nvPr/>
          </p:nvGrpSpPr>
          <p:grpSpPr>
            <a:xfrm>
              <a:off x="7566861" y="174171"/>
              <a:ext cx="3806196" cy="6060621"/>
              <a:chOff x="4949373" y="-225879"/>
              <a:chExt cx="3806196" cy="6060621"/>
            </a:xfrm>
          </p:grpSpPr>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4949373" y="200932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6479720" y="-225879"/>
                <a:ext cx="2272396" cy="227239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89BAB454-FF78-4F16-8E94-F23AF31B8D18}"/>
              </a:ext>
            </a:extLst>
          </p:cNvPr>
          <p:cNvGrpSpPr/>
          <p:nvPr/>
        </p:nvGrpSpPr>
        <p:grpSpPr>
          <a:xfrm>
            <a:off x="6786717" y="361950"/>
            <a:ext cx="4110500" cy="6069203"/>
            <a:chOff x="6786717" y="361950"/>
            <a:chExt cx="4110500" cy="6069203"/>
          </a:xfrm>
        </p:grpSpPr>
        <p:grpSp>
          <p:nvGrpSpPr>
            <p:cNvPr id="2" name="Group 1">
              <a:extLst>
                <a:ext uri="{FF2B5EF4-FFF2-40B4-BE49-F238E27FC236}">
                  <a16:creationId xmlns:a16="http://schemas.microsoft.com/office/drawing/2014/main" id="{FCA930A8-9128-40B9-B366-DF79A0D81F38}"/>
                </a:ext>
              </a:extLst>
            </p:cNvPr>
            <p:cNvGrpSpPr/>
            <p:nvPr/>
          </p:nvGrpSpPr>
          <p:grpSpPr>
            <a:xfrm>
              <a:off x="7303601" y="53001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FB613F0B-5148-4274-B981-4635A68A5E03}"/>
                </a:ext>
              </a:extLst>
            </p:cNvPr>
            <p:cNvGrpSpPr/>
            <p:nvPr/>
          </p:nvGrpSpPr>
          <p:grpSpPr>
            <a:xfrm rot="900000">
              <a:off x="6786717" y="361950"/>
              <a:ext cx="1771502" cy="1538589"/>
              <a:chOff x="4591050" y="861711"/>
              <a:chExt cx="1771502" cy="1538589"/>
            </a:xfrm>
          </p:grpSpPr>
          <p:cxnSp>
            <p:nvCxnSpPr>
              <p:cNvPr id="31" name="Straight Arrow Connector 30">
                <a:extLst>
                  <a:ext uri="{FF2B5EF4-FFF2-40B4-BE49-F238E27FC236}">
                    <a16:creationId xmlns:a16="http://schemas.microsoft.com/office/drawing/2014/main" id="{DB6FA482-6724-45DE-A0D7-812728742FF4}"/>
                  </a:ext>
                </a:extLst>
              </p:cNvPr>
              <p:cNvCxnSpPr>
                <a:cxnSpLocks/>
              </p:cNvCxnSpPr>
              <p:nvPr/>
            </p:nvCxnSpPr>
            <p:spPr>
              <a:xfrm flipV="1">
                <a:off x="6362552" y="876300"/>
                <a:ext cx="0" cy="152400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2" name="Subtitle 2">
                    <a:extLst>
                      <a:ext uri="{FF2B5EF4-FFF2-40B4-BE49-F238E27FC236}">
                        <a16:creationId xmlns:a16="http://schemas.microsoft.com/office/drawing/2014/main" id="{B7D37DAE-AA88-44F8-9B9E-689A5A860B3D}"/>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time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r>
                      <a:rPr lang="en-US" sz="4000" dirty="0">
                        <a:solidFill>
                          <a:srgbClr val="FF0000"/>
                        </a:solidFill>
                      </a:rPr>
                      <a:t> </a:t>
                    </a:r>
                    <a:endParaRPr lang="en-US" sz="2000" dirty="0">
                      <a:solidFill>
                        <a:srgbClr val="FF0000"/>
                      </a:solidFill>
                    </a:endParaRPr>
                  </a:p>
                </p:txBody>
              </p:sp>
            </mc:Choice>
            <mc:Fallback xmlns="">
              <p:sp>
                <p:nvSpPr>
                  <p:cNvPr id="32" name="Subtitle 2">
                    <a:extLst>
                      <a:ext uri="{FF2B5EF4-FFF2-40B4-BE49-F238E27FC236}">
                        <a16:creationId xmlns:a16="http://schemas.microsoft.com/office/drawing/2014/main" id="{B7D37DAE-AA88-44F8-9B9E-689A5A860B3D}"/>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3"/>
                    <a:stretch>
                      <a:fillRect l="-8904" t="-16842" b="-10000"/>
                    </a:stretch>
                  </a:blipFill>
                </p:spPr>
                <p:txBody>
                  <a:bodyPr/>
                  <a:lstStyle/>
                  <a:p>
                    <a:r>
                      <a:rPr lang="en-CA">
                        <a:noFill/>
                      </a:rPr>
                      <a:t> </a:t>
                    </a:r>
                  </a:p>
                </p:txBody>
              </p:sp>
            </mc:Fallback>
          </mc:AlternateContent>
        </p:grpSp>
      </p:grpSp>
      <p:grpSp>
        <p:nvGrpSpPr>
          <p:cNvPr id="37" name="Group 36">
            <a:extLst>
              <a:ext uri="{FF2B5EF4-FFF2-40B4-BE49-F238E27FC236}">
                <a16:creationId xmlns:a16="http://schemas.microsoft.com/office/drawing/2014/main" id="{E086F906-D7F3-47B5-A3D2-CFA48F0C6B8C}"/>
              </a:ext>
            </a:extLst>
          </p:cNvPr>
          <p:cNvGrpSpPr/>
          <p:nvPr/>
        </p:nvGrpSpPr>
        <p:grpSpPr>
          <a:xfrm>
            <a:off x="1412772" y="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4"/>
                  <a:stretch>
                    <a:fillRect l="-7836" t="-22581" b="-19355"/>
                  </a:stretch>
                </a:blipFill>
              </p:spPr>
              <p:txBody>
                <a:bodyPr/>
                <a:lstStyle/>
                <a:p>
                  <a:r>
                    <a:rPr lang="en-CA">
                      <a:noFill/>
                    </a:rPr>
                    <a:t> </a:t>
                  </a:r>
                </a:p>
              </p:txBody>
            </p:sp>
          </mc:Fallback>
        </mc:AlternateContent>
      </p:grpSp>
      <p:grpSp>
        <p:nvGrpSpPr>
          <p:cNvPr id="33" name="Group 32">
            <a:extLst>
              <a:ext uri="{FF2B5EF4-FFF2-40B4-BE49-F238E27FC236}">
                <a16:creationId xmlns:a16="http://schemas.microsoft.com/office/drawing/2014/main" id="{58746CCE-FC78-4EAA-93E7-B6262FC5E7CC}"/>
              </a:ext>
            </a:extLst>
          </p:cNvPr>
          <p:cNvGrpSpPr/>
          <p:nvPr/>
        </p:nvGrpSpPr>
        <p:grpSpPr>
          <a:xfrm>
            <a:off x="895350" y="5300183"/>
            <a:ext cx="3593616" cy="1130970"/>
            <a:chOff x="6522169" y="3979384"/>
            <a:chExt cx="3593616" cy="1130970"/>
          </a:xfrm>
        </p:grpSpPr>
        <p:sp>
          <p:nvSpPr>
            <p:cNvPr id="34" name="Rectangle 33">
              <a:extLst>
                <a:ext uri="{FF2B5EF4-FFF2-40B4-BE49-F238E27FC236}">
                  <a16:creationId xmlns:a16="http://schemas.microsoft.com/office/drawing/2014/main" id="{885E6998-BB56-4D08-914D-F48F3F9A12BA}"/>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2" descr="Image result for marie curie">
              <a:extLst>
                <a:ext uri="{FF2B5EF4-FFF2-40B4-BE49-F238E27FC236}">
                  <a16:creationId xmlns:a16="http://schemas.microsoft.com/office/drawing/2014/main" id="{CB541CBE-C6AA-43FA-A88D-63AE3575FF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Emmy Noether - Wikipedia">
              <a:extLst>
                <a:ext uri="{FF2B5EF4-FFF2-40B4-BE49-F238E27FC236}">
                  <a16:creationId xmlns:a16="http://schemas.microsoft.com/office/drawing/2014/main" id="{111B5A79-D88C-4DF9-AC63-48CAF435B0D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360779AF-B5F7-48CA-A295-B81CE972E25C}"/>
              </a:ext>
            </a:extLst>
          </p:cNvPr>
          <p:cNvGrpSpPr/>
          <p:nvPr/>
        </p:nvGrpSpPr>
        <p:grpSpPr>
          <a:xfrm>
            <a:off x="1190360" y="454479"/>
            <a:ext cx="2888343" cy="5780313"/>
            <a:chOff x="295010" y="454479"/>
            <a:chExt cx="2888343" cy="5780313"/>
          </a:xfrm>
        </p:grpSpPr>
        <p:grpSp>
          <p:nvGrpSpPr>
            <p:cNvPr id="3" name="Group 2">
              <a:extLst>
                <a:ext uri="{FF2B5EF4-FFF2-40B4-BE49-F238E27FC236}">
                  <a16:creationId xmlns:a16="http://schemas.microsoft.com/office/drawing/2014/main" id="{D2F48051-5DA6-403B-B57D-D52261AD29C1}"/>
                </a:ext>
              </a:extLst>
            </p:cNvPr>
            <p:cNvGrpSpPr/>
            <p:nvPr/>
          </p:nvGrpSpPr>
          <p:grpSpPr>
            <a:xfrm>
              <a:off x="313574" y="454479"/>
              <a:ext cx="2852056" cy="5774871"/>
              <a:chOff x="313574" y="454479"/>
              <a:chExt cx="2852056" cy="5774871"/>
            </a:xfrm>
          </p:grpSpPr>
          <p:cxnSp>
            <p:nvCxnSpPr>
              <p:cNvPr id="40" name="Straight Connector 39">
                <a:extLst>
                  <a:ext uri="{FF2B5EF4-FFF2-40B4-BE49-F238E27FC236}">
                    <a16:creationId xmlns:a16="http://schemas.microsoft.com/office/drawing/2014/main" id="{DD2CD854-6995-46E6-952C-DA5FB7148955}"/>
                  </a:ext>
                </a:extLst>
              </p:cNvPr>
              <p:cNvCxnSpPr>
                <a:cxnSpLocks/>
              </p:cNvCxnSpPr>
              <p:nvPr/>
            </p:nvCxnSpPr>
            <p:spPr>
              <a:xfrm flipV="1">
                <a:off x="313574"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1A61A6-85E9-47A1-BE82-7EE4E39B09E3}"/>
                  </a:ext>
                </a:extLst>
              </p:cNvPr>
              <p:cNvCxnSpPr>
                <a:cxnSpLocks/>
              </p:cNvCxnSpPr>
              <p:nvPr/>
            </p:nvCxnSpPr>
            <p:spPr>
              <a:xfrm flipV="1">
                <a:off x="3165630"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17161C9-9409-4060-85C9-1818D6E709D1}"/>
                </a:ext>
              </a:extLst>
            </p:cNvPr>
            <p:cNvGrpSpPr/>
            <p:nvPr/>
          </p:nvGrpSpPr>
          <p:grpSpPr>
            <a:xfrm>
              <a:off x="295010" y="513444"/>
              <a:ext cx="2888343" cy="5721348"/>
              <a:chOff x="5021944" y="113394"/>
              <a:chExt cx="2888343" cy="5721348"/>
            </a:xfrm>
          </p:grpSpPr>
          <p:cxnSp>
            <p:nvCxnSpPr>
              <p:cNvPr id="43" name="Straight Connector 42">
                <a:extLst>
                  <a:ext uri="{FF2B5EF4-FFF2-40B4-BE49-F238E27FC236}">
                    <a16:creationId xmlns:a16="http://schemas.microsoft.com/office/drawing/2014/main" id="{3D6DAD75-6C89-4B0B-8A49-6A193DD47BC9}"/>
                  </a:ext>
                </a:extLst>
              </p:cNvPr>
              <p:cNvCxnSpPr>
                <a:cxnSpLocks/>
              </p:cNvCxnSpPr>
              <p:nvPr/>
            </p:nvCxnSpPr>
            <p:spPr>
              <a:xfrm flipH="1">
                <a:off x="5021944" y="2946400"/>
                <a:ext cx="2873827" cy="288834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C17321-9669-4451-A120-D196CF98E462}"/>
                  </a:ext>
                </a:extLst>
              </p:cNvPr>
              <p:cNvCxnSpPr>
                <a:cxnSpLocks/>
              </p:cNvCxnSpPr>
              <p:nvPr/>
            </p:nvCxnSpPr>
            <p:spPr>
              <a:xfrm flipH="1" flipV="1">
                <a:off x="5048250" y="113394"/>
                <a:ext cx="2862037" cy="286203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95896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11FE8A34-03E6-4615-A753-DA7D37103C71}"/>
              </a:ext>
            </a:extLst>
          </p:cNvPr>
          <p:cNvGrpSpPr/>
          <p:nvPr/>
        </p:nvGrpSpPr>
        <p:grpSpPr>
          <a:xfrm>
            <a:off x="1126717" y="2739636"/>
            <a:ext cx="3691063" cy="1041392"/>
            <a:chOff x="6796368" y="4616939"/>
            <a:chExt cx="3691063" cy="1041392"/>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rot="827219" flipV="1">
              <a:off x="6879189" y="4772932"/>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8" name="Subtitle 2">
              <a:extLst>
                <a:ext uri="{FF2B5EF4-FFF2-40B4-BE49-F238E27FC236}">
                  <a16:creationId xmlns:a16="http://schemas.microsoft.com/office/drawing/2014/main" id="{0E82F27C-965E-4259-B5BB-19485DB2ABE7}"/>
                </a:ext>
              </a:extLst>
            </p:cNvPr>
            <p:cNvSpPr txBox="1">
              <a:spLocks/>
            </p:cNvSpPr>
            <p:nvPr/>
          </p:nvSpPr>
          <p:spPr>
            <a:xfrm>
              <a:off x="6796368" y="4616939"/>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p:grpSp>
        <p:nvGrpSpPr>
          <p:cNvPr id="8" name="Group 7">
            <a:extLst>
              <a:ext uri="{FF2B5EF4-FFF2-40B4-BE49-F238E27FC236}">
                <a16:creationId xmlns:a16="http://schemas.microsoft.com/office/drawing/2014/main" id="{AB74121C-52E8-4C05-B5A1-518F9D7C6555}"/>
              </a:ext>
            </a:extLst>
          </p:cNvPr>
          <p:cNvGrpSpPr/>
          <p:nvPr/>
        </p:nvGrpSpPr>
        <p:grpSpPr>
          <a:xfrm>
            <a:off x="8281190" y="2202095"/>
            <a:ext cx="3608242" cy="1005590"/>
            <a:chOff x="8281190" y="2202095"/>
            <a:chExt cx="3608242" cy="1005590"/>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8281190"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9" name="Subtitle 2">
              <a:extLst>
                <a:ext uri="{FF2B5EF4-FFF2-40B4-BE49-F238E27FC236}">
                  <a16:creationId xmlns:a16="http://schemas.microsoft.com/office/drawing/2014/main" id="{F02F78C1-B16A-41EB-A0EE-E8CB80A657EC}"/>
                </a:ext>
              </a:extLst>
            </p:cNvPr>
            <p:cNvSpPr txBox="1">
              <a:spLocks/>
            </p:cNvSpPr>
            <p:nvPr/>
          </p:nvSpPr>
          <p:spPr>
            <a:xfrm rot="20773670">
              <a:off x="8464279" y="2202095"/>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p:spTree>
    <p:custDataLst>
      <p:tags r:id="rId1"/>
    </p:custDataLst>
    <p:extLst>
      <p:ext uri="{BB962C8B-B14F-4D97-AF65-F5344CB8AC3E}">
        <p14:creationId xmlns:p14="http://schemas.microsoft.com/office/powerpoint/2010/main" val="2205111412"/>
      </p:ext>
    </p:extLst>
  </p:cSld>
  <p:clrMapOvr>
    <a:masterClrMapping/>
  </p:clrMapOvr>
  <mc:AlternateContent xmlns:mc="http://schemas.openxmlformats.org/markup-compatibility/2006" xmlns:p14="http://schemas.microsoft.com/office/powerpoint/2010/main">
    <mc:Choice Requires="p14">
      <p:transition spd="slow" p14:dur="2000" advTm="9922"/>
    </mc:Choice>
    <mc:Fallback xmlns="">
      <p:transition spd="slow" advTm="99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D32560-ADF9-4FDB-BEB6-03145DD91F64}"/>
              </a:ext>
            </a:extLst>
          </p:cNvPr>
          <p:cNvSpPr txBox="1"/>
          <p:nvPr/>
        </p:nvSpPr>
        <p:spPr>
          <a:xfrm>
            <a:off x="3155350" y="687076"/>
            <a:ext cx="6022161" cy="1569660"/>
          </a:xfrm>
          <a:prstGeom prst="rect">
            <a:avLst/>
          </a:prstGeom>
          <a:noFill/>
        </p:spPr>
        <p:txBody>
          <a:bodyPr wrap="none" rtlCol="0">
            <a:spAutoFit/>
          </a:bodyPr>
          <a:lstStyle/>
          <a:p>
            <a:r>
              <a:rPr lang="en-US" sz="9600" u="sng" dirty="0"/>
              <a:t>Next Video:</a:t>
            </a:r>
            <a:endParaRPr lang="en-CA" sz="9600" dirty="0"/>
          </a:p>
        </p:txBody>
      </p:sp>
      <p:sp>
        <p:nvSpPr>
          <p:cNvPr id="3" name="TextBox 2">
            <a:extLst>
              <a:ext uri="{FF2B5EF4-FFF2-40B4-BE49-F238E27FC236}">
                <a16:creationId xmlns:a16="http://schemas.microsoft.com/office/drawing/2014/main" id="{04E98E35-2BCA-461E-94E9-BF2459FB9DA6}"/>
              </a:ext>
            </a:extLst>
          </p:cNvPr>
          <p:cNvSpPr txBox="1"/>
          <p:nvPr/>
        </p:nvSpPr>
        <p:spPr>
          <a:xfrm>
            <a:off x="1112179" y="3240817"/>
            <a:ext cx="10568543" cy="2554545"/>
          </a:xfrm>
          <a:prstGeom prst="rect">
            <a:avLst/>
          </a:prstGeom>
          <a:noFill/>
        </p:spPr>
        <p:txBody>
          <a:bodyPr wrap="square" rtlCol="0">
            <a:spAutoFit/>
          </a:bodyPr>
          <a:lstStyle/>
          <a:p>
            <a:pPr algn="ctr"/>
            <a:r>
              <a:rPr lang="en-US" sz="8000" dirty="0"/>
              <a:t>Lorentz Transformation </a:t>
            </a:r>
            <a:r>
              <a:rPr lang="en-US" sz="8000" u="sng" dirty="0">
                <a:solidFill>
                  <a:srgbClr val="FF0000"/>
                </a:solidFill>
              </a:rPr>
              <a:t>Equations</a:t>
            </a:r>
            <a:r>
              <a:rPr lang="en-US" sz="8000" dirty="0"/>
              <a:t>!</a:t>
            </a:r>
            <a:endParaRPr lang="en-CA" sz="8000" dirty="0"/>
          </a:p>
        </p:txBody>
      </p:sp>
    </p:spTree>
    <p:extLst>
      <p:ext uri="{BB962C8B-B14F-4D97-AF65-F5344CB8AC3E}">
        <p14:creationId xmlns:p14="http://schemas.microsoft.com/office/powerpoint/2010/main" val="725295436"/>
      </p:ext>
    </p:extLst>
  </p:cSld>
  <p:clrMapOvr>
    <a:masterClrMapping/>
  </p:clrMapOvr>
  <mc:AlternateContent xmlns:mc="http://schemas.openxmlformats.org/markup-compatibility/2006" xmlns:p14="http://schemas.microsoft.com/office/powerpoint/2010/main">
    <mc:Choice Requires="p14">
      <p:transition spd="slow" p14:dur="2000" advTm="4370"/>
    </mc:Choice>
    <mc:Fallback xmlns="">
      <p:transition spd="slow" advTm="43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21694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6403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3465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p:pic>
        <p:nvPicPr>
          <p:cNvPr id="68" name="Picture 67">
            <a:extLst>
              <a:ext uri="{FF2B5EF4-FFF2-40B4-BE49-F238E27FC236}">
                <a16:creationId xmlns:a16="http://schemas.microsoft.com/office/drawing/2014/main" id="{36D02E8E-5EA7-4D3A-AB6F-43B36291A778}"/>
              </a:ext>
            </a:extLst>
          </p:cNvPr>
          <p:cNvPicPr>
            <a:picLocks noChangeAspect="1"/>
          </p:cNvPicPr>
          <p:nvPr/>
        </p:nvPicPr>
        <p:blipFill rotWithShape="1">
          <a:blip r:embed="rId4">
            <a:alphaModFix/>
          </a:blip>
          <a:srcRect l="1" t="17222" r="44684" b="-3981"/>
          <a:stretch/>
        </p:blipFill>
        <p:spPr>
          <a:xfrm>
            <a:off x="87238" y="1447800"/>
            <a:ext cx="5437262" cy="4982956"/>
          </a:xfrm>
          <a:prstGeom prst="rect">
            <a:avLst/>
          </a:prstGeom>
        </p:spPr>
      </p:pic>
      <p:grpSp>
        <p:nvGrpSpPr>
          <p:cNvPr id="3" name="Group 2">
            <a:extLst>
              <a:ext uri="{FF2B5EF4-FFF2-40B4-BE49-F238E27FC236}">
                <a16:creationId xmlns:a16="http://schemas.microsoft.com/office/drawing/2014/main" id="{FA36A910-5849-44FB-B12E-0F539A834CCA}"/>
              </a:ext>
            </a:extLst>
          </p:cNvPr>
          <p:cNvGrpSpPr/>
          <p:nvPr/>
        </p:nvGrpSpPr>
        <p:grpSpPr>
          <a:xfrm>
            <a:off x="948748" y="1286954"/>
            <a:ext cx="2648474" cy="4911066"/>
            <a:chOff x="948748" y="1286954"/>
            <a:chExt cx="2648474" cy="4911066"/>
          </a:xfrm>
        </p:grpSpPr>
        <p:cxnSp>
          <p:nvCxnSpPr>
            <p:cNvPr id="69" name="Straight Arrow Connector 68">
              <a:extLst>
                <a:ext uri="{FF2B5EF4-FFF2-40B4-BE49-F238E27FC236}">
                  <a16:creationId xmlns:a16="http://schemas.microsoft.com/office/drawing/2014/main" id="{08C868D0-8B79-4473-BF74-A69E5F774535}"/>
                </a:ext>
              </a:extLst>
            </p:cNvPr>
            <p:cNvCxnSpPr>
              <a:cxnSpLocks/>
            </p:cNvCxnSpPr>
            <p:nvPr/>
          </p:nvCxnSpPr>
          <p:spPr>
            <a:xfrm flipV="1">
              <a:off x="1257152" y="1333500"/>
              <a:ext cx="0" cy="486452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71" name="Group 70">
              <a:extLst>
                <a:ext uri="{FF2B5EF4-FFF2-40B4-BE49-F238E27FC236}">
                  <a16:creationId xmlns:a16="http://schemas.microsoft.com/office/drawing/2014/main" id="{DEE59024-2DA8-4FF4-BCA2-8ACF743C9DF0}"/>
                </a:ext>
              </a:extLst>
            </p:cNvPr>
            <p:cNvGrpSpPr/>
            <p:nvPr/>
          </p:nvGrpSpPr>
          <p:grpSpPr>
            <a:xfrm>
              <a:off x="1132043" y="2135229"/>
              <a:ext cx="240004" cy="2804160"/>
              <a:chOff x="3135468" y="2624386"/>
              <a:chExt cx="240004" cy="2804160"/>
            </a:xfrm>
          </p:grpSpPr>
          <p:cxnSp>
            <p:nvCxnSpPr>
              <p:cNvPr id="73" name="Straight Connector 72">
                <a:extLst>
                  <a:ext uri="{FF2B5EF4-FFF2-40B4-BE49-F238E27FC236}">
                    <a16:creationId xmlns:a16="http://schemas.microsoft.com/office/drawing/2014/main" id="{9E501FC3-3C60-4AC1-A737-6C2B648920C6}"/>
                  </a:ext>
                </a:extLst>
              </p:cNvPr>
              <p:cNvCxnSpPr>
                <a:cxnSpLocks/>
              </p:cNvCxnSpPr>
              <p:nvPr/>
            </p:nvCxnSpPr>
            <p:spPr>
              <a:xfrm rot="16200000">
                <a:off x="3255470" y="3436621"/>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7EA9E5A-A467-41D6-B2D8-E4E171F751CC}"/>
                  </a:ext>
                </a:extLst>
              </p:cNvPr>
              <p:cNvCxnSpPr>
                <a:cxnSpLocks/>
              </p:cNvCxnSpPr>
              <p:nvPr/>
            </p:nvCxnSpPr>
            <p:spPr>
              <a:xfrm rot="16200000">
                <a:off x="3255471" y="250438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68B037C-1CEA-4C67-842C-6861277B61F3}"/>
                  </a:ext>
                </a:extLst>
              </p:cNvPr>
              <p:cNvCxnSpPr>
                <a:cxnSpLocks/>
              </p:cNvCxnSpPr>
              <p:nvPr/>
            </p:nvCxnSpPr>
            <p:spPr>
              <a:xfrm rot="16200000">
                <a:off x="3255470" y="437579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8BC6CFA-0677-4D7A-941D-0A6D9A65F879}"/>
                  </a:ext>
                </a:extLst>
              </p:cNvPr>
              <p:cNvCxnSpPr>
                <a:cxnSpLocks/>
              </p:cNvCxnSpPr>
              <p:nvPr/>
            </p:nvCxnSpPr>
            <p:spPr>
              <a:xfrm rot="16200000">
                <a:off x="3255471" y="530854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4" name="Subtitle 2">
                  <a:extLst>
                    <a:ext uri="{FF2B5EF4-FFF2-40B4-BE49-F238E27FC236}">
                      <a16:creationId xmlns:a16="http://schemas.microsoft.com/office/drawing/2014/main" id="{5E14E925-B01B-4A25-8DDE-7E1114FC2141}"/>
                    </a:ext>
                  </a:extLst>
                </p:cNvPr>
                <p:cNvSpPr txBox="1">
                  <a:spLocks/>
                </p:cNvSpPr>
                <p:nvPr/>
              </p:nvSpPr>
              <p:spPr>
                <a:xfrm>
                  <a:off x="948748" y="1286954"/>
                  <a:ext cx="2648474"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84" name="Subtitle 2">
                  <a:extLst>
                    <a:ext uri="{FF2B5EF4-FFF2-40B4-BE49-F238E27FC236}">
                      <a16:creationId xmlns:a16="http://schemas.microsoft.com/office/drawing/2014/main" id="{5E14E925-B01B-4A25-8DDE-7E1114FC2141}"/>
                    </a:ext>
                  </a:extLst>
                </p:cNvPr>
                <p:cNvSpPr txBox="1">
                  <a:spLocks noRot="1" noChangeAspect="1" noMove="1" noResize="1" noEditPoints="1" noAdjustHandles="1" noChangeArrowheads="1" noChangeShapeType="1" noTextEdit="1"/>
                </p:cNvSpPr>
                <p:nvPr/>
              </p:nvSpPr>
              <p:spPr>
                <a:xfrm>
                  <a:off x="948748" y="1286954"/>
                  <a:ext cx="2648474" cy="757540"/>
                </a:xfrm>
                <a:prstGeom prst="rect">
                  <a:avLst/>
                </a:prstGeom>
                <a:blipFill>
                  <a:blip r:embed="rId5"/>
                  <a:stretch>
                    <a:fillRect t="-22581" b="-19355"/>
                  </a:stretch>
                </a:blipFill>
              </p:spPr>
              <p:txBody>
                <a:bodyPr/>
                <a:lstStyle/>
                <a:p>
                  <a:r>
                    <a:rPr lang="en-CA">
                      <a:noFill/>
                    </a:rPr>
                    <a:t> </a:t>
                  </a:r>
                </a:p>
              </p:txBody>
            </p:sp>
          </mc:Fallback>
        </mc:AlternateContent>
      </p:grpSp>
      <p:cxnSp>
        <p:nvCxnSpPr>
          <p:cNvPr id="91" name="Straight Connector 90">
            <a:extLst>
              <a:ext uri="{FF2B5EF4-FFF2-40B4-BE49-F238E27FC236}">
                <a16:creationId xmlns:a16="http://schemas.microsoft.com/office/drawing/2014/main" id="{DE003A45-CDD6-420A-8EF2-DD1D36A47EE0}"/>
              </a:ext>
            </a:extLst>
          </p:cNvPr>
          <p:cNvCxnSpPr>
            <a:cxnSpLocks/>
          </p:cNvCxnSpPr>
          <p:nvPr/>
        </p:nvCxnSpPr>
        <p:spPr>
          <a:xfrm flipV="1">
            <a:off x="1278988" y="1170831"/>
            <a:ext cx="2381836" cy="4722350"/>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B16AA4C-053C-43E8-B685-2B5260122636}"/>
              </a:ext>
            </a:extLst>
          </p:cNvPr>
          <p:cNvCxnSpPr>
            <a:cxnSpLocks/>
          </p:cNvCxnSpPr>
          <p:nvPr/>
        </p:nvCxnSpPr>
        <p:spPr>
          <a:xfrm flipV="1">
            <a:off x="1313160" y="1263443"/>
            <a:ext cx="0" cy="45974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94" name="Picture 2">
            <a:extLst>
              <a:ext uri="{FF2B5EF4-FFF2-40B4-BE49-F238E27FC236}">
                <a16:creationId xmlns:a16="http://schemas.microsoft.com/office/drawing/2014/main" id="{24CA5025-08DC-4FE6-A7A0-907D1D461F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873884" y="5291422"/>
            <a:ext cx="754437" cy="1033388"/>
          </a:xfrm>
          <a:prstGeom prst="rect">
            <a:avLst/>
          </a:prstGeom>
          <a:noFill/>
          <a:extLst>
            <a:ext uri="{909E8E84-426E-40DD-AFC4-6F175D3DCCD1}">
              <a14:hiddenFill xmlns:a14="http://schemas.microsoft.com/office/drawing/2010/main">
                <a:solidFill>
                  <a:srgbClr val="FFFFFF"/>
                </a:solidFill>
              </a14:hiddenFill>
            </a:ext>
          </a:extLst>
        </p:spPr>
      </p:pic>
      <p:sp>
        <p:nvSpPr>
          <p:cNvPr id="95" name="Subtitle 2">
            <a:extLst>
              <a:ext uri="{FF2B5EF4-FFF2-40B4-BE49-F238E27FC236}">
                <a16:creationId xmlns:a16="http://schemas.microsoft.com/office/drawing/2014/main" id="{51703617-BE88-448D-A0F0-1D9AFCA136CF}"/>
              </a:ext>
            </a:extLst>
          </p:cNvPr>
          <p:cNvSpPr txBox="1">
            <a:spLocks/>
          </p:cNvSpPr>
          <p:nvPr/>
        </p:nvSpPr>
        <p:spPr>
          <a:xfrm>
            <a:off x="-24183" y="6076950"/>
            <a:ext cx="4709832" cy="781050"/>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00B0F0"/>
                </a:solidFill>
              </a:rPr>
              <a:t>scientist</a:t>
            </a:r>
          </a:p>
        </p:txBody>
      </p:sp>
      <p:grpSp>
        <p:nvGrpSpPr>
          <p:cNvPr id="2" name="Group 1">
            <a:extLst>
              <a:ext uri="{FF2B5EF4-FFF2-40B4-BE49-F238E27FC236}">
                <a16:creationId xmlns:a16="http://schemas.microsoft.com/office/drawing/2014/main" id="{3CB4EA81-6063-41B4-838B-B086C3A39D88}"/>
              </a:ext>
            </a:extLst>
          </p:cNvPr>
          <p:cNvGrpSpPr/>
          <p:nvPr/>
        </p:nvGrpSpPr>
        <p:grpSpPr>
          <a:xfrm>
            <a:off x="0" y="5134730"/>
            <a:ext cx="4610100" cy="809033"/>
            <a:chOff x="0" y="5134730"/>
            <a:chExt cx="4610100" cy="809033"/>
          </a:xfrm>
        </p:grpSpPr>
        <p:cxnSp>
          <p:nvCxnSpPr>
            <p:cNvPr id="70" name="Straight Arrow Connector 69">
              <a:extLst>
                <a:ext uri="{FF2B5EF4-FFF2-40B4-BE49-F238E27FC236}">
                  <a16:creationId xmlns:a16="http://schemas.microsoft.com/office/drawing/2014/main" id="{BC2CD935-0F51-44EF-A89B-2C772442ACB8}"/>
                </a:ext>
              </a:extLst>
            </p:cNvPr>
            <p:cNvCxnSpPr>
              <a:cxnSpLocks/>
            </p:cNvCxnSpPr>
            <p:nvPr/>
          </p:nvCxnSpPr>
          <p:spPr>
            <a:xfrm>
              <a:off x="0" y="5857793"/>
              <a:ext cx="453390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83" name="Subtitle 2">
                  <a:extLst>
                    <a:ext uri="{FF2B5EF4-FFF2-40B4-BE49-F238E27FC236}">
                      <a16:creationId xmlns:a16="http://schemas.microsoft.com/office/drawing/2014/main" id="{B6D095E0-516E-470B-B7A1-C49120FC2B92}"/>
                    </a:ext>
                  </a:extLst>
                </p:cNvPr>
                <p:cNvSpPr txBox="1">
                  <a:spLocks/>
                </p:cNvSpPr>
                <p:nvPr/>
              </p:nvSpPr>
              <p:spPr>
                <a:xfrm>
                  <a:off x="1961626" y="513473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83" name="Subtitle 2">
                  <a:extLst>
                    <a:ext uri="{FF2B5EF4-FFF2-40B4-BE49-F238E27FC236}">
                      <a16:creationId xmlns:a16="http://schemas.microsoft.com/office/drawing/2014/main" id="{B6D095E0-516E-470B-B7A1-C49120FC2B92}"/>
                    </a:ext>
                  </a:extLst>
                </p:cNvPr>
                <p:cNvSpPr txBox="1">
                  <a:spLocks noRot="1" noChangeAspect="1" noMove="1" noResize="1" noEditPoints="1" noAdjustHandles="1" noChangeArrowheads="1" noChangeShapeType="1" noTextEdit="1"/>
                </p:cNvSpPr>
                <p:nvPr/>
              </p:nvSpPr>
              <p:spPr>
                <a:xfrm>
                  <a:off x="1961626" y="5134730"/>
                  <a:ext cx="2648474" cy="776913"/>
                </a:xfrm>
                <a:prstGeom prst="rect">
                  <a:avLst/>
                </a:prstGeom>
                <a:blipFill>
                  <a:blip r:embed="rId7"/>
                  <a:stretch>
                    <a:fillRect l="-922" t="-21875" b="-15625"/>
                  </a:stretch>
                </a:blipFill>
              </p:spPr>
              <p:txBody>
                <a:bodyPr/>
                <a:lstStyle/>
                <a:p>
                  <a:r>
                    <a:rPr lang="en-CA">
                      <a:noFill/>
                    </a:rPr>
                    <a:t> </a:t>
                  </a:r>
                </a:p>
              </p:txBody>
            </p:sp>
          </mc:Fallback>
        </mc:AlternateContent>
        <p:cxnSp>
          <p:nvCxnSpPr>
            <p:cNvPr id="85" name="Straight Connector 84">
              <a:extLst>
                <a:ext uri="{FF2B5EF4-FFF2-40B4-BE49-F238E27FC236}">
                  <a16:creationId xmlns:a16="http://schemas.microsoft.com/office/drawing/2014/main" id="{7EDF3DF2-D53A-4297-A530-9AEBAF6E6B61}"/>
                </a:ext>
              </a:extLst>
            </p:cNvPr>
            <p:cNvCxnSpPr>
              <a:cxnSpLocks/>
            </p:cNvCxnSpPr>
            <p:nvPr/>
          </p:nvCxnSpPr>
          <p:spPr>
            <a:xfrm>
              <a:off x="3125383" y="5702093"/>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A5360B-C55B-4AFF-9A42-9274C53EC05A}"/>
                </a:ext>
              </a:extLst>
            </p:cNvPr>
            <p:cNvCxnSpPr>
              <a:cxnSpLocks/>
            </p:cNvCxnSpPr>
            <p:nvPr/>
          </p:nvCxnSpPr>
          <p:spPr>
            <a:xfrm>
              <a:off x="2191933" y="570376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378D3C-8359-4D81-996B-0C5D58E51C8E}"/>
                </a:ext>
              </a:extLst>
            </p:cNvPr>
            <p:cNvCxnSpPr>
              <a:cxnSpLocks/>
            </p:cNvCxnSpPr>
            <p:nvPr/>
          </p:nvCxnSpPr>
          <p:spPr>
            <a:xfrm>
              <a:off x="334558" y="570376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93" name="Picture 2" descr="Ford Mustang, Car, Racing Car, Sports Car, Automobile">
            <a:extLst>
              <a:ext uri="{FF2B5EF4-FFF2-40B4-BE49-F238E27FC236}">
                <a16:creationId xmlns:a16="http://schemas.microsoft.com/office/drawing/2014/main" id="{638666C8-5067-4C74-A4B8-C267E69425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512491" y="5450059"/>
            <a:ext cx="1432144" cy="707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17128053"/>
      </p:ext>
    </p:extLst>
  </p:cSld>
  <p:clrMapOvr>
    <a:masterClrMapping/>
  </p:clrMapOvr>
  <mc:AlternateContent xmlns:mc="http://schemas.openxmlformats.org/markup-compatibility/2006" xmlns:p14="http://schemas.microsoft.com/office/powerpoint/2010/main">
    <mc:Choice Requires="p14">
      <p:transition p14:dur="0" advTm="7990"/>
    </mc:Choice>
    <mc:Fallback xmlns="">
      <p:transition advTm="79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fill="hold" nodeType="clickEffect">
                                  <p:stCondLst>
                                    <p:cond delay="0"/>
                                  </p:stCondLst>
                                  <p:childTnLst>
                                    <p:animMotion origin="layout" path="M -4.16667E-6 7.40741E-7 L 0.00183 -0.53727 " pathEditMode="relative" rAng="0" ptsTypes="AA">
                                      <p:cBhvr>
                                        <p:cTn id="16" dur="4000" fill="hold"/>
                                        <p:tgtEl>
                                          <p:spTgt spid="94"/>
                                        </p:tgtEl>
                                        <p:attrNameLst>
                                          <p:attrName>ppt_x</p:attrName>
                                          <p:attrName>ppt_y</p:attrName>
                                        </p:attrNameLst>
                                      </p:cBhvr>
                                      <p:rCtr x="91" y="-26875"/>
                                    </p:animMotion>
                                  </p:childTnLst>
                                </p:cTn>
                              </p:par>
                              <p:par>
                                <p:cTn id="17" presetID="42" presetClass="path" presetSubtype="0" fill="hold" nodeType="withEffect">
                                  <p:stCondLst>
                                    <p:cond delay="0"/>
                                  </p:stCondLst>
                                  <p:childTnLst>
                                    <p:animMotion origin="layout" path="M -1.25E-6 3.7037E-6 L 0.15508 -0.53681 " pathEditMode="relative" rAng="0" ptsTypes="AA">
                                      <p:cBhvr>
                                        <p:cTn id="18" dur="4000" fill="hold"/>
                                        <p:tgtEl>
                                          <p:spTgt spid="93"/>
                                        </p:tgtEl>
                                        <p:attrNameLst>
                                          <p:attrName>ppt_x</p:attrName>
                                          <p:attrName>ppt_y</p:attrName>
                                        </p:attrNameLst>
                                      </p:cBhvr>
                                      <p:rCtr x="7747" y="-26852"/>
                                    </p:animMotion>
                                  </p:childTnLst>
                                </p:cTn>
                              </p:par>
                              <p:par>
                                <p:cTn id="19" presetID="22" presetClass="entr" presetSubtype="4"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down)">
                                      <p:cBhvr>
                                        <p:cTn id="21" dur="50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down)">
                                      <p:cBhvr>
                                        <p:cTn id="24" dur="5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8D483D-250B-45A9-BB23-59164087A0C1}"/>
              </a:ext>
            </a:extLst>
          </p:cNvPr>
          <p:cNvSpPr txBox="1">
            <a:spLocks/>
          </p:cNvSpPr>
          <p:nvPr/>
        </p:nvSpPr>
        <p:spPr>
          <a:xfrm>
            <a:off x="0" y="0"/>
            <a:ext cx="13155562" cy="1619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cxnSp>
        <p:nvCxnSpPr>
          <p:cNvPr id="26" name="Straight Connector 25">
            <a:extLst>
              <a:ext uri="{FF2B5EF4-FFF2-40B4-BE49-F238E27FC236}">
                <a16:creationId xmlns:a16="http://schemas.microsoft.com/office/drawing/2014/main" id="{EBE01F70-C1F2-4097-BBC3-D63301A48E78}"/>
              </a:ext>
            </a:extLst>
          </p:cNvPr>
          <p:cNvCxnSpPr>
            <a:cxnSpLocks/>
          </p:cNvCxnSpPr>
          <p:nvPr/>
        </p:nvCxnSpPr>
        <p:spPr>
          <a:xfrm>
            <a:off x="0" y="1216940"/>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Subtitle 2">
            <a:extLst>
              <a:ext uri="{FF2B5EF4-FFF2-40B4-BE49-F238E27FC236}">
                <a16:creationId xmlns:a16="http://schemas.microsoft.com/office/drawing/2014/main" id="{A41B5CDD-C423-4588-AFB3-E7451EA1EF66}"/>
              </a:ext>
            </a:extLst>
          </p:cNvPr>
          <p:cNvSpPr txBox="1">
            <a:spLocks/>
          </p:cNvSpPr>
          <p:nvPr/>
        </p:nvSpPr>
        <p:spPr>
          <a:xfrm>
            <a:off x="0" y="640325"/>
            <a:ext cx="12365935" cy="7810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Laws of motion are the same in all inertial reference frames</a:t>
            </a:r>
          </a:p>
        </p:txBody>
      </p:sp>
      <p:sp>
        <p:nvSpPr>
          <p:cNvPr id="38" name="Title 1">
            <a:extLst>
              <a:ext uri="{FF2B5EF4-FFF2-40B4-BE49-F238E27FC236}">
                <a16:creationId xmlns:a16="http://schemas.microsoft.com/office/drawing/2014/main" id="{AA222FA9-5447-420F-8724-BB1CC86A30D4}"/>
              </a:ext>
            </a:extLst>
          </p:cNvPr>
          <p:cNvSpPr txBox="1">
            <a:spLocks/>
          </p:cNvSpPr>
          <p:nvPr/>
        </p:nvSpPr>
        <p:spPr>
          <a:xfrm>
            <a:off x="27653" y="-346587"/>
            <a:ext cx="10721009" cy="161925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dirty="0">
                <a:solidFill>
                  <a:srgbClr val="00B0F0"/>
                </a:solidFill>
              </a:rPr>
              <a:t>Galilean Principle of Relativity</a:t>
            </a:r>
            <a:endParaRPr lang="en-US" sz="9600" b="1" dirty="0"/>
          </a:p>
        </p:txBody>
      </p:sp>
      <p:pic>
        <p:nvPicPr>
          <p:cNvPr id="68" name="Picture 67">
            <a:extLst>
              <a:ext uri="{FF2B5EF4-FFF2-40B4-BE49-F238E27FC236}">
                <a16:creationId xmlns:a16="http://schemas.microsoft.com/office/drawing/2014/main" id="{36D02E8E-5EA7-4D3A-AB6F-43B36291A778}"/>
              </a:ext>
            </a:extLst>
          </p:cNvPr>
          <p:cNvPicPr>
            <a:picLocks noChangeAspect="1"/>
          </p:cNvPicPr>
          <p:nvPr/>
        </p:nvPicPr>
        <p:blipFill rotWithShape="1">
          <a:blip r:embed="rId4">
            <a:alphaModFix/>
          </a:blip>
          <a:srcRect l="1" t="17222" r="44684" b="-3981"/>
          <a:stretch/>
        </p:blipFill>
        <p:spPr>
          <a:xfrm>
            <a:off x="87238" y="1447800"/>
            <a:ext cx="5437262" cy="4982956"/>
          </a:xfrm>
          <a:prstGeom prst="rect">
            <a:avLst/>
          </a:prstGeom>
        </p:spPr>
      </p:pic>
      <p:cxnSp>
        <p:nvCxnSpPr>
          <p:cNvPr id="69" name="Straight Arrow Connector 68">
            <a:extLst>
              <a:ext uri="{FF2B5EF4-FFF2-40B4-BE49-F238E27FC236}">
                <a16:creationId xmlns:a16="http://schemas.microsoft.com/office/drawing/2014/main" id="{08C868D0-8B79-4473-BF74-A69E5F774535}"/>
              </a:ext>
            </a:extLst>
          </p:cNvPr>
          <p:cNvCxnSpPr>
            <a:cxnSpLocks/>
          </p:cNvCxnSpPr>
          <p:nvPr/>
        </p:nvCxnSpPr>
        <p:spPr>
          <a:xfrm flipV="1">
            <a:off x="1257152" y="1333500"/>
            <a:ext cx="0" cy="486452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a:extLst>
              <a:ext uri="{FF2B5EF4-FFF2-40B4-BE49-F238E27FC236}">
                <a16:creationId xmlns:a16="http://schemas.microsoft.com/office/drawing/2014/main" id="{BC2CD935-0F51-44EF-A89B-2C772442ACB8}"/>
              </a:ext>
            </a:extLst>
          </p:cNvPr>
          <p:cNvCxnSpPr>
            <a:cxnSpLocks/>
          </p:cNvCxnSpPr>
          <p:nvPr/>
        </p:nvCxnSpPr>
        <p:spPr>
          <a:xfrm>
            <a:off x="0" y="5857793"/>
            <a:ext cx="453390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71" name="Group 70">
            <a:extLst>
              <a:ext uri="{FF2B5EF4-FFF2-40B4-BE49-F238E27FC236}">
                <a16:creationId xmlns:a16="http://schemas.microsoft.com/office/drawing/2014/main" id="{DEE59024-2DA8-4FF4-BCA2-8ACF743C9DF0}"/>
              </a:ext>
            </a:extLst>
          </p:cNvPr>
          <p:cNvGrpSpPr/>
          <p:nvPr/>
        </p:nvGrpSpPr>
        <p:grpSpPr>
          <a:xfrm>
            <a:off x="1132043" y="2135229"/>
            <a:ext cx="240004" cy="2804160"/>
            <a:chOff x="3135468" y="2624386"/>
            <a:chExt cx="240004" cy="2804160"/>
          </a:xfrm>
        </p:grpSpPr>
        <p:cxnSp>
          <p:nvCxnSpPr>
            <p:cNvPr id="73" name="Straight Connector 72">
              <a:extLst>
                <a:ext uri="{FF2B5EF4-FFF2-40B4-BE49-F238E27FC236}">
                  <a16:creationId xmlns:a16="http://schemas.microsoft.com/office/drawing/2014/main" id="{9E501FC3-3C60-4AC1-A737-6C2B648920C6}"/>
                </a:ext>
              </a:extLst>
            </p:cNvPr>
            <p:cNvCxnSpPr>
              <a:cxnSpLocks/>
            </p:cNvCxnSpPr>
            <p:nvPr/>
          </p:nvCxnSpPr>
          <p:spPr>
            <a:xfrm rot="16200000">
              <a:off x="3255470" y="3436621"/>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7EA9E5A-A467-41D6-B2D8-E4E171F751CC}"/>
                </a:ext>
              </a:extLst>
            </p:cNvPr>
            <p:cNvCxnSpPr>
              <a:cxnSpLocks/>
            </p:cNvCxnSpPr>
            <p:nvPr/>
          </p:nvCxnSpPr>
          <p:spPr>
            <a:xfrm rot="16200000">
              <a:off x="3255471" y="250438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68B037C-1CEA-4C67-842C-6861277B61F3}"/>
                </a:ext>
              </a:extLst>
            </p:cNvPr>
            <p:cNvCxnSpPr>
              <a:cxnSpLocks/>
            </p:cNvCxnSpPr>
            <p:nvPr/>
          </p:nvCxnSpPr>
          <p:spPr>
            <a:xfrm rot="16200000">
              <a:off x="3255470" y="437579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8BC6CFA-0677-4D7A-941D-0A6D9A65F879}"/>
                </a:ext>
              </a:extLst>
            </p:cNvPr>
            <p:cNvCxnSpPr>
              <a:cxnSpLocks/>
            </p:cNvCxnSpPr>
            <p:nvPr/>
          </p:nvCxnSpPr>
          <p:spPr>
            <a:xfrm rot="16200000">
              <a:off x="3255471" y="530854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Subtitle 2">
                <a:extLst>
                  <a:ext uri="{FF2B5EF4-FFF2-40B4-BE49-F238E27FC236}">
                    <a16:creationId xmlns:a16="http://schemas.microsoft.com/office/drawing/2014/main" id="{B6D095E0-516E-470B-B7A1-C49120FC2B92}"/>
                  </a:ext>
                </a:extLst>
              </p:cNvPr>
              <p:cNvSpPr txBox="1">
                <a:spLocks/>
              </p:cNvSpPr>
              <p:nvPr/>
            </p:nvSpPr>
            <p:spPr>
              <a:xfrm>
                <a:off x="1961626" y="513473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83" name="Subtitle 2">
                <a:extLst>
                  <a:ext uri="{FF2B5EF4-FFF2-40B4-BE49-F238E27FC236}">
                    <a16:creationId xmlns:a16="http://schemas.microsoft.com/office/drawing/2014/main" id="{B6D095E0-516E-470B-B7A1-C49120FC2B92}"/>
                  </a:ext>
                </a:extLst>
              </p:cNvPr>
              <p:cNvSpPr txBox="1">
                <a:spLocks noRot="1" noChangeAspect="1" noMove="1" noResize="1" noEditPoints="1" noAdjustHandles="1" noChangeArrowheads="1" noChangeShapeType="1" noTextEdit="1"/>
              </p:cNvSpPr>
              <p:nvPr/>
            </p:nvSpPr>
            <p:spPr>
              <a:xfrm>
                <a:off x="1961626" y="5134730"/>
                <a:ext cx="2648474" cy="776913"/>
              </a:xfrm>
              <a:prstGeom prst="rect">
                <a:avLst/>
              </a:prstGeom>
              <a:blipFill>
                <a:blip r:embed="rId10"/>
                <a:stretch>
                  <a:fillRect l="-922" t="-21875" b="-156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Subtitle 2">
                <a:extLst>
                  <a:ext uri="{FF2B5EF4-FFF2-40B4-BE49-F238E27FC236}">
                    <a16:creationId xmlns:a16="http://schemas.microsoft.com/office/drawing/2014/main" id="{5E14E925-B01B-4A25-8DDE-7E1114FC2141}"/>
                  </a:ext>
                </a:extLst>
              </p:cNvPr>
              <p:cNvSpPr txBox="1">
                <a:spLocks/>
              </p:cNvSpPr>
              <p:nvPr/>
            </p:nvSpPr>
            <p:spPr>
              <a:xfrm>
                <a:off x="948748" y="1286954"/>
                <a:ext cx="2648474"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84" name="Subtitle 2">
                <a:extLst>
                  <a:ext uri="{FF2B5EF4-FFF2-40B4-BE49-F238E27FC236}">
                    <a16:creationId xmlns:a16="http://schemas.microsoft.com/office/drawing/2014/main" id="{5E14E925-B01B-4A25-8DDE-7E1114FC2141}"/>
                  </a:ext>
                </a:extLst>
              </p:cNvPr>
              <p:cNvSpPr txBox="1">
                <a:spLocks noRot="1" noChangeAspect="1" noMove="1" noResize="1" noEditPoints="1" noAdjustHandles="1" noChangeArrowheads="1" noChangeShapeType="1" noTextEdit="1"/>
              </p:cNvSpPr>
              <p:nvPr/>
            </p:nvSpPr>
            <p:spPr>
              <a:xfrm>
                <a:off x="948748" y="1286954"/>
                <a:ext cx="2648474" cy="757540"/>
              </a:xfrm>
              <a:prstGeom prst="rect">
                <a:avLst/>
              </a:prstGeom>
              <a:blipFill>
                <a:blip r:embed="rId11"/>
                <a:stretch>
                  <a:fillRect t="-22581" b="-19355"/>
                </a:stretch>
              </a:blipFill>
            </p:spPr>
            <p:txBody>
              <a:bodyPr/>
              <a:lstStyle/>
              <a:p>
                <a:r>
                  <a:rPr lang="en-CA">
                    <a:noFill/>
                  </a:rPr>
                  <a:t> </a:t>
                </a:r>
              </a:p>
            </p:txBody>
          </p:sp>
        </mc:Fallback>
      </mc:AlternateContent>
      <p:cxnSp>
        <p:nvCxnSpPr>
          <p:cNvPr id="85" name="Straight Connector 84">
            <a:extLst>
              <a:ext uri="{FF2B5EF4-FFF2-40B4-BE49-F238E27FC236}">
                <a16:creationId xmlns:a16="http://schemas.microsoft.com/office/drawing/2014/main" id="{7EDF3DF2-D53A-4297-A530-9AEBAF6E6B61}"/>
              </a:ext>
            </a:extLst>
          </p:cNvPr>
          <p:cNvCxnSpPr>
            <a:cxnSpLocks/>
          </p:cNvCxnSpPr>
          <p:nvPr/>
        </p:nvCxnSpPr>
        <p:spPr>
          <a:xfrm>
            <a:off x="3125383" y="5702093"/>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E003A45-CDD6-420A-8EF2-DD1D36A47EE0}"/>
              </a:ext>
            </a:extLst>
          </p:cNvPr>
          <p:cNvCxnSpPr>
            <a:cxnSpLocks/>
          </p:cNvCxnSpPr>
          <p:nvPr/>
        </p:nvCxnSpPr>
        <p:spPr>
          <a:xfrm flipV="1">
            <a:off x="1278988" y="1170831"/>
            <a:ext cx="2381836" cy="4722350"/>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B16AA4C-053C-43E8-B685-2B5260122636}"/>
              </a:ext>
            </a:extLst>
          </p:cNvPr>
          <p:cNvCxnSpPr>
            <a:cxnSpLocks/>
          </p:cNvCxnSpPr>
          <p:nvPr/>
        </p:nvCxnSpPr>
        <p:spPr>
          <a:xfrm flipV="1">
            <a:off x="1313160" y="1263443"/>
            <a:ext cx="0" cy="45974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94" name="Picture 2">
            <a:extLst>
              <a:ext uri="{FF2B5EF4-FFF2-40B4-BE49-F238E27FC236}">
                <a16:creationId xmlns:a16="http://schemas.microsoft.com/office/drawing/2014/main" id="{24CA5025-08DC-4FE6-A7A0-907D1D461F0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095" t="10139" b="5438"/>
          <a:stretch/>
        </p:blipFill>
        <p:spPr bwMode="auto">
          <a:xfrm>
            <a:off x="873884" y="1568508"/>
            <a:ext cx="754437" cy="1033388"/>
          </a:xfrm>
          <a:prstGeom prst="rect">
            <a:avLst/>
          </a:prstGeom>
          <a:noFill/>
          <a:extLst>
            <a:ext uri="{909E8E84-426E-40DD-AFC4-6F175D3DCCD1}">
              <a14:hiddenFill xmlns:a14="http://schemas.microsoft.com/office/drawing/2010/main">
                <a:solidFill>
                  <a:srgbClr val="FFFFFF"/>
                </a:solidFill>
              </a14:hiddenFill>
            </a:ext>
          </a:extLst>
        </p:spPr>
      </p:pic>
      <p:sp>
        <p:nvSpPr>
          <p:cNvPr id="95" name="Subtitle 2">
            <a:extLst>
              <a:ext uri="{FF2B5EF4-FFF2-40B4-BE49-F238E27FC236}">
                <a16:creationId xmlns:a16="http://schemas.microsoft.com/office/drawing/2014/main" id="{51703617-BE88-448D-A0F0-1D9AFCA136CF}"/>
              </a:ext>
            </a:extLst>
          </p:cNvPr>
          <p:cNvSpPr txBox="1">
            <a:spLocks/>
          </p:cNvSpPr>
          <p:nvPr/>
        </p:nvSpPr>
        <p:spPr>
          <a:xfrm>
            <a:off x="-24183" y="6076950"/>
            <a:ext cx="4709832" cy="781050"/>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00B0F0"/>
                </a:solidFill>
              </a:rPr>
              <a:t>scientist</a:t>
            </a:r>
          </a:p>
        </p:txBody>
      </p:sp>
      <p:cxnSp>
        <p:nvCxnSpPr>
          <p:cNvPr id="98" name="Straight Connector 97">
            <a:extLst>
              <a:ext uri="{FF2B5EF4-FFF2-40B4-BE49-F238E27FC236}">
                <a16:creationId xmlns:a16="http://schemas.microsoft.com/office/drawing/2014/main" id="{26A5360B-C55B-4AFF-9A42-9274C53EC05A}"/>
              </a:ext>
            </a:extLst>
          </p:cNvPr>
          <p:cNvCxnSpPr>
            <a:cxnSpLocks/>
          </p:cNvCxnSpPr>
          <p:nvPr/>
        </p:nvCxnSpPr>
        <p:spPr>
          <a:xfrm>
            <a:off x="2191933" y="570376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378D3C-8359-4D81-996B-0C5D58E51C8E}"/>
              </a:ext>
            </a:extLst>
          </p:cNvPr>
          <p:cNvCxnSpPr>
            <a:cxnSpLocks/>
          </p:cNvCxnSpPr>
          <p:nvPr/>
        </p:nvCxnSpPr>
        <p:spPr>
          <a:xfrm>
            <a:off x="334558" y="5703760"/>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D845364-1141-450C-AD81-915D3867C955}"/>
              </a:ext>
            </a:extLst>
          </p:cNvPr>
          <p:cNvGrpSpPr/>
          <p:nvPr/>
        </p:nvGrpSpPr>
        <p:grpSpPr>
          <a:xfrm>
            <a:off x="6400800" y="1187243"/>
            <a:ext cx="6019800" cy="5257799"/>
            <a:chOff x="6400800" y="1187243"/>
            <a:chExt cx="6019800" cy="5257799"/>
          </a:xfrm>
        </p:grpSpPr>
        <p:grpSp>
          <p:nvGrpSpPr>
            <p:cNvPr id="24" name="Group 23">
              <a:extLst>
                <a:ext uri="{FF2B5EF4-FFF2-40B4-BE49-F238E27FC236}">
                  <a16:creationId xmlns:a16="http://schemas.microsoft.com/office/drawing/2014/main" id="{33B7754B-3253-46CD-B2ED-E0CC918B5CDA}"/>
                </a:ext>
              </a:extLst>
            </p:cNvPr>
            <p:cNvGrpSpPr/>
            <p:nvPr/>
          </p:nvGrpSpPr>
          <p:grpSpPr>
            <a:xfrm>
              <a:off x="6400800" y="1187243"/>
              <a:ext cx="6019800" cy="5257799"/>
              <a:chOff x="6400800" y="545081"/>
              <a:chExt cx="6019800" cy="5257799"/>
            </a:xfrm>
          </p:grpSpPr>
          <p:grpSp>
            <p:nvGrpSpPr>
              <p:cNvPr id="30" name="Group 29">
                <a:extLst>
                  <a:ext uri="{FF2B5EF4-FFF2-40B4-BE49-F238E27FC236}">
                    <a16:creationId xmlns:a16="http://schemas.microsoft.com/office/drawing/2014/main" id="{471D49F2-2388-4506-AC65-87F362D1DBAA}"/>
                  </a:ext>
                </a:extLst>
              </p:cNvPr>
              <p:cNvGrpSpPr/>
              <p:nvPr/>
            </p:nvGrpSpPr>
            <p:grpSpPr>
              <a:xfrm>
                <a:off x="6400800" y="824688"/>
                <a:ext cx="5810250" cy="4978192"/>
                <a:chOff x="10382250" y="824688"/>
                <a:chExt cx="5810250" cy="4978192"/>
              </a:xfrm>
            </p:grpSpPr>
            <p:pic>
              <p:nvPicPr>
                <p:cNvPr id="65" name="Picture 64">
                  <a:extLst>
                    <a:ext uri="{FF2B5EF4-FFF2-40B4-BE49-F238E27FC236}">
                      <a16:creationId xmlns:a16="http://schemas.microsoft.com/office/drawing/2014/main" id="{F0A7B16E-6199-473D-A309-86132E5163CA}"/>
                    </a:ext>
                  </a:extLst>
                </p:cNvPr>
                <p:cNvPicPr>
                  <a:picLocks noChangeAspect="1"/>
                </p:cNvPicPr>
                <p:nvPr/>
              </p:nvPicPr>
              <p:blipFill rotWithShape="1">
                <a:blip r:embed="rId4">
                  <a:alphaModFix/>
                </a:blip>
                <a:srcRect l="1" t="17554" r="60382" b="-3982"/>
                <a:stretch/>
              </p:blipFill>
              <p:spPr>
                <a:xfrm>
                  <a:off x="12298288" y="824688"/>
                  <a:ext cx="3894212" cy="4963906"/>
                </a:xfrm>
                <a:prstGeom prst="rect">
                  <a:avLst/>
                </a:prstGeom>
              </p:spPr>
            </p:pic>
            <p:pic>
              <p:nvPicPr>
                <p:cNvPr id="66" name="Picture 65">
                  <a:extLst>
                    <a:ext uri="{FF2B5EF4-FFF2-40B4-BE49-F238E27FC236}">
                      <a16:creationId xmlns:a16="http://schemas.microsoft.com/office/drawing/2014/main" id="{1C67AE14-4381-4FE7-9343-E47AE591C53E}"/>
                    </a:ext>
                  </a:extLst>
                </p:cNvPr>
                <p:cNvPicPr>
                  <a:picLocks noChangeAspect="1"/>
                </p:cNvPicPr>
                <p:nvPr/>
              </p:nvPicPr>
              <p:blipFill rotWithShape="1">
                <a:blip r:embed="rId4"/>
                <a:srcRect l="47122" t="19959" r="19350" b="-3981"/>
                <a:stretch/>
              </p:blipFill>
              <p:spPr>
                <a:xfrm>
                  <a:off x="10382250" y="977087"/>
                  <a:ext cx="3295650" cy="4825793"/>
                </a:xfrm>
                <a:prstGeom prst="rect">
                  <a:avLst/>
                </a:prstGeom>
              </p:spPr>
            </p:pic>
          </p:grpSp>
          <p:grpSp>
            <p:nvGrpSpPr>
              <p:cNvPr id="31" name="Group 30">
                <a:extLst>
                  <a:ext uri="{FF2B5EF4-FFF2-40B4-BE49-F238E27FC236}">
                    <a16:creationId xmlns:a16="http://schemas.microsoft.com/office/drawing/2014/main" id="{E359DA6A-FCD0-416A-9824-521E2A03FA04}"/>
                  </a:ext>
                </a:extLst>
              </p:cNvPr>
              <p:cNvGrpSpPr/>
              <p:nvPr/>
            </p:nvGrpSpPr>
            <p:grpSpPr>
              <a:xfrm>
                <a:off x="6419850" y="545081"/>
                <a:ext cx="6000750" cy="5010777"/>
                <a:chOff x="6419850" y="545081"/>
                <a:chExt cx="6000750" cy="5010777"/>
              </a:xfrm>
            </p:grpSpPr>
            <p:grpSp>
              <p:nvGrpSpPr>
                <p:cNvPr id="32" name="Group 31">
                  <a:extLst>
                    <a:ext uri="{FF2B5EF4-FFF2-40B4-BE49-F238E27FC236}">
                      <a16:creationId xmlns:a16="http://schemas.microsoft.com/office/drawing/2014/main" id="{0124DEB4-3014-4645-8F76-0EE071167724}"/>
                    </a:ext>
                  </a:extLst>
                </p:cNvPr>
                <p:cNvGrpSpPr/>
                <p:nvPr/>
              </p:nvGrpSpPr>
              <p:grpSpPr>
                <a:xfrm>
                  <a:off x="9361643" y="560321"/>
                  <a:ext cx="240004" cy="3736906"/>
                  <a:chOff x="3135468" y="1691640"/>
                  <a:chExt cx="240004" cy="3736906"/>
                </a:xfrm>
              </p:grpSpPr>
              <p:cxnSp>
                <p:nvCxnSpPr>
                  <p:cNvPr id="60" name="Straight Connector 59">
                    <a:extLst>
                      <a:ext uri="{FF2B5EF4-FFF2-40B4-BE49-F238E27FC236}">
                        <a16:creationId xmlns:a16="http://schemas.microsoft.com/office/drawing/2014/main" id="{5985A840-0A6D-4A6D-9B8E-4F8CBF4E1A5B}"/>
                      </a:ext>
                    </a:extLst>
                  </p:cNvPr>
                  <p:cNvCxnSpPr>
                    <a:cxnSpLocks/>
                  </p:cNvCxnSpPr>
                  <p:nvPr/>
                </p:nvCxnSpPr>
                <p:spPr>
                  <a:xfrm rot="16200000">
                    <a:off x="3255470" y="157163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C8C9C0-1787-4E97-A5C7-4EF6ED8A1C9E}"/>
                      </a:ext>
                    </a:extLst>
                  </p:cNvPr>
                  <p:cNvCxnSpPr>
                    <a:cxnSpLocks/>
                  </p:cNvCxnSpPr>
                  <p:nvPr/>
                </p:nvCxnSpPr>
                <p:spPr>
                  <a:xfrm rot="16200000">
                    <a:off x="3255470" y="3436621"/>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FE6312-63C9-4C07-9773-25EF86CF27EA}"/>
                      </a:ext>
                    </a:extLst>
                  </p:cNvPr>
                  <p:cNvCxnSpPr>
                    <a:cxnSpLocks/>
                  </p:cNvCxnSpPr>
                  <p:nvPr/>
                </p:nvCxnSpPr>
                <p:spPr>
                  <a:xfrm rot="16200000">
                    <a:off x="3255471" y="250438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3E1ECAC-6655-4340-B4BE-CB7756D472C3}"/>
                      </a:ext>
                    </a:extLst>
                  </p:cNvPr>
                  <p:cNvCxnSpPr>
                    <a:cxnSpLocks/>
                  </p:cNvCxnSpPr>
                  <p:nvPr/>
                </p:nvCxnSpPr>
                <p:spPr>
                  <a:xfrm rot="16200000">
                    <a:off x="3255470" y="4375798"/>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D9EF0C-7017-4444-8862-5227928ABBF6}"/>
                      </a:ext>
                    </a:extLst>
                  </p:cNvPr>
                  <p:cNvCxnSpPr>
                    <a:cxnSpLocks/>
                  </p:cNvCxnSpPr>
                  <p:nvPr/>
                </p:nvCxnSpPr>
                <p:spPr>
                  <a:xfrm rot="16200000">
                    <a:off x="3255471" y="5308544"/>
                    <a:ext cx="0" cy="240003"/>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6D624390-5D6E-44B9-B9EB-56EB16A82B1C}"/>
                    </a:ext>
                  </a:extLst>
                </p:cNvPr>
                <p:cNvGrpSpPr/>
                <p:nvPr/>
              </p:nvGrpSpPr>
              <p:grpSpPr>
                <a:xfrm>
                  <a:off x="9178348" y="682892"/>
                  <a:ext cx="2648474" cy="4872966"/>
                  <a:chOff x="9178348" y="682892"/>
                  <a:chExt cx="2648474" cy="4872966"/>
                </a:xfrm>
              </p:grpSpPr>
              <p:cxnSp>
                <p:nvCxnSpPr>
                  <p:cNvPr id="52" name="Straight Arrow Connector 51">
                    <a:extLst>
                      <a:ext uri="{FF2B5EF4-FFF2-40B4-BE49-F238E27FC236}">
                        <a16:creationId xmlns:a16="http://schemas.microsoft.com/office/drawing/2014/main" id="{C5EC585A-D394-4B48-876B-47F33449D865}"/>
                      </a:ext>
                    </a:extLst>
                  </p:cNvPr>
                  <p:cNvCxnSpPr>
                    <a:cxnSpLocks/>
                  </p:cNvCxnSpPr>
                  <p:nvPr/>
                </p:nvCxnSpPr>
                <p:spPr>
                  <a:xfrm flipV="1">
                    <a:off x="9486752" y="786588"/>
                    <a:ext cx="0" cy="476927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4" name="Subtitle 2">
                        <a:extLst>
                          <a:ext uri="{FF2B5EF4-FFF2-40B4-BE49-F238E27FC236}">
                            <a16:creationId xmlns:a16="http://schemas.microsoft.com/office/drawing/2014/main" id="{C4E85835-16A7-49C5-9589-153782F520E1}"/>
                          </a:ext>
                        </a:extLst>
                      </p:cNvPr>
                      <p:cNvSpPr txBox="1">
                        <a:spLocks/>
                      </p:cNvSpPr>
                      <p:nvPr/>
                    </p:nvSpPr>
                    <p:spPr>
                      <a:xfrm>
                        <a:off x="9178348" y="682892"/>
                        <a:ext cx="2648474"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54" name="Subtitle 2">
                        <a:extLst>
                          <a:ext uri="{FF2B5EF4-FFF2-40B4-BE49-F238E27FC236}">
                            <a16:creationId xmlns:a16="http://schemas.microsoft.com/office/drawing/2014/main" id="{C4E85835-16A7-49C5-9589-153782F520E1}"/>
                          </a:ext>
                        </a:extLst>
                      </p:cNvPr>
                      <p:cNvSpPr txBox="1">
                        <a:spLocks noRot="1" noChangeAspect="1" noMove="1" noResize="1" noEditPoints="1" noAdjustHandles="1" noChangeArrowheads="1" noChangeShapeType="1" noTextEdit="1"/>
                      </p:cNvSpPr>
                      <p:nvPr/>
                    </p:nvSpPr>
                    <p:spPr>
                      <a:xfrm>
                        <a:off x="9178348" y="682892"/>
                        <a:ext cx="2648474" cy="757540"/>
                      </a:xfrm>
                      <a:prstGeom prst="rect">
                        <a:avLst/>
                      </a:prstGeom>
                      <a:blipFill>
                        <a:blip r:embed="rId5"/>
                        <a:stretch>
                          <a:fillRect t="-22400" b="-18400"/>
                        </a:stretch>
                      </a:blipFill>
                    </p:spPr>
                    <p:txBody>
                      <a:bodyPr/>
                      <a:lstStyle/>
                      <a:p>
                        <a:r>
                          <a:rPr lang="en-CA">
                            <a:noFill/>
                          </a:rPr>
                          <a:t> </a:t>
                        </a:r>
                      </a:p>
                    </p:txBody>
                  </p:sp>
                </mc:Fallback>
              </mc:AlternateContent>
            </p:grpSp>
            <p:cxnSp>
              <p:nvCxnSpPr>
                <p:cNvPr id="34" name="Straight Connector 33">
                  <a:extLst>
                    <a:ext uri="{FF2B5EF4-FFF2-40B4-BE49-F238E27FC236}">
                      <a16:creationId xmlns:a16="http://schemas.microsoft.com/office/drawing/2014/main" id="{8C25B9DE-4E6B-4DF1-959E-BB5A4EDF2322}"/>
                    </a:ext>
                  </a:extLst>
                </p:cNvPr>
                <p:cNvCxnSpPr>
                  <a:cxnSpLocks/>
                </p:cNvCxnSpPr>
                <p:nvPr/>
              </p:nvCxnSpPr>
              <p:spPr>
                <a:xfrm flipV="1">
                  <a:off x="9597488" y="545081"/>
                  <a:ext cx="0" cy="4705938"/>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9A5B84-79AC-4460-93F1-2BB507DB3DA1}"/>
                    </a:ext>
                  </a:extLst>
                </p:cNvPr>
                <p:cNvCxnSpPr>
                  <a:cxnSpLocks/>
                </p:cNvCxnSpPr>
                <p:nvPr/>
              </p:nvCxnSpPr>
              <p:spPr>
                <a:xfrm flipH="1" flipV="1">
                  <a:off x="7151007" y="547802"/>
                  <a:ext cx="2338614" cy="467087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324295B-0839-4795-8ED2-3B92A2D7ADB1}"/>
                    </a:ext>
                  </a:extLst>
                </p:cNvPr>
                <p:cNvGrpSpPr/>
                <p:nvPr/>
              </p:nvGrpSpPr>
              <p:grpSpPr>
                <a:xfrm>
                  <a:off x="6419850" y="4492568"/>
                  <a:ext cx="6000750" cy="813716"/>
                  <a:chOff x="6419850" y="4492568"/>
                  <a:chExt cx="6000750" cy="813716"/>
                </a:xfrm>
              </p:grpSpPr>
              <p:cxnSp>
                <p:nvCxnSpPr>
                  <p:cNvPr id="41" name="Straight Arrow Connector 40">
                    <a:extLst>
                      <a:ext uri="{FF2B5EF4-FFF2-40B4-BE49-F238E27FC236}">
                        <a16:creationId xmlns:a16="http://schemas.microsoft.com/office/drawing/2014/main" id="{44D5D877-9C44-40D6-BD55-0D603210B90C}"/>
                      </a:ext>
                    </a:extLst>
                  </p:cNvPr>
                  <p:cNvCxnSpPr>
                    <a:cxnSpLocks/>
                  </p:cNvCxnSpPr>
                  <p:nvPr/>
                </p:nvCxnSpPr>
                <p:spPr>
                  <a:xfrm>
                    <a:off x="6419850" y="5215631"/>
                    <a:ext cx="55435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3BEAC1CD-1F48-47E0-81F4-F47B8ACDE7A6}"/>
                      </a:ext>
                    </a:extLst>
                  </p:cNvPr>
                  <p:cNvCxnSpPr>
                    <a:cxnSpLocks/>
                  </p:cNvCxnSpPr>
                  <p:nvPr/>
                </p:nvCxnSpPr>
                <p:spPr>
                  <a:xfrm>
                    <a:off x="7633883" y="5066281"/>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Subtitle 2">
                        <a:extLst>
                          <a:ext uri="{FF2B5EF4-FFF2-40B4-BE49-F238E27FC236}">
                            <a16:creationId xmlns:a16="http://schemas.microsoft.com/office/drawing/2014/main" id="{E452051D-9FAD-495F-8E76-79BDCB976835}"/>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72" name="Subtitle 2">
                        <a:extLst>
                          <a:ext uri="{FF2B5EF4-FFF2-40B4-BE49-F238E27FC236}">
                            <a16:creationId xmlns:a16="http://schemas.microsoft.com/office/drawing/2014/main" id="{13F7EC26-7C6E-403D-98D8-E573ACB5296A}"/>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7"/>
                        <a:stretch>
                          <a:fillRect l="-690" t="-22047" b="-16535"/>
                        </a:stretch>
                      </a:blipFill>
                    </p:spPr>
                    <p:txBody>
                      <a:bodyPr/>
                      <a:lstStyle/>
                      <a:p>
                        <a:r>
                          <a:rPr lang="en-CA">
                            <a:noFill/>
                          </a:rPr>
                          <a:t> </a:t>
                        </a:r>
                      </a:p>
                    </p:txBody>
                  </p:sp>
                </mc:Fallback>
              </mc:AlternateContent>
              <p:cxnSp>
                <p:nvCxnSpPr>
                  <p:cNvPr id="44" name="Straight Connector 43">
                    <a:extLst>
                      <a:ext uri="{FF2B5EF4-FFF2-40B4-BE49-F238E27FC236}">
                        <a16:creationId xmlns:a16="http://schemas.microsoft.com/office/drawing/2014/main" id="{9BBE4F8C-949E-45AF-93E4-985C551F6DAB}"/>
                      </a:ext>
                    </a:extLst>
                  </p:cNvPr>
                  <p:cNvCxnSpPr>
                    <a:cxnSpLocks/>
                  </p:cNvCxnSpPr>
                  <p:nvPr/>
                </p:nvCxnSpPr>
                <p:spPr>
                  <a:xfrm>
                    <a:off x="11354983" y="5059931"/>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39" name="Picture 2" descr="Ford Mustang, Car, Racing Car, Sports Car, Automobile">
                  <a:extLst>
                    <a:ext uri="{FF2B5EF4-FFF2-40B4-BE49-F238E27FC236}">
                      <a16:creationId xmlns:a16="http://schemas.microsoft.com/office/drawing/2014/main" id="{D4B2D157-C171-4A16-916D-26CAB1BE36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8871890" y="1200150"/>
                  <a:ext cx="1432144" cy="7070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470DCCBB-D4A7-451C-A5AD-A2587BFD933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095" t="10139" b="5438"/>
                <a:stretch/>
              </p:blipFill>
              <p:spPr bwMode="auto">
                <a:xfrm>
                  <a:off x="7312784" y="971550"/>
                  <a:ext cx="754437" cy="1033388"/>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01" name="Straight Connector 100">
              <a:extLst>
                <a:ext uri="{FF2B5EF4-FFF2-40B4-BE49-F238E27FC236}">
                  <a16:creationId xmlns:a16="http://schemas.microsoft.com/office/drawing/2014/main" id="{69FA89A3-B818-4EC3-BB40-A3DFEDF3970D}"/>
                </a:ext>
              </a:extLst>
            </p:cNvPr>
            <p:cNvCxnSpPr>
              <a:cxnSpLocks/>
            </p:cNvCxnSpPr>
            <p:nvPr/>
          </p:nvCxnSpPr>
          <p:spPr>
            <a:xfrm>
              <a:off x="10421533" y="570311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E449DB-D475-4425-AC2D-F31D71588AAD}"/>
                </a:ext>
              </a:extLst>
            </p:cNvPr>
            <p:cNvCxnSpPr>
              <a:cxnSpLocks/>
            </p:cNvCxnSpPr>
            <p:nvPr/>
          </p:nvCxnSpPr>
          <p:spPr>
            <a:xfrm>
              <a:off x="8564158" y="5703112"/>
              <a:ext cx="0" cy="24000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96" name="Subtitle 2">
            <a:extLst>
              <a:ext uri="{FF2B5EF4-FFF2-40B4-BE49-F238E27FC236}">
                <a16:creationId xmlns:a16="http://schemas.microsoft.com/office/drawing/2014/main" id="{48C0EEF5-3B5A-4112-9255-4B1179FB6962}"/>
              </a:ext>
            </a:extLst>
          </p:cNvPr>
          <p:cNvSpPr txBox="1">
            <a:spLocks/>
          </p:cNvSpPr>
          <p:nvPr/>
        </p:nvSpPr>
        <p:spPr>
          <a:xfrm>
            <a:off x="7691720" y="6076950"/>
            <a:ext cx="3643030" cy="781050"/>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FF0000"/>
                </a:solidFill>
              </a:rPr>
              <a:t>car</a:t>
            </a:r>
            <a:endParaRPr lang="en-US" sz="4000" dirty="0"/>
          </a:p>
        </p:txBody>
      </p:sp>
      <mc:AlternateContent xmlns:mc="http://schemas.openxmlformats.org/markup-compatibility/2006" xmlns:a14="http://schemas.microsoft.com/office/drawing/2010/main">
        <mc:Choice Requires="a14">
          <p:sp>
            <p:nvSpPr>
              <p:cNvPr id="97" name="Subtitle 2">
                <a:extLst>
                  <a:ext uri="{FF2B5EF4-FFF2-40B4-BE49-F238E27FC236}">
                    <a16:creationId xmlns:a16="http://schemas.microsoft.com/office/drawing/2014/main" id="{04944AB3-B50D-49FE-88C4-BBF4835F1E1D}"/>
                  </a:ext>
                </a:extLst>
              </p:cNvPr>
              <p:cNvSpPr txBox="1">
                <a:spLocks/>
              </p:cNvSpPr>
              <p:nvPr/>
            </p:nvSpPr>
            <p:spPr>
              <a:xfrm>
                <a:off x="3071535" y="3368337"/>
                <a:ext cx="4808442" cy="781050"/>
              </a:xfrm>
              <a:prstGeom prst="rect">
                <a:avLst/>
              </a:prstGeom>
              <a:solidFill>
                <a:schemeClr val="bg1"/>
              </a:solidFill>
              <a:ln w="57150">
                <a:noFill/>
              </a:ln>
              <a:effectLst>
                <a:softEdge rad="63500"/>
              </a:effectLst>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5400" b="0" i="1" smtClean="0">
                        <a:latin typeface="Cambria Math" panose="02040503050406030204" pitchFamily="18" charset="0"/>
                        <a:ea typeface="Cambria Math" panose="02040503050406030204" pitchFamily="18" charset="0"/>
                      </a:rPr>
                      <m:t>⇐</m:t>
                    </m:r>
                  </m:oMath>
                </a14:m>
                <a:r>
                  <a:rPr lang="en-US" sz="5400" dirty="0"/>
                  <a:t> Equivalent </a:t>
                </a:r>
                <a14:m>
                  <m:oMath xmlns:m="http://schemas.openxmlformats.org/officeDocument/2006/math">
                    <m:r>
                      <a:rPr lang="en-US" sz="5400" b="0" i="1" smtClean="0">
                        <a:latin typeface="Cambria Math" panose="02040503050406030204" pitchFamily="18" charset="0"/>
                      </a:rPr>
                      <m:t>⇒</m:t>
                    </m:r>
                  </m:oMath>
                </a14:m>
                <a:endParaRPr lang="en-US" sz="5400" dirty="0"/>
              </a:p>
            </p:txBody>
          </p:sp>
        </mc:Choice>
        <mc:Fallback xmlns="">
          <p:sp>
            <p:nvSpPr>
              <p:cNvPr id="97" name="Subtitle 2">
                <a:extLst>
                  <a:ext uri="{FF2B5EF4-FFF2-40B4-BE49-F238E27FC236}">
                    <a16:creationId xmlns:a16="http://schemas.microsoft.com/office/drawing/2014/main" id="{04944AB3-B50D-49FE-88C4-BBF4835F1E1D}"/>
                  </a:ext>
                </a:extLst>
              </p:cNvPr>
              <p:cNvSpPr txBox="1">
                <a:spLocks noRot="1" noChangeAspect="1" noMove="1" noResize="1" noEditPoints="1" noAdjustHandles="1" noChangeArrowheads="1" noChangeShapeType="1" noTextEdit="1"/>
              </p:cNvSpPr>
              <p:nvPr/>
            </p:nvSpPr>
            <p:spPr>
              <a:xfrm>
                <a:off x="3071535" y="3368337"/>
                <a:ext cx="4808442" cy="781050"/>
              </a:xfrm>
              <a:prstGeom prst="rect">
                <a:avLst/>
              </a:prstGeom>
              <a:blipFill>
                <a:blip r:embed="rId14"/>
                <a:stretch>
                  <a:fillRect t="-35938" b="-50781"/>
                </a:stretch>
              </a:blipFill>
              <a:ln w="57150">
                <a:noFill/>
              </a:ln>
              <a:effectLst>
                <a:softEdge rad="63500"/>
              </a:effectLst>
            </p:spPr>
            <p:txBody>
              <a:bodyPr/>
              <a:lstStyle/>
              <a:p>
                <a:r>
                  <a:rPr lang="en-CA">
                    <a:noFill/>
                  </a:rPr>
                  <a:t> </a:t>
                </a:r>
              </a:p>
            </p:txBody>
          </p:sp>
        </mc:Fallback>
      </mc:AlternateContent>
      <p:pic>
        <p:nvPicPr>
          <p:cNvPr id="55" name="Picture 2" descr="Ford Mustang, Car, Racing Car, Sports Car, Automobile">
            <a:extLst>
              <a:ext uri="{FF2B5EF4-FFF2-40B4-BE49-F238E27FC236}">
                <a16:creationId xmlns:a16="http://schemas.microsoft.com/office/drawing/2014/main" id="{09A63B90-1E62-413A-B42A-BAF0BEEAA3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2441044" y="1858961"/>
            <a:ext cx="1432144" cy="70707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ord Mustang, Car, Racing Car, Sports Car, Automobile">
            <a:extLst>
              <a:ext uri="{FF2B5EF4-FFF2-40B4-BE49-F238E27FC236}">
                <a16:creationId xmlns:a16="http://schemas.microsoft.com/office/drawing/2014/main" id="{5E00CEB4-C2D3-4100-A195-837227C436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8911117" y="1811855"/>
            <a:ext cx="1432144" cy="707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26298642"/>
      </p:ext>
    </p:extLst>
  </p:cSld>
  <p:clrMapOvr>
    <a:masterClrMapping/>
  </p:clrMapOvr>
  <mc:AlternateContent xmlns:mc="http://schemas.openxmlformats.org/markup-compatibility/2006" xmlns:p14="http://schemas.microsoft.com/office/powerpoint/2010/main">
    <mc:Choice Requires="p14">
      <p:transition spd="med" p14:dur="700" advTm="8215">
        <p:fade/>
      </p:transition>
    </mc:Choice>
    <mc:Fallback xmlns="">
      <p:transition spd="med" advTm="821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819150"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819150"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819150"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819150"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819150"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819150"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
        <p:nvSpPr>
          <p:cNvPr id="57" name="Rectangle 56">
            <a:extLst>
              <a:ext uri="{FF2B5EF4-FFF2-40B4-BE49-F238E27FC236}">
                <a16:creationId xmlns:a16="http://schemas.microsoft.com/office/drawing/2014/main" id="{908AFBB2-3D42-44E9-A0B1-50E6C76DD307}"/>
              </a:ext>
            </a:extLst>
          </p:cNvPr>
          <p:cNvSpPr/>
          <p:nvPr/>
        </p:nvSpPr>
        <p:spPr>
          <a:xfrm rot="19787818">
            <a:off x="450596" y="3385431"/>
            <a:ext cx="12400139" cy="13826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Connector 58">
            <a:extLst>
              <a:ext uri="{FF2B5EF4-FFF2-40B4-BE49-F238E27FC236}">
                <a16:creationId xmlns:a16="http://schemas.microsoft.com/office/drawing/2014/main" id="{C96DCA53-BACA-44DE-B0A2-84C1D9EC43D9}"/>
              </a:ext>
            </a:extLst>
          </p:cNvPr>
          <p:cNvCxnSpPr>
            <a:cxnSpLocks/>
          </p:cNvCxnSpPr>
          <p:nvPr/>
        </p:nvCxnSpPr>
        <p:spPr>
          <a:xfrm flipV="1">
            <a:off x="1593887" y="533401"/>
            <a:ext cx="0" cy="5886449"/>
          </a:xfrm>
          <a:prstGeom prst="line">
            <a:avLst/>
          </a:prstGeom>
          <a:ln w="1270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6E52D8-E90E-46BB-9A0D-839397DD642B}"/>
              </a:ext>
            </a:extLst>
          </p:cNvPr>
          <p:cNvCxnSpPr>
            <a:cxnSpLocks/>
          </p:cNvCxnSpPr>
          <p:nvPr/>
        </p:nvCxnSpPr>
        <p:spPr>
          <a:xfrm flipV="1">
            <a:off x="1559715" y="495300"/>
            <a:ext cx="2429617" cy="5950331"/>
          </a:xfrm>
          <a:prstGeom prst="line">
            <a:avLst/>
          </a:prstGeom>
          <a:ln w="127000">
            <a:solidFill>
              <a:srgbClr val="FF0099"/>
            </a:solidFill>
          </a:ln>
        </p:spPr>
        <p:style>
          <a:lnRef idx="1">
            <a:schemeClr val="accent1"/>
          </a:lnRef>
          <a:fillRef idx="0">
            <a:schemeClr val="accent1"/>
          </a:fillRef>
          <a:effectRef idx="0">
            <a:schemeClr val="accent1"/>
          </a:effectRef>
          <a:fontRef idx="minor">
            <a:schemeClr val="tx1"/>
          </a:fontRef>
        </p:style>
      </p:cxnSp>
      <p:sp>
        <p:nvSpPr>
          <p:cNvPr id="70" name="Subtitle 2">
            <a:extLst>
              <a:ext uri="{FF2B5EF4-FFF2-40B4-BE49-F238E27FC236}">
                <a16:creationId xmlns:a16="http://schemas.microsoft.com/office/drawing/2014/main" id="{2E80B906-9509-45CA-A45B-36D6BD6F6516}"/>
              </a:ext>
            </a:extLst>
          </p:cNvPr>
          <p:cNvSpPr txBox="1">
            <a:spLocks/>
          </p:cNvSpPr>
          <p:nvPr/>
        </p:nvSpPr>
        <p:spPr>
          <a:xfrm>
            <a:off x="6980774" y="4346122"/>
            <a:ext cx="4709832" cy="781050"/>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00B0F0"/>
                </a:solidFill>
              </a:rPr>
              <a:t>scientist</a:t>
            </a:r>
          </a:p>
        </p:txBody>
      </p:sp>
    </p:spTree>
    <p:custDataLst>
      <p:tags r:id="rId1"/>
    </p:custDataLst>
    <p:extLst>
      <p:ext uri="{BB962C8B-B14F-4D97-AF65-F5344CB8AC3E}">
        <p14:creationId xmlns:p14="http://schemas.microsoft.com/office/powerpoint/2010/main" val="1728972389"/>
      </p:ext>
    </p:extLst>
  </p:cSld>
  <p:clrMapOvr>
    <a:masterClrMapping/>
  </p:clrMapOvr>
  <mc:AlternateContent xmlns:mc="http://schemas.openxmlformats.org/markup-compatibility/2006" xmlns:p14="http://schemas.microsoft.com/office/powerpoint/2010/main">
    <mc:Choice Requires="p14">
      <p:transition spd="slow" p14:dur="2000" advTm="28115"/>
    </mc:Choice>
    <mc:Fallback xmlns="">
      <p:transition spd="slow" advTm="28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down)">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down)">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819150"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819150"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819150"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819150"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819150"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819150"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4842549"/>
      </p:ext>
    </p:extLst>
  </p:cSld>
  <p:clrMapOvr>
    <a:masterClrMapping/>
  </p:clrMapOvr>
  <mc:AlternateContent xmlns:mc="http://schemas.openxmlformats.org/markup-compatibility/2006" xmlns:p14="http://schemas.microsoft.com/office/powerpoint/2010/main">
    <mc:Choice Requires="p14">
      <p:transition spd="med" p14:dur="700" advTm="4559">
        <p:fade/>
      </p:transition>
    </mc:Choice>
    <mc:Fallback xmlns="">
      <p:transition spd="med" advTm="455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F59F386-A4BF-40B1-B4C8-3EA1E25BE38F}"/>
              </a:ext>
            </a:extLst>
          </p:cNvPr>
          <p:cNvGrpSpPr/>
          <p:nvPr/>
        </p:nvGrpSpPr>
        <p:grpSpPr>
          <a:xfrm>
            <a:off x="495300" y="5840110"/>
            <a:ext cx="13011150" cy="1033388"/>
            <a:chOff x="-819150" y="5840110"/>
            <a:chExt cx="13011150" cy="1033388"/>
          </a:xfrm>
        </p:grpSpPr>
        <p:grpSp>
          <p:nvGrpSpPr>
            <p:cNvPr id="31" name="Group 30">
              <a:extLst>
                <a:ext uri="{FF2B5EF4-FFF2-40B4-BE49-F238E27FC236}">
                  <a16:creationId xmlns:a16="http://schemas.microsoft.com/office/drawing/2014/main" id="{FCBFB74D-52CF-404A-A99A-BB2EBEF960E8}"/>
                </a:ext>
              </a:extLst>
            </p:cNvPr>
            <p:cNvGrpSpPr/>
            <p:nvPr/>
          </p:nvGrpSpPr>
          <p:grpSpPr>
            <a:xfrm>
              <a:off x="-819150" y="5840110"/>
              <a:ext cx="13011150" cy="1033388"/>
              <a:chOff x="6648450" y="5840110"/>
              <a:chExt cx="13011150" cy="1033388"/>
            </a:xfrm>
          </p:grpSpPr>
          <p:sp>
            <p:nvSpPr>
              <p:cNvPr id="106" name="Rectangle 105">
                <a:extLst>
                  <a:ext uri="{FF2B5EF4-FFF2-40B4-BE49-F238E27FC236}">
                    <a16:creationId xmlns:a16="http://schemas.microsoft.com/office/drawing/2014/main" id="{695C5A43-5077-4FD8-8D2F-C7154B48C8E7}"/>
                  </a:ext>
                </a:extLst>
              </p:cNvPr>
              <p:cNvSpPr/>
              <p:nvPr/>
            </p:nvSpPr>
            <p:spPr>
              <a:xfrm>
                <a:off x="6648450" y="5899816"/>
                <a:ext cx="13011150" cy="903942"/>
              </a:xfrm>
              <a:prstGeom prst="rect">
                <a:avLst/>
              </a:prstGeom>
              <a:solidFill>
                <a:srgbClr val="FFF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1" name="Group 20">
                <a:extLst>
                  <a:ext uri="{FF2B5EF4-FFF2-40B4-BE49-F238E27FC236}">
                    <a16:creationId xmlns:a16="http://schemas.microsoft.com/office/drawing/2014/main" id="{4492E061-177A-4EAE-BBDC-2DA794C6D70B}"/>
                  </a:ext>
                </a:extLst>
              </p:cNvPr>
              <p:cNvGrpSpPr/>
              <p:nvPr/>
            </p:nvGrpSpPr>
            <p:grpSpPr>
              <a:xfrm>
                <a:off x="8262290" y="5840110"/>
                <a:ext cx="1432144" cy="1033388"/>
                <a:chOff x="7157390" y="5824612"/>
                <a:chExt cx="1432144" cy="1033388"/>
              </a:xfrm>
            </p:grpSpPr>
            <p:pic>
              <p:nvPicPr>
                <p:cNvPr id="62" name="Picture 2">
                  <a:extLst>
                    <a:ext uri="{FF2B5EF4-FFF2-40B4-BE49-F238E27FC236}">
                      <a16:creationId xmlns:a16="http://schemas.microsoft.com/office/drawing/2014/main" id="{90E8F13F-6165-4352-9DF2-603FFF065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9004" y="5824612"/>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ord Mustang, Car, Racing Car, Sports Car, Automobile">
                  <a:extLst>
                    <a:ext uri="{FF2B5EF4-FFF2-40B4-BE49-F238E27FC236}">
                      <a16:creationId xmlns:a16="http://schemas.microsoft.com/office/drawing/2014/main" id="{EDFE5CB6-0FC6-4CFB-B40F-7F126B06F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157390" y="5981699"/>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Sun 1">
              <a:extLst>
                <a:ext uri="{FF2B5EF4-FFF2-40B4-BE49-F238E27FC236}">
                  <a16:creationId xmlns:a16="http://schemas.microsoft.com/office/drawing/2014/main" id="{6DA6A63A-2E16-4DC9-A65F-133712787C97}"/>
                </a:ext>
              </a:extLst>
            </p:cNvPr>
            <p:cNvSpPr/>
            <p:nvPr/>
          </p:nvSpPr>
          <p:spPr>
            <a:xfrm>
              <a:off x="1158269" y="5992836"/>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6EF69622-6BD8-43AF-8B77-545ECB834332}"/>
              </a:ext>
            </a:extLst>
          </p:cNvPr>
          <p:cNvGrpSpPr/>
          <p:nvPr/>
        </p:nvGrpSpPr>
        <p:grpSpPr>
          <a:xfrm>
            <a:off x="-114300" y="4709036"/>
            <a:ext cx="13011150" cy="1033388"/>
            <a:chOff x="-819150" y="4709036"/>
            <a:chExt cx="13011150" cy="1033388"/>
          </a:xfrm>
        </p:grpSpPr>
        <p:grpSp>
          <p:nvGrpSpPr>
            <p:cNvPr id="32" name="Group 31">
              <a:extLst>
                <a:ext uri="{FF2B5EF4-FFF2-40B4-BE49-F238E27FC236}">
                  <a16:creationId xmlns:a16="http://schemas.microsoft.com/office/drawing/2014/main" id="{11319A30-D697-4DA7-A791-16AE72AA2426}"/>
                </a:ext>
              </a:extLst>
            </p:cNvPr>
            <p:cNvGrpSpPr/>
            <p:nvPr/>
          </p:nvGrpSpPr>
          <p:grpSpPr>
            <a:xfrm>
              <a:off x="-819150" y="4709036"/>
              <a:ext cx="13011150" cy="1033388"/>
              <a:chOff x="6648450" y="4709036"/>
              <a:chExt cx="13011150" cy="1033388"/>
            </a:xfrm>
            <a:solidFill>
              <a:srgbClr val="FFF2BE"/>
            </a:solidFill>
          </p:grpSpPr>
          <p:sp>
            <p:nvSpPr>
              <p:cNvPr id="105" name="Rectangle 104">
                <a:extLst>
                  <a:ext uri="{FF2B5EF4-FFF2-40B4-BE49-F238E27FC236}">
                    <a16:creationId xmlns:a16="http://schemas.microsoft.com/office/drawing/2014/main" id="{96C901EC-6523-402E-916A-ADB902DDCB21}"/>
                  </a:ext>
                </a:extLst>
              </p:cNvPr>
              <p:cNvSpPr/>
              <p:nvPr/>
            </p:nvSpPr>
            <p:spPr>
              <a:xfrm>
                <a:off x="6648450" y="4803134"/>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F4316B31-DCCF-4C49-85FD-1CC8EF37C24C}"/>
                  </a:ext>
                </a:extLst>
              </p:cNvPr>
              <p:cNvGrpSpPr/>
              <p:nvPr/>
            </p:nvGrpSpPr>
            <p:grpSpPr>
              <a:xfrm>
                <a:off x="8653541" y="4709036"/>
                <a:ext cx="1672265" cy="1033388"/>
                <a:chOff x="7548641" y="4968632"/>
                <a:chExt cx="1672265" cy="1033388"/>
              </a:xfrm>
              <a:grpFill/>
            </p:grpSpPr>
            <p:pic>
              <p:nvPicPr>
                <p:cNvPr id="58" name="Picture 2">
                  <a:extLst>
                    <a:ext uri="{FF2B5EF4-FFF2-40B4-BE49-F238E27FC236}">
                      <a16:creationId xmlns:a16="http://schemas.microsoft.com/office/drawing/2014/main" id="{7F25930F-A037-40B1-BA60-814A60F1F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968632"/>
                  <a:ext cx="754437" cy="1033388"/>
                </a:xfrm>
                <a:prstGeom prst="rect">
                  <a:avLst/>
                </a:prstGeom>
                <a:grpFill/>
              </p:spPr>
            </p:pic>
            <p:pic>
              <p:nvPicPr>
                <p:cNvPr id="69" name="Picture 2" descr="Ford Mustang, Car, Racing Car, Sports Car, Automobile">
                  <a:extLst>
                    <a:ext uri="{FF2B5EF4-FFF2-40B4-BE49-F238E27FC236}">
                      <a16:creationId xmlns:a16="http://schemas.microsoft.com/office/drawing/2014/main" id="{FC3FEED2-F793-489E-A5AC-9A89830F3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788762" y="5103585"/>
                  <a:ext cx="1432144" cy="707075"/>
                </a:xfrm>
                <a:prstGeom prst="rect">
                  <a:avLst/>
                </a:prstGeom>
                <a:noFill/>
              </p:spPr>
            </p:pic>
          </p:grpSp>
        </p:grpSp>
        <p:sp>
          <p:nvSpPr>
            <p:cNvPr id="46" name="Sun 45">
              <a:extLst>
                <a:ext uri="{FF2B5EF4-FFF2-40B4-BE49-F238E27FC236}">
                  <a16:creationId xmlns:a16="http://schemas.microsoft.com/office/drawing/2014/main" id="{9251ECA9-EEE0-4EEF-9019-AA36AAA73FCA}"/>
                </a:ext>
              </a:extLst>
            </p:cNvPr>
            <p:cNvSpPr/>
            <p:nvPr/>
          </p:nvSpPr>
          <p:spPr>
            <a:xfrm>
              <a:off x="3320590" y="4793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6" name="Group 15">
            <a:extLst>
              <a:ext uri="{FF2B5EF4-FFF2-40B4-BE49-F238E27FC236}">
                <a16:creationId xmlns:a16="http://schemas.microsoft.com/office/drawing/2014/main" id="{0970BE48-90BA-4318-9DCC-5F2009391198}"/>
              </a:ext>
            </a:extLst>
          </p:cNvPr>
          <p:cNvGrpSpPr/>
          <p:nvPr/>
        </p:nvGrpSpPr>
        <p:grpSpPr>
          <a:xfrm>
            <a:off x="-495300" y="3546471"/>
            <a:ext cx="13011150" cy="1033388"/>
            <a:chOff x="-819150" y="3546471"/>
            <a:chExt cx="13011150" cy="1033388"/>
          </a:xfrm>
        </p:grpSpPr>
        <p:grpSp>
          <p:nvGrpSpPr>
            <p:cNvPr id="34" name="Group 33">
              <a:extLst>
                <a:ext uri="{FF2B5EF4-FFF2-40B4-BE49-F238E27FC236}">
                  <a16:creationId xmlns:a16="http://schemas.microsoft.com/office/drawing/2014/main" id="{06B682D1-EC73-4811-89B1-E372E732A0B8}"/>
                </a:ext>
              </a:extLst>
            </p:cNvPr>
            <p:cNvGrpSpPr/>
            <p:nvPr/>
          </p:nvGrpSpPr>
          <p:grpSpPr>
            <a:xfrm>
              <a:off x="-819150" y="3546471"/>
              <a:ext cx="13011150" cy="1033388"/>
              <a:chOff x="6648450" y="3546471"/>
              <a:chExt cx="13011150" cy="1033388"/>
            </a:xfrm>
          </p:grpSpPr>
          <p:sp>
            <p:nvSpPr>
              <p:cNvPr id="104" name="Rectangle 103">
                <a:extLst>
                  <a:ext uri="{FF2B5EF4-FFF2-40B4-BE49-F238E27FC236}">
                    <a16:creationId xmlns:a16="http://schemas.microsoft.com/office/drawing/2014/main" id="{79C67A94-E3EC-45C7-9E11-D60368FA9E74}"/>
                  </a:ext>
                </a:extLst>
              </p:cNvPr>
              <p:cNvSpPr/>
              <p:nvPr/>
            </p:nvSpPr>
            <p:spPr>
              <a:xfrm>
                <a:off x="6648450" y="3618344"/>
                <a:ext cx="13011150" cy="903942"/>
              </a:xfrm>
              <a:prstGeom prst="rect">
                <a:avLst/>
              </a:prstGeom>
              <a:solidFill>
                <a:srgbClr val="FFF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 name="Group 7">
                <a:extLst>
                  <a:ext uri="{FF2B5EF4-FFF2-40B4-BE49-F238E27FC236}">
                    <a16:creationId xmlns:a16="http://schemas.microsoft.com/office/drawing/2014/main" id="{42E0C1DB-6991-4D12-8C6A-6411B6869022}"/>
                  </a:ext>
                </a:extLst>
              </p:cNvPr>
              <p:cNvGrpSpPr/>
              <p:nvPr/>
            </p:nvGrpSpPr>
            <p:grpSpPr>
              <a:xfrm>
                <a:off x="8653541" y="3546471"/>
                <a:ext cx="2056894" cy="1033388"/>
                <a:chOff x="7548641" y="4046613"/>
                <a:chExt cx="2056894" cy="1033388"/>
              </a:xfrm>
            </p:grpSpPr>
            <p:pic>
              <p:nvPicPr>
                <p:cNvPr id="64" name="Picture 2">
                  <a:extLst>
                    <a:ext uri="{FF2B5EF4-FFF2-40B4-BE49-F238E27FC236}">
                      <a16:creationId xmlns:a16="http://schemas.microsoft.com/office/drawing/2014/main" id="{D1BAEEAE-4C94-4BD0-8547-58125FAD0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4046613"/>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Ford Mustang, Car, Racing Car, Sports Car, Automobile">
                  <a:extLst>
                    <a:ext uri="{FF2B5EF4-FFF2-40B4-BE49-F238E27FC236}">
                      <a16:creationId xmlns:a16="http://schemas.microsoft.com/office/drawing/2014/main" id="{9EEFBF65-3A5D-4925-A69F-AD6CA413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73391" y="4167414"/>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1" name="Sun 50">
              <a:extLst>
                <a:ext uri="{FF2B5EF4-FFF2-40B4-BE49-F238E27FC236}">
                  <a16:creationId xmlns:a16="http://schemas.microsoft.com/office/drawing/2014/main" id="{572B3A49-65AA-49BB-B729-525E47465B38}"/>
                </a:ext>
              </a:extLst>
            </p:cNvPr>
            <p:cNvSpPr/>
            <p:nvPr/>
          </p:nvSpPr>
          <p:spPr>
            <a:xfrm>
              <a:off x="5282740" y="36889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7" name="Group 16">
            <a:extLst>
              <a:ext uri="{FF2B5EF4-FFF2-40B4-BE49-F238E27FC236}">
                <a16:creationId xmlns:a16="http://schemas.microsoft.com/office/drawing/2014/main" id="{27FAE522-65C4-406C-B788-3720B7EEAFC0}"/>
              </a:ext>
            </a:extLst>
          </p:cNvPr>
          <p:cNvGrpSpPr/>
          <p:nvPr/>
        </p:nvGrpSpPr>
        <p:grpSpPr>
          <a:xfrm>
            <a:off x="-971550" y="2380638"/>
            <a:ext cx="13011150" cy="1033388"/>
            <a:chOff x="-819150" y="2380638"/>
            <a:chExt cx="13011150" cy="1033388"/>
          </a:xfrm>
        </p:grpSpPr>
        <p:grpSp>
          <p:nvGrpSpPr>
            <p:cNvPr id="35" name="Group 34">
              <a:extLst>
                <a:ext uri="{FF2B5EF4-FFF2-40B4-BE49-F238E27FC236}">
                  <a16:creationId xmlns:a16="http://schemas.microsoft.com/office/drawing/2014/main" id="{01BDE4A6-508F-437C-B3D8-C05317A3A68F}"/>
                </a:ext>
              </a:extLst>
            </p:cNvPr>
            <p:cNvGrpSpPr/>
            <p:nvPr/>
          </p:nvGrpSpPr>
          <p:grpSpPr>
            <a:xfrm>
              <a:off x="-819150" y="2380638"/>
              <a:ext cx="13011150" cy="1033388"/>
              <a:chOff x="6648450" y="2380638"/>
              <a:chExt cx="13011150" cy="1033388"/>
            </a:xfrm>
            <a:solidFill>
              <a:srgbClr val="FFF2AA"/>
            </a:solidFill>
          </p:grpSpPr>
          <p:sp>
            <p:nvSpPr>
              <p:cNvPr id="103" name="Rectangle 102">
                <a:extLst>
                  <a:ext uri="{FF2B5EF4-FFF2-40B4-BE49-F238E27FC236}">
                    <a16:creationId xmlns:a16="http://schemas.microsoft.com/office/drawing/2014/main" id="{7ABAB5A3-1E6B-4B78-A467-B5B1D1520762}"/>
                  </a:ext>
                </a:extLst>
              </p:cNvPr>
              <p:cNvSpPr/>
              <p:nvPr/>
            </p:nvSpPr>
            <p:spPr>
              <a:xfrm>
                <a:off x="6648450" y="2441563"/>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9" name="Group 8">
                <a:extLst>
                  <a:ext uri="{FF2B5EF4-FFF2-40B4-BE49-F238E27FC236}">
                    <a16:creationId xmlns:a16="http://schemas.microsoft.com/office/drawing/2014/main" id="{B6633948-B440-464C-B5C3-FC96A2ED3F99}"/>
                  </a:ext>
                </a:extLst>
              </p:cNvPr>
              <p:cNvGrpSpPr/>
              <p:nvPr/>
            </p:nvGrpSpPr>
            <p:grpSpPr>
              <a:xfrm>
                <a:off x="8653541" y="2380638"/>
                <a:ext cx="2557637" cy="1033388"/>
                <a:chOff x="7548641" y="3045126"/>
                <a:chExt cx="2557637" cy="1033388"/>
              </a:xfrm>
              <a:grpFill/>
            </p:grpSpPr>
            <p:pic>
              <p:nvPicPr>
                <p:cNvPr id="65" name="Picture 2">
                  <a:extLst>
                    <a:ext uri="{FF2B5EF4-FFF2-40B4-BE49-F238E27FC236}">
                      <a16:creationId xmlns:a16="http://schemas.microsoft.com/office/drawing/2014/main" id="{3DA7A880-06FE-40BB-A4C8-A66A77205F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3045126"/>
                  <a:ext cx="754437" cy="1033388"/>
                </a:xfrm>
                <a:prstGeom prst="rect">
                  <a:avLst/>
                </a:prstGeom>
                <a:grpFill/>
              </p:spPr>
            </p:pic>
            <p:pic>
              <p:nvPicPr>
                <p:cNvPr id="82" name="Picture 2" descr="Ford Mustang, Car, Racing Car, Sports Car, Automobile">
                  <a:extLst>
                    <a:ext uri="{FF2B5EF4-FFF2-40B4-BE49-F238E27FC236}">
                      <a16:creationId xmlns:a16="http://schemas.microsoft.com/office/drawing/2014/main" id="{5B17E3D1-DB3C-4E74-B822-B1A094DEE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74134" y="3202214"/>
                  <a:ext cx="1432144" cy="707075"/>
                </a:xfrm>
                <a:prstGeom prst="rect">
                  <a:avLst/>
                </a:prstGeom>
                <a:grpFill/>
              </p:spPr>
            </p:pic>
          </p:grpSp>
        </p:grpSp>
        <p:sp>
          <p:nvSpPr>
            <p:cNvPr id="52" name="Sun 51">
              <a:extLst>
                <a:ext uri="{FF2B5EF4-FFF2-40B4-BE49-F238E27FC236}">
                  <a16:creationId xmlns:a16="http://schemas.microsoft.com/office/drawing/2014/main" id="{B0D8FDC4-3639-42A7-BE0C-6871452FE70A}"/>
                </a:ext>
              </a:extLst>
            </p:cNvPr>
            <p:cNvSpPr/>
            <p:nvPr/>
          </p:nvSpPr>
          <p:spPr>
            <a:xfrm>
              <a:off x="7206790" y="2507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a:extLst>
              <a:ext uri="{FF2B5EF4-FFF2-40B4-BE49-F238E27FC236}">
                <a16:creationId xmlns:a16="http://schemas.microsoft.com/office/drawing/2014/main" id="{D01A172B-E6AF-4C11-A555-4C61CF3D4480}"/>
              </a:ext>
            </a:extLst>
          </p:cNvPr>
          <p:cNvGrpSpPr/>
          <p:nvPr/>
        </p:nvGrpSpPr>
        <p:grpSpPr>
          <a:xfrm>
            <a:off x="-1390650" y="1214807"/>
            <a:ext cx="13011150" cy="1033388"/>
            <a:chOff x="-819150" y="1214807"/>
            <a:chExt cx="13011150" cy="1033388"/>
          </a:xfrm>
        </p:grpSpPr>
        <p:grpSp>
          <p:nvGrpSpPr>
            <p:cNvPr id="36" name="Group 35">
              <a:extLst>
                <a:ext uri="{FF2B5EF4-FFF2-40B4-BE49-F238E27FC236}">
                  <a16:creationId xmlns:a16="http://schemas.microsoft.com/office/drawing/2014/main" id="{C9D350D0-5DED-4D35-836B-4E01A84924C1}"/>
                </a:ext>
              </a:extLst>
            </p:cNvPr>
            <p:cNvGrpSpPr/>
            <p:nvPr/>
          </p:nvGrpSpPr>
          <p:grpSpPr>
            <a:xfrm>
              <a:off x="-819150" y="1214807"/>
              <a:ext cx="13011150" cy="1033388"/>
              <a:chOff x="6648450" y="1214807"/>
              <a:chExt cx="13011150" cy="1033388"/>
            </a:xfrm>
          </p:grpSpPr>
          <p:sp>
            <p:nvSpPr>
              <p:cNvPr id="102" name="Rectangle 101">
                <a:extLst>
                  <a:ext uri="{FF2B5EF4-FFF2-40B4-BE49-F238E27FC236}">
                    <a16:creationId xmlns:a16="http://schemas.microsoft.com/office/drawing/2014/main" id="{D6E1FEB7-F7C6-4D8C-9A80-D13B9EB67DC3}"/>
                  </a:ext>
                </a:extLst>
              </p:cNvPr>
              <p:cNvSpPr/>
              <p:nvPr/>
            </p:nvSpPr>
            <p:spPr>
              <a:xfrm>
                <a:off x="6648450" y="1303272"/>
                <a:ext cx="13011150" cy="903942"/>
              </a:xfrm>
              <a:prstGeom prst="rect">
                <a:avLst/>
              </a:prstGeom>
              <a:solidFill>
                <a:srgbClr val="FFE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B7A3A4-7C10-448B-BC5B-C902BDEBBD89}"/>
                  </a:ext>
                </a:extLst>
              </p:cNvPr>
              <p:cNvGrpSpPr/>
              <p:nvPr/>
            </p:nvGrpSpPr>
            <p:grpSpPr>
              <a:xfrm>
                <a:off x="8653541" y="1214807"/>
                <a:ext cx="2985808" cy="1033388"/>
                <a:chOff x="7548641" y="2043641"/>
                <a:chExt cx="2985808" cy="1033388"/>
              </a:xfrm>
            </p:grpSpPr>
            <p:pic>
              <p:nvPicPr>
                <p:cNvPr id="66" name="Picture 2">
                  <a:extLst>
                    <a:ext uri="{FF2B5EF4-FFF2-40B4-BE49-F238E27FC236}">
                      <a16:creationId xmlns:a16="http://schemas.microsoft.com/office/drawing/2014/main" id="{93C2E913-AD2D-4443-B121-75F141AA60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7548641" y="2043641"/>
                  <a:ext cx="754437" cy="103338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Ford Mustang, Car, Racing Car, Sports Car, Automobile">
                  <a:extLst>
                    <a:ext uri="{FF2B5EF4-FFF2-40B4-BE49-F238E27FC236}">
                      <a16:creationId xmlns:a16="http://schemas.microsoft.com/office/drawing/2014/main" id="{A567038E-0E45-411D-B839-3E54CA83C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02305" y="2280557"/>
                  <a:ext cx="1432144" cy="7070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3" name="Sun 52">
              <a:extLst>
                <a:ext uri="{FF2B5EF4-FFF2-40B4-BE49-F238E27FC236}">
                  <a16:creationId xmlns:a16="http://schemas.microsoft.com/office/drawing/2014/main" id="{62CABD74-DC85-434C-AD22-AB11424EFE33}"/>
                </a:ext>
              </a:extLst>
            </p:cNvPr>
            <p:cNvSpPr/>
            <p:nvPr/>
          </p:nvSpPr>
          <p:spPr>
            <a:xfrm>
              <a:off x="9168940" y="13648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ED09DCDD-3637-4C9E-A07B-8690B6A80D1F}"/>
              </a:ext>
            </a:extLst>
          </p:cNvPr>
          <p:cNvGrpSpPr/>
          <p:nvPr/>
        </p:nvGrpSpPr>
        <p:grpSpPr>
          <a:xfrm>
            <a:off x="-1866900" y="57150"/>
            <a:ext cx="13011150" cy="1033388"/>
            <a:chOff x="-819150" y="57150"/>
            <a:chExt cx="13011150" cy="1033388"/>
          </a:xfrm>
        </p:grpSpPr>
        <p:grpSp>
          <p:nvGrpSpPr>
            <p:cNvPr id="39" name="Group 38">
              <a:extLst>
                <a:ext uri="{FF2B5EF4-FFF2-40B4-BE49-F238E27FC236}">
                  <a16:creationId xmlns:a16="http://schemas.microsoft.com/office/drawing/2014/main" id="{D107389A-88A9-4369-B659-BE86B14E307F}"/>
                </a:ext>
              </a:extLst>
            </p:cNvPr>
            <p:cNvGrpSpPr/>
            <p:nvPr/>
          </p:nvGrpSpPr>
          <p:grpSpPr>
            <a:xfrm>
              <a:off x="-819150" y="57150"/>
              <a:ext cx="13011150" cy="1033388"/>
              <a:chOff x="6648450" y="57150"/>
              <a:chExt cx="13011150" cy="1033388"/>
            </a:xfrm>
            <a:solidFill>
              <a:srgbClr val="FFEBA0"/>
            </a:solidFill>
          </p:grpSpPr>
          <p:sp>
            <p:nvSpPr>
              <p:cNvPr id="23" name="Rectangle 22">
                <a:extLst>
                  <a:ext uri="{FF2B5EF4-FFF2-40B4-BE49-F238E27FC236}">
                    <a16:creationId xmlns:a16="http://schemas.microsoft.com/office/drawing/2014/main" id="{E2D18820-68C6-46D1-82FC-00138406BCB1}"/>
                  </a:ext>
                </a:extLst>
              </p:cNvPr>
              <p:cNvSpPr/>
              <p:nvPr/>
            </p:nvSpPr>
            <p:spPr>
              <a:xfrm>
                <a:off x="6648450" y="108488"/>
                <a:ext cx="13011150" cy="903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a:extLst>
                  <a:ext uri="{FF2B5EF4-FFF2-40B4-BE49-F238E27FC236}">
                    <a16:creationId xmlns:a16="http://schemas.microsoft.com/office/drawing/2014/main" id="{890024F4-E5A4-43AC-8C7C-CE58B06F9401}"/>
                  </a:ext>
                </a:extLst>
              </p:cNvPr>
              <p:cNvGrpSpPr/>
              <p:nvPr/>
            </p:nvGrpSpPr>
            <p:grpSpPr>
              <a:xfrm>
                <a:off x="8653541" y="57150"/>
                <a:ext cx="3472037" cy="1033388"/>
                <a:chOff x="7548641" y="1187299"/>
                <a:chExt cx="3472037" cy="1033388"/>
              </a:xfrm>
              <a:grpFill/>
            </p:grpSpPr>
            <p:pic>
              <p:nvPicPr>
                <p:cNvPr id="67" name="Picture 2">
                  <a:extLst>
                    <a:ext uri="{FF2B5EF4-FFF2-40B4-BE49-F238E27FC236}">
                      <a16:creationId xmlns:a16="http://schemas.microsoft.com/office/drawing/2014/main" id="{9A21C4A2-8249-4468-85E9-3254077E5E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7548641" y="1187299"/>
                  <a:ext cx="754437" cy="1033388"/>
                </a:xfrm>
                <a:prstGeom prst="rect">
                  <a:avLst/>
                </a:prstGeom>
                <a:grpFill/>
              </p:spPr>
            </p:pic>
            <p:pic>
              <p:nvPicPr>
                <p:cNvPr id="85" name="Picture 2" descr="Ford Mustang, Car, Racing Car, Sports Car, Automobile">
                  <a:extLst>
                    <a:ext uri="{FF2B5EF4-FFF2-40B4-BE49-F238E27FC236}">
                      <a16:creationId xmlns:a16="http://schemas.microsoft.com/office/drawing/2014/main" id="{782F1504-392A-4921-B3C3-9120E1246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8534" y="1344386"/>
                  <a:ext cx="1432144" cy="707075"/>
                </a:xfrm>
                <a:prstGeom prst="rect">
                  <a:avLst/>
                </a:prstGeom>
                <a:grpFill/>
              </p:spPr>
            </p:pic>
          </p:grpSp>
        </p:grpSp>
        <p:sp>
          <p:nvSpPr>
            <p:cNvPr id="54" name="Sun 53">
              <a:extLst>
                <a:ext uri="{FF2B5EF4-FFF2-40B4-BE49-F238E27FC236}">
                  <a16:creationId xmlns:a16="http://schemas.microsoft.com/office/drawing/2014/main" id="{17D2D14C-A353-44A2-844A-6AEBC503FACD}"/>
                </a:ext>
              </a:extLst>
            </p:cNvPr>
            <p:cNvSpPr/>
            <p:nvPr/>
          </p:nvSpPr>
          <p:spPr>
            <a:xfrm>
              <a:off x="11382228" y="107559"/>
              <a:ext cx="752622" cy="752622"/>
            </a:xfrm>
            <a:prstGeom prst="sun">
              <a:avLst/>
            </a:prstGeom>
            <a:solidFill>
              <a:srgbClr val="FFC000"/>
            </a:solidFill>
            <a:ln w="1905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 name="Group 19">
            <a:extLst>
              <a:ext uri="{FF2B5EF4-FFF2-40B4-BE49-F238E27FC236}">
                <a16:creationId xmlns:a16="http://schemas.microsoft.com/office/drawing/2014/main" id="{A5DAB86B-7DE4-4890-A97E-A3D2CEAD67D0}"/>
              </a:ext>
            </a:extLst>
          </p:cNvPr>
          <p:cNvGrpSpPr/>
          <p:nvPr/>
        </p:nvGrpSpPr>
        <p:grpSpPr>
          <a:xfrm>
            <a:off x="9772126" y="5864168"/>
            <a:ext cx="2648474" cy="776913"/>
            <a:chOff x="9772126" y="4492568"/>
            <a:chExt cx="2648474" cy="776913"/>
          </a:xfrm>
        </p:grpSpPr>
        <p:cxnSp>
          <p:nvCxnSpPr>
            <p:cNvPr id="93" name="Straight Arrow Connector 92">
              <a:extLst>
                <a:ext uri="{FF2B5EF4-FFF2-40B4-BE49-F238E27FC236}">
                  <a16:creationId xmlns:a16="http://schemas.microsoft.com/office/drawing/2014/main" id="{2E0BC6DD-D505-47E7-BB17-CD0318852969}"/>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4" name="Subtitle 2">
                  <a:extLst>
                    <a:ext uri="{FF2B5EF4-FFF2-40B4-BE49-F238E27FC236}">
                      <a16:creationId xmlns:a16="http://schemas.microsoft.com/office/drawing/2014/main" id="{2B6B7535-FB57-4A72-8471-87D8C02E6C59}"/>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07C1B49D-946B-4171-9484-FF38B57770B1}"/>
              </a:ext>
            </a:extLst>
          </p:cNvPr>
          <p:cNvGrpSpPr/>
          <p:nvPr/>
        </p:nvGrpSpPr>
        <p:grpSpPr>
          <a:xfrm>
            <a:off x="4591050" y="0"/>
            <a:ext cx="1771502" cy="1538589"/>
            <a:chOff x="4591050" y="861711"/>
            <a:chExt cx="1771502" cy="1538589"/>
          </a:xfrm>
        </p:grpSpPr>
        <p:cxnSp>
          <p:nvCxnSpPr>
            <p:cNvPr id="11" name="Straight Arrow Connector 10">
              <a:extLst>
                <a:ext uri="{FF2B5EF4-FFF2-40B4-BE49-F238E27FC236}">
                  <a16:creationId xmlns:a16="http://schemas.microsoft.com/office/drawing/2014/main" id="{C4B9501B-D8FD-4CC1-86D7-503FC38E83BF}"/>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A5010FE0-BF37-49DC-908F-08510C6C9F03}"/>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0"/>
                  <a:stretch>
                    <a:fillRect l="-7836" t="-22581" b="-19355"/>
                  </a:stretch>
                </a:blipFill>
              </p:spPr>
              <p:txBody>
                <a:bodyPr/>
                <a:lstStyle/>
                <a:p>
                  <a:r>
                    <a:rPr lang="en-CA">
                      <a:noFill/>
                    </a:rPr>
                    <a:t> </a:t>
                  </a:r>
                </a:p>
              </p:txBody>
            </p:sp>
          </mc:Fallback>
        </mc:AlternateContent>
      </p:grpSp>
      <p:sp>
        <p:nvSpPr>
          <p:cNvPr id="55" name="Rectangle 54">
            <a:extLst>
              <a:ext uri="{FF2B5EF4-FFF2-40B4-BE49-F238E27FC236}">
                <a16:creationId xmlns:a16="http://schemas.microsoft.com/office/drawing/2014/main" id="{B900C3D5-7278-4C50-BEF0-04B2C9F3DF41}"/>
              </a:ext>
            </a:extLst>
          </p:cNvPr>
          <p:cNvSpPr/>
          <p:nvPr/>
        </p:nvSpPr>
        <p:spPr>
          <a:xfrm rot="19363199">
            <a:off x="1250696" y="2859463"/>
            <a:ext cx="12400139" cy="13826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Connector 55">
            <a:extLst>
              <a:ext uri="{FF2B5EF4-FFF2-40B4-BE49-F238E27FC236}">
                <a16:creationId xmlns:a16="http://schemas.microsoft.com/office/drawing/2014/main" id="{68688884-6D96-46F0-A771-B15A97AAAED4}"/>
              </a:ext>
            </a:extLst>
          </p:cNvPr>
          <p:cNvCxnSpPr>
            <a:cxnSpLocks/>
          </p:cNvCxnSpPr>
          <p:nvPr/>
        </p:nvCxnSpPr>
        <p:spPr>
          <a:xfrm flipH="1" flipV="1">
            <a:off x="513036" y="552450"/>
            <a:ext cx="2405155" cy="5867401"/>
          </a:xfrm>
          <a:prstGeom prst="line">
            <a:avLst/>
          </a:prstGeom>
          <a:ln w="1270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9207E-1D4D-4883-8FF4-13B19E7F791E}"/>
              </a:ext>
            </a:extLst>
          </p:cNvPr>
          <p:cNvCxnSpPr>
            <a:cxnSpLocks/>
          </p:cNvCxnSpPr>
          <p:nvPr/>
        </p:nvCxnSpPr>
        <p:spPr>
          <a:xfrm flipV="1">
            <a:off x="2884019" y="514350"/>
            <a:ext cx="0" cy="5931282"/>
          </a:xfrm>
          <a:prstGeom prst="line">
            <a:avLst/>
          </a:prstGeom>
          <a:ln w="127000">
            <a:solidFill>
              <a:srgbClr val="FF0099"/>
            </a:solidFill>
          </a:ln>
        </p:spPr>
        <p:style>
          <a:lnRef idx="1">
            <a:schemeClr val="accent1"/>
          </a:lnRef>
          <a:fillRef idx="0">
            <a:schemeClr val="accent1"/>
          </a:fillRef>
          <a:effectRef idx="0">
            <a:schemeClr val="accent1"/>
          </a:effectRef>
          <a:fontRef idx="minor">
            <a:schemeClr val="tx1"/>
          </a:fontRef>
        </p:style>
      </p:cxnSp>
      <p:sp>
        <p:nvSpPr>
          <p:cNvPr id="61" name="Subtitle 2">
            <a:extLst>
              <a:ext uri="{FF2B5EF4-FFF2-40B4-BE49-F238E27FC236}">
                <a16:creationId xmlns:a16="http://schemas.microsoft.com/office/drawing/2014/main" id="{9C0AD53C-B9B8-4F52-AF21-2A2BF4604CE4}"/>
              </a:ext>
            </a:extLst>
          </p:cNvPr>
          <p:cNvSpPr txBox="1">
            <a:spLocks/>
          </p:cNvSpPr>
          <p:nvPr/>
        </p:nvSpPr>
        <p:spPr>
          <a:xfrm>
            <a:off x="7789692" y="4346121"/>
            <a:ext cx="3643030" cy="781050"/>
          </a:xfrm>
          <a:prstGeom prst="rect">
            <a:avLst/>
          </a:prstGeom>
          <a:solidFill>
            <a:schemeClr val="bg1"/>
          </a:solidFill>
          <a:ln w="571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Frame of the </a:t>
            </a:r>
            <a:r>
              <a:rPr lang="en-US" sz="4000" dirty="0">
                <a:solidFill>
                  <a:srgbClr val="FF0000"/>
                </a:solidFill>
              </a:rPr>
              <a:t>car</a:t>
            </a:r>
            <a:endParaRPr lang="en-US" sz="4000" dirty="0"/>
          </a:p>
        </p:txBody>
      </p:sp>
    </p:spTree>
    <p:custDataLst>
      <p:tags r:id="rId1"/>
    </p:custDataLst>
    <p:extLst>
      <p:ext uri="{BB962C8B-B14F-4D97-AF65-F5344CB8AC3E}">
        <p14:creationId xmlns:p14="http://schemas.microsoft.com/office/powerpoint/2010/main" val="249294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546">
        <p159:morph option="byObject"/>
      </p:transition>
    </mc:Choice>
    <mc:Fallback xmlns="">
      <p:transition spd="slow" advTm="1054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down)">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0.9|5.9|7.2|2.7|6.8"/>
</p:tagLst>
</file>

<file path=ppt/tags/tag10.xml><?xml version="1.0" encoding="utf-8"?>
<p:tagLst xmlns:a="http://schemas.openxmlformats.org/drawingml/2006/main" xmlns:r="http://schemas.openxmlformats.org/officeDocument/2006/relationships" xmlns:p="http://schemas.openxmlformats.org/presentationml/2006/main">
  <p:tag name="TIMING" val="|0.4|1.6"/>
</p:tagLst>
</file>

<file path=ppt/tags/tag11.xml><?xml version="1.0" encoding="utf-8"?>
<p:tagLst xmlns:a="http://schemas.openxmlformats.org/drawingml/2006/main" xmlns:r="http://schemas.openxmlformats.org/officeDocument/2006/relationships" xmlns:p="http://schemas.openxmlformats.org/presentationml/2006/main">
  <p:tag name="TIMING" val="|0.8"/>
</p:tagLst>
</file>

<file path=ppt/tags/tag12.xml><?xml version="1.0" encoding="utf-8"?>
<p:tagLst xmlns:a="http://schemas.openxmlformats.org/drawingml/2006/main" xmlns:r="http://schemas.openxmlformats.org/officeDocument/2006/relationships" xmlns:p="http://schemas.openxmlformats.org/presentationml/2006/main">
  <p:tag name="TIMING" val="|0.9|2.6"/>
</p:tagLst>
</file>

<file path=ppt/tags/tag13.xml><?xml version="1.0" encoding="utf-8"?>
<p:tagLst xmlns:a="http://schemas.openxmlformats.org/drawingml/2006/main" xmlns:r="http://schemas.openxmlformats.org/officeDocument/2006/relationships" xmlns:p="http://schemas.openxmlformats.org/presentationml/2006/main">
  <p:tag name="TIMING" val="|1.1|0.6|14.8"/>
</p:tagLst>
</file>

<file path=ppt/tags/tag14.xml><?xml version="1.0" encoding="utf-8"?>
<p:tagLst xmlns:a="http://schemas.openxmlformats.org/drawingml/2006/main" xmlns:r="http://schemas.openxmlformats.org/officeDocument/2006/relationships" xmlns:p="http://schemas.openxmlformats.org/presentationml/2006/main">
  <p:tag name="TIMING" val="|6.3|6.4|6.8|4.1|8.7"/>
</p:tagLst>
</file>

<file path=ppt/tags/tag15.xml><?xml version="1.0" encoding="utf-8"?>
<p:tagLst xmlns:a="http://schemas.openxmlformats.org/drawingml/2006/main" xmlns:r="http://schemas.openxmlformats.org/officeDocument/2006/relationships" xmlns:p="http://schemas.openxmlformats.org/presentationml/2006/main">
  <p:tag name="TIMING" val="|8.9|1.2|2.2|5.3|5.5|10.6|2.2|5.6|2|6.2|0.8|1.2|1|2.5"/>
</p:tagLst>
</file>

<file path=ppt/tags/tag16.xml><?xml version="1.0" encoding="utf-8"?>
<p:tagLst xmlns:a="http://schemas.openxmlformats.org/drawingml/2006/main" xmlns:r="http://schemas.openxmlformats.org/officeDocument/2006/relationships" xmlns:p="http://schemas.openxmlformats.org/presentationml/2006/main">
  <p:tag name="TIMING" val="|8.4|2.6"/>
</p:tagLst>
</file>

<file path=ppt/tags/tag17.xml><?xml version="1.0" encoding="utf-8"?>
<p:tagLst xmlns:a="http://schemas.openxmlformats.org/drawingml/2006/main" xmlns:r="http://schemas.openxmlformats.org/officeDocument/2006/relationships" xmlns:p="http://schemas.openxmlformats.org/presentationml/2006/main">
  <p:tag name="TIMING" val="|1.5"/>
</p:tagLst>
</file>

<file path=ppt/tags/tag18.xml><?xml version="1.0" encoding="utf-8"?>
<p:tagLst xmlns:a="http://schemas.openxmlformats.org/drawingml/2006/main" xmlns:r="http://schemas.openxmlformats.org/officeDocument/2006/relationships" xmlns:p="http://schemas.openxmlformats.org/presentationml/2006/main">
  <p:tag name="TIMING" val="|1.5"/>
</p:tagLst>
</file>

<file path=ppt/tags/tag19.xml><?xml version="1.0" encoding="utf-8"?>
<p:tagLst xmlns:a="http://schemas.openxmlformats.org/drawingml/2006/main" xmlns:r="http://schemas.openxmlformats.org/officeDocument/2006/relationships" xmlns:p="http://schemas.openxmlformats.org/presentationml/2006/main">
  <p:tag name="TIMING" val="|9.8|7.3|4.4|2.7|10.5|6.7|2.2|5"/>
</p:tagLst>
</file>

<file path=ppt/tags/tag2.xml><?xml version="1.0" encoding="utf-8"?>
<p:tagLst xmlns:a="http://schemas.openxmlformats.org/drawingml/2006/main" xmlns:r="http://schemas.openxmlformats.org/officeDocument/2006/relationships" xmlns:p="http://schemas.openxmlformats.org/presentationml/2006/main">
  <p:tag name="TIMING" val="|7.7"/>
</p:tagLst>
</file>

<file path=ppt/tags/tag20.xml><?xml version="1.0" encoding="utf-8"?>
<p:tagLst xmlns:a="http://schemas.openxmlformats.org/drawingml/2006/main" xmlns:r="http://schemas.openxmlformats.org/officeDocument/2006/relationships" xmlns:p="http://schemas.openxmlformats.org/presentationml/2006/main">
  <p:tag name="TIMING" val="|1.6|2.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11|7.4|7.9|25.9|4.9|1.8|6.4"/>
</p:tagLst>
</file>

<file path=ppt/tags/tag23.xml><?xml version="1.0" encoding="utf-8"?>
<p:tagLst xmlns:a="http://schemas.openxmlformats.org/drawingml/2006/main" xmlns:r="http://schemas.openxmlformats.org/officeDocument/2006/relationships" xmlns:p="http://schemas.openxmlformats.org/presentationml/2006/main">
  <p:tag name="TIMING" val="|1.2|1.9"/>
</p:tagLst>
</file>

<file path=ppt/tags/tag24.xml><?xml version="1.0" encoding="utf-8"?>
<p:tagLst xmlns:a="http://schemas.openxmlformats.org/drawingml/2006/main" xmlns:r="http://schemas.openxmlformats.org/officeDocument/2006/relationships" xmlns:p="http://schemas.openxmlformats.org/presentationml/2006/main">
  <p:tag name="TIMING" val="|6.1"/>
</p:tagLst>
</file>

<file path=ppt/tags/tag25.xml><?xml version="1.0" encoding="utf-8"?>
<p:tagLst xmlns:a="http://schemas.openxmlformats.org/drawingml/2006/main" xmlns:r="http://schemas.openxmlformats.org/officeDocument/2006/relationships" xmlns:p="http://schemas.openxmlformats.org/presentationml/2006/main">
  <p:tag name="TIMING" val="|1|4.9|3.8|2.5"/>
</p:tagLst>
</file>

<file path=ppt/tags/tag26.xml><?xml version="1.0" encoding="utf-8"?>
<p:tagLst xmlns:a="http://schemas.openxmlformats.org/drawingml/2006/main" xmlns:r="http://schemas.openxmlformats.org/officeDocument/2006/relationships" xmlns:p="http://schemas.openxmlformats.org/presentationml/2006/main">
  <p:tag name="TIMING" val="|2.7|5.5|10.3"/>
</p:tagLst>
</file>

<file path=ppt/tags/tag27.xml><?xml version="1.0" encoding="utf-8"?>
<p:tagLst xmlns:a="http://schemas.openxmlformats.org/drawingml/2006/main" xmlns:r="http://schemas.openxmlformats.org/officeDocument/2006/relationships" xmlns:p="http://schemas.openxmlformats.org/presentationml/2006/main">
  <p:tag name="TIMING" val="|0.4|2.7"/>
</p:tagLst>
</file>

<file path=ppt/tags/tag28.xml><?xml version="1.0" encoding="utf-8"?>
<p:tagLst xmlns:a="http://schemas.openxmlformats.org/drawingml/2006/main" xmlns:r="http://schemas.openxmlformats.org/officeDocument/2006/relationships" xmlns:p="http://schemas.openxmlformats.org/presentationml/2006/main">
  <p:tag name="TIMING" val="|2.4"/>
</p:tagLst>
</file>

<file path=ppt/tags/tag29.xml><?xml version="1.0" encoding="utf-8"?>
<p:tagLst xmlns:a="http://schemas.openxmlformats.org/drawingml/2006/main" xmlns:r="http://schemas.openxmlformats.org/officeDocument/2006/relationships" xmlns:p="http://schemas.openxmlformats.org/presentationml/2006/main">
  <p:tag name="TIMING" val="|1.5|3.9|3.3"/>
</p:tagLst>
</file>

<file path=ppt/tags/tag3.xml><?xml version="1.0" encoding="utf-8"?>
<p:tagLst xmlns:a="http://schemas.openxmlformats.org/drawingml/2006/main" xmlns:r="http://schemas.openxmlformats.org/officeDocument/2006/relationships" xmlns:p="http://schemas.openxmlformats.org/presentationml/2006/main">
  <p:tag name="TIMING" val="|0.9|1.1"/>
</p:tagLst>
</file>

<file path=ppt/tags/tag30.xml><?xml version="1.0" encoding="utf-8"?>
<p:tagLst xmlns:a="http://schemas.openxmlformats.org/drawingml/2006/main" xmlns:r="http://schemas.openxmlformats.org/officeDocument/2006/relationships" xmlns:p="http://schemas.openxmlformats.org/presentationml/2006/main">
  <p:tag name="TIMING" val="|7.8"/>
</p:tagLst>
</file>

<file path=ppt/tags/tag31.xml><?xml version="1.0" encoding="utf-8"?>
<p:tagLst xmlns:a="http://schemas.openxmlformats.org/drawingml/2006/main" xmlns:r="http://schemas.openxmlformats.org/officeDocument/2006/relationships" xmlns:p="http://schemas.openxmlformats.org/presentationml/2006/main">
  <p:tag name="TIMING" val="|6|4.7"/>
</p:tagLst>
</file>

<file path=ppt/tags/tag32.xml><?xml version="1.0" encoding="utf-8"?>
<p:tagLst xmlns:a="http://schemas.openxmlformats.org/drawingml/2006/main" xmlns:r="http://schemas.openxmlformats.org/officeDocument/2006/relationships" xmlns:p="http://schemas.openxmlformats.org/presentationml/2006/main">
  <p:tag name="TIMING" val="|5.9|2.8|2.4|3.2|6.1|3.2|3|2.1|2.9|11|2.5|4.7|3.4|8.1|2.2|8.9"/>
</p:tagLst>
</file>

<file path=ppt/tags/tag33.xml><?xml version="1.0" encoding="utf-8"?>
<p:tagLst xmlns:a="http://schemas.openxmlformats.org/drawingml/2006/main" xmlns:r="http://schemas.openxmlformats.org/officeDocument/2006/relationships" xmlns:p="http://schemas.openxmlformats.org/presentationml/2006/main">
  <p:tag name="TIMING" val="|2.9"/>
</p:tagLst>
</file>

<file path=ppt/tags/tag34.xml><?xml version="1.0" encoding="utf-8"?>
<p:tagLst xmlns:a="http://schemas.openxmlformats.org/drawingml/2006/main" xmlns:r="http://schemas.openxmlformats.org/officeDocument/2006/relationships" xmlns:p="http://schemas.openxmlformats.org/presentationml/2006/main">
  <p:tag name="TIMING" val="|0.4|6.3|0.4|3.9|3.1|6.8|6|6.7"/>
</p:tagLst>
</file>

<file path=ppt/tags/tag35.xml><?xml version="1.0" encoding="utf-8"?>
<p:tagLst xmlns:a="http://schemas.openxmlformats.org/drawingml/2006/main" xmlns:r="http://schemas.openxmlformats.org/officeDocument/2006/relationships" xmlns:p="http://schemas.openxmlformats.org/presentationml/2006/main">
  <p:tag name="TIMING" val="|0.2|2.6|5.1|3.4|5.7"/>
</p:tagLst>
</file>

<file path=ppt/tags/tag36.xml><?xml version="1.0" encoding="utf-8"?>
<p:tagLst xmlns:a="http://schemas.openxmlformats.org/drawingml/2006/main" xmlns:r="http://schemas.openxmlformats.org/officeDocument/2006/relationships" xmlns:p="http://schemas.openxmlformats.org/presentationml/2006/main">
  <p:tag name="TIMING" val="|1.1"/>
</p:tagLst>
</file>

<file path=ppt/tags/tag37.xml><?xml version="1.0" encoding="utf-8"?>
<p:tagLst xmlns:a="http://schemas.openxmlformats.org/drawingml/2006/main" xmlns:r="http://schemas.openxmlformats.org/officeDocument/2006/relationships" xmlns:p="http://schemas.openxmlformats.org/presentationml/2006/main">
  <p:tag name="TIMING" val="|0.5|0.6|1.6|1.1|5.9"/>
</p:tagLst>
</file>

<file path=ppt/tags/tag38.xml><?xml version="1.0" encoding="utf-8"?>
<p:tagLst xmlns:a="http://schemas.openxmlformats.org/drawingml/2006/main" xmlns:r="http://schemas.openxmlformats.org/officeDocument/2006/relationships" xmlns:p="http://schemas.openxmlformats.org/presentationml/2006/main">
  <p:tag name="TIMING" val="|1.3|1.4|1.4|1.2|1.9|1.4|1.4|1.5|2"/>
</p:tagLst>
</file>

<file path=ppt/tags/tag39.xml><?xml version="1.0" encoding="utf-8"?>
<p:tagLst xmlns:a="http://schemas.openxmlformats.org/drawingml/2006/main" xmlns:r="http://schemas.openxmlformats.org/officeDocument/2006/relationships" xmlns:p="http://schemas.openxmlformats.org/presentationml/2006/main">
  <p:tag name="TIMING" val="|1.4|1.5|1.5|1.1|1.7"/>
</p:tagLst>
</file>

<file path=ppt/tags/tag4.xml><?xml version="1.0" encoding="utf-8"?>
<p:tagLst xmlns:a="http://schemas.openxmlformats.org/drawingml/2006/main" xmlns:r="http://schemas.openxmlformats.org/officeDocument/2006/relationships" xmlns:p="http://schemas.openxmlformats.org/presentationml/2006/main">
  <p:tag name="TIMING" val="|0.5|4.1"/>
</p:tagLst>
</file>

<file path=ppt/tags/tag5.xml><?xml version="1.0" encoding="utf-8"?>
<p:tagLst xmlns:a="http://schemas.openxmlformats.org/drawingml/2006/main" xmlns:r="http://schemas.openxmlformats.org/officeDocument/2006/relationships" xmlns:p="http://schemas.openxmlformats.org/presentationml/2006/main">
  <p:tag name="TIMING" val="|6.2|5.5|4.1|4.2|3.4"/>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4|1.3|1.8|2.7"/>
</p:tagLst>
</file>

<file path=ppt/tags/tag8.xml><?xml version="1.0" encoding="utf-8"?>
<p:tagLst xmlns:a="http://schemas.openxmlformats.org/drawingml/2006/main" xmlns:r="http://schemas.openxmlformats.org/officeDocument/2006/relationships" xmlns:p="http://schemas.openxmlformats.org/presentationml/2006/main">
  <p:tag name="TIMING" val="|1.2"/>
</p:tagLst>
</file>

<file path=ppt/tags/tag9.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18863</TotalTime>
  <Words>4810</Words>
  <Application>Microsoft Office PowerPoint</Application>
  <PresentationFormat>Widescreen</PresentationFormat>
  <Paragraphs>382</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Relativity 104:</vt:lpstr>
      <vt:lpstr>Relativity 104: Special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Lorentz Transformation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235</cp:revision>
  <dcterms:created xsi:type="dcterms:W3CDTF">2018-12-27T01:59:41Z</dcterms:created>
  <dcterms:modified xsi:type="dcterms:W3CDTF">2022-09-12T06:36:53Z</dcterms:modified>
</cp:coreProperties>
</file>