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9" r:id="rId2"/>
    <p:sldId id="256" r:id="rId3"/>
    <p:sldId id="3270" r:id="rId4"/>
    <p:sldId id="3271" r:id="rId5"/>
    <p:sldId id="3272" r:id="rId6"/>
    <p:sldId id="3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5FE8-D3F1-7203-32B1-B51A78E6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56E1A-8A29-E4AD-CF0D-C1EE5E95A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9D5E-D8F2-1CE4-5689-1F276E9A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BAB1-4630-59FC-5479-6045BCBC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DE05-8487-76E5-EDE6-5BA23EAE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1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BC5E-DD81-FC1D-37CD-B8895F4F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6EEF-1FC5-584A-4CD1-502DC02B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A9C-B9AE-C82E-6BB7-914005B6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777F-A065-E4D4-96CE-BCEE87D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F96E-9546-54BD-22DD-9923E206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DABB5-7FCD-5997-4E70-2317F064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BD45E-D6FF-7B52-AAEE-748C8AB0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35C7-F484-52A6-CDC5-642D3AC4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7913-8315-7A8C-F4D7-0897E45C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623A-6104-6E7A-A08C-FD5BA123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31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B6D-D8E9-DBFB-0CC9-4F3CEC6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EAE0-1CEF-B918-9541-11184E77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14EE-5BCB-8397-76C7-FB68AED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7327-B108-6D32-6DB5-176BBE72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1947-28B7-538C-0FA3-639F7B6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9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14C-3EF8-D446-8002-2CDA2BDE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FC54-414C-FB09-3647-09382EF3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6B7B-780D-A9D4-CBCF-6282363C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AE49-C365-97E0-FD1D-01551E7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981E-4A87-FB77-FA31-7FA09EAC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C6DB-CC01-FE9E-4083-9D07D21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D0A5-E008-E6FB-DF9F-7090955F7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45E-51F2-3CA4-B523-6297C4CCF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AFF4-DA58-6CFB-C722-880EC2FA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F4BE-CF6A-48C4-2C60-4971971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EAB87-0DFC-C55F-7016-5E7301B6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4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731C-2D3C-A315-25F9-780C46DD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7CEC-E219-FB95-518A-A6476D82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0F74-23BF-EBA5-AF80-B202190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E9B85-A792-6495-7E15-E99BD3FB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63943-51B0-2177-D557-378B94F62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CDB97-618D-49D6-502B-8B32FDD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3A470-7EF8-2B2D-5A95-EA9724D9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D4D89-D4E4-EA08-1C59-23C7D31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0332-0BA9-32B6-E357-6C65A45B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3F018-A795-E582-22F8-1307A959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F438A-D39C-2D4B-C5E4-7C651575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DF6F5-63E3-3C12-E5A2-C75FCC6C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15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56A14-0B26-CF00-DF53-6B49463D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A96D5-951B-3A69-DD61-DC31488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8CF1E-B537-B2A3-D6A0-7D6BB685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5843-7524-B89B-18A5-674D20D6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C051-B232-3280-895C-AAC0B7CA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6E17-93B5-2D17-504A-D03EF2D8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6D9E-AB9D-FB4D-8967-788D659D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0E150-9CBE-6FE8-5131-22398D1D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26BD2-4D23-026D-775D-DB435B06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9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E970-EDF3-8BF8-7C31-B600B5D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5B5BC-1EF0-06F5-AC3D-25618A462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BC963-3AD6-8A59-6B22-FC620B5E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A2A4-A2ED-00C4-8ABC-5EE7838E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9BE0-E266-A469-7212-765D337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5246-0930-5D1E-64DD-A52E3855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85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C3631-5756-0996-00F5-CDC1C0BE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F42F-DB0B-F373-9979-6BE60CB9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20D6-1AE7-217F-6A2D-52C9F4919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D03E-2E4A-44AD-95F4-595AF61A8D47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F44-A706-B77F-93C5-07F761A72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E5A6-0988-95F9-FE59-70947BF7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D511-47D1-4806-8A4F-A41FA6B197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3B258-562F-0022-0D34-BF218C106F7E}"/>
              </a:ext>
            </a:extLst>
          </p:cNvPr>
          <p:cNvSpPr txBox="1"/>
          <p:nvPr/>
        </p:nvSpPr>
        <p:spPr>
          <a:xfrm>
            <a:off x="162233" y="-19823"/>
            <a:ext cx="11867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u="sng" dirty="0"/>
              <a:t>Exercise</a:t>
            </a:r>
            <a:r>
              <a:rPr lang="en-CA" sz="4800" dirty="0"/>
              <a:t>: Calculate the Pauli vectors for these Pauli spinors (and check that they make sense)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2B4F214-7E74-735C-3077-CE3B452CC8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050" y="1467470"/>
              <a:ext cx="10883900" cy="17686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20975">
                      <a:extLst>
                        <a:ext uri="{9D8B030D-6E8A-4147-A177-3AD203B41FA5}">
                          <a16:colId xmlns:a16="http://schemas.microsoft.com/office/drawing/2014/main" val="2501091500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195419275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1457395722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32172046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6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6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6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464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2B4F214-7E74-735C-3077-CE3B452CC8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521950"/>
                  </p:ext>
                </p:extLst>
              </p:nvPr>
            </p:nvGraphicFramePr>
            <p:xfrm>
              <a:off x="527050" y="1467470"/>
              <a:ext cx="10883900" cy="17686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20975">
                      <a:extLst>
                        <a:ext uri="{9D8B030D-6E8A-4147-A177-3AD203B41FA5}">
                          <a16:colId xmlns:a16="http://schemas.microsoft.com/office/drawing/2014/main" val="2501091500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195419275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1457395722"/>
                        </a:ext>
                      </a:extLst>
                    </a:gridCol>
                    <a:gridCol w="2720975">
                      <a:extLst>
                        <a:ext uri="{9D8B030D-6E8A-4147-A177-3AD203B41FA5}">
                          <a16:colId xmlns:a16="http://schemas.microsoft.com/office/drawing/2014/main" val="3217204629"/>
                        </a:ext>
                      </a:extLst>
                    </a:gridCol>
                  </a:tblGrid>
                  <a:tr h="17686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" t="-344" r="-300000" b="-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8" t="-344" r="-200673" b="-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44" r="-100224" b="-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344" r="-448" b="-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1464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FB612-3C0C-6C86-EC98-C24DC332B009}"/>
                  </a:ext>
                </a:extLst>
              </p:cNvPr>
              <p:cNvSpPr txBox="1"/>
              <p:nvPr/>
            </p:nvSpPr>
            <p:spPr>
              <a:xfrm>
                <a:off x="7443523" y="3317272"/>
                <a:ext cx="4006848" cy="1732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CA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CA" sz="44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FB612-3C0C-6C86-EC98-C24DC332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523" y="3317272"/>
                <a:ext cx="4006848" cy="1732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408584-01C0-5A5C-07F0-795610F0F175}"/>
                  </a:ext>
                </a:extLst>
              </p:cNvPr>
              <p:cNvSpPr txBox="1"/>
              <p:nvPr/>
            </p:nvSpPr>
            <p:spPr>
              <a:xfrm>
                <a:off x="7847372" y="5041740"/>
                <a:ext cx="3237250" cy="17560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800" b="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b="0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408584-01C0-5A5C-07F0-795610F0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372" y="5041740"/>
                <a:ext cx="3237250" cy="175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73EAC-731D-CE60-214F-7A04142B9EAE}"/>
              </a:ext>
            </a:extLst>
          </p:cNvPr>
          <p:cNvGrpSpPr/>
          <p:nvPr/>
        </p:nvGrpSpPr>
        <p:grpSpPr>
          <a:xfrm>
            <a:off x="760679" y="3769987"/>
            <a:ext cx="5857567" cy="2619705"/>
            <a:chOff x="238433" y="3791543"/>
            <a:chExt cx="5857567" cy="2619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428406-1DB2-CAFE-1FD1-E54E055C9496}"/>
                    </a:ext>
                  </a:extLst>
                </p:cNvPr>
                <p:cNvSpPr txBox="1"/>
                <p:nvPr/>
              </p:nvSpPr>
              <p:spPr>
                <a:xfrm>
                  <a:off x="1355756" y="4806129"/>
                  <a:ext cx="4740244" cy="16051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428406-1DB2-CAFE-1FD1-E54E055C9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756" y="4806129"/>
                  <a:ext cx="4740244" cy="16051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29F986-F7C9-65B5-2332-763950BA143A}"/>
                    </a:ext>
                  </a:extLst>
                </p:cNvPr>
                <p:cNvSpPr txBox="1"/>
                <p:nvPr/>
              </p:nvSpPr>
              <p:spPr>
                <a:xfrm>
                  <a:off x="238433" y="4740521"/>
                  <a:ext cx="1289896" cy="159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4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4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4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a14:m>
                  <a:r>
                    <a:rPr lang="en-CA" sz="4400" dirty="0">
                      <a:solidFill>
                        <a:srgbClr val="C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29F986-F7C9-65B5-2332-763950BA1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33" y="4740521"/>
                  <a:ext cx="1289896" cy="15991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CF9079-91E5-E7B6-284C-1E13467774D3}"/>
                    </a:ext>
                  </a:extLst>
                </p:cNvPr>
                <p:cNvSpPr txBox="1"/>
                <p:nvPr/>
              </p:nvSpPr>
              <p:spPr>
                <a:xfrm>
                  <a:off x="1404196" y="3791543"/>
                  <a:ext cx="441012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6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GB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6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GB" sz="6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6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CF9079-91E5-E7B6-284C-1E1346777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196" y="3791543"/>
                  <a:ext cx="4410126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617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/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/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/>
              <p:nvPr/>
            </p:nvSpPr>
            <p:spPr>
              <a:xfrm>
                <a:off x="38101" y="2464824"/>
                <a:ext cx="5933767" cy="426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" y="2464824"/>
                <a:ext cx="5933767" cy="426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/>
              <p:nvPr/>
            </p:nvSpPr>
            <p:spPr>
              <a:xfrm>
                <a:off x="6220132" y="2373039"/>
                <a:ext cx="5933767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32" y="2373039"/>
                <a:ext cx="5933767" cy="3304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/>
              <p:nvPr/>
            </p:nvSpPr>
            <p:spPr>
              <a:xfrm>
                <a:off x="4933950" y="6010465"/>
                <a:ext cx="72580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0" y="6010465"/>
                <a:ext cx="725804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/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5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BFB1D-D717-CB98-C89B-670C96996FB4}"/>
              </a:ext>
            </a:extLst>
          </p:cNvPr>
          <p:cNvCxnSpPr>
            <a:cxnSpLocks/>
          </p:cNvCxnSpPr>
          <p:nvPr/>
        </p:nvCxnSpPr>
        <p:spPr>
          <a:xfrm>
            <a:off x="0" y="2328517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/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blipFill>
                <a:blip r:embed="rId2"/>
                <a:stretch>
                  <a:fillRect r="-8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/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/>
              <p:nvPr/>
            </p:nvSpPr>
            <p:spPr>
              <a:xfrm>
                <a:off x="38101" y="2464824"/>
                <a:ext cx="6182031" cy="426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" y="2464824"/>
                <a:ext cx="6182031" cy="426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/>
              <p:nvPr/>
            </p:nvSpPr>
            <p:spPr>
              <a:xfrm>
                <a:off x="6096000" y="2373039"/>
                <a:ext cx="6057899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039"/>
                <a:ext cx="6057899" cy="3304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/>
              <p:nvPr/>
            </p:nvSpPr>
            <p:spPr>
              <a:xfrm>
                <a:off x="4076700" y="6010465"/>
                <a:ext cx="8115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6010465"/>
                <a:ext cx="811529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/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5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BFB1D-D717-CB98-C89B-670C96996FB4}"/>
              </a:ext>
            </a:extLst>
          </p:cNvPr>
          <p:cNvCxnSpPr>
            <a:cxnSpLocks/>
          </p:cNvCxnSpPr>
          <p:nvPr/>
        </p:nvCxnSpPr>
        <p:spPr>
          <a:xfrm>
            <a:off x="0" y="2328517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/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" y="41845"/>
                <a:ext cx="3060088" cy="2147063"/>
              </a:xfrm>
              <a:prstGeom prst="rect">
                <a:avLst/>
              </a:prstGeom>
              <a:blipFill>
                <a:blip r:embed="rId2"/>
                <a:stretch>
                  <a:fillRect r="-41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/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/>
              <p:nvPr/>
            </p:nvSpPr>
            <p:spPr>
              <a:xfrm>
                <a:off x="38101" y="2464824"/>
                <a:ext cx="5933767" cy="426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" y="2464824"/>
                <a:ext cx="5933767" cy="426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/>
              <p:nvPr/>
            </p:nvSpPr>
            <p:spPr>
              <a:xfrm>
                <a:off x="6220132" y="2373039"/>
                <a:ext cx="5933767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32" y="2373039"/>
                <a:ext cx="5933767" cy="3304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/>
              <p:nvPr/>
            </p:nvSpPr>
            <p:spPr>
              <a:xfrm>
                <a:off x="4933950" y="6010465"/>
                <a:ext cx="72580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0" y="6010465"/>
                <a:ext cx="725804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/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5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BFB1D-D717-CB98-C89B-670C96996FB4}"/>
              </a:ext>
            </a:extLst>
          </p:cNvPr>
          <p:cNvCxnSpPr>
            <a:cxnSpLocks/>
          </p:cNvCxnSpPr>
          <p:nvPr/>
        </p:nvCxnSpPr>
        <p:spPr>
          <a:xfrm>
            <a:off x="0" y="2328517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/>
              <p:nvPr/>
            </p:nvSpPr>
            <p:spPr>
              <a:xfrm>
                <a:off x="92274" y="41845"/>
                <a:ext cx="3451026" cy="214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6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6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FD0C0-D00A-D200-A585-3DEDF8F9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" y="41845"/>
                <a:ext cx="3451026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/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b="0" dirty="0">
                    <a:solidFill>
                      <a:srgbClr val="0070C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386AF0-6942-CDAF-8719-E8A557EC0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6" y="194901"/>
                <a:ext cx="3747320" cy="199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/>
              <p:nvPr/>
            </p:nvSpPr>
            <p:spPr>
              <a:xfrm>
                <a:off x="38101" y="2464824"/>
                <a:ext cx="6182031" cy="426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57367-0BE8-13BF-6619-F1799132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" y="2464824"/>
                <a:ext cx="6182031" cy="426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/>
              <p:nvPr/>
            </p:nvSpPr>
            <p:spPr>
              <a:xfrm>
                <a:off x="6096000" y="2373039"/>
                <a:ext cx="6057899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754DB-D05C-3BD5-E3C7-5D57D15C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039"/>
                <a:ext cx="6057899" cy="3304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/>
              <p:nvPr/>
            </p:nvSpPr>
            <p:spPr>
              <a:xfrm>
                <a:off x="4895850" y="6010465"/>
                <a:ext cx="7296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FD411D-8229-CDFA-0132-2D6D83CE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0" y="6010465"/>
                <a:ext cx="729614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/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5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CA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55E52-8BC2-BC81-9864-D1CA2F2D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910" y="-21896"/>
                <a:ext cx="3747320" cy="2302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BFB1D-D717-CB98-C89B-670C96996FB4}"/>
              </a:ext>
            </a:extLst>
          </p:cNvPr>
          <p:cNvCxnSpPr>
            <a:cxnSpLocks/>
          </p:cNvCxnSpPr>
          <p:nvPr/>
        </p:nvCxnSpPr>
        <p:spPr>
          <a:xfrm>
            <a:off x="0" y="2328517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3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77E234-AA2D-C111-FB4C-A9AD39E373B4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B029A-22F5-D037-AC03-6B7D902FD2F0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6000" cy="518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CA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have the same component ratio, and so are associated with the same vector: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CA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CA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B029A-22F5-D037-AC03-6B7D902FD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5188215"/>
              </a:xfrm>
              <a:prstGeom prst="rect">
                <a:avLst/>
              </a:prstGeom>
              <a:blipFill>
                <a:blip r:embed="rId2"/>
                <a:stretch>
                  <a:fillRect l="-3800" r="-5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D9D44A-2851-9F65-6883-D90F8C10B47E}"/>
                  </a:ext>
                </a:extLst>
              </p:cNvPr>
              <p:cNvSpPr txBox="1"/>
              <p:nvPr/>
            </p:nvSpPr>
            <p:spPr>
              <a:xfrm>
                <a:off x="6172200" y="0"/>
                <a:ext cx="6096000" cy="518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sz="4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42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CA" sz="4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have the same component ratio, and so are associated with the same vector:</a:t>
                </a:r>
              </a:p>
              <a:p>
                <a:pPr algn="ctr"/>
                <a:r>
                  <a:rPr lang="en-CA" sz="4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CA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CA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2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D9D44A-2851-9F65-6883-D90F8C10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0"/>
                <a:ext cx="6096000" cy="5188215"/>
              </a:xfrm>
              <a:prstGeom prst="rect">
                <a:avLst/>
              </a:prstGeom>
              <a:blipFill>
                <a:blip r:embed="rId3"/>
                <a:stretch>
                  <a:fillRect l="-3900" r="-5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B302F1-4456-6B31-E405-2644C47D2301}"/>
                  </a:ext>
                </a:extLst>
              </p:cNvPr>
              <p:cNvSpPr txBox="1"/>
              <p:nvPr/>
            </p:nvSpPr>
            <p:spPr>
              <a:xfrm>
                <a:off x="6096000" y="5473005"/>
                <a:ext cx="6096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CA" sz="2800" dirty="0"/>
                  <a:t>These spinors have the opposite sign compared to the ones on the left, and so the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800" dirty="0"/>
                  <a:t>-component has a reversed sign.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B302F1-4456-6B31-E405-2644C47D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73005"/>
                <a:ext cx="6096000" cy="1384995"/>
              </a:xfrm>
              <a:prstGeom prst="rect">
                <a:avLst/>
              </a:prstGeom>
              <a:blipFill>
                <a:blip r:embed="rId4"/>
                <a:stretch>
                  <a:fillRect l="-2000" t="-4405" r="-2800" b="-11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2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348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</cp:revision>
  <dcterms:created xsi:type="dcterms:W3CDTF">2023-03-03T23:15:51Z</dcterms:created>
  <dcterms:modified xsi:type="dcterms:W3CDTF">2023-03-03T23:38:42Z</dcterms:modified>
</cp:coreProperties>
</file>