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85" r:id="rId2"/>
    <p:sldId id="3386" r:id="rId3"/>
    <p:sldId id="3388" r:id="rId4"/>
    <p:sldId id="3389" r:id="rId5"/>
    <p:sldId id="3392" r:id="rId6"/>
    <p:sldId id="3391" r:id="rId7"/>
    <p:sldId id="33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936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A35EF-5584-4B8C-9EDA-8903251D1B5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9D86-4A09-4FA9-85AC-F31FA4390C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46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C696-3618-B4CA-1798-8FC965C9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3CDD6-F807-BE52-82A1-B22B81C23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9F2A-7EA6-C4E6-4AAF-3E0F7CC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D82D-5B40-E694-0D17-A3971CA1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2A05-9C6C-95B3-E3EF-597DBECB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03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78E7-5184-A352-1C35-F72879A0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BB53B-793E-77B0-76C7-BE23A14E0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AB2B-3DDC-0D37-DB13-3BA26309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1C71-BF6F-DB40-023B-DAEA91D5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25A3-59A4-88A0-402A-80348F78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53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C64BA-5E06-693F-4816-F8FC60049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9DB8F-C28D-91B2-9F20-609B69251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0880-3985-C38B-2672-37C4D927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AA53-35C2-3C10-730E-E39CA3C2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948B-48DF-4B72-1AC7-4638025D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2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84BB-904D-11CE-8186-150154DC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FB5E-DF7B-870C-F909-BE2F2B6A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68AF-6EC5-2CB2-C04D-6FC4D2D1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4572-B576-0918-1A31-EAA7F928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1023-7EF6-D846-DDFF-863F5D91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5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1DFA-8178-EC3D-B0D1-E616C39A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B7C55-DA77-CC3E-5B7B-4CF3356E0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3815-4EAE-7F94-2B9D-E2FAAC1F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C28E-F853-6406-425F-89DCF474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2461-A9D6-37D9-30C5-D15844F8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0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9509-F7FF-5CAE-0B54-96E6E948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47B3-BAEA-7BDC-D1E4-6618D1E1D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F4CAC-96D5-C32A-6823-59E68F2F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097A1-F4DF-087A-989C-5EB380A4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A961-1C0B-374D-FFFF-4F1BC9E4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E027D-F42A-CBEE-48F7-075D16A1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4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B86-6899-531E-98A5-5B05127F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FD23-AEEE-7FF1-0159-CEA99FFB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AF30C-4FCF-CF3E-7E3E-F25D4D92C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B218-D5C9-41ED-B5CA-C33C9A1FD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3732A-7AAD-27B8-6EA8-A6F42D7F2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1F299-2FC4-EB81-E4CA-5B4E64BF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E71F7-A360-5806-75B2-64308BEC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3E344-2DA0-E5E4-2E7F-F05B650A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66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CBA1-797A-7B75-7ECF-B621A6DB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3F24F-2943-F3E2-2093-A66CEC19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E7524-4961-E657-E9EC-CAC63DFB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F945-F681-DD12-2AC1-CC551D7C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87F36-F200-733E-D8F7-EA61A030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708BD-8104-4A73-D485-59B90B7B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44487-FF1D-9668-E374-46111F9B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3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6E8C-0B68-E7E4-156F-E213D6DC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5801-0791-C907-D59A-5E34710E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4DA8B-83C3-4F58-FE90-0046477F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41FE-1084-9561-FDC0-3D00FAFB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F0673-92B1-76F4-9089-40992404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1FB6-7E7D-9071-A696-58BC4D4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7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029B-8489-3F5C-CCA1-08C08497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E9F63-B61D-9BF3-A2A9-290DD3470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C2614-4A5B-B466-C989-AD75CA9F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882A-2F31-A101-FEB7-E50F78A8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4A87-F000-643D-B568-B22218BE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BE3F0-F8F0-D5D7-07B7-B296FA6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12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33016-8DC5-84E9-0AA0-28D3F877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CAFB-65BF-105E-4FD8-F9633DD1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830C-274E-6CEA-F690-59CFD395F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C9BB1-4A0F-4202-84F7-E2A9CE9F86E6}" type="datetimeFigureOut">
              <a:rPr lang="en-CA" smtClean="0"/>
              <a:t>2023-04-29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A2E9-495F-22F9-138E-4277B97F8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8749-7DAC-32F4-799A-31EE8CD56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C49B-6956-4727-B5C5-AD40E3A0A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16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85484-61D5-CF16-948C-B66BEEFC6714}"/>
                  </a:ext>
                </a:extLst>
              </p:cNvPr>
              <p:cNvSpPr txBox="1"/>
              <p:nvPr/>
            </p:nvSpPr>
            <p:spPr>
              <a:xfrm>
                <a:off x="241111" y="267883"/>
                <a:ext cx="5354471" cy="316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85484-61D5-CF16-948C-B66BEEFC6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1" y="267883"/>
                <a:ext cx="5354471" cy="3165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424755-6233-C782-E9A1-129BD3229324}"/>
                  </a:ext>
                </a:extLst>
              </p:cNvPr>
              <p:cNvSpPr txBox="1"/>
              <p:nvPr/>
            </p:nvSpPr>
            <p:spPr>
              <a:xfrm>
                <a:off x="5948150" y="88539"/>
                <a:ext cx="6453399" cy="3244927"/>
              </a:xfrm>
              <a:prstGeom prst="rect">
                <a:avLst/>
              </a:prstGeom>
              <a:noFill/>
              <a:effectLst>
                <a:softEdge rad="127000"/>
              </a:effectLst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ctrlP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400" i="1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40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440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GB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GB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CA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𝑡𝑧</m:t>
                        </m:r>
                      </m:sub>
                    </m:sSub>
                    <m:d>
                      <m:dPr>
                        <m:ctrlP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CA" sz="4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4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4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44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GB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CA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CA" sz="4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4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4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4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44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GB" sz="4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GB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424755-6233-C782-E9A1-129BD3229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150" y="88539"/>
                <a:ext cx="6453399" cy="3244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A3966B-387B-83E2-2AE8-7B9407D11E1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E993E88-C98F-D99B-B5F8-17F0C3D16C08}"/>
              </a:ext>
            </a:extLst>
          </p:cNvPr>
          <p:cNvGrpSpPr/>
          <p:nvPr/>
        </p:nvGrpSpPr>
        <p:grpSpPr>
          <a:xfrm>
            <a:off x="135068" y="3458028"/>
            <a:ext cx="5960931" cy="2386200"/>
            <a:chOff x="135068" y="3458028"/>
            <a:chExt cx="5960931" cy="23862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62A76D-B503-7522-5E59-6389191ABEEC}"/>
                    </a:ext>
                  </a:extLst>
                </p:cNvPr>
                <p:cNvSpPr txBox="1"/>
                <p:nvPr/>
              </p:nvSpPr>
              <p:spPr>
                <a:xfrm>
                  <a:off x="541470" y="4157997"/>
                  <a:ext cx="4857844" cy="1686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4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4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𝑡𝑧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CA" sz="4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4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4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4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CA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𝑡𝑧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CA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CA" sz="4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62A76D-B503-7522-5E59-6389191AB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470" y="4157997"/>
                  <a:ext cx="4857844" cy="1686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74ED23-8B2B-6B3C-72AA-F51095828311}"/>
                </a:ext>
              </a:extLst>
            </p:cNvPr>
            <p:cNvSpPr txBox="1"/>
            <p:nvPr/>
          </p:nvSpPr>
          <p:spPr>
            <a:xfrm>
              <a:off x="135068" y="3458028"/>
              <a:ext cx="5960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/>
                <a:t>1.Calculate the following: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D08584-BBE9-4973-0010-0FAE1F6AF98F}"/>
                  </a:ext>
                </a:extLst>
              </p:cNvPr>
              <p:cNvSpPr txBox="1"/>
              <p:nvPr/>
            </p:nvSpPr>
            <p:spPr>
              <a:xfrm>
                <a:off x="6221972" y="3454583"/>
                <a:ext cx="596093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2. Take the above are left-chiral spinors and 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(2,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600" dirty="0"/>
                  <a:t> matrices…</a:t>
                </a:r>
              </a:p>
              <a:p>
                <a:r>
                  <a:rPr lang="en-CA" sz="3600" dirty="0"/>
                  <a:t>Write out the left dual, right dual, and right spinors and </a:t>
                </a:r>
                <a14:m>
                  <m:oMath xmlns:m="http://schemas.openxmlformats.org/officeDocument/2006/math">
                    <m:r>
                      <a:rPr lang="en-CA" sz="3600" i="1">
                        <a:latin typeface="Cambria Math" panose="02040503050406030204" pitchFamily="18" charset="0"/>
                      </a:rPr>
                      <m:t>𝑆𝐿</m:t>
                    </m:r>
                    <m:r>
                      <a:rPr lang="en-CA" sz="3600" i="1">
                        <a:latin typeface="Cambria Math" panose="02040503050406030204" pitchFamily="18" charset="0"/>
                      </a:rPr>
                      <m:t>(2,</m:t>
                    </m:r>
                    <m:r>
                      <a:rPr lang="en-CA" sz="3600" i="1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CA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600" dirty="0"/>
                  <a:t> matrices.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D08584-BBE9-4973-0010-0FAE1F6AF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2" y="3454583"/>
                <a:ext cx="5960931" cy="3416320"/>
              </a:xfrm>
              <a:prstGeom prst="rect">
                <a:avLst/>
              </a:prstGeom>
              <a:blipFill>
                <a:blip r:embed="rId5"/>
                <a:stretch>
                  <a:fillRect l="-3170" t="-2857" b="-58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3A2E21-5389-3BF6-71A9-0425E44F8DEA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342900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EE9BFB-7B68-8B46-8CAE-37231F1EEDE3}"/>
              </a:ext>
            </a:extLst>
          </p:cNvPr>
          <p:cNvSpPr txBox="1"/>
          <p:nvPr/>
        </p:nvSpPr>
        <p:spPr>
          <a:xfrm>
            <a:off x="-10073" y="-116603"/>
            <a:ext cx="2391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Exercises</a:t>
            </a:r>
            <a:r>
              <a:rPr lang="en-GB" sz="4400" dirty="0"/>
              <a:t>:</a:t>
            </a:r>
            <a:endParaRPr lang="en-CA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E01965-61C9-8F09-D996-E3DC2021164D}"/>
                  </a:ext>
                </a:extLst>
              </p:cNvPr>
              <p:cNvSpPr txBox="1"/>
              <p:nvPr/>
            </p:nvSpPr>
            <p:spPr>
              <a:xfrm>
                <a:off x="197568" y="5844228"/>
                <a:ext cx="56662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(Bonus: Draw on Bloch Sphere from Video #5 for various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</a:t>
                </a:r>
                <a:r>
                  <a:rPr lang="en-CA" sz="2800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CA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angles.)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E01965-61C9-8F09-D996-E3DC2021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68" y="5844228"/>
                <a:ext cx="5666203" cy="954107"/>
              </a:xfrm>
              <a:prstGeom prst="rect">
                <a:avLst/>
              </a:prstGeom>
              <a:blipFill>
                <a:blip r:embed="rId6"/>
                <a:stretch>
                  <a:fillRect l="-968" t="-6410" r="-860" b="-179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578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2"/>
    </mc:Choice>
    <mc:Fallback>
      <p:transition spd="slow" advTm="137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C1C46-AC96-C472-C57B-FB9F8E1CC107}"/>
                  </a:ext>
                </a:extLst>
              </p:cNvPr>
              <p:cNvSpPr txBox="1"/>
              <p:nvPr/>
            </p:nvSpPr>
            <p:spPr>
              <a:xfrm>
                <a:off x="131928" y="38997"/>
                <a:ext cx="10963702" cy="322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sz="6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600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6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sz="6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60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6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type m:val="skw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GB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C1C46-AC96-C472-C57B-FB9F8E1C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8" y="38997"/>
                <a:ext cx="10963702" cy="3228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6B4081-2DE8-0C0E-ADBA-938992B3D667}"/>
                  </a:ext>
                </a:extLst>
              </p:cNvPr>
              <p:cNvSpPr txBox="1"/>
              <p:nvPr/>
            </p:nvSpPr>
            <p:spPr>
              <a:xfrm>
                <a:off x="120555" y="3429000"/>
                <a:ext cx="10445087" cy="31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60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GB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60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GB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CA" sz="6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6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en-GB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6B4081-2DE8-0C0E-ADBA-938992B3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55" y="3429000"/>
                <a:ext cx="10445087" cy="3155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26FA6A-65A2-A892-4DDF-64F5701D92D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2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C1C46-AC96-C472-C57B-FB9F8E1CC107}"/>
                  </a:ext>
                </a:extLst>
              </p:cNvPr>
              <p:cNvSpPr txBox="1"/>
              <p:nvPr/>
            </p:nvSpPr>
            <p:spPr>
              <a:xfrm>
                <a:off x="131928" y="79941"/>
                <a:ext cx="11939517" cy="322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6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sz="6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6000" i="1" smtClean="0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6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6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sz="6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6000" i="1">
                                            <a:solidFill>
                                              <a:srgbClr val="FF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GB" sz="6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CA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6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6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type m:val="skw"/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i="1" smtClean="0">
                                  <a:solidFill>
                                    <a:srgbClr val="FF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GB" sz="6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6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6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600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C1C46-AC96-C472-C57B-FB9F8E1C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8" y="79941"/>
                <a:ext cx="11939517" cy="3228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6B4081-2DE8-0C0E-ADBA-938992B3D667}"/>
                  </a:ext>
                </a:extLst>
              </p:cNvPr>
              <p:cNvSpPr txBox="1"/>
              <p:nvPr/>
            </p:nvSpPr>
            <p:spPr>
              <a:xfrm>
                <a:off x="131928" y="3539504"/>
                <a:ext cx="11373135" cy="315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CA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CA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600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6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60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GB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CA" sz="6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sz="6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GB" sz="6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A" sz="6000" b="0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num>
                                    <m:den>
                                      <m:r>
                                        <a:rPr lang="en-GB" sz="6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CA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CA" sz="6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6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6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6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en-GB" sz="6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CA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6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p>
                              <m:sSupPr>
                                <m:ctrlPr>
                                  <a:rPr lang="en-CA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6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skw"/>
                                    <m:ctrlPr>
                                      <a:rPr lang="en-GB" sz="6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6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num>
                                  <m:den>
                                    <m:r>
                                      <a:rPr lang="en-GB" sz="6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6B4081-2DE8-0C0E-ADBA-938992B3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8" y="3539504"/>
                <a:ext cx="11373135" cy="3155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461E0C-56E1-199E-FCA7-3BE8598FBD11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6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834798"/>
                  </p:ext>
                </p:extLst>
              </p:nvPr>
            </p:nvGraphicFramePr>
            <p:xfrm>
              <a:off x="58993" y="9836"/>
              <a:ext cx="12044516" cy="6867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3547572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2764738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354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400" b="1" dirty="0"/>
                            <a:t>Spinor Formula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CA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CA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274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6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CA" sz="6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CA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CA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6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CA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60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CA" sz="6000">
                                        <a:solidFill>
                                          <a:srgbClr val="7030A0"/>
                                        </a:solidFill>
                                      </a:rPr>
                                      <m:t>†</m:t>
                                    </m:r>
                                  </m:sup>
                                </m:sSup>
                                <m:r>
                                  <a:rPr lang="en-CA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GB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834798"/>
                  </p:ext>
                </p:extLst>
              </p:nvPr>
            </p:nvGraphicFramePr>
            <p:xfrm>
              <a:off x="58993" y="9836"/>
              <a:ext cx="12044516" cy="6867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3547572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2764738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400" b="1" dirty="0"/>
                            <a:t>Spinor Formula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8511" r="-124449" b="-380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8511" r="-355" b="-380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112335" r="-175086" b="-294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112335" r="-124449" b="-294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112335" r="-355" b="-294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274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230622" r="-175086" b="-219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230622" r="-124449" b="-219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230622" r="-355" b="-219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287917" r="-175086" b="-9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287917" r="-124449" b="-9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287917" r="-355" b="-9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429032" r="-175086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429032" r="-124449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429032" r="-355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76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938182"/>
                  </p:ext>
                </p:extLst>
              </p:nvPr>
            </p:nvGraphicFramePr>
            <p:xfrm>
              <a:off x="58993" y="9836"/>
              <a:ext cx="12044516" cy="6867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3547572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2764738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354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400" b="1" dirty="0"/>
                            <a:t>Spinor Formula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CA" sz="4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CA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274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6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𝜖𝜓</m:t>
                                </m:r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CA" sz="6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6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CA" sz="6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sSup>
                                  <m:sSupPr>
                                    <m:ctrlPr>
                                      <a:rPr lang="en-CA" sz="60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6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CA" sz="6000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6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A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4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CA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938182"/>
                  </p:ext>
                </p:extLst>
              </p:nvPr>
            </p:nvGraphicFramePr>
            <p:xfrm>
              <a:off x="58993" y="9836"/>
              <a:ext cx="12044516" cy="68672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3547572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2764738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432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400" b="1" dirty="0"/>
                            <a:t>Spinor Formula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8511" r="-124449" b="-380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8511" r="-355" b="-380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112335" r="-175086" b="-294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112335" r="-124449" b="-294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112335" r="-355" b="-294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274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230622" r="-175086" b="-219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230622" r="-124449" b="-2196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230622" r="-355" b="-2196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287917" r="-175086" b="-9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287917" r="-124449" b="-9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287917" r="-355" b="-9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120" t="-429032" r="-175086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1674" t="-429032" r="-124449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332" t="-429032" r="-355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0914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813372"/>
                  </p:ext>
                </p:extLst>
              </p:nvPr>
            </p:nvGraphicFramePr>
            <p:xfrm>
              <a:off x="73507" y="9836"/>
              <a:ext cx="12044516" cy="6871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2778315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3533995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354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Lorentz Transformation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40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4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 smtClean="0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274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4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4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CA" sz="4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600" dirty="0"/>
                            <a:t>(row spinor)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 smtClean="0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CA" sz="4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4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CA" sz="4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CA" sz="4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4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600" dirty="0"/>
                            <a:t>(row spinor)</a:t>
                          </a:r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Same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as</m:t>
                                </m:r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Left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Dual</m:t>
                                </m:r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5813372"/>
                  </p:ext>
                </p:extLst>
              </p:nvPr>
            </p:nvGraphicFramePr>
            <p:xfrm>
              <a:off x="73507" y="9836"/>
              <a:ext cx="12044516" cy="6871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2778315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3533995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354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Lorentz Transformation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793" t="-450" r="-97414" b="-4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450" r="-355" b="-4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98238" r="-251096" b="-317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793" t="-98238" r="-97414" b="-317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98238" r="-355" b="-317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356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201794" r="-251096" b="-223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793" t="-201794" r="-97414" b="-223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201794" r="-355" b="-223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281590" r="-251096" b="-108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420276" r="-251096" b="-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420276" r="-355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949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29107"/>
                  </p:ext>
                </p:extLst>
              </p:nvPr>
            </p:nvGraphicFramePr>
            <p:xfrm>
              <a:off x="73507" y="9836"/>
              <a:ext cx="12044516" cy="6871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2778315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3533995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354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Lorentz Transformation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4000" i="1" smtClean="0">
                                        <a:solidFill>
                                          <a:srgbClr val="FF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CA" sz="4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4000" b="0" i="1" dirty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A" sz="4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4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 smtClean="0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274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40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CA" sz="4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4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p>
                                            <m:r>
                                              <a:rPr lang="en-CA" sz="4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CA" sz="40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4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600" dirty="0"/>
                            <a:t>(column spinor)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 smtClean="0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3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GB" sz="3200" i="1">
                                                      <a:solidFill>
                                                        <a:srgbClr val="FF66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CA" sz="32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type m:val="skw"/>
                                                  <m:ctrlPr>
                                                    <a:rPr lang="en-GB" sz="32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CA" sz="3200" b="0" i="1" dirty="0" smtClean="0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GB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CA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40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CA" sz="40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4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4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sz="4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CA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CA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p>
                                            <m:r>
                                              <a:rPr lang="en-CA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CA" sz="400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4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600" dirty="0"/>
                            <a:t>(column spinor)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Same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as</m:t>
                                </m:r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Left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CA" sz="4000" dirty="0" smtClean="0">
                                    <a:solidFill>
                                      <a:schemeClr val="tx1"/>
                                    </a:solidFill>
                                  </a:rPr>
                                  <m:t>Dual</m:t>
                                </m:r>
                              </m:oMath>
                            </m:oMathPara>
                          </a14:m>
                          <a:endParaRPr lang="en-CA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7">
                <a:extLst>
                  <a:ext uri="{FF2B5EF4-FFF2-40B4-BE49-F238E27FC236}">
                    <a16:creationId xmlns:a16="http://schemas.microsoft.com/office/drawing/2014/main" id="{C0BF176D-23DC-2FA8-259B-296E8FDED1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29107"/>
                  </p:ext>
                </p:extLst>
              </p:nvPr>
            </p:nvGraphicFramePr>
            <p:xfrm>
              <a:off x="73507" y="9836"/>
              <a:ext cx="12044516" cy="68718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0749">
                      <a:extLst>
                        <a:ext uri="{9D8B030D-6E8A-4147-A177-3AD203B41FA5}">
                          <a16:colId xmlns:a16="http://schemas.microsoft.com/office/drawing/2014/main" val="677050511"/>
                        </a:ext>
                      </a:extLst>
                    </a:gridCol>
                    <a:gridCol w="2778315">
                      <a:extLst>
                        <a:ext uri="{9D8B030D-6E8A-4147-A177-3AD203B41FA5}">
                          <a16:colId xmlns:a16="http://schemas.microsoft.com/office/drawing/2014/main" val="3117955444"/>
                        </a:ext>
                      </a:extLst>
                    </a:gridCol>
                    <a:gridCol w="3533995">
                      <a:extLst>
                        <a:ext uri="{9D8B030D-6E8A-4147-A177-3AD203B41FA5}">
                          <a16:colId xmlns:a16="http://schemas.microsoft.com/office/drawing/2014/main" val="2231186128"/>
                        </a:ext>
                      </a:extLst>
                    </a:gridCol>
                    <a:gridCol w="3431457">
                      <a:extLst>
                        <a:ext uri="{9D8B030D-6E8A-4147-A177-3AD203B41FA5}">
                          <a16:colId xmlns:a16="http://schemas.microsoft.com/office/drawing/2014/main" val="2536790380"/>
                        </a:ext>
                      </a:extLst>
                    </a:gridCol>
                  </a:tblGrid>
                  <a:tr h="1354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Weyl Spinor 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3200" b="1" dirty="0"/>
                            <a:t>Lorentz Transformation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793" t="-450" r="-97414" b="-4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450" r="-355" b="-4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2908407"/>
                      </a:ext>
                    </a:extLst>
                  </a:tr>
                  <a:tr h="1380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98238" r="-251096" b="-317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793" t="-98238" r="-97414" b="-317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98238" r="-355" b="-317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333825"/>
                      </a:ext>
                    </a:extLst>
                  </a:tr>
                  <a:tr h="1356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201794" r="-251096" b="-223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793" t="-201794" r="-97414" b="-223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201794" r="-355" b="-223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7439687"/>
                      </a:ext>
                    </a:extLst>
                  </a:tr>
                  <a:tr h="14593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 Dual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281590" r="-251096" b="-108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 Dual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1203595"/>
                      </a:ext>
                    </a:extLst>
                  </a:tr>
                  <a:tr h="13211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4000" dirty="0"/>
                            <a:t>Right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2895" t="-420276" r="-251096" b="-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Same as </a:t>
                          </a:r>
                          <a:b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sz="4000" dirty="0">
                              <a:solidFill>
                                <a:schemeClr val="tx1"/>
                              </a:solidFill>
                            </a:rPr>
                            <a:t>Left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155" t="-420276" r="-355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001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174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271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4</cp:revision>
  <dcterms:created xsi:type="dcterms:W3CDTF">2023-04-29T20:00:55Z</dcterms:created>
  <dcterms:modified xsi:type="dcterms:W3CDTF">2023-04-30T03:30:42Z</dcterms:modified>
</cp:coreProperties>
</file>