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ibreFranklin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2314365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22314365c7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2314365c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2314365c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2314365c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2314365c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2314365c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2314365c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2314365c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2314365c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2314365c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2314365c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2314365c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2314365c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2314365c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2314365c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2314365c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2314365c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2314365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2314365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showMasterSp="0" type="title">
  <p:cSld name="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  <a:defRPr sz="60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009930" y="2967210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64644" y="4840040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1938041" y="4840040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37301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564652" y="558343"/>
            <a:ext cx="8005570" cy="4012271"/>
            <a:chOff x="564652" y="744457"/>
            <a:chExt cx="8005570" cy="5349695"/>
          </a:xfrm>
        </p:grpSpPr>
        <p:sp>
          <p:nvSpPr>
            <p:cNvPr id="65" name="Google Shape;65;p14"/>
            <p:cNvSpPr/>
            <p:nvPr/>
          </p:nvSpPr>
          <p:spPr>
            <a:xfrm>
              <a:off x="6113972" y="1685652"/>
              <a:ext cx="2456250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6" name="Google Shape;66;p14"/>
            <p:cNvSpPr/>
            <p:nvPr/>
          </p:nvSpPr>
          <p:spPr>
            <a:xfrm rot="10800000">
              <a:off x="564652" y="744457"/>
              <a:ext cx="2456496" cy="4408500"/>
            </a:xfrm>
            <a:custGeom>
              <a:rect b="b" l="l" r="r" t="t"/>
              <a:pathLst>
                <a:path extrusionOk="0" h="10000" w="10001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1042987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170173" y="4840040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10455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showMasterSp="0" type="secHead">
  <p:cSld name="SECTION_HEADER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73769" y="976021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ibre Franklin"/>
              <a:buNone/>
              <a:defRPr sz="60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554181" y="4840040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1938234" y="4840040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37301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113972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0" name="Google Shape;80;p16" title="Crop Mark"/>
          <p:cNvSpPr/>
          <p:nvPr/>
        </p:nvSpPr>
        <p:spPr>
          <a:xfrm>
            <a:off x="6113972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028700" y="1714500"/>
            <a:ext cx="3335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94052" y="1714500"/>
            <a:ext cx="3335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1042987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2170173" y="4840040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710455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028700" y="1755172"/>
            <a:ext cx="333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1028700" y="2478906"/>
            <a:ext cx="3335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3" type="body"/>
          </p:nvPr>
        </p:nvSpPr>
        <p:spPr>
          <a:xfrm>
            <a:off x="4893760" y="1762315"/>
            <a:ext cx="333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4" type="body"/>
          </p:nvPr>
        </p:nvSpPr>
        <p:spPr>
          <a:xfrm>
            <a:off x="4893760" y="2478906"/>
            <a:ext cx="3335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1042987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2170173" y="4840040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710455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1042987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170173" y="4840040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10455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1042987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2170173" y="4840040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710455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showMasterSp="0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692015" y="514351"/>
            <a:ext cx="39090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 sz="1350"/>
            </a:lvl3pPr>
            <a:lvl4pPr indent="-314325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 sz="1350"/>
            </a:lvl4pPr>
            <a:lvl5pPr indent="-3048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542925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1654459" y="4840040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7412355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showMasterSp="0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/>
          <p:nvPr>
            <p:ph idx="2" type="pic"/>
          </p:nvPr>
        </p:nvSpPr>
        <p:spPr>
          <a:xfrm>
            <a:off x="4149090" y="1"/>
            <a:ext cx="499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542925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1654459" y="4840040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7412355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 rot="5400000">
            <a:off x="3289651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1042987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2170173" y="4840040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710455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 rot="5400000">
            <a:off x="5660047" y="1688817"/>
            <a:ext cx="39324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 rot="5400000">
            <a:off x="1924724" y="-427983"/>
            <a:ext cx="3932400" cy="5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1042987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2170173" y="4840040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710455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042987" y="4840040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170173" y="4840040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104552" y="4840040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pos="6912">
          <p15:clr>
            <a:srgbClr val="F26B43"/>
          </p15:clr>
        </p15:guide>
        <p15:guide id="3" pos="936">
          <p15:clr>
            <a:srgbClr val="F26B43"/>
          </p15:clr>
        </p15:guide>
        <p15:guide id="4" pos="864">
          <p15:clr>
            <a:srgbClr val="F26B43"/>
          </p15:clr>
        </p15:guide>
        <p15:guide id="5" orient="horz" pos="1080">
          <p15:clr>
            <a:srgbClr val="F26B43"/>
          </p15:clr>
        </p15:guide>
        <p15:guide id="6" orient="horz" pos="2772">
          <p15:clr>
            <a:srgbClr val="F26B43"/>
          </p15:clr>
        </p15:guide>
        <p15:guide id="7" orient="horz" pos="324">
          <p15:clr>
            <a:srgbClr val="F26B43"/>
          </p15:clr>
        </p15:guide>
        <p15:guide id="8" orient="horz" pos="1134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de" sz="6000" cap="none">
                <a:solidFill>
                  <a:schemeClr val="dk2"/>
                </a:solidFill>
              </a:rPr>
              <a:t>CHILD DRAWING CLASSIFIER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2009930" y="2967210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de" sz="1800"/>
              <a:t>CSE4288 Introduction to Machine Learning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de" sz="1800"/>
              <a:t>Group 9</a:t>
            </a:r>
            <a:endParaRPr/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Q&amp;A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825" y="1714500"/>
            <a:ext cx="2770350" cy="27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de" sz="4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4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Develop a machine learning model to classify children’s hand-drawn images into ten categories.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Achieved significant accuracy using CNN, with applications in AR games and educational tools.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"/>
              <a:t>Project Introduction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■"/>
            </a:pPr>
            <a:r>
              <a:rPr b="1" lang="de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de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Creativity meets technology—using machine learning to interpret children's abstract and imaginative drawings.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■"/>
            </a:pPr>
            <a:r>
              <a:rPr b="1" lang="de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Significance</a:t>
            </a:r>
            <a:r>
              <a:rPr lang="de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AR gaming applications, educational tools, and cognitive development insights.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1028700" y="1714500"/>
            <a:ext cx="7911300" cy="330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</a:t>
            </a:r>
            <a:r>
              <a:rPr lang="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Authentic children’s drawings and online hand-drawn images.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Categories</a:t>
            </a:r>
            <a:r>
              <a:rPr lang="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Birds, Cars, Clouds, Dogs, Flowers, Houses, Humans, Mountains, sun and Trees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de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Cropping, resizing (256x256 pixels), normalization, data augmentation (rotations, flips, scaling).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çocukların yaptığı resimler, çizim, taslak, kırpıntı çizim içeren bir resim&#10;&#10;Açıklama otomatik olarak oluşturuldu"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425" y="2611321"/>
            <a:ext cx="1412911" cy="13309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slak, çocukların yaptığı resimler, çizgi sanatı, çizim içeren bir resim&#10;&#10;Açıklama otomatik olarak oluşturuldu" id="163" name="Google Shape;16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3550" y="2571756"/>
            <a:ext cx="1412911" cy="1410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akal, turuncu, çocukların yaptığı resimler, meyve, sarı içeren bir resim&#10;&#10;Açıklama otomatik olarak oluşturuldu" id="164" name="Google Shape;16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0879" y="2571750"/>
            <a:ext cx="1860896" cy="1321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CNN </a:t>
            </a:r>
            <a:r>
              <a:rPr lang="de"/>
              <a:t>Model Overview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256x256 images.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Layers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Feature extraction.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Connected Layers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Classification.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Train/Validation(and Test) Split: 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80/20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TensorFlow/Keras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Baseline Models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Naive Bayes, Decision Tree, Logistic Regression, KNN.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Baseline Model Overview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Architecture:</a:t>
            </a:r>
            <a:b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Extraction: 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ResNet-50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Train/Test Split: 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80/20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Baseline Models</a:t>
            </a:r>
            <a: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Naive Bayes, Decision Tree, Logistic Regression, KNN.</a:t>
            </a:r>
            <a:br>
              <a:rPr lang="de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CNN Model Training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Configuration</a:t>
            </a: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size:</a:t>
            </a: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32, Epochs: 20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Loss: </a:t>
            </a: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Cross-entropy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Optimizer:</a:t>
            </a: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Metrics</a:t>
            </a:r>
            <a:r>
              <a:rPr lang="d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Accuracy and loss trends.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 Performance</a:t>
            </a:r>
            <a:r>
              <a:rPr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Accuracy</a:t>
            </a:r>
            <a:r>
              <a:rPr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60.07%</a:t>
            </a:r>
            <a:endParaRPr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Accuracy</a:t>
            </a:r>
            <a:r>
              <a:rPr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79.55%</a:t>
            </a:r>
            <a:endParaRPr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Loss</a:t>
            </a:r>
            <a:r>
              <a:rPr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0.6221</a:t>
            </a:r>
            <a:endParaRPr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Baseline Comparison(Accuracy)</a:t>
            </a:r>
            <a:r>
              <a:rPr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Regression: 90.32%</a:t>
            </a:r>
            <a:endParaRPr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KNN: 84.60%</a:t>
            </a:r>
            <a:endParaRPr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 Bayes: 71.99%</a:t>
            </a:r>
            <a:endParaRPr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i="0" lang="de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Tree: 57.92%</a:t>
            </a:r>
            <a:endParaRPr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925" y="1714488"/>
            <a:ext cx="3437300" cy="23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classification of abstract drawings with CNN, outperforming simpler models with still room to improve.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ırpma">
  <a:themeElements>
    <a:clrScheme name="Kırpma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