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3d3bd61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3d3bd61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b2d5e5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b2d5e5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4550e2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4550e2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7e7a8d9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7e7a8d9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4550e23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4550e23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7e7a8d9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7e7a8d9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4550e23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4550e23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7b2d5e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7b2d5e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3d3bd6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3d3bd6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46c08e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46c08e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7da2a5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7da2a5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7e7a8d9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7e7a8d9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Cultura a la catalana: Un análisis de la participación cultural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34000" y="3217900"/>
            <a:ext cx="4476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Despoina Antoniou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400" y="4695900"/>
            <a:ext cx="1641300" cy="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50325" y="1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 Super-participante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1" name="Google Shape;131;p22" title="newplot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5" y="1160600"/>
            <a:ext cx="3276124" cy="25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463" y="284177"/>
            <a:ext cx="2872624" cy="204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3100" y="1532950"/>
            <a:ext cx="2071351" cy="14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3350" y="3022900"/>
            <a:ext cx="2962850" cy="17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23450"/>
            <a:ext cx="8520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</a:rPr>
              <a:t>Comparativa de super-participante vs el resto de encuestados</a:t>
            </a:r>
            <a:endParaRPr sz="1800">
              <a:solidFill>
                <a:srgbClr val="073763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47550" y="4244075"/>
            <a:ext cx="8242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La mediana de super-participantes es casi el doble que el resto</a:t>
            </a:r>
            <a:endParaRPr sz="15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6350"/>
            <a:ext cx="8839200" cy="31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Análisis demográfico: ¿cómo afecta la participación?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731900" y="1136050"/>
            <a:ext cx="24120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Participación similar entre los hábitos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Alt Pirineu i Aran :cinema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Metropolità: Radio y revistas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Com. Gironines:concerts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Ponent: </a:t>
            </a:r>
            <a:r>
              <a:rPr lang="en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Associacionismo</a:t>
            </a:r>
            <a:endParaRPr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0" y="942550"/>
            <a:ext cx="6517849" cy="3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97175" y="54925"/>
            <a:ext cx="59928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Obstáculos</a:t>
            </a:r>
            <a:r>
              <a:rPr lang="en" sz="2000">
                <a:solidFill>
                  <a:srgbClr val="073763"/>
                </a:solidFill>
              </a:rPr>
              <a:t> territoriales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063375" y="6498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0124D"/>
                </a:solidFill>
              </a:rPr>
              <a:t>La falta de interés y la falta de tiempo siguen los motivos más mencionados siendo el 3r motivo el que realmente indica diferencia por región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625"/>
            <a:ext cx="5910974" cy="44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73763"/>
                </a:solidFill>
              </a:rPr>
              <a:t>Análisis demográfico: ¿cómo el sexo afecta la participación?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100"/>
            <a:ext cx="6347474" cy="40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6695250" y="971375"/>
            <a:ext cx="23445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Destaca diferencia en videojuegos y lectura</a:t>
            </a:r>
            <a:endParaRPr sz="13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Leve mayor participación las mujeres</a:t>
            </a:r>
            <a:endParaRPr sz="13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5" y="1033275"/>
            <a:ext cx="4390058" cy="36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73763"/>
                </a:solidFill>
              </a:rPr>
              <a:t>Análisis demográfico: ¿cómo el sexo afecta la participación?</a:t>
            </a:r>
            <a:endParaRPr sz="1500">
              <a:solidFill>
                <a:srgbClr val="073763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33272"/>
            <a:ext cx="4578250" cy="366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Análisis demográfico: ¿cómo la edad afecta la participación?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625"/>
            <a:ext cx="6933626" cy="41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7220350" y="898100"/>
            <a:ext cx="19236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Destaca la menor participación del grupo &gt;=64</a:t>
            </a:r>
            <a:endParaRPr sz="13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El grupo 14-24 consume menos diarios y </a:t>
            </a:r>
            <a:r>
              <a:rPr lang="en" sz="13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espectáculos</a:t>
            </a:r>
            <a:endParaRPr sz="13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5" y="721950"/>
            <a:ext cx="55054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127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763"/>
                </a:solidFill>
              </a:rPr>
              <a:t>Análisis demográfico: ¿cómo la edad afecta la participación?</a:t>
            </a:r>
            <a:endParaRPr sz="23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Conclusiones</a:t>
            </a:r>
            <a:endParaRPr>
              <a:solidFill>
                <a:srgbClr val="073763"/>
              </a:solidFill>
            </a:endParaRPr>
          </a:p>
        </p:txBody>
      </p:sp>
      <p:grpSp>
        <p:nvGrpSpPr>
          <p:cNvPr id="188" name="Google Shape;188;p3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89" name="Google Shape;189;p3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3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Estructura entrevista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2" name="Google Shape;192;p3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Evitar preguntas abiertas para menos valores nulos, mejor opciones en </a:t>
            </a:r>
            <a:r>
              <a:rPr lang="en" sz="1200">
                <a:solidFill>
                  <a:srgbClr val="073763"/>
                </a:solidFill>
              </a:rPr>
              <a:t>menú</a:t>
            </a:r>
            <a:r>
              <a:rPr lang="en" sz="1200">
                <a:solidFill>
                  <a:srgbClr val="073763"/>
                </a:solidFill>
              </a:rPr>
              <a:t> desplegable</a:t>
            </a:r>
            <a:endParaRPr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En campos limitar el número máximo de respuestas (‘Indique 3 motivos…etc’</a:t>
            </a:r>
            <a:endParaRPr sz="1200">
              <a:solidFill>
                <a:srgbClr val="073763"/>
              </a:solidFill>
            </a:endParaRPr>
          </a:p>
        </p:txBody>
      </p:sp>
      <p:grpSp>
        <p:nvGrpSpPr>
          <p:cNvPr id="193" name="Google Shape;193;p3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94" name="Google Shape;194;p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Demográficos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7" name="Google Shape;197;p3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Las mujeres tienden a participar más</a:t>
            </a:r>
            <a:endParaRPr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Máxima diversidad en los grupos intermedios de edades, y la menor en los mayores de 64</a:t>
            </a:r>
            <a:endParaRPr sz="1200">
              <a:solidFill>
                <a:srgbClr val="073763"/>
              </a:solidFill>
            </a:endParaRPr>
          </a:p>
        </p:txBody>
      </p:sp>
      <p:grpSp>
        <p:nvGrpSpPr>
          <p:cNvPr id="198" name="Google Shape;198;p3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99" name="Google Shape;199;p3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Obstaculos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Revisar los motivos de impedimento para plantear soluciones (descuentos, organizar mayor oferta en regiones donde se </a:t>
            </a:r>
            <a:r>
              <a:rPr lang="en" sz="1200">
                <a:solidFill>
                  <a:srgbClr val="073763"/>
                </a:solidFill>
              </a:rPr>
              <a:t>necesita</a:t>
            </a:r>
            <a:r>
              <a:rPr lang="en" sz="1200">
                <a:solidFill>
                  <a:srgbClr val="073763"/>
                </a:solidFill>
              </a:rPr>
              <a:t>)</a:t>
            </a:r>
            <a:endParaRPr sz="1200">
              <a:solidFill>
                <a:srgbClr val="07376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Char char="●"/>
            </a:pPr>
            <a:r>
              <a:rPr lang="en" sz="1200">
                <a:solidFill>
                  <a:srgbClr val="073763"/>
                </a:solidFill>
              </a:rPr>
              <a:t>Universal la falta de tiempo e interés</a:t>
            </a:r>
            <a:endParaRPr sz="1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¡Gracias!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Origen de datos y metodología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La base de datos y fuente							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10156" r="10867" t="0"/>
          <a:stretch/>
        </p:blipFill>
        <p:spPr>
          <a:xfrm>
            <a:off x="6181863" y="2218749"/>
            <a:ext cx="1990474" cy="8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0725"/>
            <a:ext cx="3613400" cy="12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913725" y="1276650"/>
            <a:ext cx="274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Herramienta utilizada para el análisis</a:t>
            </a:r>
            <a:endParaRPr sz="18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00" y="3295175"/>
            <a:ext cx="2414075" cy="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La encuesta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Encuesta multirespuesta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5078 encuestados mayores de 14 años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489 columnas + 1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68850" y="4213325"/>
            <a:ext cx="2826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Font: Observatori del Territori – Generalitat de Catalunya</a:t>
            </a:r>
            <a:endParaRPr sz="6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375" y="1293545"/>
            <a:ext cx="2826300" cy="286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Objetivos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579800" y="1304976"/>
            <a:ext cx="2628925" cy="2108602"/>
            <a:chOff x="431925" y="1304875"/>
            <a:chExt cx="2628925" cy="3416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1730125" y="1926475"/>
            <a:ext cx="24786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73763"/>
                </a:solidFill>
              </a:rPr>
              <a:t>Analizar la participación cultural en Catalunya para 2024 intentando encontrar patrones en el consumo</a:t>
            </a:r>
            <a:endParaRPr sz="1600">
              <a:solidFill>
                <a:srgbClr val="073763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5347575" y="1243763"/>
            <a:ext cx="2632500" cy="2108602"/>
            <a:chOff x="3320450" y="1304875"/>
            <a:chExt cx="2632500" cy="34164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241350" y="1630250"/>
            <a:ext cx="2478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73763"/>
                </a:solidFill>
              </a:rPr>
              <a:t>Explorar el impacto demográfico en dicha participación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825825" y="55800"/>
            <a:ext cx="63096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Overview</a:t>
            </a:r>
            <a:r>
              <a:rPr lang="en">
                <a:solidFill>
                  <a:srgbClr val="073763"/>
                </a:solidFill>
              </a:rPr>
              <a:t> de la participación por actividades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915450" y="875900"/>
            <a:ext cx="34479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Char char="●"/>
            </a:pPr>
            <a:r>
              <a:rPr lang="en">
                <a:solidFill>
                  <a:srgbClr val="20124D"/>
                </a:solidFill>
              </a:rPr>
              <a:t>Tendencia a elegir más las actividades con participación ‘pasiva’, de </a:t>
            </a:r>
            <a:r>
              <a:rPr lang="en">
                <a:solidFill>
                  <a:srgbClr val="20124D"/>
                </a:solidFill>
              </a:rPr>
              <a:t>fácil</a:t>
            </a:r>
            <a:r>
              <a:rPr lang="en">
                <a:solidFill>
                  <a:srgbClr val="20124D"/>
                </a:solidFill>
              </a:rPr>
              <a:t> acceso y más solitarias</a:t>
            </a:r>
            <a:endParaRPr>
              <a:solidFill>
                <a:srgbClr val="20124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Char char="●"/>
            </a:pPr>
            <a:r>
              <a:rPr lang="en">
                <a:solidFill>
                  <a:srgbClr val="20124D"/>
                </a:solidFill>
              </a:rPr>
              <a:t>El associacionismo, más activo y más social, el que menos participación recibe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900"/>
            <a:ext cx="441960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50" y="537975"/>
            <a:ext cx="6732701" cy="428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250250" y="92150"/>
            <a:ext cx="5312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Las subcategorías de las actividades</a:t>
            </a:r>
            <a:endParaRPr sz="16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197675" y="98203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Char char="●"/>
            </a:pPr>
            <a:r>
              <a:rPr lang="en">
                <a:solidFill>
                  <a:srgbClr val="20124D"/>
                </a:solidFill>
              </a:rPr>
              <a:t>Pregunta solo en las categorías : Música, Videojuegos, Conciertos, Espectaculos, Cinema, Salas </a:t>
            </a:r>
            <a:r>
              <a:rPr lang="en">
                <a:solidFill>
                  <a:srgbClr val="20124D"/>
                </a:solidFill>
              </a:rPr>
              <a:t>de exposiciones</a:t>
            </a:r>
            <a:endParaRPr>
              <a:solidFill>
                <a:srgbClr val="20124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383225" y="104350"/>
            <a:ext cx="5361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Obstáculos</a:t>
            </a:r>
            <a:r>
              <a:rPr lang="en" sz="1700">
                <a:solidFill>
                  <a:srgbClr val="073763"/>
                </a:solidFill>
                <a:latin typeface="Average"/>
                <a:ea typeface="Average"/>
                <a:cs typeface="Average"/>
                <a:sym typeface="Average"/>
              </a:rPr>
              <a:t> en la participación</a:t>
            </a:r>
            <a:endParaRPr sz="1600">
              <a:solidFill>
                <a:srgbClr val="07376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1" y="679825"/>
            <a:ext cx="6150539" cy="4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78550"/>
            <a:ext cx="56946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Revisando las cantidades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125" y="920450"/>
            <a:ext cx="5594400" cy="3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50" y="583950"/>
            <a:ext cx="6550576" cy="43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718125" y="4204975"/>
            <a:ext cx="2356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Solo en actividades: VJ, </a:t>
            </a:r>
            <a:r>
              <a:rPr lang="en" sz="10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Cinema (últimos 3 meses),</a:t>
            </a:r>
            <a:r>
              <a:rPr lang="en" sz="1000">
                <a:solidFill>
                  <a:srgbClr val="20124D"/>
                </a:solidFill>
                <a:latin typeface="Average"/>
                <a:ea typeface="Average"/>
                <a:cs typeface="Average"/>
                <a:sym typeface="Average"/>
              </a:rPr>
              <a:t>Conciertos, Cinema, Espectaculos, Exposiciones y Lectura (últimos 12 meses)</a:t>
            </a:r>
            <a:endParaRPr sz="1000">
              <a:solidFill>
                <a:srgbClr val="20124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0950" y="0"/>
            <a:ext cx="56946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763"/>
                </a:solidFill>
              </a:rPr>
              <a:t>Revisando las cantidades</a:t>
            </a:r>
            <a:endParaRPr sz="23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