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Default Extension="jpeg" ContentType="image/jpeg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9" r:id="rId23"/>
    <p:sldId id="276" r:id="rId24"/>
    <p:sldId id="277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74A41"/>
    <a:srgbClr val="E46B65"/>
    <a:srgbClr val="3A4B5C"/>
    <a:srgbClr val="374B55"/>
    <a:srgbClr val="7BA323"/>
    <a:srgbClr val="A2C445"/>
    <a:srgbClr val="48576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1488" autoAdjust="0"/>
    <p:restoredTop sz="94628" autoAdjust="0"/>
  </p:normalViewPr>
  <p:slideViewPr>
    <p:cSldViewPr snapToGrid="0" snapToObjects="1" showGuides="1">
      <p:cViewPr>
        <p:scale>
          <a:sx n="150" d="100"/>
          <a:sy n="150" d="100"/>
        </p:scale>
        <p:origin x="-736" y="344"/>
      </p:cViewPr>
      <p:guideLst>
        <p:guide orient="horz" pos="69"/>
        <p:guide pos="304"/>
      </p:guideLst>
    </p:cSldViewPr>
  </p:slideViewPr>
  <p:outlineViewPr>
    <p:cViewPr>
      <p:scale>
        <a:sx n="33" d="100"/>
        <a:sy n="33" d="100"/>
      </p:scale>
      <p:origin x="8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9C58-6439-0E41-A8CF-58E9DF675EFA}" type="datetimeFigureOut">
              <a:rPr lang="pt-BR" smtClean="0"/>
              <a:t>8/7/16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1D71-DF2D-254D-8455-43E738761CA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9C58-6439-0E41-A8CF-58E9DF675EFA}" type="datetimeFigureOut">
              <a:rPr lang="pt-BR" smtClean="0"/>
              <a:t>8/7/16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1D71-DF2D-254D-8455-43E738761CA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9C58-6439-0E41-A8CF-58E9DF675EFA}" type="datetimeFigureOut">
              <a:rPr lang="pt-BR" smtClean="0"/>
              <a:t>8/7/16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1D71-DF2D-254D-8455-43E738761CA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9C58-6439-0E41-A8CF-58E9DF675EFA}" type="datetimeFigureOut">
              <a:rPr lang="pt-BR" smtClean="0"/>
              <a:t>8/7/16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1D71-DF2D-254D-8455-43E738761CA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9C58-6439-0E41-A8CF-58E9DF675EFA}" type="datetimeFigureOut">
              <a:rPr lang="pt-BR" smtClean="0"/>
              <a:t>8/7/16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1D71-DF2D-254D-8455-43E738761CA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9C58-6439-0E41-A8CF-58E9DF675EFA}" type="datetimeFigureOut">
              <a:rPr lang="pt-BR" smtClean="0"/>
              <a:t>8/7/16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1D71-DF2D-254D-8455-43E738761CA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9C58-6439-0E41-A8CF-58E9DF675EFA}" type="datetimeFigureOut">
              <a:rPr lang="pt-BR" smtClean="0"/>
              <a:t>8/7/16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1D71-DF2D-254D-8455-43E738761CA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9C58-6439-0E41-A8CF-58E9DF675EFA}" type="datetimeFigureOut">
              <a:rPr lang="pt-BR" smtClean="0"/>
              <a:t>8/7/16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1D71-DF2D-254D-8455-43E738761CA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9C58-6439-0E41-A8CF-58E9DF675EFA}" type="datetimeFigureOut">
              <a:rPr lang="pt-BR" smtClean="0"/>
              <a:t>8/7/16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1D71-DF2D-254D-8455-43E738761CA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9C58-6439-0E41-A8CF-58E9DF675EFA}" type="datetimeFigureOut">
              <a:rPr lang="pt-BR" smtClean="0"/>
              <a:t>8/7/16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1D71-DF2D-254D-8455-43E738761CA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9C58-6439-0E41-A8CF-58E9DF675EFA}" type="datetimeFigureOut">
              <a:rPr lang="pt-BR" smtClean="0"/>
              <a:t>8/7/16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1D71-DF2D-254D-8455-43E738761CA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4857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B9C58-6439-0E41-A8CF-58E9DF675EFA}" type="datetimeFigureOut">
              <a:rPr lang="pt-BR" smtClean="0"/>
              <a:t>8/7/16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81D71-DF2D-254D-8455-43E738761CA3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2222" y="5080000"/>
            <a:ext cx="6039556" cy="558800"/>
          </a:xfrm>
        </p:spPr>
        <p:txBody>
          <a:bodyPr>
            <a:normAutofit lnSpcReduction="10000"/>
          </a:bodyPr>
          <a:lstStyle/>
          <a:p>
            <a:pPr algn="r"/>
            <a:r>
              <a:rPr lang="pt-BR" dirty="0" smtClean="0">
                <a:solidFill>
                  <a:srgbClr val="A2C445"/>
                </a:solidFill>
                <a:latin typeface="Trebuchet MS"/>
                <a:cs typeface="Trebuchet MS"/>
              </a:rPr>
              <a:t>&lt;</a:t>
            </a:r>
            <a:r>
              <a:rPr lang="pt-BR" dirty="0" smtClean="0">
                <a:solidFill>
                  <a:schemeClr val="bg1"/>
                </a:solidFill>
                <a:latin typeface="Trebuchet MS"/>
                <a:cs typeface="Trebuchet MS"/>
              </a:rPr>
              <a:t>Heloisa Biagi</a:t>
            </a:r>
            <a:r>
              <a:rPr lang="pt-BR" dirty="0" smtClean="0">
                <a:solidFill>
                  <a:srgbClr val="A2C445"/>
                </a:solidFill>
                <a:latin typeface="Trebuchet MS"/>
                <a:cs typeface="Trebuchet MS"/>
              </a:rPr>
              <a:t>/&gt;</a:t>
            </a:r>
            <a:endParaRPr lang="pt-BR" dirty="0">
              <a:solidFill>
                <a:srgbClr val="A2C445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 descr="logo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222" y="1948093"/>
            <a:ext cx="6039556" cy="236914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080" y="274638"/>
            <a:ext cx="751672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FFFF"/>
                </a:solidFill>
                <a:latin typeface="Trebuchet MS"/>
                <a:cs typeface="Trebuchet MS"/>
              </a:rPr>
              <a:t>HTML5 – Principais </a:t>
            </a:r>
            <a:r>
              <a:rPr lang="pt-BR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tags</a:t>
            </a:r>
            <a:endParaRPr lang="pt-BR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473064" y="422026"/>
            <a:ext cx="648520" cy="751785"/>
            <a:chOff x="438543" y="274638"/>
            <a:chExt cx="648520" cy="751785"/>
          </a:xfrm>
        </p:grpSpPr>
        <p:grpSp>
          <p:nvGrpSpPr>
            <p:cNvPr id="8" name="Group 7"/>
            <p:cNvGrpSpPr/>
            <p:nvPr/>
          </p:nvGrpSpPr>
          <p:grpSpPr>
            <a:xfrm>
              <a:off x="453004" y="274638"/>
              <a:ext cx="634059" cy="751785"/>
              <a:chOff x="457200" y="293659"/>
              <a:chExt cx="829004" cy="982926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57200" y="486363"/>
                <a:ext cx="634059" cy="790222"/>
              </a:xfrm>
              <a:prstGeom prst="roundRect">
                <a:avLst/>
              </a:prstGeom>
              <a:solidFill>
                <a:srgbClr val="7BA32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57200" y="460963"/>
                <a:ext cx="634059" cy="790222"/>
              </a:xfrm>
              <a:prstGeom prst="roundRect">
                <a:avLst/>
              </a:prstGeom>
              <a:solidFill>
                <a:srgbClr val="A2C44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37256" y="460963"/>
                <a:ext cx="263409" cy="246163"/>
              </a:xfrm>
              <a:prstGeom prst="roundRect">
                <a:avLst/>
              </a:prstGeom>
              <a:solidFill>
                <a:srgbClr val="7BA32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2880110">
                <a:off x="950153" y="280987"/>
                <a:ext cx="323380" cy="348723"/>
              </a:xfrm>
              <a:prstGeom prst="triangle">
                <a:avLst/>
              </a:prstGeom>
              <a:solidFill>
                <a:srgbClr val="4857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aseline="-2500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38543" y="557007"/>
              <a:ext cx="507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rgbClr val="FFFFFF"/>
                  </a:solidFill>
                  <a:latin typeface="Monaco"/>
                  <a:cs typeface="Monaco"/>
                </a:rPr>
                <a:t>&lt;/&gt;</a:t>
              </a:r>
              <a:endParaRPr lang="pt-BR" sz="1400" dirty="0">
                <a:solidFill>
                  <a:srgbClr val="FFFFFF"/>
                </a:solidFill>
                <a:latin typeface="Monaco"/>
                <a:cs typeface="Monaco"/>
              </a:endParaRPr>
            </a:p>
          </p:txBody>
        </p:sp>
      </p:grp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73064" y="1600200"/>
            <a:ext cx="8213736" cy="50038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Par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ágrafos </a:t>
            </a:r>
            <a:r>
              <a:rPr lang="pt-BR" sz="2400" dirty="0" smtClean="0">
                <a:solidFill>
                  <a:srgbClr val="A2C445"/>
                </a:solidFill>
                <a:latin typeface="Trebuchet MS"/>
                <a:cs typeface="Trebuchet MS"/>
              </a:rPr>
              <a:t>&lt;p&gt;</a:t>
            </a:r>
          </a:p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Cabeçalhos </a:t>
            </a:r>
            <a:r>
              <a:rPr lang="pt-BR" sz="2400" dirty="0" smtClean="0">
                <a:solidFill>
                  <a:srgbClr val="A2C445"/>
                </a:solidFill>
                <a:latin typeface="Trebuchet MS"/>
                <a:cs typeface="Trebuchet MS"/>
              </a:rPr>
              <a:t>&lt;h1&gt; - &lt;h6&gt;</a:t>
            </a:r>
          </a:p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Imagem </a:t>
            </a:r>
            <a:r>
              <a:rPr lang="pt-BR" sz="2400" dirty="0" smtClean="0">
                <a:solidFill>
                  <a:srgbClr val="A2C445"/>
                </a:solidFill>
                <a:latin typeface="Trebuchet MS"/>
                <a:cs typeface="Trebuchet MS"/>
              </a:rPr>
              <a:t>&lt;</a:t>
            </a:r>
            <a:r>
              <a:rPr lang="pt-BR" sz="2400" dirty="0" err="1" smtClean="0">
                <a:solidFill>
                  <a:srgbClr val="A2C445"/>
                </a:solidFill>
                <a:latin typeface="Trebuchet MS"/>
                <a:cs typeface="Trebuchet MS"/>
              </a:rPr>
              <a:t>img</a:t>
            </a:r>
            <a:r>
              <a:rPr lang="pt-BR" sz="2400" dirty="0" smtClean="0">
                <a:solidFill>
                  <a:srgbClr val="A2C445"/>
                </a:solidFill>
                <a:latin typeface="Trebuchet MS"/>
                <a:cs typeface="Trebuchet MS"/>
              </a:rPr>
              <a:t>&gt;</a:t>
            </a:r>
          </a:p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Listas e itens </a:t>
            </a:r>
            <a:r>
              <a:rPr lang="pt-BR" sz="2400" dirty="0" smtClean="0">
                <a:solidFill>
                  <a:srgbClr val="A2C445"/>
                </a:solidFill>
                <a:latin typeface="Trebuchet MS"/>
                <a:cs typeface="Trebuchet MS"/>
              </a:rPr>
              <a:t>&lt;</a:t>
            </a:r>
            <a:r>
              <a:rPr lang="pt-BR" sz="2400" dirty="0" err="1" smtClean="0">
                <a:solidFill>
                  <a:srgbClr val="A2C445"/>
                </a:solidFill>
                <a:latin typeface="Trebuchet MS"/>
                <a:cs typeface="Trebuchet MS"/>
              </a:rPr>
              <a:t>ul</a:t>
            </a:r>
            <a:r>
              <a:rPr lang="pt-BR" sz="2400" dirty="0" smtClean="0">
                <a:solidFill>
                  <a:srgbClr val="A2C445"/>
                </a:solidFill>
                <a:latin typeface="Trebuchet MS"/>
                <a:cs typeface="Trebuchet MS"/>
              </a:rPr>
              <a:t>&gt; &lt;li&gt;&lt;/li&gt;&lt;/</a:t>
            </a:r>
            <a:r>
              <a:rPr lang="pt-BR" sz="2400" dirty="0" err="1" smtClean="0">
                <a:solidFill>
                  <a:srgbClr val="A2C445"/>
                </a:solidFill>
                <a:latin typeface="Trebuchet MS"/>
                <a:cs typeface="Trebuchet MS"/>
              </a:rPr>
              <a:t>ul</a:t>
            </a:r>
            <a:r>
              <a:rPr lang="pt-BR" sz="2400" dirty="0" smtClean="0">
                <a:solidFill>
                  <a:srgbClr val="A2C445"/>
                </a:solidFill>
                <a:latin typeface="Trebuchet MS"/>
                <a:cs typeface="Trebuchet MS"/>
              </a:rPr>
              <a:t>&gt;</a:t>
            </a:r>
          </a:p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Âncoras </a:t>
            </a:r>
            <a:r>
              <a:rPr lang="pt-BR" sz="2400" dirty="0" smtClean="0">
                <a:solidFill>
                  <a:srgbClr val="A2C445"/>
                </a:solidFill>
                <a:latin typeface="Trebuchet MS"/>
                <a:cs typeface="Trebuchet MS"/>
              </a:rPr>
              <a:t>&lt;a </a:t>
            </a:r>
            <a:r>
              <a:rPr lang="pt-BR" sz="2400" dirty="0" err="1" smtClean="0">
                <a:solidFill>
                  <a:srgbClr val="A2C445"/>
                </a:solidFill>
                <a:latin typeface="Trebuchet MS"/>
                <a:cs typeface="Trebuchet MS"/>
              </a:rPr>
              <a:t>name</a:t>
            </a:r>
            <a:r>
              <a:rPr lang="pt-BR" sz="2400" dirty="0" smtClean="0">
                <a:solidFill>
                  <a:srgbClr val="A2C445"/>
                </a:solidFill>
                <a:latin typeface="Trebuchet MS"/>
                <a:cs typeface="Trebuchet MS"/>
              </a:rPr>
              <a:t>=“nome”&gt;&lt;/a&gt;</a:t>
            </a:r>
          </a:p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Links internos e externos </a:t>
            </a:r>
            <a:r>
              <a:rPr lang="pt-BR" sz="2400" dirty="0" smtClean="0">
                <a:solidFill>
                  <a:srgbClr val="A2C445"/>
                </a:solidFill>
                <a:latin typeface="Trebuchet MS"/>
                <a:cs typeface="Trebuchet MS"/>
              </a:rPr>
              <a:t>&lt;a </a:t>
            </a:r>
            <a:r>
              <a:rPr lang="pt-BR" sz="2400" dirty="0" err="1" smtClean="0">
                <a:solidFill>
                  <a:srgbClr val="A2C445"/>
                </a:solidFill>
                <a:latin typeface="Trebuchet MS"/>
                <a:cs typeface="Trebuchet MS"/>
              </a:rPr>
              <a:t>href</a:t>
            </a:r>
            <a:r>
              <a:rPr lang="pt-BR" sz="2400" dirty="0" smtClean="0">
                <a:solidFill>
                  <a:srgbClr val="A2C445"/>
                </a:solidFill>
                <a:latin typeface="Trebuchet MS"/>
                <a:cs typeface="Trebuchet MS"/>
              </a:rPr>
              <a:t>=“#”&gt;Link&lt;/a&gt;</a:t>
            </a:r>
          </a:p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Tabelas </a:t>
            </a:r>
            <a:r>
              <a:rPr lang="pt-BR" sz="2400" dirty="0" smtClean="0">
                <a:solidFill>
                  <a:srgbClr val="A2C445"/>
                </a:solidFill>
                <a:latin typeface="Trebuchet MS"/>
                <a:cs typeface="Trebuchet MS"/>
              </a:rPr>
              <a:t>&lt;</a:t>
            </a:r>
            <a:r>
              <a:rPr lang="pt-BR" sz="2400" dirty="0" err="1" smtClean="0">
                <a:solidFill>
                  <a:srgbClr val="A2C445"/>
                </a:solidFill>
                <a:latin typeface="Trebuchet MS"/>
                <a:cs typeface="Trebuchet MS"/>
              </a:rPr>
              <a:t>table</a:t>
            </a:r>
            <a:r>
              <a:rPr lang="pt-BR" sz="2400" dirty="0" smtClean="0">
                <a:solidFill>
                  <a:srgbClr val="A2C445"/>
                </a:solidFill>
                <a:latin typeface="Trebuchet MS"/>
                <a:cs typeface="Trebuchet MS"/>
              </a:rPr>
              <a:t>&gt;&lt;/</a:t>
            </a:r>
            <a:r>
              <a:rPr lang="pt-BR" sz="2400" dirty="0" err="1" smtClean="0">
                <a:solidFill>
                  <a:srgbClr val="A2C445"/>
                </a:solidFill>
                <a:latin typeface="Trebuchet MS"/>
                <a:cs typeface="Trebuchet MS"/>
              </a:rPr>
              <a:t>table</a:t>
            </a:r>
            <a:r>
              <a:rPr lang="pt-BR" sz="2400" dirty="0" smtClean="0">
                <a:solidFill>
                  <a:srgbClr val="A2C445"/>
                </a:solidFill>
                <a:latin typeface="Trebuchet MS"/>
                <a:cs typeface="Trebuchet MS"/>
              </a:rPr>
              <a:t>&gt;</a:t>
            </a:r>
          </a:p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Formulários e itens de formulário</a:t>
            </a:r>
          </a:p>
          <a:p>
            <a:pPr>
              <a:spcAft>
                <a:spcPts val="1200"/>
              </a:spcAft>
            </a:pP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Iframes</a:t>
            </a:r>
            <a:endParaRPr lang="pt-BR" sz="2400" dirty="0" smtClean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spcAft>
                <a:spcPts val="1200"/>
              </a:spcAft>
            </a:pPr>
            <a:endParaRPr lang="pt-BR" sz="2400" dirty="0" smtClean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spcAft>
                <a:spcPts val="1200"/>
              </a:spcAft>
            </a:pPr>
            <a:endParaRPr lang="pt-BR" sz="2400" dirty="0" smtClean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080" y="274638"/>
            <a:ext cx="751672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FFFF"/>
                </a:solidFill>
                <a:latin typeface="Trebuchet MS"/>
                <a:cs typeface="Trebuchet MS"/>
              </a:rPr>
              <a:t>HTML5 – </a:t>
            </a:r>
            <a:r>
              <a:rPr lang="pt-BR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Tags</a:t>
            </a:r>
            <a:r>
              <a:rPr lang="pt-BR" dirty="0" smtClean="0">
                <a:solidFill>
                  <a:srgbClr val="FFFFFF"/>
                </a:solidFill>
                <a:latin typeface="Trebuchet MS"/>
                <a:cs typeface="Trebuchet MS"/>
              </a:rPr>
              <a:t> estruturais</a:t>
            </a:r>
            <a:endParaRPr lang="pt-BR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473064" y="422026"/>
            <a:ext cx="648520" cy="751785"/>
            <a:chOff x="438543" y="274638"/>
            <a:chExt cx="648520" cy="751785"/>
          </a:xfrm>
        </p:grpSpPr>
        <p:grpSp>
          <p:nvGrpSpPr>
            <p:cNvPr id="8" name="Group 7"/>
            <p:cNvGrpSpPr/>
            <p:nvPr/>
          </p:nvGrpSpPr>
          <p:grpSpPr>
            <a:xfrm>
              <a:off x="453004" y="274638"/>
              <a:ext cx="634059" cy="751785"/>
              <a:chOff x="457200" y="293659"/>
              <a:chExt cx="829004" cy="982926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57200" y="486363"/>
                <a:ext cx="634059" cy="790222"/>
              </a:xfrm>
              <a:prstGeom prst="roundRect">
                <a:avLst/>
              </a:prstGeom>
              <a:solidFill>
                <a:srgbClr val="7BA32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57200" y="460963"/>
                <a:ext cx="634059" cy="790222"/>
              </a:xfrm>
              <a:prstGeom prst="roundRect">
                <a:avLst/>
              </a:prstGeom>
              <a:solidFill>
                <a:srgbClr val="A2C44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37256" y="460963"/>
                <a:ext cx="263409" cy="246163"/>
              </a:xfrm>
              <a:prstGeom prst="roundRect">
                <a:avLst/>
              </a:prstGeom>
              <a:solidFill>
                <a:srgbClr val="7BA32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2880110">
                <a:off x="950153" y="280987"/>
                <a:ext cx="323380" cy="348723"/>
              </a:xfrm>
              <a:prstGeom prst="triangle">
                <a:avLst/>
              </a:prstGeom>
              <a:solidFill>
                <a:srgbClr val="4857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aseline="-2500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38543" y="557007"/>
              <a:ext cx="507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rgbClr val="FFFFFF"/>
                  </a:solidFill>
                  <a:latin typeface="Monaco"/>
                  <a:cs typeface="Monaco"/>
                </a:rPr>
                <a:t>&lt;/&gt;</a:t>
              </a:r>
              <a:endParaRPr lang="pt-BR" sz="1400" dirty="0">
                <a:solidFill>
                  <a:srgbClr val="FFFFFF"/>
                </a:solidFill>
                <a:latin typeface="Monaco"/>
                <a:cs typeface="Monaco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73064" y="2982079"/>
            <a:ext cx="8199275" cy="3139321"/>
          </a:xfrm>
          <a:prstGeom prst="rect">
            <a:avLst/>
          </a:prstGeom>
          <a:solidFill>
            <a:srgbClr val="3A4B5C"/>
          </a:solidFill>
        </p:spPr>
        <p:txBody>
          <a:bodyPr wrap="square" rtlCol="0" anchor="ctr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&lt;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body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&gt;</a:t>
            </a: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	&lt;header&gt;</a:t>
            </a: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	</a:t>
            </a:r>
            <a:r>
              <a:rPr lang="pt-BR" i="1" dirty="0" smtClean="0">
                <a:solidFill>
                  <a:srgbClr val="A2C445"/>
                </a:solidFill>
                <a:latin typeface="Monaco"/>
                <a:cs typeface="Monaco"/>
              </a:rPr>
              <a:t>	Cabeçalho da p</a:t>
            </a:r>
            <a:r>
              <a:rPr lang="pt-BR" i="1" dirty="0" smtClean="0">
                <a:solidFill>
                  <a:srgbClr val="A2C445"/>
                </a:solidFill>
                <a:latin typeface="Monaco"/>
                <a:cs typeface="Monaco"/>
              </a:rPr>
              <a:t>ágina</a:t>
            </a:r>
            <a:endParaRPr lang="pt-BR" i="1" dirty="0" smtClean="0">
              <a:solidFill>
                <a:srgbClr val="A2C445"/>
              </a:solidFill>
              <a:latin typeface="Monaco"/>
              <a:cs typeface="Monaco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	&lt;/header&gt;</a:t>
            </a: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	&lt;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main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&gt;</a:t>
            </a: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		</a:t>
            </a:r>
            <a:r>
              <a:rPr lang="pt-BR" i="1" dirty="0" smtClean="0">
                <a:solidFill>
                  <a:srgbClr val="A2C445"/>
                </a:solidFill>
                <a:latin typeface="Monaco"/>
                <a:cs typeface="Monaco"/>
              </a:rPr>
              <a:t>Conte</a:t>
            </a:r>
            <a:r>
              <a:rPr lang="pt-BR" i="1" dirty="0" smtClean="0">
                <a:solidFill>
                  <a:srgbClr val="A2C445"/>
                </a:solidFill>
                <a:latin typeface="Monaco"/>
                <a:cs typeface="Monaco"/>
              </a:rPr>
              <a:t>údo principal da página</a:t>
            </a:r>
            <a:endParaRPr lang="pt-BR" i="1" dirty="0" smtClean="0">
              <a:solidFill>
                <a:srgbClr val="A2C445"/>
              </a:solidFill>
              <a:latin typeface="Monaco"/>
              <a:cs typeface="Monaco"/>
            </a:endParaRPr>
          </a:p>
          <a:p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	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&lt;/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main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&gt;</a:t>
            </a: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	&lt;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footer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&gt;</a:t>
            </a: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		</a:t>
            </a:r>
            <a:r>
              <a:rPr lang="pt-BR" i="1" dirty="0" smtClean="0">
                <a:solidFill>
                  <a:srgbClr val="A2C445"/>
                </a:solidFill>
                <a:latin typeface="Monaco"/>
                <a:cs typeface="Monaco"/>
              </a:rPr>
              <a:t>Rodap</a:t>
            </a:r>
            <a:r>
              <a:rPr lang="pt-BR" i="1" dirty="0" smtClean="0">
                <a:solidFill>
                  <a:srgbClr val="A2C445"/>
                </a:solidFill>
                <a:latin typeface="Monaco"/>
                <a:cs typeface="Monaco"/>
              </a:rPr>
              <a:t>é</a:t>
            </a:r>
            <a:endParaRPr lang="pt-BR" i="1" dirty="0" smtClean="0">
              <a:solidFill>
                <a:srgbClr val="A2C445"/>
              </a:solidFill>
              <a:latin typeface="Monaco"/>
              <a:cs typeface="Monaco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	&lt;/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footer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&gt;</a:t>
            </a:r>
            <a:endParaRPr lang="pt-BR" dirty="0" smtClean="0">
              <a:solidFill>
                <a:srgbClr val="A2C445"/>
              </a:solidFill>
              <a:latin typeface="Monaco"/>
              <a:cs typeface="Monaco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&lt;/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body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&gt;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73064" y="1600200"/>
            <a:ext cx="8213736" cy="1083733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Tags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 que dividem o layout em v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árias “áreas” de conteúdo, facilitando a aplicação de estilos e deixando a página mais semântica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080" y="274638"/>
            <a:ext cx="751672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FFFF"/>
                </a:solidFill>
                <a:latin typeface="Trebuchet MS"/>
                <a:cs typeface="Trebuchet MS"/>
              </a:rPr>
              <a:t>HTML5 – Principais </a:t>
            </a:r>
            <a:r>
              <a:rPr lang="pt-BR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tags</a:t>
            </a:r>
            <a:endParaRPr lang="pt-BR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473064" y="422026"/>
            <a:ext cx="648520" cy="751785"/>
            <a:chOff x="438543" y="274638"/>
            <a:chExt cx="648520" cy="751785"/>
          </a:xfrm>
        </p:grpSpPr>
        <p:grpSp>
          <p:nvGrpSpPr>
            <p:cNvPr id="8" name="Group 7"/>
            <p:cNvGrpSpPr/>
            <p:nvPr/>
          </p:nvGrpSpPr>
          <p:grpSpPr>
            <a:xfrm>
              <a:off x="453004" y="274638"/>
              <a:ext cx="634059" cy="751785"/>
              <a:chOff x="457200" y="293659"/>
              <a:chExt cx="829004" cy="982926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57200" y="486363"/>
                <a:ext cx="634059" cy="790222"/>
              </a:xfrm>
              <a:prstGeom prst="roundRect">
                <a:avLst/>
              </a:prstGeom>
              <a:solidFill>
                <a:srgbClr val="7BA32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57200" y="460963"/>
                <a:ext cx="634059" cy="790222"/>
              </a:xfrm>
              <a:prstGeom prst="roundRect">
                <a:avLst/>
              </a:prstGeom>
              <a:solidFill>
                <a:srgbClr val="A2C44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37256" y="460963"/>
                <a:ext cx="263409" cy="246163"/>
              </a:xfrm>
              <a:prstGeom prst="roundRect">
                <a:avLst/>
              </a:prstGeom>
              <a:solidFill>
                <a:srgbClr val="7BA32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2880110">
                <a:off x="950153" y="280987"/>
                <a:ext cx="323380" cy="348723"/>
              </a:xfrm>
              <a:prstGeom prst="triangle">
                <a:avLst/>
              </a:prstGeom>
              <a:solidFill>
                <a:srgbClr val="4857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aseline="-2500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38543" y="557007"/>
              <a:ext cx="507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rgbClr val="FFFFFF"/>
                  </a:solidFill>
                  <a:latin typeface="Monaco"/>
                  <a:cs typeface="Monaco"/>
                </a:rPr>
                <a:t>&lt;/&gt;</a:t>
              </a:r>
              <a:endParaRPr lang="pt-BR" sz="1400" dirty="0">
                <a:solidFill>
                  <a:srgbClr val="FFFFFF"/>
                </a:solidFill>
                <a:latin typeface="Monaco"/>
                <a:cs typeface="Monaco"/>
              </a:endParaRPr>
            </a:p>
          </p:txBody>
        </p:sp>
      </p:grp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73064" y="1600200"/>
            <a:ext cx="8213736" cy="50038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Par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ágrafos </a:t>
            </a:r>
            <a:r>
              <a:rPr lang="pt-BR" sz="2400" dirty="0" smtClean="0">
                <a:solidFill>
                  <a:srgbClr val="A2C445"/>
                </a:solidFill>
                <a:latin typeface="Trebuchet MS"/>
                <a:cs typeface="Trebuchet MS"/>
              </a:rPr>
              <a:t>&lt;p&gt;</a:t>
            </a:r>
          </a:p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Cabeçalhos </a:t>
            </a:r>
            <a:r>
              <a:rPr lang="pt-BR" sz="2400" dirty="0" smtClean="0">
                <a:solidFill>
                  <a:srgbClr val="A2C445"/>
                </a:solidFill>
                <a:latin typeface="Trebuchet MS"/>
                <a:cs typeface="Trebuchet MS"/>
              </a:rPr>
              <a:t>&lt;h1&gt; - &lt;h6&gt;</a:t>
            </a:r>
          </a:p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Imagem </a:t>
            </a:r>
            <a:r>
              <a:rPr lang="pt-BR" sz="2400" dirty="0" smtClean="0">
                <a:solidFill>
                  <a:srgbClr val="A2C445"/>
                </a:solidFill>
                <a:latin typeface="Trebuchet MS"/>
                <a:cs typeface="Trebuchet MS"/>
              </a:rPr>
              <a:t>&lt;</a:t>
            </a:r>
            <a:r>
              <a:rPr lang="pt-BR" sz="2400" dirty="0" err="1" smtClean="0">
                <a:solidFill>
                  <a:srgbClr val="A2C445"/>
                </a:solidFill>
                <a:latin typeface="Trebuchet MS"/>
                <a:cs typeface="Trebuchet MS"/>
              </a:rPr>
              <a:t>img</a:t>
            </a:r>
            <a:r>
              <a:rPr lang="pt-BR" sz="2400" dirty="0" smtClean="0">
                <a:solidFill>
                  <a:srgbClr val="A2C445"/>
                </a:solidFill>
                <a:latin typeface="Trebuchet MS"/>
                <a:cs typeface="Trebuchet MS"/>
              </a:rPr>
              <a:t>&gt;</a:t>
            </a:r>
          </a:p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Listas e itens </a:t>
            </a:r>
            <a:r>
              <a:rPr lang="pt-BR" sz="2400" dirty="0" smtClean="0">
                <a:solidFill>
                  <a:srgbClr val="A2C445"/>
                </a:solidFill>
                <a:latin typeface="Trebuchet MS"/>
                <a:cs typeface="Trebuchet MS"/>
              </a:rPr>
              <a:t>&lt;</a:t>
            </a:r>
            <a:r>
              <a:rPr lang="pt-BR" sz="2400" dirty="0" err="1" smtClean="0">
                <a:solidFill>
                  <a:srgbClr val="A2C445"/>
                </a:solidFill>
                <a:latin typeface="Trebuchet MS"/>
                <a:cs typeface="Trebuchet MS"/>
              </a:rPr>
              <a:t>ul</a:t>
            </a:r>
            <a:r>
              <a:rPr lang="pt-BR" sz="2400" dirty="0" smtClean="0">
                <a:solidFill>
                  <a:srgbClr val="A2C445"/>
                </a:solidFill>
                <a:latin typeface="Trebuchet MS"/>
                <a:cs typeface="Trebuchet MS"/>
              </a:rPr>
              <a:t>&gt; &lt;li&gt;&lt;/li&gt;&lt;/</a:t>
            </a:r>
            <a:r>
              <a:rPr lang="pt-BR" sz="2400" dirty="0" err="1" smtClean="0">
                <a:solidFill>
                  <a:srgbClr val="A2C445"/>
                </a:solidFill>
                <a:latin typeface="Trebuchet MS"/>
                <a:cs typeface="Trebuchet MS"/>
              </a:rPr>
              <a:t>ul</a:t>
            </a:r>
            <a:r>
              <a:rPr lang="pt-BR" sz="2400" dirty="0" smtClean="0">
                <a:solidFill>
                  <a:srgbClr val="A2C445"/>
                </a:solidFill>
                <a:latin typeface="Trebuchet MS"/>
                <a:cs typeface="Trebuchet MS"/>
              </a:rPr>
              <a:t>&gt;</a:t>
            </a:r>
          </a:p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Âncoras </a:t>
            </a:r>
            <a:r>
              <a:rPr lang="pt-BR" sz="2400" dirty="0" smtClean="0">
                <a:solidFill>
                  <a:srgbClr val="A2C445"/>
                </a:solidFill>
                <a:latin typeface="Trebuchet MS"/>
                <a:cs typeface="Trebuchet MS"/>
              </a:rPr>
              <a:t>&lt;a </a:t>
            </a:r>
            <a:r>
              <a:rPr lang="pt-BR" sz="2400" dirty="0" err="1" smtClean="0">
                <a:solidFill>
                  <a:srgbClr val="A2C445"/>
                </a:solidFill>
                <a:latin typeface="Trebuchet MS"/>
                <a:cs typeface="Trebuchet MS"/>
              </a:rPr>
              <a:t>name</a:t>
            </a:r>
            <a:r>
              <a:rPr lang="pt-BR" sz="2400" dirty="0" smtClean="0">
                <a:solidFill>
                  <a:srgbClr val="A2C445"/>
                </a:solidFill>
                <a:latin typeface="Trebuchet MS"/>
                <a:cs typeface="Trebuchet MS"/>
              </a:rPr>
              <a:t>=“nome”&gt;&lt;/a&gt;</a:t>
            </a:r>
          </a:p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Links internos e externos </a:t>
            </a:r>
            <a:r>
              <a:rPr lang="pt-BR" sz="2400" dirty="0" smtClean="0">
                <a:solidFill>
                  <a:srgbClr val="A2C445"/>
                </a:solidFill>
                <a:latin typeface="Trebuchet MS"/>
                <a:cs typeface="Trebuchet MS"/>
              </a:rPr>
              <a:t>&lt;a </a:t>
            </a:r>
            <a:r>
              <a:rPr lang="pt-BR" sz="2400" dirty="0" err="1" smtClean="0">
                <a:solidFill>
                  <a:srgbClr val="A2C445"/>
                </a:solidFill>
                <a:latin typeface="Trebuchet MS"/>
                <a:cs typeface="Trebuchet MS"/>
              </a:rPr>
              <a:t>href</a:t>
            </a:r>
            <a:r>
              <a:rPr lang="pt-BR" sz="2400" dirty="0" smtClean="0">
                <a:solidFill>
                  <a:srgbClr val="A2C445"/>
                </a:solidFill>
                <a:latin typeface="Trebuchet MS"/>
                <a:cs typeface="Trebuchet MS"/>
              </a:rPr>
              <a:t>=“#”&gt;Link&lt;/a&gt;</a:t>
            </a:r>
          </a:p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Tabelas </a:t>
            </a:r>
            <a:r>
              <a:rPr lang="pt-BR" sz="2400" dirty="0" smtClean="0">
                <a:solidFill>
                  <a:srgbClr val="A2C445"/>
                </a:solidFill>
                <a:latin typeface="Trebuchet MS"/>
                <a:cs typeface="Trebuchet MS"/>
              </a:rPr>
              <a:t>&lt;</a:t>
            </a:r>
            <a:r>
              <a:rPr lang="pt-BR" sz="2400" dirty="0" err="1" smtClean="0">
                <a:solidFill>
                  <a:srgbClr val="A2C445"/>
                </a:solidFill>
                <a:latin typeface="Trebuchet MS"/>
                <a:cs typeface="Trebuchet MS"/>
              </a:rPr>
              <a:t>table</a:t>
            </a:r>
            <a:r>
              <a:rPr lang="pt-BR" sz="2400" dirty="0" smtClean="0">
                <a:solidFill>
                  <a:srgbClr val="A2C445"/>
                </a:solidFill>
                <a:latin typeface="Trebuchet MS"/>
                <a:cs typeface="Trebuchet MS"/>
              </a:rPr>
              <a:t>&gt;&lt;/</a:t>
            </a:r>
            <a:r>
              <a:rPr lang="pt-BR" sz="2400" dirty="0" err="1" smtClean="0">
                <a:solidFill>
                  <a:srgbClr val="A2C445"/>
                </a:solidFill>
                <a:latin typeface="Trebuchet MS"/>
                <a:cs typeface="Trebuchet MS"/>
              </a:rPr>
              <a:t>table</a:t>
            </a:r>
            <a:r>
              <a:rPr lang="pt-BR" sz="2400" dirty="0" smtClean="0">
                <a:solidFill>
                  <a:srgbClr val="A2C445"/>
                </a:solidFill>
                <a:latin typeface="Trebuchet MS"/>
                <a:cs typeface="Trebuchet MS"/>
              </a:rPr>
              <a:t>&gt;</a:t>
            </a:r>
          </a:p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Formulários e itens de formulário</a:t>
            </a:r>
          </a:p>
          <a:p>
            <a:pPr>
              <a:spcAft>
                <a:spcPts val="1200"/>
              </a:spcAft>
            </a:pP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Iframes</a:t>
            </a:r>
            <a:endParaRPr lang="pt-BR" sz="2400" dirty="0" smtClean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spcAft>
                <a:spcPts val="1200"/>
              </a:spcAft>
            </a:pPr>
            <a:endParaRPr lang="pt-BR" sz="2400" dirty="0" smtClean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spcAft>
                <a:spcPts val="1200"/>
              </a:spcAft>
            </a:pPr>
            <a:endParaRPr lang="pt-BR" sz="2400" dirty="0" smtClean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080" y="274638"/>
            <a:ext cx="751672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FFFF"/>
                </a:solidFill>
                <a:latin typeface="Trebuchet MS"/>
                <a:cs typeface="Trebuchet MS"/>
              </a:rPr>
              <a:t>HTML5 – </a:t>
            </a:r>
            <a:r>
              <a:rPr lang="pt-BR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Tags</a:t>
            </a:r>
            <a:r>
              <a:rPr lang="pt-BR" dirty="0" smtClean="0">
                <a:solidFill>
                  <a:srgbClr val="FFFFFF"/>
                </a:solidFill>
                <a:latin typeface="Trebuchet MS"/>
                <a:cs typeface="Trebuchet MS"/>
              </a:rPr>
              <a:t> estruturais</a:t>
            </a:r>
            <a:endParaRPr lang="pt-BR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473064" y="422026"/>
            <a:ext cx="648520" cy="751785"/>
            <a:chOff x="438543" y="274638"/>
            <a:chExt cx="648520" cy="751785"/>
          </a:xfrm>
        </p:grpSpPr>
        <p:grpSp>
          <p:nvGrpSpPr>
            <p:cNvPr id="8" name="Group 7"/>
            <p:cNvGrpSpPr/>
            <p:nvPr/>
          </p:nvGrpSpPr>
          <p:grpSpPr>
            <a:xfrm>
              <a:off x="453004" y="274638"/>
              <a:ext cx="634059" cy="751785"/>
              <a:chOff x="457200" y="293659"/>
              <a:chExt cx="829004" cy="982926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57200" y="486363"/>
                <a:ext cx="634059" cy="790222"/>
              </a:xfrm>
              <a:prstGeom prst="roundRect">
                <a:avLst/>
              </a:prstGeom>
              <a:solidFill>
                <a:srgbClr val="7BA32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57200" y="460963"/>
                <a:ext cx="634059" cy="790222"/>
              </a:xfrm>
              <a:prstGeom prst="roundRect">
                <a:avLst/>
              </a:prstGeom>
              <a:solidFill>
                <a:srgbClr val="A2C44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37256" y="460963"/>
                <a:ext cx="263409" cy="246163"/>
              </a:xfrm>
              <a:prstGeom prst="roundRect">
                <a:avLst/>
              </a:prstGeom>
              <a:solidFill>
                <a:srgbClr val="7BA32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2880110">
                <a:off x="950153" y="280987"/>
                <a:ext cx="323380" cy="348723"/>
              </a:xfrm>
              <a:prstGeom prst="triangle">
                <a:avLst/>
              </a:prstGeom>
              <a:solidFill>
                <a:srgbClr val="4857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aseline="-2500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38543" y="557007"/>
              <a:ext cx="507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rgbClr val="FFFFFF"/>
                  </a:solidFill>
                  <a:latin typeface="Monaco"/>
                  <a:cs typeface="Monaco"/>
                </a:rPr>
                <a:t>&lt;/&gt;</a:t>
              </a:r>
              <a:endParaRPr lang="pt-BR" sz="1400" dirty="0">
                <a:solidFill>
                  <a:srgbClr val="FFFFFF"/>
                </a:solidFill>
                <a:latin typeface="Monaco"/>
                <a:cs typeface="Monaco"/>
              </a:endParaRPr>
            </a:p>
          </p:txBody>
        </p:sp>
      </p:grp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73064" y="1600200"/>
            <a:ext cx="8213736" cy="50038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Div (</a:t>
            </a: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tag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 “neutra”)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pt-BR" sz="2400" dirty="0" smtClean="0">
                <a:solidFill>
                  <a:srgbClr val="A2C445"/>
                </a:solidFill>
                <a:latin typeface="Trebuchet MS"/>
                <a:cs typeface="Trebuchet MS"/>
              </a:rPr>
              <a:t>&lt;div&gt;</a:t>
            </a:r>
          </a:p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Header </a:t>
            </a:r>
            <a:r>
              <a:rPr lang="pt-BR" sz="2400" dirty="0" smtClean="0">
                <a:solidFill>
                  <a:srgbClr val="A2C445"/>
                </a:solidFill>
                <a:latin typeface="Trebuchet MS"/>
                <a:cs typeface="Trebuchet MS"/>
              </a:rPr>
              <a:t>&lt;header&gt;</a:t>
            </a:r>
          </a:p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Navegação </a:t>
            </a:r>
            <a:r>
              <a:rPr lang="pt-BR" sz="2400" dirty="0" smtClean="0">
                <a:solidFill>
                  <a:srgbClr val="A2C445"/>
                </a:solidFill>
                <a:latin typeface="Trebuchet MS"/>
                <a:cs typeface="Trebuchet MS"/>
              </a:rPr>
              <a:t>&lt;</a:t>
            </a:r>
            <a:r>
              <a:rPr lang="pt-BR" sz="2400" dirty="0" err="1" smtClean="0">
                <a:solidFill>
                  <a:srgbClr val="A2C445"/>
                </a:solidFill>
                <a:latin typeface="Trebuchet MS"/>
                <a:cs typeface="Trebuchet MS"/>
              </a:rPr>
              <a:t>nav</a:t>
            </a:r>
            <a:r>
              <a:rPr lang="pt-BR" sz="2400" dirty="0" smtClean="0">
                <a:solidFill>
                  <a:srgbClr val="A2C445"/>
                </a:solidFill>
                <a:latin typeface="Trebuchet MS"/>
                <a:cs typeface="Trebuchet MS"/>
              </a:rPr>
              <a:t>&gt;</a:t>
            </a:r>
          </a:p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Conteúdo principal </a:t>
            </a:r>
            <a:r>
              <a:rPr lang="pt-BR" sz="2400" dirty="0" smtClean="0">
                <a:solidFill>
                  <a:srgbClr val="A2C445"/>
                </a:solidFill>
                <a:latin typeface="Trebuchet MS"/>
                <a:cs typeface="Trebuchet MS"/>
              </a:rPr>
              <a:t>&lt;</a:t>
            </a:r>
            <a:r>
              <a:rPr lang="pt-BR" sz="2400" dirty="0" err="1" smtClean="0">
                <a:solidFill>
                  <a:srgbClr val="A2C445"/>
                </a:solidFill>
                <a:latin typeface="Trebuchet MS"/>
                <a:cs typeface="Trebuchet MS"/>
              </a:rPr>
              <a:t>main</a:t>
            </a:r>
            <a:r>
              <a:rPr lang="pt-BR" sz="2400" dirty="0" smtClean="0">
                <a:solidFill>
                  <a:srgbClr val="A2C445"/>
                </a:solidFill>
                <a:latin typeface="Trebuchet MS"/>
                <a:cs typeface="Trebuchet MS"/>
              </a:rPr>
              <a:t>&gt;</a:t>
            </a:r>
          </a:p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Rodapé </a:t>
            </a:r>
            <a:r>
              <a:rPr lang="pt-BR" sz="2400" dirty="0" smtClean="0">
                <a:solidFill>
                  <a:srgbClr val="A2C445"/>
                </a:solidFill>
                <a:latin typeface="Trebuchet MS"/>
                <a:cs typeface="Trebuchet MS"/>
              </a:rPr>
              <a:t>&lt;</a:t>
            </a:r>
            <a:r>
              <a:rPr lang="pt-BR" sz="2400" dirty="0" err="1" smtClean="0">
                <a:solidFill>
                  <a:srgbClr val="A2C445"/>
                </a:solidFill>
                <a:latin typeface="Trebuchet MS"/>
                <a:cs typeface="Trebuchet MS"/>
              </a:rPr>
              <a:t>footer</a:t>
            </a:r>
            <a:r>
              <a:rPr lang="pt-BR" sz="2400" dirty="0" smtClean="0">
                <a:solidFill>
                  <a:srgbClr val="A2C445"/>
                </a:solidFill>
                <a:latin typeface="Trebuchet MS"/>
                <a:cs typeface="Trebuchet MS"/>
              </a:rPr>
              <a:t>&gt;</a:t>
            </a:r>
          </a:p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Seções de uma página </a:t>
            </a:r>
            <a:r>
              <a:rPr lang="pt-BR" sz="2400" dirty="0" smtClean="0">
                <a:solidFill>
                  <a:srgbClr val="A2C445"/>
                </a:solidFill>
                <a:latin typeface="Trebuchet MS"/>
                <a:cs typeface="Trebuchet MS"/>
              </a:rPr>
              <a:t>&lt;</a:t>
            </a:r>
            <a:r>
              <a:rPr lang="pt-BR" sz="2400" dirty="0" err="1" smtClean="0">
                <a:solidFill>
                  <a:srgbClr val="A2C445"/>
                </a:solidFill>
                <a:latin typeface="Trebuchet MS"/>
                <a:cs typeface="Trebuchet MS"/>
              </a:rPr>
              <a:t>section</a:t>
            </a:r>
            <a:r>
              <a:rPr lang="pt-BR" sz="2400" dirty="0" smtClean="0">
                <a:solidFill>
                  <a:srgbClr val="A2C445"/>
                </a:solidFill>
                <a:latin typeface="Trebuchet MS"/>
                <a:cs typeface="Trebuchet MS"/>
              </a:rPr>
              <a:t>&gt;</a:t>
            </a:r>
          </a:p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Artigos de uma seção </a:t>
            </a:r>
            <a:r>
              <a:rPr lang="pt-BR" sz="2400" dirty="0" smtClean="0">
                <a:solidFill>
                  <a:srgbClr val="A2C445"/>
                </a:solidFill>
                <a:latin typeface="Trebuchet MS"/>
                <a:cs typeface="Trebuchet MS"/>
              </a:rPr>
              <a:t>&lt;</a:t>
            </a:r>
            <a:r>
              <a:rPr lang="pt-BR" sz="2400" dirty="0" err="1" smtClean="0">
                <a:solidFill>
                  <a:srgbClr val="A2C445"/>
                </a:solidFill>
                <a:latin typeface="Trebuchet MS"/>
                <a:cs typeface="Trebuchet MS"/>
              </a:rPr>
              <a:t>article</a:t>
            </a:r>
            <a:r>
              <a:rPr lang="pt-BR" sz="2400" dirty="0" smtClean="0">
                <a:solidFill>
                  <a:srgbClr val="A2C445"/>
                </a:solidFill>
                <a:latin typeface="Trebuchet MS"/>
                <a:cs typeface="Trebuchet MS"/>
              </a:rPr>
              <a:t>&gt;</a:t>
            </a:r>
          </a:p>
          <a:p>
            <a:pPr>
              <a:spcAft>
                <a:spcPts val="1200"/>
              </a:spcAft>
              <a:buNone/>
            </a:pPr>
            <a:endParaRPr lang="pt-BR" sz="2400" dirty="0" smtClean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spcAft>
                <a:spcPts val="1200"/>
              </a:spcAft>
            </a:pPr>
            <a:endParaRPr lang="pt-BR" sz="2400" dirty="0" smtClean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ss3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932" y="1532465"/>
            <a:ext cx="4402667" cy="440266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080" y="274638"/>
            <a:ext cx="751672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FFFF"/>
                </a:solidFill>
                <a:latin typeface="Trebuchet MS"/>
                <a:cs typeface="Trebuchet MS"/>
              </a:rPr>
              <a:t>CSS3 – o que </a:t>
            </a:r>
            <a:r>
              <a:rPr lang="pt-BR" dirty="0" smtClean="0">
                <a:solidFill>
                  <a:srgbClr val="FFFFFF"/>
                </a:solidFill>
                <a:latin typeface="Trebuchet MS"/>
                <a:cs typeface="Trebuchet MS"/>
              </a:rPr>
              <a:t>é?</a:t>
            </a:r>
            <a:endParaRPr lang="pt-BR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64" y="1600200"/>
            <a:ext cx="8213736" cy="4461933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rgbClr val="E46B65"/>
                </a:solidFill>
                <a:latin typeface="Trebuchet MS"/>
                <a:cs typeface="Trebuchet MS"/>
              </a:rPr>
              <a:t>CSS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: </a:t>
            </a: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Cascading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 Style </a:t>
            </a: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Sheets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 (Folhas de estilo em cascata). 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Modificação da aparência dos elementos de uma página</a:t>
            </a:r>
          </a:p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Proposta pelo cientista norueguês </a:t>
            </a: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Hakon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Wiun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Lie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, que trabalhava no desenvolvimento do HTML junto de </a:t>
            </a: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Tim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Berns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 Lee. Apesar de ter sido criada em 1994, seu suporte pelos navegadores só começou a ser relevante a partir de 2000, com o lançamento do Internet Explorer 5.0</a:t>
            </a:r>
          </a:p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Ainda hoje, diferença de suporte entre diferentes navegadores e versões</a:t>
            </a:r>
          </a:p>
        </p:txBody>
      </p:sp>
      <p:grpSp>
        <p:nvGrpSpPr>
          <p:cNvPr id="8" name="Group 9"/>
          <p:cNvGrpSpPr/>
          <p:nvPr/>
        </p:nvGrpSpPr>
        <p:grpSpPr>
          <a:xfrm>
            <a:off x="487525" y="422026"/>
            <a:ext cx="634059" cy="751785"/>
            <a:chOff x="453004" y="274638"/>
            <a:chExt cx="634059" cy="751785"/>
          </a:xfrm>
        </p:grpSpPr>
        <p:grpSp>
          <p:nvGrpSpPr>
            <p:cNvPr id="10" name="Group 7"/>
            <p:cNvGrpSpPr/>
            <p:nvPr/>
          </p:nvGrpSpPr>
          <p:grpSpPr>
            <a:xfrm>
              <a:off x="453004" y="274638"/>
              <a:ext cx="634059" cy="751785"/>
              <a:chOff x="457200" y="293659"/>
              <a:chExt cx="829004" cy="982926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57200" y="486363"/>
                <a:ext cx="634059" cy="790222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57200" y="460963"/>
                <a:ext cx="634059" cy="790222"/>
              </a:xfrm>
              <a:prstGeom prst="roundRect">
                <a:avLst/>
              </a:prstGeom>
              <a:solidFill>
                <a:srgbClr val="E46B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37256" y="460963"/>
                <a:ext cx="263409" cy="246163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2880110">
                <a:off x="950153" y="280987"/>
                <a:ext cx="323380" cy="348723"/>
              </a:xfrm>
              <a:prstGeom prst="triangle">
                <a:avLst/>
              </a:prstGeom>
              <a:solidFill>
                <a:srgbClr val="4857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aseline="-2500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95693" y="563357"/>
              <a:ext cx="4001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rgbClr val="FFFFFF"/>
                  </a:solidFill>
                  <a:latin typeface="Monaco"/>
                  <a:cs typeface="Monaco"/>
                </a:rPr>
                <a:t>{}</a:t>
              </a:r>
              <a:endParaRPr lang="pt-BR" sz="1400" dirty="0">
                <a:solidFill>
                  <a:srgbClr val="FFFFFF"/>
                </a:solidFill>
                <a:latin typeface="Monaco"/>
                <a:cs typeface="Monac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080" y="274638"/>
            <a:ext cx="751672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FFFF"/>
                </a:solidFill>
                <a:latin typeface="Trebuchet MS"/>
                <a:cs typeface="Trebuchet MS"/>
              </a:rPr>
              <a:t>CSS3 – o que </a:t>
            </a:r>
            <a:r>
              <a:rPr lang="pt-BR" dirty="0" smtClean="0">
                <a:solidFill>
                  <a:srgbClr val="FFFFFF"/>
                </a:solidFill>
                <a:latin typeface="Trebuchet MS"/>
                <a:cs typeface="Trebuchet MS"/>
              </a:rPr>
              <a:t>é?</a:t>
            </a:r>
            <a:endParaRPr lang="pt-BR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64" y="1600200"/>
            <a:ext cx="8213736" cy="446193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rgbClr val="E46B65"/>
                </a:solidFill>
                <a:latin typeface="Trebuchet MS"/>
                <a:cs typeface="Trebuchet MS"/>
              </a:rPr>
              <a:t>CSS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: arquivo externo que armazena informaç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ões de estilo </a:t>
            </a:r>
            <a:r>
              <a:rPr lang="pt-BR" sz="2400" dirty="0" smtClean="0">
                <a:solidFill>
                  <a:srgbClr val="E46B65"/>
                </a:solidFill>
                <a:latin typeface="Trebuchet MS"/>
                <a:cs typeface="Trebuchet MS"/>
              </a:rPr>
              <a:t>=&gt; 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separação de marcação e estilo</a:t>
            </a:r>
            <a:endParaRPr lang="pt-BR" sz="2400" dirty="0" smtClean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rgbClr val="E46B65"/>
                </a:solidFill>
                <a:latin typeface="Trebuchet MS"/>
                <a:cs typeface="Trebuchet MS"/>
              </a:rPr>
              <a:t>Seletor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: o elemento a ser modificado</a:t>
            </a:r>
          </a:p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rgbClr val="E46B65"/>
                </a:solidFill>
                <a:latin typeface="Trebuchet MS"/>
                <a:cs typeface="Trebuchet MS"/>
              </a:rPr>
              <a:t>Propriedade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: o atributo visual do elemento que desejamos definir ou alterar, como por exemplo, a cor de um texto</a:t>
            </a:r>
          </a:p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rgbClr val="E46B65"/>
                </a:solidFill>
                <a:latin typeface="Trebuchet MS"/>
                <a:cs typeface="Trebuchet MS"/>
              </a:rPr>
              <a:t>Valor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: o valor da propriedade</a:t>
            </a:r>
          </a:p>
        </p:txBody>
      </p:sp>
      <p:grpSp>
        <p:nvGrpSpPr>
          <p:cNvPr id="8" name="Group 9"/>
          <p:cNvGrpSpPr/>
          <p:nvPr/>
        </p:nvGrpSpPr>
        <p:grpSpPr>
          <a:xfrm>
            <a:off x="487525" y="422026"/>
            <a:ext cx="634059" cy="751785"/>
            <a:chOff x="453004" y="274638"/>
            <a:chExt cx="634059" cy="751785"/>
          </a:xfrm>
        </p:grpSpPr>
        <p:grpSp>
          <p:nvGrpSpPr>
            <p:cNvPr id="10" name="Group 7"/>
            <p:cNvGrpSpPr/>
            <p:nvPr/>
          </p:nvGrpSpPr>
          <p:grpSpPr>
            <a:xfrm>
              <a:off x="453004" y="274638"/>
              <a:ext cx="634059" cy="751785"/>
              <a:chOff x="457200" y="293659"/>
              <a:chExt cx="829004" cy="982926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57200" y="486363"/>
                <a:ext cx="634059" cy="790222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57200" y="460963"/>
                <a:ext cx="634059" cy="790222"/>
              </a:xfrm>
              <a:prstGeom prst="roundRect">
                <a:avLst/>
              </a:prstGeom>
              <a:solidFill>
                <a:srgbClr val="E46B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37256" y="460963"/>
                <a:ext cx="263409" cy="246163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2880110">
                <a:off x="950153" y="280987"/>
                <a:ext cx="323380" cy="348723"/>
              </a:xfrm>
              <a:prstGeom prst="triangle">
                <a:avLst/>
              </a:prstGeom>
              <a:solidFill>
                <a:srgbClr val="4857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aseline="-2500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95693" y="563357"/>
              <a:ext cx="4001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rgbClr val="FFFFFF"/>
                  </a:solidFill>
                  <a:latin typeface="Monaco"/>
                  <a:cs typeface="Monaco"/>
                </a:rPr>
                <a:t>{}</a:t>
              </a:r>
              <a:endParaRPr lang="pt-BR" sz="1400" dirty="0">
                <a:solidFill>
                  <a:srgbClr val="FFFFFF"/>
                </a:solidFill>
                <a:latin typeface="Monaco"/>
                <a:cs typeface="Monac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080" y="274638"/>
            <a:ext cx="751672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FFFF"/>
                </a:solidFill>
                <a:latin typeface="Trebuchet MS"/>
                <a:cs typeface="Trebuchet MS"/>
              </a:rPr>
              <a:t>CSS3 – estrutura b</a:t>
            </a:r>
            <a:r>
              <a:rPr lang="pt-BR" dirty="0" smtClean="0">
                <a:solidFill>
                  <a:srgbClr val="FFFFFF"/>
                </a:solidFill>
                <a:latin typeface="Trebuchet MS"/>
                <a:cs typeface="Trebuchet MS"/>
              </a:rPr>
              <a:t>ásica</a:t>
            </a:r>
            <a:endParaRPr lang="pt-BR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grpSp>
        <p:nvGrpSpPr>
          <p:cNvPr id="8" name="Group 9"/>
          <p:cNvGrpSpPr/>
          <p:nvPr/>
        </p:nvGrpSpPr>
        <p:grpSpPr>
          <a:xfrm>
            <a:off x="487525" y="422026"/>
            <a:ext cx="634059" cy="751785"/>
            <a:chOff x="453004" y="274638"/>
            <a:chExt cx="634059" cy="751785"/>
          </a:xfrm>
        </p:grpSpPr>
        <p:grpSp>
          <p:nvGrpSpPr>
            <p:cNvPr id="10" name="Group 7"/>
            <p:cNvGrpSpPr/>
            <p:nvPr/>
          </p:nvGrpSpPr>
          <p:grpSpPr>
            <a:xfrm>
              <a:off x="453004" y="274638"/>
              <a:ext cx="634059" cy="751785"/>
              <a:chOff x="457200" y="293659"/>
              <a:chExt cx="829004" cy="982926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57200" y="486363"/>
                <a:ext cx="634059" cy="790222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57200" y="460963"/>
                <a:ext cx="634059" cy="790222"/>
              </a:xfrm>
              <a:prstGeom prst="roundRect">
                <a:avLst/>
              </a:prstGeom>
              <a:solidFill>
                <a:srgbClr val="E46B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37256" y="460963"/>
                <a:ext cx="263409" cy="246163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2880110">
                <a:off x="950153" y="280987"/>
                <a:ext cx="323380" cy="348723"/>
              </a:xfrm>
              <a:prstGeom prst="triangle">
                <a:avLst/>
              </a:prstGeom>
              <a:solidFill>
                <a:srgbClr val="4857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aseline="-2500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95693" y="563357"/>
              <a:ext cx="4001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rgbClr val="FFFFFF"/>
                  </a:solidFill>
                  <a:latin typeface="Monaco"/>
                  <a:cs typeface="Monaco"/>
                </a:rPr>
                <a:t>{}</a:t>
              </a:r>
              <a:endParaRPr lang="pt-BR" sz="1400" dirty="0">
                <a:solidFill>
                  <a:srgbClr val="FFFFFF"/>
                </a:solidFill>
                <a:latin typeface="Monaco"/>
                <a:cs typeface="Monaco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73064" y="2651610"/>
            <a:ext cx="8068733" cy="2308324"/>
          </a:xfrm>
          <a:prstGeom prst="rect">
            <a:avLst/>
          </a:prstGeom>
          <a:solidFill>
            <a:srgbClr val="3A4B5C"/>
          </a:solidFill>
        </p:spPr>
        <p:txBody>
          <a:bodyPr wrap="square" rtlCol="0" anchor="ctr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seletor1 {</a:t>
            </a: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	propriedade1: valor1;</a:t>
            </a: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	propriedade2: valor2;</a:t>
            </a: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}</a:t>
            </a:r>
          </a:p>
          <a:p>
            <a:endParaRPr lang="pt-BR" dirty="0" smtClean="0">
              <a:solidFill>
                <a:schemeClr val="bg1"/>
              </a:solidFill>
              <a:latin typeface="Monaco"/>
              <a:cs typeface="Monaco"/>
            </a:endParaRPr>
          </a:p>
          <a:p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s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eletor2 {</a:t>
            </a: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	propriedade1: valor1;</a:t>
            </a: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}</a:t>
            </a:r>
            <a:endParaRPr lang="pt-BR" dirty="0">
              <a:solidFill>
                <a:schemeClr val="bg1"/>
              </a:solidFill>
              <a:latin typeface="Monaco"/>
              <a:cs typeface="Monaco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73064" y="1600200"/>
            <a:ext cx="8213736" cy="592667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None/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Definiç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ões do CSS</a:t>
            </a:r>
            <a:endParaRPr lang="pt-BR" sz="2400" dirty="0" smtClean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080" y="274638"/>
            <a:ext cx="751672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FFFF"/>
                </a:solidFill>
                <a:latin typeface="Trebuchet MS"/>
                <a:cs typeface="Trebuchet MS"/>
              </a:rPr>
              <a:t>CSS3 – estrutura b</a:t>
            </a:r>
            <a:r>
              <a:rPr lang="pt-BR" dirty="0" smtClean="0">
                <a:solidFill>
                  <a:srgbClr val="FFFFFF"/>
                </a:solidFill>
                <a:latin typeface="Trebuchet MS"/>
                <a:cs typeface="Trebuchet MS"/>
              </a:rPr>
              <a:t>ásica</a:t>
            </a:r>
            <a:endParaRPr lang="pt-BR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487525" y="422026"/>
            <a:ext cx="634059" cy="751785"/>
            <a:chOff x="453004" y="274638"/>
            <a:chExt cx="634059" cy="751785"/>
          </a:xfrm>
        </p:grpSpPr>
        <p:grpSp>
          <p:nvGrpSpPr>
            <p:cNvPr id="8" name="Group 7"/>
            <p:cNvGrpSpPr/>
            <p:nvPr/>
          </p:nvGrpSpPr>
          <p:grpSpPr>
            <a:xfrm>
              <a:off x="453004" y="274638"/>
              <a:ext cx="634059" cy="751785"/>
              <a:chOff x="457200" y="293659"/>
              <a:chExt cx="829004" cy="982926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57200" y="486363"/>
                <a:ext cx="634059" cy="790222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57200" y="460963"/>
                <a:ext cx="634059" cy="790222"/>
              </a:xfrm>
              <a:prstGeom prst="roundRect">
                <a:avLst/>
              </a:prstGeom>
              <a:solidFill>
                <a:srgbClr val="E46B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37256" y="460963"/>
                <a:ext cx="263409" cy="246163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2880110">
                <a:off x="950153" y="280987"/>
                <a:ext cx="323380" cy="348723"/>
              </a:xfrm>
              <a:prstGeom prst="triangle">
                <a:avLst/>
              </a:prstGeom>
              <a:solidFill>
                <a:srgbClr val="4857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aseline="-2500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95693" y="563357"/>
              <a:ext cx="4001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rgbClr val="FFFFFF"/>
                  </a:solidFill>
                  <a:latin typeface="Monaco"/>
                  <a:cs typeface="Monaco"/>
                </a:rPr>
                <a:t>{}</a:t>
              </a:r>
              <a:endParaRPr lang="pt-BR" sz="1400" dirty="0">
                <a:solidFill>
                  <a:srgbClr val="FFFFFF"/>
                </a:solidFill>
                <a:latin typeface="Monaco"/>
                <a:cs typeface="Monaco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73064" y="2372604"/>
            <a:ext cx="8068733" cy="1200329"/>
          </a:xfrm>
          <a:prstGeom prst="rect">
            <a:avLst/>
          </a:prstGeom>
          <a:solidFill>
            <a:srgbClr val="3A4B5C"/>
          </a:solidFill>
        </p:spPr>
        <p:txBody>
          <a:bodyPr wrap="square" rtlCol="0" anchor="ctr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&lt;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head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&gt;</a:t>
            </a: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	&lt;link 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rel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=</a:t>
            </a:r>
            <a:r>
              <a:rPr lang="pt-BR" dirty="0" smtClean="0">
                <a:solidFill>
                  <a:srgbClr val="E46B65"/>
                </a:solidFill>
                <a:latin typeface="Monaco"/>
                <a:cs typeface="Monaco"/>
              </a:rPr>
              <a:t>“</a:t>
            </a:r>
            <a:r>
              <a:rPr lang="pt-BR" dirty="0" err="1" smtClean="0">
                <a:solidFill>
                  <a:srgbClr val="E46B65"/>
                </a:solidFill>
                <a:latin typeface="Monaco"/>
                <a:cs typeface="Monaco"/>
              </a:rPr>
              <a:t>stylesheet</a:t>
            </a:r>
            <a:r>
              <a:rPr lang="pt-BR" dirty="0" smtClean="0">
                <a:solidFill>
                  <a:srgbClr val="E46B65"/>
                </a:solidFill>
                <a:latin typeface="Monaco"/>
                <a:cs typeface="Monaco"/>
              </a:rPr>
              <a:t>” 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type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=</a:t>
            </a:r>
            <a:r>
              <a:rPr lang="pt-BR" dirty="0" smtClean="0">
                <a:solidFill>
                  <a:srgbClr val="E46B65"/>
                </a:solidFill>
                <a:latin typeface="Monaco"/>
                <a:cs typeface="Monaco"/>
              </a:rPr>
              <a:t>“</a:t>
            </a:r>
            <a:r>
              <a:rPr lang="pt-BR" dirty="0" err="1" smtClean="0">
                <a:solidFill>
                  <a:srgbClr val="E46B65"/>
                </a:solidFill>
                <a:latin typeface="Monaco"/>
                <a:cs typeface="Monaco"/>
              </a:rPr>
              <a:t>text</a:t>
            </a:r>
            <a:r>
              <a:rPr lang="pt-BR" dirty="0" smtClean="0">
                <a:solidFill>
                  <a:srgbClr val="E46B65"/>
                </a:solidFill>
                <a:latin typeface="Monaco"/>
                <a:cs typeface="Monaco"/>
              </a:rPr>
              <a:t>/</a:t>
            </a:r>
            <a:r>
              <a:rPr lang="pt-BR" dirty="0" err="1" smtClean="0">
                <a:solidFill>
                  <a:srgbClr val="E46B65"/>
                </a:solidFill>
                <a:latin typeface="Monaco"/>
                <a:cs typeface="Monaco"/>
              </a:rPr>
              <a:t>css</a:t>
            </a:r>
            <a:r>
              <a:rPr lang="pt-BR" dirty="0" smtClean="0">
                <a:solidFill>
                  <a:srgbClr val="E46B65"/>
                </a:solidFill>
                <a:latin typeface="Monaco"/>
                <a:cs typeface="Monaco"/>
              </a:rPr>
              <a:t>” 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href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=</a:t>
            </a:r>
            <a:r>
              <a:rPr lang="pt-BR" dirty="0" smtClean="0">
                <a:solidFill>
                  <a:srgbClr val="E46B65"/>
                </a:solidFill>
                <a:latin typeface="Monaco"/>
                <a:cs typeface="Monaco"/>
              </a:rPr>
              <a:t>“</a:t>
            </a:r>
            <a:r>
              <a:rPr lang="pt-BR" dirty="0" err="1" smtClean="0">
                <a:solidFill>
                  <a:srgbClr val="E46B65"/>
                </a:solidFill>
                <a:latin typeface="Monaco"/>
                <a:cs typeface="Monaco"/>
              </a:rPr>
              <a:t>endereco</a:t>
            </a:r>
            <a:r>
              <a:rPr lang="pt-BR" dirty="0" smtClean="0">
                <a:solidFill>
                  <a:srgbClr val="E46B65"/>
                </a:solidFill>
                <a:latin typeface="Monaco"/>
                <a:cs typeface="Monaco"/>
              </a:rPr>
              <a:t>/estilo.</a:t>
            </a:r>
            <a:r>
              <a:rPr lang="pt-BR" dirty="0" err="1" smtClean="0">
                <a:solidFill>
                  <a:srgbClr val="E46B65"/>
                </a:solidFill>
                <a:latin typeface="Monaco"/>
                <a:cs typeface="Monaco"/>
              </a:rPr>
              <a:t>css</a:t>
            </a:r>
            <a:r>
              <a:rPr lang="pt-BR" dirty="0" smtClean="0">
                <a:solidFill>
                  <a:srgbClr val="E46B65"/>
                </a:solidFill>
                <a:latin typeface="Monaco"/>
                <a:cs typeface="Monaco"/>
              </a:rPr>
              <a:t>”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&gt;</a:t>
            </a: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&lt;/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head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&gt;</a:t>
            </a:r>
            <a:endParaRPr lang="pt-BR" dirty="0">
              <a:solidFill>
                <a:schemeClr val="bg1"/>
              </a:solidFill>
              <a:latin typeface="Monaco"/>
              <a:cs typeface="Monaco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73064" y="1600200"/>
            <a:ext cx="8213736" cy="592667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None/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Inserindo CSS na p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ágina: arquivo externo</a:t>
            </a:r>
            <a:endParaRPr lang="pt-BR" sz="2400" dirty="0" smtClean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73064" y="3953933"/>
            <a:ext cx="8213736" cy="592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Inserindo CSS na p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ágina: a </a:t>
            </a:r>
            <a:r>
              <a:rPr kumimoji="0" lang="pt-B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tag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&lt;style&gt;</a:t>
            </a: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3064" y="4546600"/>
            <a:ext cx="8068733" cy="2031325"/>
          </a:xfrm>
          <a:prstGeom prst="rect">
            <a:avLst/>
          </a:prstGeom>
          <a:solidFill>
            <a:srgbClr val="3A4B5C"/>
          </a:solidFill>
        </p:spPr>
        <p:txBody>
          <a:bodyPr wrap="square" rtlCol="0" anchor="ctr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&lt;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head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&gt;</a:t>
            </a: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	</a:t>
            </a:r>
            <a:r>
              <a:rPr lang="pt-BR" dirty="0" smtClean="0">
                <a:solidFill>
                  <a:srgbClr val="E46B65"/>
                </a:solidFill>
                <a:latin typeface="Monaco"/>
                <a:cs typeface="Monaco"/>
              </a:rPr>
              <a:t>&lt;style&gt;</a:t>
            </a: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		seletor1 {</a:t>
            </a: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			propriedade1: valor1;</a:t>
            </a: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		}</a:t>
            </a: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	</a:t>
            </a:r>
            <a:r>
              <a:rPr lang="pt-BR" dirty="0" smtClean="0">
                <a:solidFill>
                  <a:srgbClr val="E46B65"/>
                </a:solidFill>
                <a:latin typeface="Monaco"/>
                <a:cs typeface="Monaco"/>
              </a:rPr>
              <a:t>&lt;/style&gt;</a:t>
            </a: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&lt;/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head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&gt;</a:t>
            </a:r>
            <a:endParaRPr lang="pt-BR" dirty="0">
              <a:solidFill>
                <a:schemeClr val="bg1"/>
              </a:solidFill>
              <a:latin typeface="Monaco"/>
              <a:cs typeface="Monac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080" y="274638"/>
            <a:ext cx="751672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FFFF"/>
                </a:solidFill>
                <a:latin typeface="Trebuchet MS"/>
                <a:cs typeface="Trebuchet MS"/>
              </a:rPr>
              <a:t>CSS3 – cores</a:t>
            </a:r>
            <a:endParaRPr lang="pt-BR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487525" y="422026"/>
            <a:ext cx="634059" cy="751785"/>
            <a:chOff x="453004" y="274638"/>
            <a:chExt cx="634059" cy="751785"/>
          </a:xfrm>
        </p:grpSpPr>
        <p:grpSp>
          <p:nvGrpSpPr>
            <p:cNvPr id="8" name="Group 7"/>
            <p:cNvGrpSpPr/>
            <p:nvPr/>
          </p:nvGrpSpPr>
          <p:grpSpPr>
            <a:xfrm>
              <a:off x="453004" y="274638"/>
              <a:ext cx="634059" cy="751785"/>
              <a:chOff x="457200" y="293659"/>
              <a:chExt cx="829004" cy="982926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57200" y="486363"/>
                <a:ext cx="634059" cy="790222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57200" y="460963"/>
                <a:ext cx="634059" cy="790222"/>
              </a:xfrm>
              <a:prstGeom prst="roundRect">
                <a:avLst/>
              </a:prstGeom>
              <a:solidFill>
                <a:srgbClr val="E46B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37256" y="460963"/>
                <a:ext cx="263409" cy="246163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2880110">
                <a:off x="950153" y="280987"/>
                <a:ext cx="323380" cy="348723"/>
              </a:xfrm>
              <a:prstGeom prst="triangle">
                <a:avLst/>
              </a:prstGeom>
              <a:solidFill>
                <a:srgbClr val="4857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aseline="-2500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95693" y="563357"/>
              <a:ext cx="4001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rgbClr val="FFFFFF"/>
                  </a:solidFill>
                  <a:latin typeface="Monaco"/>
                  <a:cs typeface="Monaco"/>
                </a:rPr>
                <a:t>{}</a:t>
              </a:r>
              <a:endParaRPr lang="pt-BR" sz="1400" dirty="0">
                <a:solidFill>
                  <a:srgbClr val="FFFFFF"/>
                </a:solidFill>
                <a:latin typeface="Monaco"/>
                <a:cs typeface="Monaco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73064" y="4361934"/>
            <a:ext cx="8068733" cy="1200329"/>
          </a:xfrm>
          <a:prstGeom prst="rect">
            <a:avLst/>
          </a:prstGeom>
          <a:solidFill>
            <a:srgbClr val="3A4B5C"/>
          </a:solidFill>
        </p:spPr>
        <p:txBody>
          <a:bodyPr wrap="square" rtlCol="0" anchor="ctr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h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eader {</a:t>
            </a: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	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color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: #FFFFFF;</a:t>
            </a: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	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background-color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: #FF0000; /* cor hexadecimal */</a:t>
            </a: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}</a:t>
            </a:r>
            <a:endParaRPr lang="pt-BR" dirty="0">
              <a:solidFill>
                <a:schemeClr val="bg1"/>
              </a:solidFill>
              <a:latin typeface="Monaco"/>
              <a:cs typeface="Monaco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73064" y="1600201"/>
            <a:ext cx="8213736" cy="26416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Seletor b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ásico: </a:t>
            </a: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tag</a:t>
            </a:r>
            <a:endParaRPr lang="pt-BR" sz="2400" dirty="0" smtClean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Propriedades: mudança de cor (</a:t>
            </a:r>
            <a:r>
              <a:rPr lang="pt-BR" sz="2400" dirty="0" err="1" smtClean="0">
                <a:solidFill>
                  <a:srgbClr val="E46B65"/>
                </a:solidFill>
                <a:latin typeface="Trebuchet MS"/>
                <a:cs typeface="Trebuchet MS"/>
              </a:rPr>
              <a:t>color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 e </a:t>
            </a:r>
            <a:r>
              <a:rPr lang="pt-BR" sz="2400" dirty="0" err="1" smtClean="0">
                <a:solidFill>
                  <a:srgbClr val="E46B65"/>
                </a:solidFill>
                <a:latin typeface="Trebuchet MS"/>
                <a:cs typeface="Trebuchet MS"/>
              </a:rPr>
              <a:t>background-color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Cores: podem ser definidas em RGB, RGBA e hexadecimal. Valores hexadecimais são os mais comuns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080" y="274638"/>
            <a:ext cx="751672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FFFF"/>
                </a:solidFill>
                <a:latin typeface="Trebuchet MS"/>
                <a:cs typeface="Trebuchet MS"/>
              </a:rPr>
              <a:t>Quem sou</a:t>
            </a:r>
            <a:endParaRPr lang="pt-BR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64" y="1600200"/>
            <a:ext cx="8213736" cy="250613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Front-end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Developer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 h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á 10 anos no mercado</a:t>
            </a:r>
          </a:p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Trabalhei em empresas como o jornal Valor Econômico e o Walmart.com e já prestei serviços para Clinique, Santander, Bradesco, FEBRABAN. </a:t>
            </a:r>
          </a:p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Atualmente </a:t>
            </a: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freelancer</a:t>
            </a:r>
            <a:endParaRPr lang="pt-BR" sz="24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73064" y="422026"/>
            <a:ext cx="648520" cy="751785"/>
            <a:chOff x="438543" y="274638"/>
            <a:chExt cx="648520" cy="751785"/>
          </a:xfrm>
        </p:grpSpPr>
        <p:grpSp>
          <p:nvGrpSpPr>
            <p:cNvPr id="8" name="Group 7"/>
            <p:cNvGrpSpPr/>
            <p:nvPr/>
          </p:nvGrpSpPr>
          <p:grpSpPr>
            <a:xfrm>
              <a:off x="453004" y="274638"/>
              <a:ext cx="634059" cy="751785"/>
              <a:chOff x="457200" y="293659"/>
              <a:chExt cx="829004" cy="982926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57200" y="486363"/>
                <a:ext cx="634059" cy="790222"/>
              </a:xfrm>
              <a:prstGeom prst="roundRect">
                <a:avLst/>
              </a:prstGeom>
              <a:solidFill>
                <a:srgbClr val="7BA32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57200" y="460963"/>
                <a:ext cx="634059" cy="790222"/>
              </a:xfrm>
              <a:prstGeom prst="roundRect">
                <a:avLst/>
              </a:prstGeom>
              <a:solidFill>
                <a:srgbClr val="A2C44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37256" y="460963"/>
                <a:ext cx="263409" cy="246163"/>
              </a:xfrm>
              <a:prstGeom prst="roundRect">
                <a:avLst/>
              </a:prstGeom>
              <a:solidFill>
                <a:srgbClr val="7BA32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2880110">
                <a:off x="950153" y="280987"/>
                <a:ext cx="323380" cy="348723"/>
              </a:xfrm>
              <a:prstGeom prst="triangle">
                <a:avLst/>
              </a:prstGeom>
              <a:solidFill>
                <a:srgbClr val="4857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aseline="-2500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38543" y="557007"/>
              <a:ext cx="507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rgbClr val="FFFFFF"/>
                  </a:solidFill>
                  <a:latin typeface="Monaco"/>
                  <a:cs typeface="Monaco"/>
                </a:rPr>
                <a:t>&lt;/&gt;</a:t>
              </a:r>
              <a:endParaRPr lang="pt-BR" sz="1400" dirty="0">
                <a:solidFill>
                  <a:srgbClr val="FFFFFF"/>
                </a:solidFill>
                <a:latin typeface="Monaco"/>
                <a:cs typeface="Monaco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87525" y="4715934"/>
            <a:ext cx="8068733" cy="1477328"/>
          </a:xfrm>
          <a:prstGeom prst="rect">
            <a:avLst/>
          </a:prstGeom>
          <a:solidFill>
            <a:srgbClr val="3A4B5C"/>
          </a:solidFill>
        </p:spPr>
        <p:txBody>
          <a:bodyPr wrap="square" rtlCol="0" anchor="ctr">
            <a:spAutoFit/>
          </a:bodyPr>
          <a:lstStyle/>
          <a:p>
            <a:r>
              <a:rPr lang="pt-BR" dirty="0" smtClean="0">
                <a:solidFill>
                  <a:srgbClr val="A2C445"/>
                </a:solidFill>
                <a:latin typeface="Trebuchet MS"/>
                <a:cs typeface="Trebuchet MS"/>
              </a:rPr>
              <a:t>&lt;Email&gt; </a:t>
            </a:r>
            <a:r>
              <a:rPr lang="pt-BR" dirty="0" smtClean="0">
                <a:solidFill>
                  <a:schemeClr val="bg1"/>
                </a:solidFill>
                <a:latin typeface="Trebuchet MS"/>
                <a:cs typeface="Trebuchet MS"/>
              </a:rPr>
              <a:t>heloisa.biagi@gmail.com</a:t>
            </a:r>
          </a:p>
          <a:p>
            <a:r>
              <a:rPr lang="pt-BR" dirty="0" smtClean="0">
                <a:solidFill>
                  <a:srgbClr val="A2C445"/>
                </a:solidFill>
                <a:latin typeface="Trebuchet MS"/>
                <a:cs typeface="Trebuchet MS"/>
              </a:rPr>
              <a:t>&lt;</a:t>
            </a:r>
            <a:r>
              <a:rPr lang="pt-BR" dirty="0" err="1" smtClean="0">
                <a:solidFill>
                  <a:srgbClr val="A2C445"/>
                </a:solidFill>
                <a:latin typeface="Trebuchet MS"/>
                <a:cs typeface="Trebuchet MS"/>
              </a:rPr>
              <a:t>LinkedIn</a:t>
            </a:r>
            <a:r>
              <a:rPr lang="pt-BR" dirty="0" smtClean="0">
                <a:solidFill>
                  <a:srgbClr val="A2C445"/>
                </a:solidFill>
                <a:latin typeface="Trebuchet MS"/>
                <a:cs typeface="Trebuchet MS"/>
              </a:rPr>
              <a:t>&gt; </a:t>
            </a:r>
            <a:r>
              <a:rPr lang="en-US" dirty="0" smtClean="0">
                <a:solidFill>
                  <a:schemeClr val="bg1"/>
                </a:solidFill>
                <a:latin typeface="Trebuchet MS"/>
                <a:cs typeface="Trebuchet MS"/>
              </a:rPr>
              <a:t>https://www.linkedin.com/in/heloisa-biagi-90a5721b</a:t>
            </a:r>
          </a:p>
          <a:p>
            <a:r>
              <a:rPr lang="en-US" dirty="0" smtClean="0">
                <a:solidFill>
                  <a:srgbClr val="A2C445"/>
                </a:solidFill>
                <a:latin typeface="Trebuchet MS"/>
                <a:cs typeface="Trebuchet MS"/>
              </a:rPr>
              <a:t>&lt;</a:t>
            </a:r>
            <a:r>
              <a:rPr lang="en-US" dirty="0" err="1" smtClean="0">
                <a:solidFill>
                  <a:srgbClr val="A2C445"/>
                </a:solidFill>
                <a:latin typeface="Trebuchet MS"/>
                <a:cs typeface="Trebuchet MS"/>
              </a:rPr>
              <a:t>Site_pessoal</a:t>
            </a:r>
            <a:r>
              <a:rPr lang="en-US" dirty="0" smtClean="0">
                <a:solidFill>
                  <a:srgbClr val="A2C445"/>
                </a:solidFill>
                <a:latin typeface="Trebuchet MS"/>
                <a:cs typeface="Trebuchet MS"/>
              </a:rPr>
              <a:t>&gt; </a:t>
            </a:r>
            <a:r>
              <a:rPr lang="en-US" dirty="0" smtClean="0">
                <a:solidFill>
                  <a:schemeClr val="bg1"/>
                </a:solidFill>
                <a:latin typeface="Trebuchet MS"/>
                <a:cs typeface="Trebuchet MS"/>
              </a:rPr>
              <a:t>http://</a:t>
            </a:r>
            <a:r>
              <a:rPr lang="en-US" dirty="0" err="1" smtClean="0">
                <a:solidFill>
                  <a:schemeClr val="bg1"/>
                </a:solidFill>
                <a:latin typeface="Trebuchet MS"/>
                <a:cs typeface="Trebuchet MS"/>
              </a:rPr>
              <a:t>www.heloisabiagi.com</a:t>
            </a:r>
            <a:endParaRPr lang="en-US" dirty="0" smtClean="0">
              <a:solidFill>
                <a:schemeClr val="bg1"/>
              </a:solidFill>
              <a:latin typeface="Trebuchet MS"/>
              <a:cs typeface="Trebuchet MS"/>
            </a:endParaRPr>
          </a:p>
          <a:p>
            <a:r>
              <a:rPr lang="en-US" dirty="0" smtClean="0">
                <a:solidFill>
                  <a:srgbClr val="A2C445"/>
                </a:solidFill>
                <a:latin typeface="Trebuchet MS"/>
                <a:cs typeface="Trebuchet MS"/>
              </a:rPr>
              <a:t>&lt;</a:t>
            </a:r>
            <a:r>
              <a:rPr lang="en-US" dirty="0" err="1" smtClean="0">
                <a:solidFill>
                  <a:srgbClr val="A2C445"/>
                </a:solidFill>
                <a:latin typeface="Trebuchet MS"/>
                <a:cs typeface="Trebuchet MS"/>
              </a:rPr>
              <a:t>Slideshare</a:t>
            </a:r>
            <a:r>
              <a:rPr lang="en-US" dirty="0">
                <a:solidFill>
                  <a:srgbClr val="A2C445"/>
                </a:solidFill>
                <a:latin typeface="Trebuchet MS"/>
                <a:cs typeface="Trebuchet MS"/>
              </a:rPr>
              <a:t>&gt;</a:t>
            </a:r>
            <a:r>
              <a:rPr lang="en-US" dirty="0" smtClean="0">
                <a:solidFill>
                  <a:srgbClr val="A2C445"/>
                </a:solidFill>
                <a:latin typeface="Trebuchet MS"/>
                <a:cs typeface="Trebuchet MS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rebuchet MS"/>
                <a:cs typeface="Trebuchet MS"/>
              </a:rPr>
              <a:t>http://pt.slideshare.net/HeloisaBiagi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080" y="274638"/>
            <a:ext cx="751672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FFFF"/>
                </a:solidFill>
                <a:latin typeface="Trebuchet MS"/>
                <a:cs typeface="Trebuchet MS"/>
              </a:rPr>
              <a:t>CSS3 – fontes</a:t>
            </a:r>
            <a:endParaRPr lang="pt-BR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487525" y="422026"/>
            <a:ext cx="634059" cy="751785"/>
            <a:chOff x="453004" y="274638"/>
            <a:chExt cx="634059" cy="751785"/>
          </a:xfrm>
        </p:grpSpPr>
        <p:grpSp>
          <p:nvGrpSpPr>
            <p:cNvPr id="8" name="Group 7"/>
            <p:cNvGrpSpPr/>
            <p:nvPr/>
          </p:nvGrpSpPr>
          <p:grpSpPr>
            <a:xfrm>
              <a:off x="453004" y="274638"/>
              <a:ext cx="634059" cy="751785"/>
              <a:chOff x="457200" y="293659"/>
              <a:chExt cx="829004" cy="982926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57200" y="486363"/>
                <a:ext cx="634059" cy="790222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57200" y="460963"/>
                <a:ext cx="634059" cy="790222"/>
              </a:xfrm>
              <a:prstGeom prst="roundRect">
                <a:avLst/>
              </a:prstGeom>
              <a:solidFill>
                <a:srgbClr val="E46B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37256" y="460963"/>
                <a:ext cx="263409" cy="246163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2880110">
                <a:off x="950153" y="280987"/>
                <a:ext cx="323380" cy="348723"/>
              </a:xfrm>
              <a:prstGeom prst="triangle">
                <a:avLst/>
              </a:prstGeom>
              <a:solidFill>
                <a:srgbClr val="4857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aseline="-2500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95693" y="563357"/>
              <a:ext cx="4001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rgbClr val="FFFFFF"/>
                  </a:solidFill>
                  <a:latin typeface="Monaco"/>
                  <a:cs typeface="Monaco"/>
                </a:rPr>
                <a:t>{}</a:t>
              </a:r>
              <a:endParaRPr lang="pt-BR" sz="1400" dirty="0">
                <a:solidFill>
                  <a:srgbClr val="FFFFFF"/>
                </a:solidFill>
                <a:latin typeface="Monaco"/>
                <a:cs typeface="Monaco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73064" y="4597400"/>
            <a:ext cx="8068733" cy="1200329"/>
          </a:xfrm>
          <a:prstGeom prst="rect">
            <a:avLst/>
          </a:prstGeom>
          <a:solidFill>
            <a:srgbClr val="3A4B5C"/>
          </a:solidFill>
        </p:spPr>
        <p:txBody>
          <a:bodyPr wrap="square" rtlCol="0" anchor="ctr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aco"/>
                <a:cs typeface="Monaco"/>
              </a:rPr>
              <a:t>b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ody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 {</a:t>
            </a: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	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font-family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: 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Arial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, 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sans-serif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;</a:t>
            </a: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	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font-size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: 16px;</a:t>
            </a: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}</a:t>
            </a:r>
            <a:endParaRPr lang="pt-BR" dirty="0">
              <a:solidFill>
                <a:schemeClr val="bg1"/>
              </a:solidFill>
              <a:latin typeface="Monaco"/>
              <a:cs typeface="Monaco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73064" y="1600201"/>
            <a:ext cx="8213736" cy="2641600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Propriedades: mudança de tipografia (</a:t>
            </a:r>
            <a:r>
              <a:rPr lang="pt-BR" sz="2400" dirty="0" err="1" smtClean="0">
                <a:solidFill>
                  <a:srgbClr val="E46B65"/>
                </a:solidFill>
                <a:latin typeface="Trebuchet MS"/>
                <a:cs typeface="Trebuchet MS"/>
              </a:rPr>
              <a:t>font-family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,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pt-BR" sz="2400" dirty="0" err="1" smtClean="0">
                <a:solidFill>
                  <a:srgbClr val="E46B65"/>
                </a:solidFill>
                <a:latin typeface="Trebuchet MS"/>
                <a:cs typeface="Trebuchet MS"/>
              </a:rPr>
              <a:t>font-size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, </a:t>
            </a:r>
            <a:r>
              <a:rPr lang="pt-BR" sz="2400" dirty="0" err="1" smtClean="0">
                <a:solidFill>
                  <a:srgbClr val="E46B65"/>
                </a:solidFill>
                <a:latin typeface="Trebuchet MS"/>
                <a:cs typeface="Trebuchet MS"/>
              </a:rPr>
              <a:t>font-weight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pt-BR" sz="2400" dirty="0" err="1" smtClean="0">
                <a:solidFill>
                  <a:srgbClr val="E46B65"/>
                </a:solidFill>
                <a:latin typeface="Trebuchet MS"/>
                <a:cs typeface="Trebuchet MS"/>
              </a:rPr>
              <a:t>Font-family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: definir fontes ou escolher família. Fontes seguras suportadas por todos os navegadores</a:t>
            </a:r>
          </a:p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rgbClr val="E46B65"/>
                </a:solidFill>
                <a:latin typeface="Trebuchet MS"/>
                <a:cs typeface="Trebuchet MS"/>
              </a:rPr>
              <a:t>Tamanhos no CSS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: medidas absolutas (</a:t>
            </a: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px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) e relativas (em/container, </a:t>
            </a: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rem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/documento, %)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080" y="274638"/>
            <a:ext cx="751672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FFFF"/>
                </a:solidFill>
                <a:latin typeface="Trebuchet MS"/>
                <a:cs typeface="Trebuchet MS"/>
              </a:rPr>
              <a:t>CSS3 – dimens</a:t>
            </a:r>
            <a:r>
              <a:rPr lang="pt-BR" dirty="0" smtClean="0">
                <a:solidFill>
                  <a:srgbClr val="FFFFFF"/>
                </a:solidFill>
                <a:latin typeface="Trebuchet MS"/>
                <a:cs typeface="Trebuchet MS"/>
              </a:rPr>
              <a:t>ões</a:t>
            </a:r>
            <a:endParaRPr lang="pt-BR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487525" y="422026"/>
            <a:ext cx="634059" cy="751785"/>
            <a:chOff x="453004" y="274638"/>
            <a:chExt cx="634059" cy="751785"/>
          </a:xfrm>
        </p:grpSpPr>
        <p:grpSp>
          <p:nvGrpSpPr>
            <p:cNvPr id="8" name="Group 7"/>
            <p:cNvGrpSpPr/>
            <p:nvPr/>
          </p:nvGrpSpPr>
          <p:grpSpPr>
            <a:xfrm>
              <a:off x="453004" y="274638"/>
              <a:ext cx="634059" cy="751785"/>
              <a:chOff x="457200" y="293659"/>
              <a:chExt cx="829004" cy="982926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57200" y="486363"/>
                <a:ext cx="634059" cy="790222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57200" y="460963"/>
                <a:ext cx="634059" cy="790222"/>
              </a:xfrm>
              <a:prstGeom prst="roundRect">
                <a:avLst/>
              </a:prstGeom>
              <a:solidFill>
                <a:srgbClr val="E46B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37256" y="460963"/>
                <a:ext cx="263409" cy="246163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2880110">
                <a:off x="950153" y="280987"/>
                <a:ext cx="323380" cy="348723"/>
              </a:xfrm>
              <a:prstGeom prst="triangle">
                <a:avLst/>
              </a:prstGeom>
              <a:solidFill>
                <a:srgbClr val="4857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aseline="-2500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95693" y="563357"/>
              <a:ext cx="4001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rgbClr val="FFFFFF"/>
                  </a:solidFill>
                  <a:latin typeface="Monaco"/>
                  <a:cs typeface="Monaco"/>
                </a:rPr>
                <a:t>{}</a:t>
              </a:r>
              <a:endParaRPr lang="pt-BR" sz="1400" dirty="0">
                <a:solidFill>
                  <a:srgbClr val="FFFFFF"/>
                </a:solidFill>
                <a:latin typeface="Monaco"/>
                <a:cs typeface="Monaco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73064" y="3535570"/>
            <a:ext cx="8068733" cy="923330"/>
          </a:xfrm>
          <a:prstGeom prst="rect">
            <a:avLst/>
          </a:prstGeom>
          <a:solidFill>
            <a:srgbClr val="3A4B5C"/>
          </a:solidFill>
        </p:spPr>
        <p:txBody>
          <a:bodyPr wrap="square" rtlCol="0" anchor="ctr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img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 {</a:t>
            </a: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	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width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: 240px;</a:t>
            </a: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}</a:t>
            </a:r>
            <a:endParaRPr lang="pt-BR" dirty="0">
              <a:solidFill>
                <a:schemeClr val="bg1"/>
              </a:solidFill>
              <a:latin typeface="Monaco"/>
              <a:cs typeface="Monaco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73064" y="1600201"/>
            <a:ext cx="8213736" cy="182879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Propriedades: dimensões (</a:t>
            </a:r>
            <a:r>
              <a:rPr lang="pt-BR" sz="2400" dirty="0" err="1" smtClean="0">
                <a:solidFill>
                  <a:srgbClr val="E46B65"/>
                </a:solidFill>
                <a:latin typeface="Trebuchet MS"/>
                <a:cs typeface="Trebuchet MS"/>
              </a:rPr>
              <a:t>width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, </a:t>
            </a:r>
            <a:r>
              <a:rPr lang="pt-BR" sz="2400" dirty="0" err="1" smtClean="0">
                <a:solidFill>
                  <a:srgbClr val="E46B65"/>
                </a:solidFill>
                <a:latin typeface="Trebuchet MS"/>
                <a:cs typeface="Trebuchet MS"/>
              </a:rPr>
              <a:t>height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rgbClr val="E46B65"/>
                </a:solidFill>
                <a:latin typeface="Trebuchet MS"/>
                <a:cs typeface="Trebuchet MS"/>
              </a:rPr>
              <a:t>Tamanhos no CSS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: medidas absolutas (</a:t>
            </a: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px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) e relativas (em/container, </a:t>
            </a: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rem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/documento, %)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080" y="274638"/>
            <a:ext cx="751672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FFFF"/>
                </a:solidFill>
                <a:latin typeface="Trebuchet MS"/>
                <a:cs typeface="Trebuchet MS"/>
              </a:rPr>
              <a:t>CSS3 – bordas</a:t>
            </a:r>
            <a:endParaRPr lang="pt-BR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487525" y="422026"/>
            <a:ext cx="634059" cy="751785"/>
            <a:chOff x="453004" y="274638"/>
            <a:chExt cx="634059" cy="751785"/>
          </a:xfrm>
        </p:grpSpPr>
        <p:grpSp>
          <p:nvGrpSpPr>
            <p:cNvPr id="8" name="Group 7"/>
            <p:cNvGrpSpPr/>
            <p:nvPr/>
          </p:nvGrpSpPr>
          <p:grpSpPr>
            <a:xfrm>
              <a:off x="453004" y="274638"/>
              <a:ext cx="634059" cy="751785"/>
              <a:chOff x="457200" y="293659"/>
              <a:chExt cx="829004" cy="982926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57200" y="486363"/>
                <a:ext cx="634059" cy="790222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57200" y="460963"/>
                <a:ext cx="634059" cy="790222"/>
              </a:xfrm>
              <a:prstGeom prst="roundRect">
                <a:avLst/>
              </a:prstGeom>
              <a:solidFill>
                <a:srgbClr val="E46B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37256" y="460963"/>
                <a:ext cx="263409" cy="246163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2880110">
                <a:off x="950153" y="280987"/>
                <a:ext cx="323380" cy="348723"/>
              </a:xfrm>
              <a:prstGeom prst="triangle">
                <a:avLst/>
              </a:prstGeom>
              <a:solidFill>
                <a:srgbClr val="4857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aseline="-2500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95693" y="563357"/>
              <a:ext cx="4001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rgbClr val="FFFFFF"/>
                  </a:solidFill>
                  <a:latin typeface="Monaco"/>
                  <a:cs typeface="Monaco"/>
                </a:rPr>
                <a:t>{}</a:t>
              </a:r>
              <a:endParaRPr lang="pt-BR" sz="1400" dirty="0">
                <a:solidFill>
                  <a:srgbClr val="FFFFFF"/>
                </a:solidFill>
                <a:latin typeface="Monaco"/>
                <a:cs typeface="Monaco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73064" y="4350689"/>
            <a:ext cx="8068733" cy="2031325"/>
          </a:xfrm>
          <a:prstGeom prst="rect">
            <a:avLst/>
          </a:prstGeom>
          <a:solidFill>
            <a:srgbClr val="3A4B5C"/>
          </a:solidFill>
        </p:spPr>
        <p:txBody>
          <a:bodyPr wrap="square" rtlCol="0" anchor="ctr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section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 {</a:t>
            </a: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Monaco"/>
                <a:cs typeface="Monaco"/>
              </a:rPr>
              <a:t>border: solid 1px #3B99B5;</a:t>
            </a:r>
            <a:endParaRPr lang="pt-BR" dirty="0" smtClean="0">
              <a:solidFill>
                <a:schemeClr val="bg1"/>
              </a:solidFill>
              <a:latin typeface="Monaco"/>
              <a:cs typeface="Monaco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}</a:t>
            </a:r>
          </a:p>
          <a:p>
            <a:endParaRPr lang="pt-BR" dirty="0" smtClean="0">
              <a:solidFill>
                <a:schemeClr val="bg1"/>
              </a:solidFill>
              <a:latin typeface="Monaco"/>
              <a:cs typeface="Monaco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h2 {</a:t>
            </a: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	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border-bottom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: 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solid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 1px #EEE;</a:t>
            </a: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}</a:t>
            </a:r>
            <a:endParaRPr lang="pt-BR" dirty="0">
              <a:solidFill>
                <a:schemeClr val="bg1"/>
              </a:solidFill>
              <a:latin typeface="Monaco"/>
              <a:cs typeface="Monaco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73064" y="1600200"/>
            <a:ext cx="8213736" cy="2991217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Propriedade: </a:t>
            </a:r>
            <a:r>
              <a:rPr lang="pt-BR" sz="2400" dirty="0" err="1" smtClean="0">
                <a:solidFill>
                  <a:srgbClr val="E46B65"/>
                </a:solidFill>
                <a:latin typeface="Trebuchet MS"/>
                <a:cs typeface="Trebuchet MS"/>
              </a:rPr>
              <a:t>border</a:t>
            </a:r>
            <a:r>
              <a:rPr lang="pt-BR" sz="2400" dirty="0" smtClean="0">
                <a:solidFill>
                  <a:srgbClr val="E46B65"/>
                </a:solidFill>
                <a:latin typeface="Trebuchet MS"/>
                <a:cs typeface="Trebuchet MS"/>
              </a:rPr>
              <a:t>. 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Sub-propriedades: style, </a:t>
            </a: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width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, </a:t>
            </a: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color</a:t>
            </a:r>
            <a:endParaRPr lang="pt-BR" sz="2400" dirty="0" smtClean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Pode ser aplicada por igual ou em somente um dos quatro cantos do elemento (top, </a:t>
            </a: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bottom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, </a:t>
            </a: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left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, </a:t>
            </a: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right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Border-radius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: arredondamento</a:t>
            </a:r>
            <a:endParaRPr lang="pt-BR" sz="2400" dirty="0" smtClean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spcAft>
                <a:spcPts val="1200"/>
              </a:spcAft>
            </a:pPr>
            <a:endParaRPr lang="pt-BR" sz="2400" dirty="0" smtClean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spcAft>
                <a:spcPts val="1200"/>
              </a:spcAft>
            </a:pPr>
            <a:endParaRPr lang="pt-BR" sz="2400" dirty="0" smtClean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080" y="274638"/>
            <a:ext cx="751672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FFFF"/>
                </a:solidFill>
                <a:latin typeface="Trebuchet MS"/>
                <a:cs typeface="Trebuchet MS"/>
              </a:rPr>
              <a:t>CSS3 – display</a:t>
            </a:r>
            <a:endParaRPr lang="pt-BR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487525" y="422026"/>
            <a:ext cx="634059" cy="751785"/>
            <a:chOff x="453004" y="274638"/>
            <a:chExt cx="634059" cy="751785"/>
          </a:xfrm>
        </p:grpSpPr>
        <p:grpSp>
          <p:nvGrpSpPr>
            <p:cNvPr id="8" name="Group 7"/>
            <p:cNvGrpSpPr/>
            <p:nvPr/>
          </p:nvGrpSpPr>
          <p:grpSpPr>
            <a:xfrm>
              <a:off x="453004" y="274638"/>
              <a:ext cx="634059" cy="751785"/>
              <a:chOff x="457200" y="293659"/>
              <a:chExt cx="829004" cy="982926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57200" y="486363"/>
                <a:ext cx="634059" cy="790222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57200" y="460963"/>
                <a:ext cx="634059" cy="790222"/>
              </a:xfrm>
              <a:prstGeom prst="roundRect">
                <a:avLst/>
              </a:prstGeom>
              <a:solidFill>
                <a:srgbClr val="E46B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37256" y="460963"/>
                <a:ext cx="263409" cy="246163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2880110">
                <a:off x="950153" y="280987"/>
                <a:ext cx="323380" cy="348723"/>
              </a:xfrm>
              <a:prstGeom prst="triangle">
                <a:avLst/>
              </a:prstGeom>
              <a:solidFill>
                <a:srgbClr val="4857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aseline="-2500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95693" y="563357"/>
              <a:ext cx="4001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rgbClr val="FFFFFF"/>
                  </a:solidFill>
                  <a:latin typeface="Monaco"/>
                  <a:cs typeface="Monaco"/>
                </a:rPr>
                <a:t>{}</a:t>
              </a:r>
              <a:endParaRPr lang="pt-BR" sz="1400" dirty="0">
                <a:solidFill>
                  <a:srgbClr val="FFFFFF"/>
                </a:solidFill>
                <a:latin typeface="Monaco"/>
                <a:cs typeface="Monaco"/>
              </a:endParaRPr>
            </a:p>
          </p:txBody>
        </p:sp>
      </p:grp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73064" y="1600200"/>
            <a:ext cx="8213736" cy="507999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Propriedade: </a:t>
            </a:r>
            <a:r>
              <a:rPr lang="pt-BR" sz="2400" dirty="0" smtClean="0">
                <a:solidFill>
                  <a:srgbClr val="E46B65"/>
                </a:solidFill>
                <a:latin typeface="Trebuchet MS"/>
                <a:cs typeface="Trebuchet MS"/>
              </a:rPr>
              <a:t>display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. A forma como um elemento é exibida em um layout. Todo elemento tem um valor padrão, que pode ser alterado. Valores mais comuns:</a:t>
            </a:r>
            <a:r>
              <a:rPr lang="pt-BR" sz="2400" dirty="0" smtClean="0">
                <a:solidFill>
                  <a:srgbClr val="E46B65"/>
                </a:solidFill>
                <a:latin typeface="Trebuchet MS"/>
                <a:cs typeface="Trebuchet MS"/>
              </a:rPr>
              <a:t> </a:t>
            </a:r>
            <a:r>
              <a:rPr lang="pt-BR" sz="2400" dirty="0" err="1" smtClean="0">
                <a:solidFill>
                  <a:srgbClr val="E46B65"/>
                </a:solidFill>
                <a:latin typeface="Trebuchet MS"/>
                <a:cs typeface="Trebuchet MS"/>
              </a:rPr>
              <a:t>block</a:t>
            </a:r>
            <a:r>
              <a:rPr lang="pt-BR" sz="2400" dirty="0" smtClean="0">
                <a:solidFill>
                  <a:srgbClr val="E46B65"/>
                </a:solidFill>
                <a:latin typeface="Trebuchet MS"/>
                <a:cs typeface="Trebuchet MS"/>
              </a:rPr>
              <a:t> 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e </a:t>
            </a:r>
            <a:r>
              <a:rPr lang="pt-BR" sz="2400" dirty="0" err="1" smtClean="0">
                <a:solidFill>
                  <a:srgbClr val="E46B65"/>
                </a:solidFill>
                <a:latin typeface="Trebuchet MS"/>
                <a:cs typeface="Trebuchet MS"/>
              </a:rPr>
              <a:t>inline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. </a:t>
            </a:r>
          </a:p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rgbClr val="E46B65"/>
                </a:solidFill>
                <a:latin typeface="Trebuchet MS"/>
                <a:cs typeface="Trebuchet MS"/>
              </a:rPr>
              <a:t>Elementos em bloco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: ocupam toda a largura da tela. Iniciam-se sempre em uma nova linha. Ex: &lt;h1-h6&gt;, </a:t>
            </a: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tags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 estruturais (&lt;div&gt;, &lt;</a:t>
            </a: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section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&gt;, &lt;</a:t>
            </a: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article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&gt;, parágrafos, listas)</a:t>
            </a:r>
          </a:p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rgbClr val="E46B65"/>
                </a:solidFill>
                <a:latin typeface="Trebuchet MS"/>
                <a:cs typeface="Trebuchet MS"/>
              </a:rPr>
              <a:t>Elementos em linha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: ocupam somente a largura necessária. Iniciam na mesma linha do layout. Ex: &lt;a&gt;, &lt;</a:t>
            </a: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img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&gt;, &lt;input&gt;   </a:t>
            </a:r>
          </a:p>
          <a:p>
            <a:pPr>
              <a:spcAft>
                <a:spcPts val="1200"/>
              </a:spcAft>
            </a:pPr>
            <a:endParaRPr lang="pt-BR" sz="2400" dirty="0" smtClean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080" y="274638"/>
            <a:ext cx="751672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FFFF"/>
                </a:solidFill>
                <a:latin typeface="Trebuchet MS"/>
                <a:cs typeface="Trebuchet MS"/>
              </a:rPr>
              <a:t>CSS3 – display</a:t>
            </a:r>
            <a:endParaRPr lang="pt-BR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487525" y="422026"/>
            <a:ext cx="634059" cy="751785"/>
            <a:chOff x="453004" y="274638"/>
            <a:chExt cx="634059" cy="751785"/>
          </a:xfrm>
        </p:grpSpPr>
        <p:grpSp>
          <p:nvGrpSpPr>
            <p:cNvPr id="8" name="Group 7"/>
            <p:cNvGrpSpPr/>
            <p:nvPr/>
          </p:nvGrpSpPr>
          <p:grpSpPr>
            <a:xfrm>
              <a:off x="453004" y="274638"/>
              <a:ext cx="634059" cy="751785"/>
              <a:chOff x="457200" y="293659"/>
              <a:chExt cx="829004" cy="982926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57200" y="486363"/>
                <a:ext cx="634059" cy="790222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57200" y="460963"/>
                <a:ext cx="634059" cy="790222"/>
              </a:xfrm>
              <a:prstGeom prst="roundRect">
                <a:avLst/>
              </a:prstGeom>
              <a:solidFill>
                <a:srgbClr val="E46B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37256" y="460963"/>
                <a:ext cx="263409" cy="246163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2880110">
                <a:off x="950153" y="280987"/>
                <a:ext cx="323380" cy="348723"/>
              </a:xfrm>
              <a:prstGeom prst="triangle">
                <a:avLst/>
              </a:prstGeom>
              <a:solidFill>
                <a:srgbClr val="4857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aseline="-2500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95693" y="563357"/>
              <a:ext cx="4001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rgbClr val="FFFFFF"/>
                  </a:solidFill>
                  <a:latin typeface="Monaco"/>
                  <a:cs typeface="Monaco"/>
                </a:rPr>
                <a:t>{}</a:t>
              </a:r>
              <a:endParaRPr lang="pt-BR" sz="1400" dirty="0">
                <a:solidFill>
                  <a:srgbClr val="FFFFFF"/>
                </a:solidFill>
                <a:latin typeface="Monaco"/>
                <a:cs typeface="Monaco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73064" y="2624667"/>
            <a:ext cx="8068733" cy="2308324"/>
          </a:xfrm>
          <a:prstGeom prst="rect">
            <a:avLst/>
          </a:prstGeom>
          <a:solidFill>
            <a:srgbClr val="3A4B5C"/>
          </a:solidFill>
        </p:spPr>
        <p:txBody>
          <a:bodyPr wrap="square" rtlCol="0" anchor="t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input[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type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=“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text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”] {</a:t>
            </a: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	display: 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block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 /* por padr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ão seu display é 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inline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 */</a:t>
            </a: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}</a:t>
            </a:r>
          </a:p>
          <a:p>
            <a:endParaRPr lang="pt-BR" dirty="0" smtClean="0">
              <a:solidFill>
                <a:schemeClr val="bg1"/>
              </a:solidFill>
              <a:latin typeface="Monaco"/>
              <a:cs typeface="Monaco"/>
            </a:endParaRPr>
          </a:p>
          <a:p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article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 {</a:t>
            </a: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	display: 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flex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; /* faz com que todos os filhos do artigo se alinhem */</a:t>
            </a: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}</a:t>
            </a:r>
            <a:endParaRPr lang="pt-BR" dirty="0">
              <a:solidFill>
                <a:schemeClr val="bg1"/>
              </a:solidFill>
              <a:latin typeface="Monaco"/>
              <a:cs typeface="Monaco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73064" y="1600201"/>
            <a:ext cx="8213736" cy="58419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Alterando a forma como um elemento 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é exibido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30359" y="2794002"/>
            <a:ext cx="3205906" cy="3362037"/>
          </a:xfrm>
          <a:prstGeom prst="rect">
            <a:avLst/>
          </a:prstGeom>
          <a:solidFill>
            <a:srgbClr val="E46B65">
              <a:alpha val="5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080" y="274638"/>
            <a:ext cx="751672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FFFF"/>
                </a:solidFill>
                <a:latin typeface="Trebuchet MS"/>
                <a:cs typeface="Trebuchet MS"/>
              </a:rPr>
              <a:t>CSS3 – </a:t>
            </a:r>
            <a:r>
              <a:rPr lang="pt-BR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box</a:t>
            </a:r>
            <a:r>
              <a:rPr lang="pt-BR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pt-BR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endParaRPr lang="pt-BR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487525" y="422026"/>
            <a:ext cx="634059" cy="751785"/>
            <a:chOff x="453004" y="274638"/>
            <a:chExt cx="634059" cy="751785"/>
          </a:xfrm>
        </p:grpSpPr>
        <p:grpSp>
          <p:nvGrpSpPr>
            <p:cNvPr id="8" name="Group 7"/>
            <p:cNvGrpSpPr/>
            <p:nvPr/>
          </p:nvGrpSpPr>
          <p:grpSpPr>
            <a:xfrm>
              <a:off x="453004" y="274638"/>
              <a:ext cx="634059" cy="751785"/>
              <a:chOff x="457200" y="293659"/>
              <a:chExt cx="829004" cy="982926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57200" y="486363"/>
                <a:ext cx="634059" cy="790222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57200" y="460963"/>
                <a:ext cx="634059" cy="790222"/>
              </a:xfrm>
              <a:prstGeom prst="roundRect">
                <a:avLst/>
              </a:prstGeom>
              <a:solidFill>
                <a:srgbClr val="E46B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37256" y="460963"/>
                <a:ext cx="263409" cy="246163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2880110">
                <a:off x="950153" y="280987"/>
                <a:ext cx="323380" cy="348723"/>
              </a:xfrm>
              <a:prstGeom prst="triangle">
                <a:avLst/>
              </a:prstGeom>
              <a:solidFill>
                <a:srgbClr val="4857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aseline="-2500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95693" y="563357"/>
              <a:ext cx="4001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rgbClr val="FFFFFF"/>
                  </a:solidFill>
                  <a:latin typeface="Monaco"/>
                  <a:cs typeface="Monaco"/>
                </a:rPr>
                <a:t>{}</a:t>
              </a:r>
              <a:endParaRPr lang="pt-BR" sz="1400" dirty="0">
                <a:solidFill>
                  <a:srgbClr val="FFFFFF"/>
                </a:solidFill>
                <a:latin typeface="Monaco"/>
                <a:cs typeface="Monaco"/>
              </a:endParaRPr>
            </a:p>
          </p:txBody>
        </p:sp>
      </p:grp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73064" y="1600201"/>
            <a:ext cx="8213736" cy="90593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Box </a:t>
            </a: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model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: conjunto de medidas que comp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õem um elemento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75894" y="3081871"/>
            <a:ext cx="2685467" cy="2727103"/>
          </a:xfrm>
          <a:prstGeom prst="rect">
            <a:avLst/>
          </a:prstGeom>
          <a:solidFill>
            <a:srgbClr val="D74A41"/>
          </a:solidFill>
          <a:ln w="381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472226" y="3372105"/>
            <a:ext cx="2071349" cy="2103463"/>
          </a:xfrm>
          <a:prstGeom prst="rect">
            <a:avLst/>
          </a:prstGeom>
          <a:solidFill>
            <a:srgbClr val="E46B6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extBox 17"/>
          <p:cNvSpPr txBox="1"/>
          <p:nvPr/>
        </p:nvSpPr>
        <p:spPr>
          <a:xfrm>
            <a:off x="1930475" y="4223262"/>
            <a:ext cx="1144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Trebuchet MS"/>
                <a:cs typeface="Trebuchet MS"/>
              </a:rPr>
              <a:t>conte</a:t>
            </a:r>
            <a:r>
              <a:rPr lang="pt-BR" dirty="0" smtClean="0">
                <a:latin typeface="Trebuchet MS"/>
                <a:cs typeface="Trebuchet MS"/>
              </a:rPr>
              <a:t>údo</a:t>
            </a:r>
            <a:endParaRPr lang="pt-BR" dirty="0">
              <a:latin typeface="Trebuchet MS"/>
              <a:cs typeface="Trebuchet M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57480" y="3051967"/>
            <a:ext cx="909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 smtClean="0">
                <a:latin typeface="Trebuchet MS"/>
                <a:cs typeface="Trebuchet MS"/>
              </a:rPr>
              <a:t>padding</a:t>
            </a:r>
            <a:endParaRPr lang="pt-BR" sz="1600" dirty="0">
              <a:latin typeface="Trebuchet MS"/>
              <a:cs typeface="Trebuchet M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27493" y="3500586"/>
            <a:ext cx="794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 smtClean="0">
                <a:latin typeface="Trebuchet MS"/>
                <a:cs typeface="Trebuchet MS"/>
              </a:rPr>
              <a:t>border</a:t>
            </a:r>
            <a:endParaRPr lang="pt-BR" sz="1600" dirty="0">
              <a:latin typeface="Trebuchet MS"/>
              <a:cs typeface="Trebuchet M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65947" y="5834375"/>
            <a:ext cx="816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 smtClean="0">
                <a:latin typeface="Trebuchet MS"/>
                <a:cs typeface="Trebuchet MS"/>
              </a:rPr>
              <a:t>margin</a:t>
            </a:r>
            <a:endParaRPr lang="pt-BR" sz="1600" dirty="0">
              <a:latin typeface="Trebuchet MS"/>
              <a:cs typeface="Trebuchet MS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563033" y="2636989"/>
            <a:ext cx="3953933" cy="351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pt-BR" sz="2400" dirty="0" err="1" smtClean="0">
                <a:solidFill>
                  <a:srgbClr val="E46B65"/>
                </a:solidFill>
                <a:latin typeface="Trebuchet MS"/>
                <a:cs typeface="Trebuchet MS"/>
              </a:rPr>
              <a:t>Padding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: espaçamento interno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46B65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Margin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:</a:t>
            </a:r>
            <a:r>
              <a:rPr kumimoji="0" lang="pt-BR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espaçamento externo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	Ambos podem ser aplicados por igual, ou somente para um canto do elemento</a:t>
            </a:r>
            <a:endParaRPr lang="pt-BR" sz="2400" baseline="0" dirty="0" smtClean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3562722" y="3689160"/>
            <a:ext cx="597279" cy="158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080" y="274638"/>
            <a:ext cx="751672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FFFF"/>
                </a:solidFill>
                <a:latin typeface="Trebuchet MS"/>
                <a:cs typeface="Trebuchet MS"/>
              </a:rPr>
              <a:t>CSS3 – seletores</a:t>
            </a:r>
            <a:endParaRPr lang="pt-BR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487525" y="422026"/>
            <a:ext cx="634059" cy="751785"/>
            <a:chOff x="453004" y="274638"/>
            <a:chExt cx="634059" cy="751785"/>
          </a:xfrm>
        </p:grpSpPr>
        <p:grpSp>
          <p:nvGrpSpPr>
            <p:cNvPr id="8" name="Group 7"/>
            <p:cNvGrpSpPr/>
            <p:nvPr/>
          </p:nvGrpSpPr>
          <p:grpSpPr>
            <a:xfrm>
              <a:off x="453004" y="274638"/>
              <a:ext cx="634059" cy="751785"/>
              <a:chOff x="457200" y="293659"/>
              <a:chExt cx="829004" cy="982926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57200" y="486363"/>
                <a:ext cx="634059" cy="790222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57200" y="460963"/>
                <a:ext cx="634059" cy="790222"/>
              </a:xfrm>
              <a:prstGeom prst="roundRect">
                <a:avLst/>
              </a:prstGeom>
              <a:solidFill>
                <a:srgbClr val="E46B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37256" y="460963"/>
                <a:ext cx="263409" cy="246163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2880110">
                <a:off x="950153" y="280987"/>
                <a:ext cx="323380" cy="348723"/>
              </a:xfrm>
              <a:prstGeom prst="triangle">
                <a:avLst/>
              </a:prstGeom>
              <a:solidFill>
                <a:srgbClr val="4857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aseline="-2500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95693" y="563357"/>
              <a:ext cx="4001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rgbClr val="FFFFFF"/>
                  </a:solidFill>
                  <a:latin typeface="Monaco"/>
                  <a:cs typeface="Monaco"/>
                </a:rPr>
                <a:t>{}</a:t>
              </a:r>
              <a:endParaRPr lang="pt-BR" sz="1400" dirty="0">
                <a:solidFill>
                  <a:srgbClr val="FFFFFF"/>
                </a:solidFill>
                <a:latin typeface="Monaco"/>
                <a:cs typeface="Monaco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73064" y="3946438"/>
            <a:ext cx="8068733" cy="2031325"/>
          </a:xfrm>
          <a:prstGeom prst="rect">
            <a:avLst/>
          </a:prstGeom>
          <a:solidFill>
            <a:srgbClr val="3A4B5C"/>
          </a:solidFill>
        </p:spPr>
        <p:txBody>
          <a:bodyPr wrap="square" rtlCol="0" anchor="ctr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onaco"/>
                <a:cs typeface="Monaco"/>
              </a:rPr>
              <a:t>#</a:t>
            </a:r>
            <a:r>
              <a:rPr lang="en-US" dirty="0" err="1" smtClean="0">
                <a:solidFill>
                  <a:schemeClr val="bg1"/>
                </a:solidFill>
                <a:latin typeface="Monaco"/>
                <a:cs typeface="Monaco"/>
              </a:rPr>
              <a:t>secao-compartilhe</a:t>
            </a:r>
            <a:r>
              <a:rPr lang="en-US" dirty="0" smtClean="0">
                <a:solidFill>
                  <a:schemeClr val="bg1"/>
                </a:solidFill>
                <a:latin typeface="Monaco"/>
                <a:cs typeface="Monaco"/>
              </a:rPr>
              <a:t> {</a:t>
            </a:r>
          </a:p>
          <a:p>
            <a:r>
              <a:rPr lang="en-US" dirty="0" smtClean="0">
                <a:solidFill>
                  <a:schemeClr val="bg1"/>
                </a:solidFill>
                <a:latin typeface="Monaco"/>
                <a:cs typeface="Monaco"/>
              </a:rPr>
              <a:t>	background-color: #FF0000;</a:t>
            </a:r>
          </a:p>
          <a:p>
            <a:r>
              <a:rPr lang="en-US" dirty="0" smtClean="0">
                <a:solidFill>
                  <a:schemeClr val="bg1"/>
                </a:solidFill>
                <a:latin typeface="Monaco"/>
                <a:cs typeface="Monaco"/>
              </a:rPr>
              <a:t>}</a:t>
            </a:r>
          </a:p>
          <a:p>
            <a:endParaRPr lang="en-US" dirty="0" smtClean="0">
              <a:solidFill>
                <a:schemeClr val="bg1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Monaco"/>
                <a:cs typeface="Monaco"/>
              </a:rPr>
              <a:t>.border-title {</a:t>
            </a:r>
          </a:p>
          <a:p>
            <a:r>
              <a:rPr lang="en-US" dirty="0" smtClean="0">
                <a:solidFill>
                  <a:schemeClr val="bg1"/>
                </a:solidFill>
                <a:latin typeface="Monaco"/>
                <a:cs typeface="Monaco"/>
              </a:rPr>
              <a:t>	border-bottom: solid 1px #CCC;</a:t>
            </a:r>
          </a:p>
          <a:p>
            <a:r>
              <a:rPr lang="en-US" dirty="0" smtClean="0">
                <a:solidFill>
                  <a:schemeClr val="bg1"/>
                </a:solidFill>
                <a:latin typeface="Monaco"/>
                <a:cs typeface="Monaco"/>
              </a:rPr>
              <a:t>}</a:t>
            </a:r>
            <a:endParaRPr lang="pt-BR" dirty="0">
              <a:solidFill>
                <a:schemeClr val="bg1"/>
              </a:solidFill>
              <a:latin typeface="Monaco"/>
              <a:cs typeface="Monaco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73064" y="1600201"/>
            <a:ext cx="8213736" cy="208279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Seletor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:</a:t>
            </a:r>
            <a:r>
              <a:rPr lang="pt-BR" sz="2400" dirty="0" smtClean="0">
                <a:solidFill>
                  <a:srgbClr val="E46B65"/>
                </a:solidFill>
                <a:latin typeface="Trebuchet MS"/>
                <a:cs typeface="Trebuchet MS"/>
              </a:rPr>
              <a:t> id 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(#) =&gt; referente a um elemento individual. O id deve ser único em cada página</a:t>
            </a:r>
          </a:p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Seletor: </a:t>
            </a:r>
            <a:r>
              <a:rPr lang="pt-BR" sz="2400" dirty="0" smtClean="0">
                <a:solidFill>
                  <a:srgbClr val="E46B65"/>
                </a:solidFill>
                <a:latin typeface="Trebuchet MS"/>
                <a:cs typeface="Trebuchet MS"/>
              </a:rPr>
              <a:t>classe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 (.) =&gt; grupos de elementos que compartilharão certas características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080" y="274638"/>
            <a:ext cx="751672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FFFF"/>
                </a:solidFill>
                <a:latin typeface="Trebuchet MS"/>
                <a:cs typeface="Trebuchet MS"/>
              </a:rPr>
              <a:t>CSS3 – seletores</a:t>
            </a:r>
            <a:endParaRPr lang="pt-BR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487525" y="422026"/>
            <a:ext cx="634059" cy="751785"/>
            <a:chOff x="453004" y="274638"/>
            <a:chExt cx="634059" cy="751785"/>
          </a:xfrm>
        </p:grpSpPr>
        <p:grpSp>
          <p:nvGrpSpPr>
            <p:cNvPr id="8" name="Group 7"/>
            <p:cNvGrpSpPr/>
            <p:nvPr/>
          </p:nvGrpSpPr>
          <p:grpSpPr>
            <a:xfrm>
              <a:off x="453004" y="274638"/>
              <a:ext cx="634059" cy="751785"/>
              <a:chOff x="457200" y="293659"/>
              <a:chExt cx="829004" cy="982926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57200" y="486363"/>
                <a:ext cx="634059" cy="790222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57200" y="460963"/>
                <a:ext cx="634059" cy="790222"/>
              </a:xfrm>
              <a:prstGeom prst="roundRect">
                <a:avLst/>
              </a:prstGeom>
              <a:solidFill>
                <a:srgbClr val="E46B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37256" y="460963"/>
                <a:ext cx="263409" cy="246163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2880110">
                <a:off x="950153" y="280987"/>
                <a:ext cx="323380" cy="348723"/>
              </a:xfrm>
              <a:prstGeom prst="triangle">
                <a:avLst/>
              </a:prstGeom>
              <a:solidFill>
                <a:srgbClr val="4857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aseline="-2500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95693" y="563357"/>
              <a:ext cx="4001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rgbClr val="FFFFFF"/>
                  </a:solidFill>
                  <a:latin typeface="Monaco"/>
                  <a:cs typeface="Monaco"/>
                </a:rPr>
                <a:t>{}</a:t>
              </a:r>
              <a:endParaRPr lang="pt-BR" sz="1400" dirty="0">
                <a:solidFill>
                  <a:srgbClr val="FFFFFF"/>
                </a:solidFill>
                <a:latin typeface="Monaco"/>
                <a:cs typeface="Monaco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73064" y="4410756"/>
            <a:ext cx="8068733" cy="2308324"/>
          </a:xfrm>
          <a:prstGeom prst="rect">
            <a:avLst/>
          </a:prstGeom>
          <a:solidFill>
            <a:srgbClr val="3A4B5C"/>
          </a:solidFill>
        </p:spPr>
        <p:txBody>
          <a:bodyPr wrap="square" rtlCol="0" anchor="ctr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Monaco"/>
                <a:cs typeface="Monaco"/>
              </a:rPr>
              <a:t>u</a:t>
            </a:r>
            <a:r>
              <a:rPr lang="en-US" dirty="0" err="1" smtClean="0">
                <a:solidFill>
                  <a:schemeClr val="bg1"/>
                </a:solidFill>
                <a:latin typeface="Monaco"/>
                <a:cs typeface="Monaco"/>
              </a:rPr>
              <a:t>l</a:t>
            </a:r>
            <a:r>
              <a:rPr lang="en-US" dirty="0" smtClean="0">
                <a:solidFill>
                  <a:schemeClr val="bg1"/>
                </a:solidFill>
                <a:latin typeface="Monaco"/>
                <a:cs typeface="Monaco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Monaco"/>
                <a:cs typeface="Monaco"/>
              </a:rPr>
              <a:t>li</a:t>
            </a:r>
            <a:r>
              <a:rPr lang="en-US" dirty="0" smtClean="0">
                <a:solidFill>
                  <a:schemeClr val="bg1"/>
                </a:solidFill>
                <a:latin typeface="Monaco"/>
                <a:cs typeface="Monaco"/>
              </a:rPr>
              <a:t> {</a:t>
            </a:r>
          </a:p>
          <a:p>
            <a:r>
              <a:rPr lang="en-US" dirty="0" smtClean="0">
                <a:solidFill>
                  <a:schemeClr val="bg1"/>
                </a:solidFill>
                <a:latin typeface="Monaco"/>
                <a:cs typeface="Monaco"/>
              </a:rPr>
              <a:t>	display: block;</a:t>
            </a:r>
          </a:p>
          <a:p>
            <a:r>
              <a:rPr lang="en-US" dirty="0" smtClean="0">
                <a:solidFill>
                  <a:schemeClr val="bg1"/>
                </a:solidFill>
                <a:latin typeface="Monaco"/>
                <a:cs typeface="Monaco"/>
              </a:rPr>
              <a:t>}</a:t>
            </a:r>
          </a:p>
          <a:p>
            <a:endParaRPr lang="en-US" dirty="0" smtClean="0">
              <a:solidFill>
                <a:schemeClr val="bg1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chemeClr val="bg1"/>
                </a:solidFill>
                <a:latin typeface="Monaco"/>
                <a:cs typeface="Monaco"/>
              </a:rPr>
              <a:t>h</a:t>
            </a:r>
            <a:r>
              <a:rPr lang="en-US" dirty="0" smtClean="0">
                <a:solidFill>
                  <a:schemeClr val="bg1"/>
                </a:solidFill>
                <a:latin typeface="Monaco"/>
                <a:cs typeface="Monaco"/>
              </a:rPr>
              <a:t>eader, section, footer {</a:t>
            </a:r>
          </a:p>
          <a:p>
            <a:r>
              <a:rPr lang="en-US" dirty="0" smtClean="0">
                <a:solidFill>
                  <a:schemeClr val="bg1"/>
                </a:solidFill>
                <a:latin typeface="Monaco"/>
                <a:cs typeface="Monaco"/>
              </a:rPr>
              <a:t>	margin-left: 40px;</a:t>
            </a:r>
          </a:p>
          <a:p>
            <a:r>
              <a:rPr lang="en-US" dirty="0" smtClean="0">
                <a:solidFill>
                  <a:schemeClr val="bg1"/>
                </a:solidFill>
                <a:latin typeface="Monaco"/>
                <a:cs typeface="Monaco"/>
              </a:rPr>
              <a:t>	margin-right: 40px;</a:t>
            </a:r>
          </a:p>
          <a:p>
            <a:r>
              <a:rPr lang="en-US" dirty="0" smtClean="0">
                <a:solidFill>
                  <a:schemeClr val="bg1"/>
                </a:solidFill>
                <a:latin typeface="Monaco"/>
                <a:cs typeface="Monaco"/>
              </a:rPr>
              <a:t>}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73064" y="1600201"/>
            <a:ext cx="8213736" cy="2900234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Seletor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:</a:t>
            </a:r>
            <a:r>
              <a:rPr lang="pt-BR" sz="2400" dirty="0" smtClean="0">
                <a:solidFill>
                  <a:srgbClr val="E46B65"/>
                </a:solidFill>
                <a:latin typeface="Trebuchet MS"/>
                <a:cs typeface="Trebuchet MS"/>
              </a:rPr>
              <a:t> elementos filho 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(separados por espaço) =&gt; é possível selecionar elementos que sejam filhos de outros</a:t>
            </a:r>
          </a:p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Seletor: </a:t>
            </a:r>
            <a:r>
              <a:rPr lang="pt-BR" sz="2400" dirty="0" smtClean="0">
                <a:solidFill>
                  <a:srgbClr val="E46B65"/>
                </a:solidFill>
                <a:latin typeface="Trebuchet MS"/>
                <a:cs typeface="Trebuchet MS"/>
              </a:rPr>
              <a:t>múltiplos elementos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 (separados por vírgula) =&gt; é possível selecionar mais de um elemento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080" y="274638"/>
            <a:ext cx="751672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FFFF"/>
                </a:solidFill>
                <a:latin typeface="Trebuchet MS"/>
                <a:cs typeface="Trebuchet MS"/>
              </a:rPr>
              <a:t>CSS3 – seletores</a:t>
            </a:r>
            <a:endParaRPr lang="pt-BR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487525" y="422026"/>
            <a:ext cx="634059" cy="751785"/>
            <a:chOff x="453004" y="274638"/>
            <a:chExt cx="634059" cy="751785"/>
          </a:xfrm>
        </p:grpSpPr>
        <p:grpSp>
          <p:nvGrpSpPr>
            <p:cNvPr id="8" name="Group 7"/>
            <p:cNvGrpSpPr/>
            <p:nvPr/>
          </p:nvGrpSpPr>
          <p:grpSpPr>
            <a:xfrm>
              <a:off x="453004" y="274638"/>
              <a:ext cx="634059" cy="751785"/>
              <a:chOff x="457200" y="293659"/>
              <a:chExt cx="829004" cy="982926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57200" y="486363"/>
                <a:ext cx="634059" cy="790222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57200" y="460963"/>
                <a:ext cx="634059" cy="790222"/>
              </a:xfrm>
              <a:prstGeom prst="roundRect">
                <a:avLst/>
              </a:prstGeom>
              <a:solidFill>
                <a:srgbClr val="E46B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37256" y="460963"/>
                <a:ext cx="263409" cy="246163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2880110">
                <a:off x="950153" y="280987"/>
                <a:ext cx="323380" cy="348723"/>
              </a:xfrm>
              <a:prstGeom prst="triangle">
                <a:avLst/>
              </a:prstGeom>
              <a:solidFill>
                <a:srgbClr val="4857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aseline="-2500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95693" y="563357"/>
              <a:ext cx="4001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rgbClr val="FFFFFF"/>
                  </a:solidFill>
                  <a:latin typeface="Monaco"/>
                  <a:cs typeface="Monaco"/>
                </a:rPr>
                <a:t>{}</a:t>
              </a:r>
              <a:endParaRPr lang="pt-BR" sz="1400" dirty="0">
                <a:solidFill>
                  <a:srgbClr val="FFFFFF"/>
                </a:solidFill>
                <a:latin typeface="Monaco"/>
                <a:cs typeface="Monaco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30214" y="3541722"/>
            <a:ext cx="8068733" cy="2031325"/>
          </a:xfrm>
          <a:prstGeom prst="rect">
            <a:avLst/>
          </a:prstGeom>
          <a:solidFill>
            <a:srgbClr val="3A4B5C"/>
          </a:solidFill>
        </p:spPr>
        <p:txBody>
          <a:bodyPr wrap="square" rtlCol="0" anchor="ctr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Monaco"/>
                <a:cs typeface="Monaco"/>
              </a:rPr>
              <a:t>a:hover</a:t>
            </a:r>
            <a:r>
              <a:rPr lang="en-US" dirty="0" smtClean="0">
                <a:solidFill>
                  <a:schemeClr val="bg1"/>
                </a:solidFill>
                <a:latin typeface="Monaco"/>
                <a:cs typeface="Monaco"/>
              </a:rPr>
              <a:t> {</a:t>
            </a:r>
          </a:p>
          <a:p>
            <a:r>
              <a:rPr lang="en-US" dirty="0" smtClean="0">
                <a:solidFill>
                  <a:schemeClr val="bg1"/>
                </a:solidFill>
                <a:latin typeface="Monaco"/>
                <a:cs typeface="Monaco"/>
              </a:rPr>
              <a:t>	text-decoration: underline;</a:t>
            </a:r>
          </a:p>
          <a:p>
            <a:r>
              <a:rPr lang="en-US" dirty="0" smtClean="0">
                <a:solidFill>
                  <a:schemeClr val="bg1"/>
                </a:solidFill>
                <a:latin typeface="Monaco"/>
                <a:cs typeface="Monaco"/>
              </a:rPr>
              <a:t>}</a:t>
            </a:r>
          </a:p>
          <a:p>
            <a:endParaRPr lang="en-US" dirty="0" smtClean="0">
              <a:solidFill>
                <a:schemeClr val="bg1"/>
              </a:solidFill>
              <a:latin typeface="Monaco"/>
              <a:cs typeface="Monaco"/>
            </a:endParaRPr>
          </a:p>
          <a:p>
            <a:r>
              <a:rPr lang="en-US" dirty="0" err="1">
                <a:solidFill>
                  <a:schemeClr val="bg1"/>
                </a:solidFill>
                <a:latin typeface="Monaco"/>
                <a:cs typeface="Monaco"/>
              </a:rPr>
              <a:t>i</a:t>
            </a:r>
            <a:r>
              <a:rPr lang="en-US" dirty="0" err="1" smtClean="0">
                <a:solidFill>
                  <a:schemeClr val="bg1"/>
                </a:solidFill>
                <a:latin typeface="Monaco"/>
                <a:cs typeface="Monaco"/>
              </a:rPr>
              <a:t>nput:focus</a:t>
            </a:r>
            <a:r>
              <a:rPr lang="en-US" dirty="0" smtClean="0">
                <a:solidFill>
                  <a:schemeClr val="bg1"/>
                </a:solidFill>
                <a:latin typeface="Monaco"/>
                <a:cs typeface="Monaco"/>
              </a:rPr>
              <a:t>{</a:t>
            </a:r>
          </a:p>
          <a:p>
            <a:r>
              <a:rPr lang="en-US" dirty="0" smtClean="0">
                <a:solidFill>
                  <a:schemeClr val="bg1"/>
                </a:solidFill>
                <a:latin typeface="Monaco"/>
                <a:cs typeface="Monaco"/>
              </a:rPr>
              <a:t>	border: solid 1px #F00;</a:t>
            </a:r>
          </a:p>
          <a:p>
            <a:r>
              <a:rPr lang="en-US" dirty="0" smtClean="0">
                <a:solidFill>
                  <a:schemeClr val="bg1"/>
                </a:solidFill>
                <a:latin typeface="Monaco"/>
                <a:cs typeface="Monaco"/>
              </a:rPr>
              <a:t>}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73064" y="1600201"/>
            <a:ext cx="8213736" cy="152399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Seletor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:</a:t>
            </a:r>
            <a:r>
              <a:rPr lang="pt-BR" sz="2400" dirty="0" smtClean="0">
                <a:solidFill>
                  <a:srgbClr val="E46B65"/>
                </a:solidFill>
                <a:latin typeface="Trebuchet MS"/>
                <a:cs typeface="Trebuchet MS"/>
              </a:rPr>
              <a:t> pseudo-classe /estado 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(elemento:</a:t>
            </a: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hover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, elemento:</a:t>
            </a: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focus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 etc) =&gt; definindo estilos para determinados estados do elemento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oostrap_logo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068" y="1375868"/>
            <a:ext cx="3691466" cy="37062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080" y="274638"/>
            <a:ext cx="751672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FFFF"/>
                </a:solidFill>
                <a:latin typeface="Trebuchet MS"/>
                <a:cs typeface="Trebuchet MS"/>
              </a:rPr>
              <a:t>Objetivos do </a:t>
            </a:r>
            <a:r>
              <a:rPr lang="pt-BR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Meetup</a:t>
            </a:r>
            <a:endParaRPr lang="pt-BR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64" y="1600200"/>
            <a:ext cx="8213736" cy="446193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ntender os fundamentos das principais tecnologias da web (HTML e CSS)</a:t>
            </a:r>
            <a:endParaRPr lang="pt-BR" sz="2400" dirty="0" smtClean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Ter um primeiro contato com o </a:t>
            </a: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Bootstrap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, framework de desenvolvimento </a:t>
            </a: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front-end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 desenvolvido pela equipe do </a:t>
            </a: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Twitter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 para agilizar a construção de páginas</a:t>
            </a:r>
          </a:p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Muito código e diversão</a:t>
            </a:r>
          </a:p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Mãos à obra!</a:t>
            </a:r>
            <a:endParaRPr lang="pt-BR" sz="24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8" name="Group 9"/>
          <p:cNvGrpSpPr/>
          <p:nvPr/>
        </p:nvGrpSpPr>
        <p:grpSpPr>
          <a:xfrm>
            <a:off x="473064" y="422026"/>
            <a:ext cx="648520" cy="751785"/>
            <a:chOff x="438543" y="274638"/>
            <a:chExt cx="648520" cy="751785"/>
          </a:xfrm>
        </p:grpSpPr>
        <p:grpSp>
          <p:nvGrpSpPr>
            <p:cNvPr id="10" name="Group 7"/>
            <p:cNvGrpSpPr/>
            <p:nvPr/>
          </p:nvGrpSpPr>
          <p:grpSpPr>
            <a:xfrm>
              <a:off x="453004" y="274638"/>
              <a:ext cx="634059" cy="751785"/>
              <a:chOff x="457200" y="293659"/>
              <a:chExt cx="829004" cy="982926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57200" y="486363"/>
                <a:ext cx="634059" cy="790222"/>
              </a:xfrm>
              <a:prstGeom prst="roundRect">
                <a:avLst/>
              </a:prstGeom>
              <a:solidFill>
                <a:srgbClr val="7BA32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57200" y="460963"/>
                <a:ext cx="634059" cy="790222"/>
              </a:xfrm>
              <a:prstGeom prst="roundRect">
                <a:avLst/>
              </a:prstGeom>
              <a:solidFill>
                <a:srgbClr val="A2C44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37256" y="460963"/>
                <a:ext cx="263409" cy="246163"/>
              </a:xfrm>
              <a:prstGeom prst="roundRect">
                <a:avLst/>
              </a:prstGeom>
              <a:solidFill>
                <a:srgbClr val="7BA32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2880110">
                <a:off x="950153" y="280987"/>
                <a:ext cx="323380" cy="348723"/>
              </a:xfrm>
              <a:prstGeom prst="triangle">
                <a:avLst/>
              </a:prstGeom>
              <a:solidFill>
                <a:srgbClr val="4857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aseline="-2500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38543" y="557007"/>
              <a:ext cx="507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rgbClr val="FFFFFF"/>
                  </a:solidFill>
                  <a:latin typeface="Monaco"/>
                  <a:cs typeface="Monaco"/>
                </a:rPr>
                <a:t>&lt;/&gt;</a:t>
              </a:r>
              <a:endParaRPr lang="pt-BR" sz="1400" dirty="0">
                <a:solidFill>
                  <a:srgbClr val="FFFFFF"/>
                </a:solidFill>
                <a:latin typeface="Monaco"/>
                <a:cs typeface="Monac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080" y="274638"/>
            <a:ext cx="7516720" cy="1143000"/>
          </a:xfrm>
        </p:spPr>
        <p:txBody>
          <a:bodyPr/>
          <a:lstStyle/>
          <a:p>
            <a:pPr algn="l"/>
            <a:r>
              <a:rPr lang="pt-BR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Bootstrap</a:t>
            </a:r>
            <a:r>
              <a:rPr lang="pt-BR" dirty="0" smtClean="0">
                <a:solidFill>
                  <a:srgbClr val="FFFFFF"/>
                </a:solidFill>
                <a:latin typeface="Trebuchet MS"/>
                <a:cs typeface="Trebuchet MS"/>
              </a:rPr>
              <a:t> – o que </a:t>
            </a:r>
            <a:r>
              <a:rPr lang="pt-BR" dirty="0" smtClean="0">
                <a:solidFill>
                  <a:srgbClr val="FFFFFF"/>
                </a:solidFill>
                <a:latin typeface="Trebuchet MS"/>
                <a:cs typeface="Trebuchet MS"/>
              </a:rPr>
              <a:t>é?</a:t>
            </a:r>
            <a:endParaRPr lang="pt-BR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64" y="1600200"/>
            <a:ext cx="8213736" cy="446193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É um </a:t>
            </a:r>
            <a:r>
              <a:rPr lang="pt-BR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framework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 desenvolvido pela equipe do </a:t>
            </a: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Twitter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 para facilitar o desenvolvimento e a estilização de páginas web</a:t>
            </a:r>
          </a:p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Em seus códigos, o </a:t>
            </a: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Bootstrap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 oferece uma variedade de elementos prontos que são largamente utilizados em páginas HTML (menus, cabeçalhos, botões etc) para poupar tempo e esforço</a:t>
            </a:r>
          </a:p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Para usar a versão do </a:t>
            </a: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Bootstrap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 de um certo elemento, basta adicionar classes específicas. Alguns elementos exigem HTML específico.</a:t>
            </a:r>
          </a:p>
        </p:txBody>
      </p:sp>
      <p:grpSp>
        <p:nvGrpSpPr>
          <p:cNvPr id="10" name="Group 7"/>
          <p:cNvGrpSpPr/>
          <p:nvPr/>
        </p:nvGrpSpPr>
        <p:grpSpPr>
          <a:xfrm>
            <a:off x="487525" y="422026"/>
            <a:ext cx="634059" cy="751785"/>
            <a:chOff x="457200" y="293659"/>
            <a:chExt cx="829004" cy="982926"/>
          </a:xfrm>
        </p:grpSpPr>
        <p:sp>
          <p:nvSpPr>
            <p:cNvPr id="7" name="Rounded Rectangle 6"/>
            <p:cNvSpPr/>
            <p:nvPr/>
          </p:nvSpPr>
          <p:spPr>
            <a:xfrm>
              <a:off x="457200" y="486363"/>
              <a:ext cx="634059" cy="79022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457200" y="460963"/>
              <a:ext cx="634059" cy="7902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37256" y="460963"/>
              <a:ext cx="263409" cy="24616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Isosceles Triangle 4"/>
            <p:cNvSpPr/>
            <p:nvPr/>
          </p:nvSpPr>
          <p:spPr>
            <a:xfrm rot="2880110">
              <a:off x="950153" y="280987"/>
              <a:ext cx="323380" cy="348723"/>
            </a:xfrm>
            <a:prstGeom prst="triangle">
              <a:avLst/>
            </a:prstGeom>
            <a:solidFill>
              <a:srgbClr val="48576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080" y="274638"/>
            <a:ext cx="7516720" cy="1143000"/>
          </a:xfrm>
        </p:spPr>
        <p:txBody>
          <a:bodyPr/>
          <a:lstStyle/>
          <a:p>
            <a:pPr algn="l"/>
            <a:r>
              <a:rPr lang="pt-BR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Bootstrap</a:t>
            </a:r>
            <a:r>
              <a:rPr lang="pt-BR" dirty="0" smtClean="0">
                <a:solidFill>
                  <a:srgbClr val="FFFFFF"/>
                </a:solidFill>
                <a:latin typeface="Trebuchet MS"/>
                <a:cs typeface="Trebuchet MS"/>
              </a:rPr>
              <a:t> – exemplos</a:t>
            </a:r>
            <a:endParaRPr lang="pt-BR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87525" y="422026"/>
            <a:ext cx="634059" cy="751785"/>
            <a:chOff x="457200" y="293659"/>
            <a:chExt cx="829004" cy="982926"/>
          </a:xfrm>
        </p:grpSpPr>
        <p:sp>
          <p:nvSpPr>
            <p:cNvPr id="7" name="Rounded Rectangle 6"/>
            <p:cNvSpPr/>
            <p:nvPr/>
          </p:nvSpPr>
          <p:spPr>
            <a:xfrm>
              <a:off x="457200" y="486363"/>
              <a:ext cx="634059" cy="79022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457200" y="460963"/>
              <a:ext cx="634059" cy="7902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37256" y="460963"/>
              <a:ext cx="263409" cy="24616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Isosceles Triangle 4"/>
            <p:cNvSpPr/>
            <p:nvPr/>
          </p:nvSpPr>
          <p:spPr>
            <a:xfrm rot="2880110">
              <a:off x="950153" y="280987"/>
              <a:ext cx="323380" cy="348723"/>
            </a:xfrm>
            <a:prstGeom prst="triangle">
              <a:avLst/>
            </a:prstGeom>
            <a:solidFill>
              <a:srgbClr val="48576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aseline="-250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82600" y="1680105"/>
            <a:ext cx="8068733" cy="4524316"/>
          </a:xfrm>
          <a:prstGeom prst="rect">
            <a:avLst/>
          </a:prstGeom>
          <a:solidFill>
            <a:srgbClr val="3A4B5C"/>
          </a:solidFill>
        </p:spPr>
        <p:txBody>
          <a:bodyPr wrap="square" rtlCol="0" anchor="t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onaco"/>
                <a:cs typeface="Monaco"/>
              </a:rPr>
              <a:t>&lt;!–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Monaco"/>
                <a:cs typeface="Monaco"/>
              </a:rPr>
              <a:t>classe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onaco"/>
                <a:cs typeface="Monaco"/>
              </a:rPr>
              <a:t> .page-header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Monaco"/>
                <a:cs typeface="Monaco"/>
              </a:rPr>
              <a:t>é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Monaco"/>
                <a:cs typeface="Monaco"/>
              </a:rPr>
              <a:t>uma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Monaco"/>
                <a:cs typeface="Monaco"/>
              </a:rPr>
              <a:t>classe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onaco"/>
                <a:cs typeface="Monaco"/>
              </a:rPr>
              <a:t> do Bootstrap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onaco"/>
                <a:cs typeface="Monaco"/>
                <a:sym typeface="Wingdings"/>
              </a:rPr>
              <a:t>--&gt;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Monaco"/>
                <a:cs typeface="Monaco"/>
              </a:rPr>
              <a:t>&lt;h2 class="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page-header</a:t>
            </a:r>
            <a:r>
              <a:rPr lang="en-US" dirty="0" smtClean="0">
                <a:solidFill>
                  <a:schemeClr val="bg1"/>
                </a:solidFill>
                <a:latin typeface="Monaco"/>
                <a:cs typeface="Monaco"/>
              </a:rPr>
              <a:t>"&gt;&lt;a name="series"&gt;</a:t>
            </a:r>
            <a:r>
              <a:rPr lang="en-US" dirty="0" err="1" smtClean="0">
                <a:solidFill>
                  <a:schemeClr val="bg1"/>
                </a:solidFill>
                <a:latin typeface="Monaco"/>
                <a:cs typeface="Monaco"/>
              </a:rPr>
              <a:t>Séries</a:t>
            </a:r>
            <a:r>
              <a:rPr lang="en-US" dirty="0" smtClean="0">
                <a:solidFill>
                  <a:schemeClr val="bg1"/>
                </a:solidFill>
                <a:latin typeface="Monaco"/>
                <a:cs typeface="Monaco"/>
              </a:rPr>
              <a:t>&lt;/a&gt;&lt;/h2&gt;</a:t>
            </a:r>
          </a:p>
          <a:p>
            <a:endParaRPr lang="en-US" dirty="0" smtClean="0">
              <a:solidFill>
                <a:schemeClr val="bg1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D9D9D9"/>
                </a:solidFill>
                <a:latin typeface="Monaco"/>
                <a:cs typeface="Monaco"/>
              </a:rPr>
              <a:t>&lt;!-- .</a:t>
            </a:r>
            <a:r>
              <a:rPr lang="en-US" dirty="0" err="1" smtClean="0">
                <a:solidFill>
                  <a:srgbClr val="D9D9D9"/>
                </a:solidFill>
                <a:latin typeface="Monaco"/>
                <a:cs typeface="Monaco"/>
              </a:rPr>
              <a:t>btn</a:t>
            </a:r>
            <a:r>
              <a:rPr lang="en-US" dirty="0" smtClean="0">
                <a:solidFill>
                  <a:srgbClr val="D9D9D9"/>
                </a:solidFill>
                <a:latin typeface="Monaco"/>
                <a:cs typeface="Monaco"/>
              </a:rPr>
              <a:t>: </a:t>
            </a:r>
            <a:r>
              <a:rPr lang="en-US" dirty="0" err="1" smtClean="0">
                <a:solidFill>
                  <a:srgbClr val="D9D9D9"/>
                </a:solidFill>
                <a:latin typeface="Monaco"/>
                <a:cs typeface="Monaco"/>
              </a:rPr>
              <a:t>classe</a:t>
            </a:r>
            <a:r>
              <a:rPr lang="en-US" dirty="0" smtClean="0">
                <a:solidFill>
                  <a:srgbClr val="D9D9D9"/>
                </a:solidFill>
                <a:latin typeface="Monaco"/>
                <a:cs typeface="Monaco"/>
              </a:rPr>
              <a:t> </a:t>
            </a:r>
            <a:r>
              <a:rPr lang="en-US" dirty="0" err="1" smtClean="0">
                <a:solidFill>
                  <a:srgbClr val="D9D9D9"/>
                </a:solidFill>
                <a:latin typeface="Monaco"/>
                <a:cs typeface="Monaco"/>
              </a:rPr>
              <a:t>para</a:t>
            </a:r>
            <a:r>
              <a:rPr lang="en-US" dirty="0" smtClean="0">
                <a:solidFill>
                  <a:srgbClr val="D9D9D9"/>
                </a:solidFill>
                <a:latin typeface="Monaco"/>
                <a:cs typeface="Monaco"/>
              </a:rPr>
              <a:t> </a:t>
            </a:r>
            <a:r>
              <a:rPr lang="en-US" dirty="0" err="1" smtClean="0">
                <a:solidFill>
                  <a:srgbClr val="D9D9D9"/>
                </a:solidFill>
                <a:latin typeface="Monaco"/>
                <a:cs typeface="Monaco"/>
              </a:rPr>
              <a:t>usar</a:t>
            </a:r>
            <a:r>
              <a:rPr lang="en-US" dirty="0" smtClean="0">
                <a:solidFill>
                  <a:srgbClr val="D9D9D9"/>
                </a:solidFill>
                <a:latin typeface="Monaco"/>
                <a:cs typeface="Monaco"/>
              </a:rPr>
              <a:t> </a:t>
            </a:r>
            <a:r>
              <a:rPr lang="en-US" dirty="0" err="1" smtClean="0">
                <a:solidFill>
                  <a:srgbClr val="D9D9D9"/>
                </a:solidFill>
                <a:latin typeface="Monaco"/>
                <a:cs typeface="Monaco"/>
              </a:rPr>
              <a:t>o</a:t>
            </a:r>
            <a:r>
              <a:rPr lang="en-US" dirty="0" smtClean="0">
                <a:solidFill>
                  <a:srgbClr val="D9D9D9"/>
                </a:solidFill>
                <a:latin typeface="Monaco"/>
                <a:cs typeface="Monaco"/>
              </a:rPr>
              <a:t> </a:t>
            </a:r>
            <a:r>
              <a:rPr lang="en-US" dirty="0" err="1" smtClean="0">
                <a:solidFill>
                  <a:srgbClr val="D9D9D9"/>
                </a:solidFill>
                <a:latin typeface="Monaco"/>
                <a:cs typeface="Monaco"/>
              </a:rPr>
              <a:t>bot</a:t>
            </a:r>
            <a:r>
              <a:rPr lang="en-US" dirty="0" err="1" smtClean="0">
                <a:solidFill>
                  <a:srgbClr val="D9D9D9"/>
                </a:solidFill>
                <a:latin typeface="Monaco"/>
                <a:cs typeface="Monaco"/>
              </a:rPr>
              <a:t>ão</a:t>
            </a:r>
            <a:r>
              <a:rPr lang="en-US" dirty="0" smtClean="0">
                <a:solidFill>
                  <a:srgbClr val="D9D9D9"/>
                </a:solidFill>
                <a:latin typeface="Monaco"/>
                <a:cs typeface="Monaco"/>
              </a:rPr>
              <a:t> do </a:t>
            </a:r>
            <a:r>
              <a:rPr lang="en-US" dirty="0" err="1" smtClean="0">
                <a:solidFill>
                  <a:srgbClr val="D9D9D9"/>
                </a:solidFill>
                <a:latin typeface="Monaco"/>
                <a:cs typeface="Monaco"/>
              </a:rPr>
              <a:t>Bootsrap</a:t>
            </a:r>
            <a:endParaRPr lang="en-US" dirty="0" smtClean="0">
              <a:solidFill>
                <a:srgbClr val="D9D9D9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D9D9D9"/>
                </a:solidFill>
                <a:latin typeface="Monaco"/>
                <a:cs typeface="Monaco"/>
              </a:rPr>
              <a:t>		.default: </a:t>
            </a:r>
            <a:r>
              <a:rPr lang="en-US" dirty="0" err="1" smtClean="0">
                <a:solidFill>
                  <a:srgbClr val="D9D9D9"/>
                </a:solidFill>
                <a:latin typeface="Monaco"/>
                <a:cs typeface="Monaco"/>
              </a:rPr>
              <a:t>tipo</a:t>
            </a:r>
            <a:r>
              <a:rPr lang="en-US" dirty="0" smtClean="0">
                <a:solidFill>
                  <a:srgbClr val="D9D9D9"/>
                </a:solidFill>
                <a:latin typeface="Monaco"/>
                <a:cs typeface="Monaco"/>
              </a:rPr>
              <a:t> de </a:t>
            </a:r>
            <a:r>
              <a:rPr lang="en-US" dirty="0" err="1" smtClean="0">
                <a:solidFill>
                  <a:srgbClr val="D9D9D9"/>
                </a:solidFill>
                <a:latin typeface="Monaco"/>
                <a:cs typeface="Monaco"/>
              </a:rPr>
              <a:t>botão</a:t>
            </a:r>
            <a:r>
              <a:rPr lang="en-US" dirty="0" smtClean="0">
                <a:solidFill>
                  <a:srgbClr val="D9D9D9"/>
                </a:solidFill>
                <a:latin typeface="Monaco"/>
                <a:cs typeface="Monaco"/>
              </a:rPr>
              <a:t> do Bootstrap --&gt;</a:t>
            </a:r>
            <a:endParaRPr lang="en-US" dirty="0" smtClean="0">
              <a:solidFill>
                <a:schemeClr val="bg1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Monaco"/>
                <a:cs typeface="Monaco"/>
              </a:rPr>
              <a:t>&lt;button type="button" class="</a:t>
            </a:r>
            <a:r>
              <a:rPr lang="en-US" dirty="0" err="1" smtClean="0">
                <a:solidFill>
                  <a:srgbClr val="B3A2C7"/>
                </a:solidFill>
                <a:latin typeface="Monaco"/>
                <a:cs typeface="Monaco"/>
              </a:rPr>
              <a:t>btn</a:t>
            </a:r>
            <a:r>
              <a:rPr lang="en-US" dirty="0" smtClean="0">
                <a:solidFill>
                  <a:srgbClr val="B3A2C7"/>
                </a:solidFill>
                <a:latin typeface="Monaco"/>
                <a:cs typeface="Monaco"/>
              </a:rPr>
              <a:t> </a:t>
            </a:r>
            <a:r>
              <a:rPr lang="en-US" dirty="0" err="1" smtClean="0">
                <a:solidFill>
                  <a:srgbClr val="B3A2C7"/>
                </a:solidFill>
                <a:latin typeface="Monaco"/>
                <a:cs typeface="Monaco"/>
              </a:rPr>
              <a:t>btn</a:t>
            </a:r>
            <a:r>
              <a:rPr lang="en-US" dirty="0" smtClean="0">
                <a:solidFill>
                  <a:srgbClr val="B3A2C7"/>
                </a:solidFill>
                <a:latin typeface="Monaco"/>
                <a:cs typeface="Monaco"/>
              </a:rPr>
              <a:t>-primary</a:t>
            </a:r>
            <a:r>
              <a:rPr lang="en-US" dirty="0" smtClean="0">
                <a:solidFill>
                  <a:schemeClr val="bg1"/>
                </a:solidFill>
                <a:latin typeface="Monaco"/>
                <a:cs typeface="Monaco"/>
              </a:rPr>
              <a:t>"&gt;</a:t>
            </a:r>
            <a:r>
              <a:rPr lang="en-US" dirty="0" err="1" smtClean="0">
                <a:solidFill>
                  <a:schemeClr val="bg1"/>
                </a:solidFill>
                <a:latin typeface="Monaco"/>
                <a:cs typeface="Monaco"/>
              </a:rPr>
              <a:t>Veja</a:t>
            </a:r>
            <a:r>
              <a:rPr lang="en-US" dirty="0" smtClean="0">
                <a:solidFill>
                  <a:schemeClr val="bg1"/>
                </a:solidFill>
                <a:latin typeface="Monaco"/>
                <a:cs typeface="Monaco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Monaco"/>
                <a:cs typeface="Monaco"/>
              </a:rPr>
              <a:t>mais</a:t>
            </a:r>
            <a:r>
              <a:rPr lang="en-US" dirty="0" smtClean="0">
                <a:solidFill>
                  <a:schemeClr val="bg1"/>
                </a:solidFill>
                <a:latin typeface="Monaco"/>
                <a:cs typeface="Monaco"/>
              </a:rPr>
              <a:t>&lt;/button&gt;</a:t>
            </a:r>
          </a:p>
          <a:p>
            <a:endParaRPr lang="en-US" dirty="0" smtClean="0">
              <a:solidFill>
                <a:schemeClr val="bg1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CCC1DA"/>
                </a:solidFill>
                <a:latin typeface="Monaco"/>
                <a:cs typeface="Monaco"/>
              </a:rPr>
              <a:t>&lt;!-- menu de </a:t>
            </a:r>
            <a:r>
              <a:rPr lang="en-US" dirty="0" err="1" smtClean="0">
                <a:solidFill>
                  <a:srgbClr val="CCC1DA"/>
                </a:solidFill>
                <a:latin typeface="Monaco"/>
                <a:cs typeface="Monaco"/>
              </a:rPr>
              <a:t>navegaç</a:t>
            </a:r>
            <a:r>
              <a:rPr lang="en-US" dirty="0" err="1" smtClean="0">
                <a:solidFill>
                  <a:srgbClr val="CCC1DA"/>
                </a:solidFill>
                <a:latin typeface="Monaco"/>
                <a:cs typeface="Monaco"/>
              </a:rPr>
              <a:t>ão</a:t>
            </a:r>
            <a:r>
              <a:rPr lang="en-US" dirty="0" smtClean="0">
                <a:solidFill>
                  <a:srgbClr val="CCC1DA"/>
                </a:solidFill>
                <a:latin typeface="Monaco"/>
                <a:cs typeface="Monaco"/>
              </a:rPr>
              <a:t> do Bootstrap --&gt;</a:t>
            </a:r>
            <a:endParaRPr lang="en-US" dirty="0" smtClean="0">
              <a:solidFill>
                <a:srgbClr val="CCC1DA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Monaco"/>
                <a:cs typeface="Monaco"/>
              </a:rPr>
              <a:t>&lt;</a:t>
            </a:r>
            <a:r>
              <a:rPr lang="en-US" dirty="0" err="1" smtClean="0">
                <a:solidFill>
                  <a:schemeClr val="bg1"/>
                </a:solidFill>
                <a:latin typeface="Monaco"/>
                <a:cs typeface="Monaco"/>
              </a:rPr>
              <a:t>nav</a:t>
            </a:r>
            <a:r>
              <a:rPr lang="en-US" dirty="0" smtClean="0">
                <a:solidFill>
                  <a:schemeClr val="bg1"/>
                </a:solidFill>
                <a:latin typeface="Monaco"/>
                <a:cs typeface="Monaco"/>
              </a:rPr>
              <a:t> class="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Monaco"/>
                <a:cs typeface="Monaco"/>
              </a:rPr>
              <a:t>navbar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Monaco"/>
                <a:cs typeface="Monaco"/>
              </a:rPr>
              <a:t>navbar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Monaco"/>
                <a:cs typeface="Monaco"/>
              </a:rPr>
              <a:t>-default</a:t>
            </a:r>
            <a:r>
              <a:rPr lang="en-US" dirty="0" smtClean="0">
                <a:solidFill>
                  <a:schemeClr val="bg1"/>
                </a:solidFill>
                <a:latin typeface="Monaco"/>
                <a:cs typeface="Monaco"/>
              </a:rPr>
              <a:t>"&gt;</a:t>
            </a:r>
          </a:p>
          <a:p>
            <a:r>
              <a:rPr lang="en-US" dirty="0" smtClean="0">
                <a:solidFill>
                  <a:schemeClr val="bg1"/>
                </a:solidFill>
                <a:latin typeface="Monaco"/>
                <a:cs typeface="Monaco"/>
              </a:rPr>
              <a:t>		&lt;</a:t>
            </a:r>
            <a:r>
              <a:rPr lang="en-US" dirty="0" err="1" smtClean="0">
                <a:solidFill>
                  <a:schemeClr val="bg1"/>
                </a:solidFill>
                <a:latin typeface="Monaco"/>
                <a:cs typeface="Monaco"/>
              </a:rPr>
              <a:t>ul</a:t>
            </a:r>
            <a:r>
              <a:rPr lang="en-US" dirty="0" smtClean="0">
                <a:solidFill>
                  <a:schemeClr val="bg1"/>
                </a:solidFill>
                <a:latin typeface="Monaco"/>
                <a:cs typeface="Monaco"/>
              </a:rPr>
              <a:t> class="</a:t>
            </a:r>
            <a:r>
              <a:rPr lang="en-US" dirty="0" err="1" smtClean="0">
                <a:solidFill>
                  <a:srgbClr val="CCC1DA"/>
                </a:solidFill>
                <a:latin typeface="Monaco"/>
                <a:cs typeface="Monaco"/>
              </a:rPr>
              <a:t>nav</a:t>
            </a:r>
            <a:r>
              <a:rPr lang="en-US" dirty="0" smtClean="0">
                <a:solidFill>
                  <a:srgbClr val="CCC1DA"/>
                </a:solidFill>
                <a:latin typeface="Monaco"/>
                <a:cs typeface="Monaco"/>
              </a:rPr>
              <a:t> </a:t>
            </a:r>
            <a:r>
              <a:rPr lang="en-US" dirty="0" err="1" smtClean="0">
                <a:solidFill>
                  <a:srgbClr val="CCC1DA"/>
                </a:solidFill>
                <a:latin typeface="Monaco"/>
                <a:cs typeface="Monaco"/>
              </a:rPr>
              <a:t>navbar-nav</a:t>
            </a:r>
            <a:r>
              <a:rPr lang="en-US" dirty="0" smtClean="0">
                <a:solidFill>
                  <a:schemeClr val="bg1"/>
                </a:solidFill>
                <a:latin typeface="Monaco"/>
                <a:cs typeface="Monaco"/>
              </a:rPr>
              <a:t>"&gt;</a:t>
            </a:r>
          </a:p>
          <a:p>
            <a:r>
              <a:rPr lang="en-US" dirty="0" smtClean="0">
                <a:solidFill>
                  <a:schemeClr val="bg1"/>
                </a:solidFill>
                <a:latin typeface="Monaco"/>
                <a:cs typeface="Monaco"/>
              </a:rPr>
              <a:t>				&lt;</a:t>
            </a:r>
            <a:r>
              <a:rPr lang="en-US" dirty="0" err="1" smtClean="0">
                <a:solidFill>
                  <a:schemeClr val="bg1"/>
                </a:solidFill>
                <a:latin typeface="Monaco"/>
                <a:cs typeface="Monaco"/>
              </a:rPr>
              <a:t>li</a:t>
            </a:r>
            <a:r>
              <a:rPr lang="en-US" dirty="0" smtClean="0">
                <a:solidFill>
                  <a:schemeClr val="bg1"/>
                </a:solidFill>
                <a:latin typeface="Monaco"/>
                <a:cs typeface="Monaco"/>
              </a:rPr>
              <a:t>&gt;&lt;a </a:t>
            </a:r>
            <a:r>
              <a:rPr lang="en-US" dirty="0" err="1" smtClean="0">
                <a:solidFill>
                  <a:schemeClr val="bg1"/>
                </a:solidFill>
                <a:latin typeface="Monaco"/>
                <a:cs typeface="Monaco"/>
              </a:rPr>
              <a:t>href</a:t>
            </a:r>
            <a:r>
              <a:rPr lang="en-US" dirty="0" smtClean="0">
                <a:solidFill>
                  <a:schemeClr val="bg1"/>
                </a:solidFill>
                <a:latin typeface="Monaco"/>
                <a:cs typeface="Monaco"/>
              </a:rPr>
              <a:t>="/"&gt;X-</a:t>
            </a:r>
            <a:r>
              <a:rPr lang="en-US" dirty="0" err="1" smtClean="0">
                <a:solidFill>
                  <a:schemeClr val="bg1"/>
                </a:solidFill>
                <a:latin typeface="Monaco"/>
                <a:cs typeface="Monaco"/>
              </a:rPr>
              <a:t>Tudão</a:t>
            </a:r>
            <a:r>
              <a:rPr lang="en-US" dirty="0" smtClean="0">
                <a:solidFill>
                  <a:schemeClr val="bg1"/>
                </a:solidFill>
                <a:latin typeface="Monaco"/>
                <a:cs typeface="Monaco"/>
              </a:rPr>
              <a:t>&lt;/a&gt;&lt;/</a:t>
            </a:r>
            <a:r>
              <a:rPr lang="en-US" dirty="0" err="1" smtClean="0">
                <a:solidFill>
                  <a:schemeClr val="bg1"/>
                </a:solidFill>
                <a:latin typeface="Monaco"/>
                <a:cs typeface="Monaco"/>
              </a:rPr>
              <a:t>li</a:t>
            </a:r>
            <a:r>
              <a:rPr lang="en-US" dirty="0" smtClean="0">
                <a:solidFill>
                  <a:schemeClr val="bg1"/>
                </a:solidFill>
                <a:latin typeface="Monaco"/>
                <a:cs typeface="Monaco"/>
              </a:rPr>
              <a:t>&gt;</a:t>
            </a:r>
          </a:p>
          <a:p>
            <a:r>
              <a:rPr lang="en-US" dirty="0" smtClean="0">
                <a:solidFill>
                  <a:schemeClr val="bg1"/>
                </a:solidFill>
                <a:latin typeface="Monaco"/>
                <a:cs typeface="Monaco"/>
              </a:rPr>
              <a:t>		&lt;/</a:t>
            </a:r>
            <a:r>
              <a:rPr lang="en-US" dirty="0" err="1" smtClean="0">
                <a:solidFill>
                  <a:schemeClr val="bg1"/>
                </a:solidFill>
                <a:latin typeface="Monaco"/>
                <a:cs typeface="Monaco"/>
              </a:rPr>
              <a:t>ul</a:t>
            </a:r>
            <a:r>
              <a:rPr lang="en-US" dirty="0" smtClean="0">
                <a:solidFill>
                  <a:schemeClr val="bg1"/>
                </a:solidFill>
                <a:latin typeface="Monaco"/>
                <a:cs typeface="Monaco"/>
              </a:rPr>
              <a:t>&gt;</a:t>
            </a:r>
          </a:p>
          <a:p>
            <a:r>
              <a:rPr lang="en-US" dirty="0" smtClean="0">
                <a:solidFill>
                  <a:schemeClr val="bg1"/>
                </a:solidFill>
                <a:latin typeface="Monaco"/>
                <a:cs typeface="Monaco"/>
              </a:rPr>
              <a:t>&lt;/</a:t>
            </a:r>
            <a:r>
              <a:rPr lang="en-US" dirty="0" err="1" smtClean="0">
                <a:solidFill>
                  <a:schemeClr val="bg1"/>
                </a:solidFill>
                <a:latin typeface="Monaco"/>
                <a:cs typeface="Monaco"/>
              </a:rPr>
              <a:t>nav</a:t>
            </a:r>
            <a:r>
              <a:rPr lang="en-US" dirty="0" smtClean="0">
                <a:solidFill>
                  <a:schemeClr val="bg1"/>
                </a:solidFill>
                <a:latin typeface="Monaco"/>
                <a:cs typeface="Monaco"/>
              </a:rPr>
              <a:t>&gt;</a:t>
            </a:r>
          </a:p>
          <a:p>
            <a:endParaRPr lang="en-US" dirty="0">
              <a:solidFill>
                <a:schemeClr val="bg1"/>
              </a:solidFill>
              <a:latin typeface="Monaco"/>
              <a:cs typeface="Monaco"/>
            </a:endParaRPr>
          </a:p>
          <a:p>
            <a:endParaRPr lang="pt-BR" dirty="0">
              <a:solidFill>
                <a:schemeClr val="bg1"/>
              </a:solidFill>
              <a:latin typeface="Monaco"/>
              <a:cs typeface="Monac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3547" y="3035300"/>
            <a:ext cx="2267387" cy="1143000"/>
          </a:xfrm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rgbClr val="FFFFFF"/>
                </a:solidFill>
                <a:latin typeface="Trebuchet MS"/>
                <a:cs typeface="Trebuchet MS"/>
              </a:rPr>
              <a:t>&lt;/ FIM &gt;</a:t>
            </a:r>
            <a:endParaRPr lang="pt-BR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182534" y="6019800"/>
            <a:ext cx="4732867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2C445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rPr>
              <a:t>Muito obrigada!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64" y="1600200"/>
            <a:ext cx="8213736" cy="446193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Referência de códigos e componentes:</a:t>
            </a:r>
          </a:p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http://</a:t>
            </a:r>
            <a:r>
              <a:rPr lang="en-US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getbootstrap.com</a:t>
            </a:r>
            <a:r>
              <a:rPr lang="en-US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/components/</a:t>
            </a:r>
            <a:endParaRPr lang="pt-BR" sz="2400" dirty="0" smtClean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87525" y="422026"/>
            <a:ext cx="634059" cy="751785"/>
            <a:chOff x="457200" y="293659"/>
            <a:chExt cx="829004" cy="982926"/>
          </a:xfrm>
        </p:grpSpPr>
        <p:sp>
          <p:nvSpPr>
            <p:cNvPr id="7" name="Rounded Rectangle 6"/>
            <p:cNvSpPr/>
            <p:nvPr/>
          </p:nvSpPr>
          <p:spPr>
            <a:xfrm>
              <a:off x="457200" y="486363"/>
              <a:ext cx="634059" cy="79022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457200" y="460963"/>
              <a:ext cx="634059" cy="7902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37256" y="460963"/>
              <a:ext cx="263409" cy="24616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Isosceles Triangle 4"/>
            <p:cNvSpPr/>
            <p:nvPr/>
          </p:nvSpPr>
          <p:spPr>
            <a:xfrm rot="2880110">
              <a:off x="950153" y="280987"/>
              <a:ext cx="323380" cy="348723"/>
            </a:xfrm>
            <a:prstGeom prst="triangle">
              <a:avLst/>
            </a:prstGeom>
            <a:solidFill>
              <a:srgbClr val="48576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aseline="-25000" dirty="0"/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ML5_logo_and_wordmark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0" y="1659467"/>
            <a:ext cx="3539066" cy="35390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080" y="274638"/>
            <a:ext cx="751672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FFFF"/>
                </a:solidFill>
                <a:latin typeface="Trebuchet MS"/>
                <a:cs typeface="Trebuchet MS"/>
              </a:rPr>
              <a:t>HTML5 – o que </a:t>
            </a:r>
            <a:r>
              <a:rPr lang="pt-BR" dirty="0" smtClean="0">
                <a:solidFill>
                  <a:srgbClr val="FFFFFF"/>
                </a:solidFill>
                <a:latin typeface="Trebuchet MS"/>
                <a:cs typeface="Trebuchet MS"/>
              </a:rPr>
              <a:t>é?</a:t>
            </a:r>
            <a:endParaRPr lang="pt-BR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64" y="1600200"/>
            <a:ext cx="8213736" cy="446193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HTML: </a:t>
            </a: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Hyper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Text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 Mark </a:t>
            </a: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Up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Language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 (linguagem de marcaç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ão de Hiper Textos)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endParaRPr lang="pt-BR" sz="2400" dirty="0" smtClean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Criado pelo cientista britânico Sir </a:t>
            </a: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Tim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Berns-Lee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, no início da década de 90. Surgiu da necessidade dos pesquisadores do </a:t>
            </a:r>
            <a:r>
              <a:rPr lang="pt-BR" sz="2400" dirty="0" smtClean="0">
                <a:solidFill>
                  <a:srgbClr val="A2C445"/>
                </a:solidFill>
                <a:latin typeface="Trebuchet MS"/>
                <a:cs typeface="Trebuchet MS"/>
              </a:rPr>
              <a:t>CERN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 (Organização Européia de Pesquisa Nuclear) de compartilharem suas pesquisas, facilitarem a distribuição de conteúdo atualizado e de relacionarem artigos com conteúdos semelhantes.</a:t>
            </a:r>
          </a:p>
        </p:txBody>
      </p:sp>
      <p:grpSp>
        <p:nvGrpSpPr>
          <p:cNvPr id="8" name="Group 9"/>
          <p:cNvGrpSpPr/>
          <p:nvPr/>
        </p:nvGrpSpPr>
        <p:grpSpPr>
          <a:xfrm>
            <a:off x="473064" y="422026"/>
            <a:ext cx="648520" cy="751785"/>
            <a:chOff x="438543" y="274638"/>
            <a:chExt cx="648520" cy="751785"/>
          </a:xfrm>
        </p:grpSpPr>
        <p:grpSp>
          <p:nvGrpSpPr>
            <p:cNvPr id="10" name="Group 7"/>
            <p:cNvGrpSpPr/>
            <p:nvPr/>
          </p:nvGrpSpPr>
          <p:grpSpPr>
            <a:xfrm>
              <a:off x="453004" y="274638"/>
              <a:ext cx="634059" cy="751785"/>
              <a:chOff x="457200" y="293659"/>
              <a:chExt cx="829004" cy="982926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57200" y="486363"/>
                <a:ext cx="634059" cy="790222"/>
              </a:xfrm>
              <a:prstGeom prst="roundRect">
                <a:avLst/>
              </a:prstGeom>
              <a:solidFill>
                <a:srgbClr val="7BA32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57200" y="460963"/>
                <a:ext cx="634059" cy="790222"/>
              </a:xfrm>
              <a:prstGeom prst="roundRect">
                <a:avLst/>
              </a:prstGeom>
              <a:solidFill>
                <a:srgbClr val="A2C44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37256" y="460963"/>
                <a:ext cx="263409" cy="246163"/>
              </a:xfrm>
              <a:prstGeom prst="roundRect">
                <a:avLst/>
              </a:prstGeom>
              <a:solidFill>
                <a:srgbClr val="7BA32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2880110">
                <a:off x="950153" y="280987"/>
                <a:ext cx="323380" cy="348723"/>
              </a:xfrm>
              <a:prstGeom prst="triangle">
                <a:avLst/>
              </a:prstGeom>
              <a:solidFill>
                <a:srgbClr val="4857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aseline="-2500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38543" y="557007"/>
              <a:ext cx="507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rgbClr val="FFFFFF"/>
                  </a:solidFill>
                  <a:latin typeface="Monaco"/>
                  <a:cs typeface="Monaco"/>
                </a:rPr>
                <a:t>&lt;/&gt;</a:t>
              </a:r>
              <a:endParaRPr lang="pt-BR" sz="1400" dirty="0">
                <a:solidFill>
                  <a:srgbClr val="FFFFFF"/>
                </a:solidFill>
                <a:latin typeface="Monaco"/>
                <a:cs typeface="Monac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080" y="274638"/>
            <a:ext cx="751672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FFFF"/>
                </a:solidFill>
                <a:latin typeface="Trebuchet MS"/>
                <a:cs typeface="Trebuchet MS"/>
              </a:rPr>
              <a:t>HTML5 – o que </a:t>
            </a:r>
            <a:r>
              <a:rPr lang="pt-BR" dirty="0" smtClean="0">
                <a:solidFill>
                  <a:srgbClr val="FFFFFF"/>
                </a:solidFill>
                <a:latin typeface="Trebuchet MS"/>
                <a:cs typeface="Trebuchet MS"/>
              </a:rPr>
              <a:t>é?</a:t>
            </a:r>
            <a:endParaRPr lang="pt-BR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64" y="1600200"/>
            <a:ext cx="8213736" cy="446193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rgbClr val="A2C445"/>
                </a:solidFill>
                <a:latin typeface="Trebuchet MS"/>
                <a:cs typeface="Trebuchet MS"/>
              </a:rPr>
              <a:t>HTML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: linguagem de </a:t>
            </a:r>
            <a:r>
              <a:rPr lang="pt-BR" sz="2400" u="sng" dirty="0" smtClean="0">
                <a:solidFill>
                  <a:schemeClr val="bg1"/>
                </a:solidFill>
                <a:latin typeface="Trebuchet MS"/>
                <a:cs typeface="Trebuchet MS"/>
              </a:rPr>
              <a:t>marcaç</a:t>
            </a:r>
            <a:r>
              <a:rPr lang="pt-BR" sz="2400" u="sng" dirty="0" smtClean="0">
                <a:solidFill>
                  <a:schemeClr val="bg1"/>
                </a:solidFill>
                <a:latin typeface="Trebuchet MS"/>
                <a:cs typeface="Trebuchet MS"/>
              </a:rPr>
              <a:t>ão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 de conteúdo da web. Atualmente encontra-se em sua 5ª versão.</a:t>
            </a:r>
          </a:p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rgbClr val="A2C445"/>
                </a:solidFill>
                <a:latin typeface="Trebuchet MS"/>
                <a:cs typeface="Trebuchet MS"/>
              </a:rPr>
              <a:t>Browser ou navegador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: o software que </a:t>
            </a: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renderiza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 e exibe páginas em HTML</a:t>
            </a:r>
          </a:p>
          <a:p>
            <a:pPr>
              <a:spcAft>
                <a:spcPts val="1200"/>
              </a:spcAft>
            </a:pPr>
            <a:r>
              <a:rPr lang="pt-BR" sz="2400" dirty="0" err="1" smtClean="0">
                <a:solidFill>
                  <a:srgbClr val="A2C445"/>
                </a:solidFill>
                <a:latin typeface="Trebuchet MS"/>
                <a:cs typeface="Trebuchet MS"/>
              </a:rPr>
              <a:t>Tags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: elementos chave do HTML. Trechos de código que indicam a função de determinada parte do conteúdo (título, parágrafo, lista, tabela etc)</a:t>
            </a:r>
          </a:p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rgbClr val="A2C445"/>
                </a:solidFill>
                <a:latin typeface="Trebuchet MS"/>
                <a:cs typeface="Trebuchet MS"/>
              </a:rPr>
              <a:t>Meta </a:t>
            </a:r>
            <a:r>
              <a:rPr lang="pt-BR" sz="2400" dirty="0" err="1" smtClean="0">
                <a:solidFill>
                  <a:srgbClr val="A2C445"/>
                </a:solidFill>
                <a:latin typeface="Trebuchet MS"/>
                <a:cs typeface="Trebuchet MS"/>
              </a:rPr>
              <a:t>tags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: </a:t>
            </a: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tags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 que não fazem parte do conteúdo, mas fornecem informações adicionais sobre a página</a:t>
            </a:r>
            <a:endParaRPr lang="pt-BR" sz="2400" dirty="0" smtClean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spcAft>
                <a:spcPts val="1200"/>
              </a:spcAft>
            </a:pPr>
            <a:endParaRPr lang="pt-BR" sz="2400" dirty="0" smtClean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8" name="Group 9"/>
          <p:cNvGrpSpPr/>
          <p:nvPr/>
        </p:nvGrpSpPr>
        <p:grpSpPr>
          <a:xfrm>
            <a:off x="473064" y="422026"/>
            <a:ext cx="648520" cy="751785"/>
            <a:chOff x="438543" y="274638"/>
            <a:chExt cx="648520" cy="751785"/>
          </a:xfrm>
        </p:grpSpPr>
        <p:grpSp>
          <p:nvGrpSpPr>
            <p:cNvPr id="10" name="Group 7"/>
            <p:cNvGrpSpPr/>
            <p:nvPr/>
          </p:nvGrpSpPr>
          <p:grpSpPr>
            <a:xfrm>
              <a:off x="453004" y="274638"/>
              <a:ext cx="634059" cy="751785"/>
              <a:chOff x="457200" y="293659"/>
              <a:chExt cx="829004" cy="982926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57200" y="486363"/>
                <a:ext cx="634059" cy="790222"/>
              </a:xfrm>
              <a:prstGeom prst="roundRect">
                <a:avLst/>
              </a:prstGeom>
              <a:solidFill>
                <a:srgbClr val="7BA32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57200" y="460963"/>
                <a:ext cx="634059" cy="790222"/>
              </a:xfrm>
              <a:prstGeom prst="roundRect">
                <a:avLst/>
              </a:prstGeom>
              <a:solidFill>
                <a:srgbClr val="A2C44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37256" y="460963"/>
                <a:ext cx="263409" cy="246163"/>
              </a:xfrm>
              <a:prstGeom prst="roundRect">
                <a:avLst/>
              </a:prstGeom>
              <a:solidFill>
                <a:srgbClr val="7BA32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2880110">
                <a:off x="950153" y="280987"/>
                <a:ext cx="323380" cy="348723"/>
              </a:xfrm>
              <a:prstGeom prst="triangle">
                <a:avLst/>
              </a:prstGeom>
              <a:solidFill>
                <a:srgbClr val="4857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aseline="-2500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38543" y="557007"/>
              <a:ext cx="507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rgbClr val="FFFFFF"/>
                  </a:solidFill>
                  <a:latin typeface="Monaco"/>
                  <a:cs typeface="Monaco"/>
                </a:rPr>
                <a:t>&lt;/&gt;</a:t>
              </a:r>
              <a:endParaRPr lang="pt-BR" sz="1400" dirty="0">
                <a:solidFill>
                  <a:srgbClr val="FFFFFF"/>
                </a:solidFill>
                <a:latin typeface="Monaco"/>
                <a:cs typeface="Monac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080" y="274638"/>
            <a:ext cx="751672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FFFF"/>
                </a:solidFill>
                <a:latin typeface="Trebuchet MS"/>
                <a:cs typeface="Trebuchet MS"/>
              </a:rPr>
              <a:t>HTML5 – estrutura b</a:t>
            </a:r>
            <a:r>
              <a:rPr lang="pt-BR" dirty="0" smtClean="0">
                <a:solidFill>
                  <a:srgbClr val="FFFFFF"/>
                </a:solidFill>
                <a:latin typeface="Trebuchet MS"/>
                <a:cs typeface="Trebuchet MS"/>
              </a:rPr>
              <a:t>ásica</a:t>
            </a:r>
            <a:endParaRPr lang="pt-BR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grpSp>
        <p:nvGrpSpPr>
          <p:cNvPr id="8" name="Group 9"/>
          <p:cNvGrpSpPr/>
          <p:nvPr/>
        </p:nvGrpSpPr>
        <p:grpSpPr>
          <a:xfrm>
            <a:off x="473064" y="422026"/>
            <a:ext cx="648520" cy="751785"/>
            <a:chOff x="438543" y="274638"/>
            <a:chExt cx="648520" cy="751785"/>
          </a:xfrm>
        </p:grpSpPr>
        <p:grpSp>
          <p:nvGrpSpPr>
            <p:cNvPr id="10" name="Group 7"/>
            <p:cNvGrpSpPr/>
            <p:nvPr/>
          </p:nvGrpSpPr>
          <p:grpSpPr>
            <a:xfrm>
              <a:off x="453004" y="274638"/>
              <a:ext cx="634059" cy="751785"/>
              <a:chOff x="457200" y="293659"/>
              <a:chExt cx="829004" cy="982926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57200" y="486363"/>
                <a:ext cx="634059" cy="790222"/>
              </a:xfrm>
              <a:prstGeom prst="roundRect">
                <a:avLst/>
              </a:prstGeom>
              <a:solidFill>
                <a:srgbClr val="7BA32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57200" y="460963"/>
                <a:ext cx="634059" cy="790222"/>
              </a:xfrm>
              <a:prstGeom prst="roundRect">
                <a:avLst/>
              </a:prstGeom>
              <a:solidFill>
                <a:srgbClr val="A2C44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37256" y="460963"/>
                <a:ext cx="263409" cy="246163"/>
              </a:xfrm>
              <a:prstGeom prst="roundRect">
                <a:avLst/>
              </a:prstGeom>
              <a:solidFill>
                <a:srgbClr val="7BA32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2880110">
                <a:off x="950153" y="280987"/>
                <a:ext cx="323380" cy="348723"/>
              </a:xfrm>
              <a:prstGeom prst="triangle">
                <a:avLst/>
              </a:prstGeom>
              <a:solidFill>
                <a:srgbClr val="4857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aseline="-2500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38543" y="557007"/>
              <a:ext cx="507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rgbClr val="FFFFFF"/>
                  </a:solidFill>
                  <a:latin typeface="Monaco"/>
                  <a:cs typeface="Monaco"/>
                </a:rPr>
                <a:t>&lt;/&gt;</a:t>
              </a:r>
              <a:endParaRPr lang="pt-BR" sz="1400" dirty="0">
                <a:solidFill>
                  <a:srgbClr val="FFFFFF"/>
                </a:solidFill>
                <a:latin typeface="Monaco"/>
                <a:cs typeface="Monaco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73064" y="1654310"/>
            <a:ext cx="8068733" cy="3693319"/>
          </a:xfrm>
          <a:prstGeom prst="rect">
            <a:avLst/>
          </a:prstGeom>
          <a:solidFill>
            <a:srgbClr val="3A4B5C"/>
          </a:solidFill>
        </p:spPr>
        <p:txBody>
          <a:bodyPr wrap="square" rtlCol="0" anchor="ctr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&lt;!DOCTYPE 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html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&gt; </a:t>
            </a:r>
            <a:r>
              <a:rPr lang="pt-BR" i="1" dirty="0" smtClean="0">
                <a:solidFill>
                  <a:srgbClr val="A2C445"/>
                </a:solidFill>
                <a:latin typeface="Monaco"/>
                <a:cs typeface="Monaco"/>
              </a:rPr>
              <a:t>tipo de documento HTML</a:t>
            </a: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	&lt;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html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 </a:t>
            </a:r>
            <a:r>
              <a:rPr lang="pt-BR" dirty="0" err="1" smtClean="0">
                <a:solidFill>
                  <a:srgbClr val="A2C445"/>
                </a:solidFill>
                <a:latin typeface="Monaco"/>
                <a:cs typeface="Monaco"/>
              </a:rPr>
              <a:t>lang</a:t>
            </a:r>
            <a:r>
              <a:rPr lang="pt-BR" dirty="0" smtClean="0">
                <a:solidFill>
                  <a:srgbClr val="A2C445"/>
                </a:solidFill>
                <a:latin typeface="Monaco"/>
                <a:cs typeface="Monaco"/>
              </a:rPr>
              <a:t>=“pt-br”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&gt;</a:t>
            </a: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		&lt;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head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&gt;</a:t>
            </a: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			</a:t>
            </a:r>
            <a:r>
              <a:rPr lang="pt-BR" i="1" dirty="0" smtClean="0">
                <a:solidFill>
                  <a:srgbClr val="A2C445"/>
                </a:solidFill>
                <a:latin typeface="Monaco"/>
                <a:cs typeface="Monaco"/>
              </a:rPr>
              <a:t>- Informaç</a:t>
            </a:r>
            <a:r>
              <a:rPr lang="pt-BR" i="1" dirty="0" smtClean="0">
                <a:solidFill>
                  <a:srgbClr val="A2C445"/>
                </a:solidFill>
                <a:latin typeface="Monaco"/>
                <a:cs typeface="Monaco"/>
              </a:rPr>
              <a:t>ões sobre a página (título, descrição, conjunto de caracteres etc)</a:t>
            </a:r>
          </a:p>
          <a:p>
            <a:r>
              <a:rPr lang="pt-BR" i="1" dirty="0" smtClean="0">
                <a:solidFill>
                  <a:srgbClr val="A2C445"/>
                </a:solidFill>
                <a:latin typeface="Monaco"/>
                <a:cs typeface="Monaco"/>
              </a:rPr>
              <a:t>			- Carregamento de arquivos externos (estilo, </a:t>
            </a:r>
            <a:r>
              <a:rPr lang="pt-BR" i="1" dirty="0" err="1" smtClean="0">
                <a:solidFill>
                  <a:srgbClr val="A2C445"/>
                </a:solidFill>
                <a:latin typeface="Monaco"/>
                <a:cs typeface="Monaco"/>
              </a:rPr>
              <a:t>javascript</a:t>
            </a:r>
            <a:r>
              <a:rPr lang="pt-BR" i="1" dirty="0" smtClean="0">
                <a:solidFill>
                  <a:srgbClr val="A2C445"/>
                </a:solidFill>
                <a:latin typeface="Monaco"/>
                <a:cs typeface="Monaco"/>
              </a:rPr>
              <a:t> etc)</a:t>
            </a:r>
            <a:endParaRPr lang="pt-BR" i="1" dirty="0" smtClean="0">
              <a:solidFill>
                <a:srgbClr val="A2C445"/>
              </a:solidFill>
              <a:latin typeface="Monaco"/>
              <a:cs typeface="Monaco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		&lt;/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head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&gt;</a:t>
            </a:r>
          </a:p>
          <a:p>
            <a:endParaRPr lang="pt-BR" dirty="0" smtClean="0">
              <a:solidFill>
                <a:schemeClr val="bg1"/>
              </a:solidFill>
              <a:latin typeface="Monaco"/>
              <a:cs typeface="Monaco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		&lt;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body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&gt;</a:t>
            </a: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			</a:t>
            </a:r>
            <a:r>
              <a:rPr lang="pt-BR" i="1" dirty="0" smtClean="0">
                <a:solidFill>
                  <a:srgbClr val="A2C445"/>
                </a:solidFill>
                <a:latin typeface="Monaco"/>
                <a:cs typeface="Monaco"/>
              </a:rPr>
              <a:t>Conte</a:t>
            </a:r>
            <a:r>
              <a:rPr lang="pt-BR" i="1" dirty="0" smtClean="0">
                <a:solidFill>
                  <a:srgbClr val="A2C445"/>
                </a:solidFill>
                <a:latin typeface="Monaco"/>
                <a:cs typeface="Monaco"/>
              </a:rPr>
              <a:t>údo da página</a:t>
            </a:r>
            <a:endParaRPr lang="pt-BR" i="1" dirty="0" smtClean="0">
              <a:solidFill>
                <a:srgbClr val="A2C445"/>
              </a:solidFill>
              <a:latin typeface="Monaco"/>
              <a:cs typeface="Monaco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		&lt;/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body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&gt;</a:t>
            </a: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	&lt;/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html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&gt;</a:t>
            </a:r>
            <a:endParaRPr lang="pt-BR" dirty="0">
              <a:solidFill>
                <a:schemeClr val="bg1"/>
              </a:solidFill>
              <a:latin typeface="Monaco"/>
              <a:cs typeface="Monac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080" y="274638"/>
            <a:ext cx="751672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FFFF"/>
                </a:solidFill>
                <a:latin typeface="Trebuchet MS"/>
                <a:cs typeface="Trebuchet MS"/>
              </a:rPr>
              <a:t>HTML5 – </a:t>
            </a:r>
            <a:r>
              <a:rPr lang="pt-BR" dirty="0" err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lang="pt-BR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etatags</a:t>
            </a:r>
            <a:endParaRPr lang="pt-BR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473064" y="422026"/>
            <a:ext cx="648520" cy="751785"/>
            <a:chOff x="438543" y="274638"/>
            <a:chExt cx="648520" cy="751785"/>
          </a:xfrm>
        </p:grpSpPr>
        <p:grpSp>
          <p:nvGrpSpPr>
            <p:cNvPr id="8" name="Group 7"/>
            <p:cNvGrpSpPr/>
            <p:nvPr/>
          </p:nvGrpSpPr>
          <p:grpSpPr>
            <a:xfrm>
              <a:off x="453004" y="274638"/>
              <a:ext cx="634059" cy="751785"/>
              <a:chOff x="457200" y="293659"/>
              <a:chExt cx="829004" cy="982926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57200" y="486363"/>
                <a:ext cx="634059" cy="790222"/>
              </a:xfrm>
              <a:prstGeom prst="roundRect">
                <a:avLst/>
              </a:prstGeom>
              <a:solidFill>
                <a:srgbClr val="7BA32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57200" y="460963"/>
                <a:ext cx="634059" cy="790222"/>
              </a:xfrm>
              <a:prstGeom prst="roundRect">
                <a:avLst/>
              </a:prstGeom>
              <a:solidFill>
                <a:srgbClr val="A2C44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37256" y="460963"/>
                <a:ext cx="263409" cy="246163"/>
              </a:xfrm>
              <a:prstGeom prst="roundRect">
                <a:avLst/>
              </a:prstGeom>
              <a:solidFill>
                <a:srgbClr val="7BA32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2880110">
                <a:off x="950153" y="280987"/>
                <a:ext cx="323380" cy="348723"/>
              </a:xfrm>
              <a:prstGeom prst="triangle">
                <a:avLst/>
              </a:prstGeom>
              <a:solidFill>
                <a:srgbClr val="4857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aseline="-2500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38543" y="557007"/>
              <a:ext cx="507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rgbClr val="FFFFFF"/>
                  </a:solidFill>
                  <a:latin typeface="Monaco"/>
                  <a:cs typeface="Monaco"/>
                </a:rPr>
                <a:t>&lt;/&gt;</a:t>
              </a:r>
              <a:endParaRPr lang="pt-BR" sz="1400" dirty="0">
                <a:solidFill>
                  <a:srgbClr val="FFFFFF"/>
                </a:solidFill>
                <a:latin typeface="Monaco"/>
                <a:cs typeface="Monaco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73064" y="1654311"/>
            <a:ext cx="8068733" cy="3693319"/>
          </a:xfrm>
          <a:prstGeom prst="rect">
            <a:avLst/>
          </a:prstGeom>
          <a:solidFill>
            <a:srgbClr val="3A4B5C"/>
          </a:solidFill>
        </p:spPr>
        <p:txBody>
          <a:bodyPr wrap="square" rtlCol="0" anchor="ctr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&lt;!DOCTYPE 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html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&gt; </a:t>
            </a:r>
            <a:r>
              <a:rPr lang="pt-BR" i="1" dirty="0" smtClean="0">
                <a:solidFill>
                  <a:srgbClr val="A2C445"/>
                </a:solidFill>
                <a:latin typeface="Monaco"/>
                <a:cs typeface="Monaco"/>
              </a:rPr>
              <a:t>tipo de documento HTML</a:t>
            </a: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	&lt;</a:t>
            </a:r>
            <a:r>
              <a:rPr lang="pt-BR" dirty="0" err="1" smtClean="0">
                <a:solidFill>
                  <a:srgbClr val="FFFFFF"/>
                </a:solidFill>
                <a:latin typeface="Monaco"/>
                <a:cs typeface="Monaco"/>
              </a:rPr>
              <a:t>html</a:t>
            </a:r>
            <a:r>
              <a:rPr lang="pt-BR" dirty="0" smtClean="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lang="pt-BR" dirty="0" err="1" smtClean="0">
                <a:solidFill>
                  <a:srgbClr val="FFFFFF"/>
                </a:solidFill>
                <a:latin typeface="Monaco"/>
                <a:cs typeface="Monaco"/>
              </a:rPr>
              <a:t>lang</a:t>
            </a:r>
            <a:r>
              <a:rPr lang="pt-BR" dirty="0" smtClean="0">
                <a:solidFill>
                  <a:srgbClr val="FFFFFF"/>
                </a:solidFill>
                <a:latin typeface="Monaco"/>
                <a:cs typeface="Monaco"/>
              </a:rPr>
              <a:t>=“pt-br”&gt;</a:t>
            </a: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		&lt;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head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&gt;</a:t>
            </a: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			&lt;meta 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charset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=“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utf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-8”&gt;</a:t>
            </a: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			&lt;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title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&gt;T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ítulo da página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&lt;/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title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&gt;</a:t>
            </a: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			&lt;meta 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name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=“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description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” 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content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=“Descriç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ão da nossa página para os buscadores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”&gt;</a:t>
            </a: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		&lt;/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head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&gt;</a:t>
            </a:r>
          </a:p>
          <a:p>
            <a:endParaRPr lang="pt-BR" dirty="0" smtClean="0">
              <a:solidFill>
                <a:schemeClr val="bg1"/>
              </a:solidFill>
              <a:latin typeface="Monaco"/>
              <a:cs typeface="Monaco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		&lt;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body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&gt;</a:t>
            </a: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			</a:t>
            </a:r>
            <a:r>
              <a:rPr lang="pt-BR" i="1" dirty="0" smtClean="0">
                <a:solidFill>
                  <a:srgbClr val="A2C445"/>
                </a:solidFill>
                <a:latin typeface="Monaco"/>
                <a:cs typeface="Monaco"/>
              </a:rPr>
              <a:t>Conte</a:t>
            </a:r>
            <a:r>
              <a:rPr lang="pt-BR" i="1" dirty="0" smtClean="0">
                <a:solidFill>
                  <a:srgbClr val="A2C445"/>
                </a:solidFill>
                <a:latin typeface="Monaco"/>
                <a:cs typeface="Monaco"/>
              </a:rPr>
              <a:t>údo da página</a:t>
            </a:r>
            <a:endParaRPr lang="pt-BR" i="1" dirty="0" smtClean="0">
              <a:solidFill>
                <a:srgbClr val="A2C445"/>
              </a:solidFill>
              <a:latin typeface="Monaco"/>
              <a:cs typeface="Monaco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		&lt;/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body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&gt;</a:t>
            </a: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	&lt;/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html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&gt;</a:t>
            </a:r>
            <a:endParaRPr lang="pt-BR" dirty="0">
              <a:solidFill>
                <a:schemeClr val="bg1"/>
              </a:solidFill>
              <a:latin typeface="Monaco"/>
              <a:cs typeface="Monac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080" y="274638"/>
            <a:ext cx="751672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FFFF"/>
                </a:solidFill>
                <a:latin typeface="Trebuchet MS"/>
                <a:cs typeface="Trebuchet MS"/>
              </a:rPr>
              <a:t>HTML5 – </a:t>
            </a:r>
            <a:r>
              <a:rPr lang="pt-BR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Tags</a:t>
            </a:r>
            <a:r>
              <a:rPr lang="pt-BR" dirty="0" smtClean="0">
                <a:solidFill>
                  <a:srgbClr val="FFFFFF"/>
                </a:solidFill>
                <a:latin typeface="Trebuchet MS"/>
                <a:cs typeface="Trebuchet MS"/>
              </a:rPr>
              <a:t> de conte</a:t>
            </a:r>
            <a:r>
              <a:rPr lang="pt-BR" dirty="0" smtClean="0">
                <a:solidFill>
                  <a:srgbClr val="FFFFFF"/>
                </a:solidFill>
                <a:latin typeface="Trebuchet MS"/>
                <a:cs typeface="Trebuchet MS"/>
              </a:rPr>
              <a:t>údo</a:t>
            </a:r>
            <a:endParaRPr lang="pt-BR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473064" y="422026"/>
            <a:ext cx="648520" cy="751785"/>
            <a:chOff x="438543" y="274638"/>
            <a:chExt cx="648520" cy="751785"/>
          </a:xfrm>
        </p:grpSpPr>
        <p:grpSp>
          <p:nvGrpSpPr>
            <p:cNvPr id="8" name="Group 7"/>
            <p:cNvGrpSpPr/>
            <p:nvPr/>
          </p:nvGrpSpPr>
          <p:grpSpPr>
            <a:xfrm>
              <a:off x="453004" y="274638"/>
              <a:ext cx="634059" cy="751785"/>
              <a:chOff x="457200" y="293659"/>
              <a:chExt cx="829004" cy="982926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57200" y="486363"/>
                <a:ext cx="634059" cy="790222"/>
              </a:xfrm>
              <a:prstGeom prst="roundRect">
                <a:avLst/>
              </a:prstGeom>
              <a:solidFill>
                <a:srgbClr val="7BA32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57200" y="460963"/>
                <a:ext cx="634059" cy="790222"/>
              </a:xfrm>
              <a:prstGeom prst="roundRect">
                <a:avLst/>
              </a:prstGeom>
              <a:solidFill>
                <a:srgbClr val="A2C44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37256" y="460963"/>
                <a:ext cx="263409" cy="246163"/>
              </a:xfrm>
              <a:prstGeom prst="roundRect">
                <a:avLst/>
              </a:prstGeom>
              <a:solidFill>
                <a:srgbClr val="7BA32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2880110">
                <a:off x="950153" y="280987"/>
                <a:ext cx="323380" cy="348723"/>
              </a:xfrm>
              <a:prstGeom prst="triangle">
                <a:avLst/>
              </a:prstGeom>
              <a:solidFill>
                <a:srgbClr val="4857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aseline="-2500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38543" y="557007"/>
              <a:ext cx="507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rgbClr val="FFFFFF"/>
                  </a:solidFill>
                  <a:latin typeface="Monaco"/>
                  <a:cs typeface="Monaco"/>
                </a:rPr>
                <a:t>&lt;/&gt;</a:t>
              </a:r>
              <a:endParaRPr lang="pt-BR" sz="1400" dirty="0">
                <a:solidFill>
                  <a:srgbClr val="FFFFFF"/>
                </a:solidFill>
                <a:latin typeface="Monaco"/>
                <a:cs typeface="Monaco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87525" y="3302000"/>
            <a:ext cx="8199275" cy="1200329"/>
          </a:xfrm>
          <a:prstGeom prst="rect">
            <a:avLst/>
          </a:prstGeom>
          <a:solidFill>
            <a:srgbClr val="3A4B5C"/>
          </a:solidFill>
        </p:spPr>
        <p:txBody>
          <a:bodyPr wrap="square" rtlCol="0" anchor="ctr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&lt;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body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&gt;</a:t>
            </a: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	&lt;h1&gt;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X-Tud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ão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&lt;/h1&gt;</a:t>
            </a: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	&lt;p&gt;Site de entretenimento&lt;/p&gt;</a:t>
            </a:r>
            <a:endParaRPr lang="pt-BR" i="1" dirty="0" smtClean="0">
              <a:solidFill>
                <a:srgbClr val="A2C445"/>
              </a:solidFill>
              <a:latin typeface="Monaco"/>
              <a:cs typeface="Monaco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&lt;/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body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&gt;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73064" y="1600200"/>
            <a:ext cx="8213736" cy="1083733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Tags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 que dizem ao navegador o que 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é aquela informação que estamos colocando na tela. Ele interpretará e exibirá de acordo.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2050</Words>
  <Application>Microsoft Macintosh PowerPoint</Application>
  <PresentationFormat>On-screen Show (4:3)</PresentationFormat>
  <Paragraphs>258</Paragraphs>
  <Slides>33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Slide 1</vt:lpstr>
      <vt:lpstr>Quem sou</vt:lpstr>
      <vt:lpstr>Objetivos do Meetup</vt:lpstr>
      <vt:lpstr>Slide 4</vt:lpstr>
      <vt:lpstr>HTML5 – o que é?</vt:lpstr>
      <vt:lpstr>HTML5 – o que é?</vt:lpstr>
      <vt:lpstr>HTML5 – estrutura básica</vt:lpstr>
      <vt:lpstr>HTML5 – Metatags</vt:lpstr>
      <vt:lpstr>HTML5 – Tags de conteúdo</vt:lpstr>
      <vt:lpstr>HTML5 – Principais tags</vt:lpstr>
      <vt:lpstr>HTML5 – Tags estruturais</vt:lpstr>
      <vt:lpstr>HTML5 – Principais tags</vt:lpstr>
      <vt:lpstr>HTML5 – Tags estruturais</vt:lpstr>
      <vt:lpstr>Slide 14</vt:lpstr>
      <vt:lpstr>CSS3 – o que é?</vt:lpstr>
      <vt:lpstr>CSS3 – o que é?</vt:lpstr>
      <vt:lpstr>CSS3 – estrutura básica</vt:lpstr>
      <vt:lpstr>CSS3 – estrutura básica</vt:lpstr>
      <vt:lpstr>CSS3 – cores</vt:lpstr>
      <vt:lpstr>CSS3 – fontes</vt:lpstr>
      <vt:lpstr>CSS3 – dimensões</vt:lpstr>
      <vt:lpstr>CSS3 – bordas</vt:lpstr>
      <vt:lpstr>CSS3 – display</vt:lpstr>
      <vt:lpstr>CSS3 – display</vt:lpstr>
      <vt:lpstr>CSS3 – box model</vt:lpstr>
      <vt:lpstr>CSS3 – seletores</vt:lpstr>
      <vt:lpstr>CSS3 – seletores</vt:lpstr>
      <vt:lpstr>CSS3 – seletores</vt:lpstr>
      <vt:lpstr>Slide 29</vt:lpstr>
      <vt:lpstr>Bootstrap – o que é?</vt:lpstr>
      <vt:lpstr>Bootstrap – exemplos</vt:lpstr>
      <vt:lpstr>&lt;/ FIM &gt;</vt:lpstr>
      <vt:lpstr>Slide 33</vt:lpstr>
    </vt:vector>
  </TitlesOfParts>
  <Company>None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Heloisa Biagi</dc:creator>
  <cp:lastModifiedBy>Heloisa Biagi</cp:lastModifiedBy>
  <cp:revision>46</cp:revision>
  <dcterms:created xsi:type="dcterms:W3CDTF">2016-08-07T23:41:38Z</dcterms:created>
  <dcterms:modified xsi:type="dcterms:W3CDTF">2016-08-08T05:08:06Z</dcterms:modified>
</cp:coreProperties>
</file>