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81" r:id="rId11"/>
    <p:sldId id="282" r:id="rId12"/>
    <p:sldId id="275" r:id="rId13"/>
    <p:sldId id="292" r:id="rId14"/>
    <p:sldId id="278" r:id="rId15"/>
    <p:sldId id="279" r:id="rId16"/>
    <p:sldId id="280" r:id="rId17"/>
    <p:sldId id="294" r:id="rId18"/>
    <p:sldId id="283" r:id="rId19"/>
    <p:sldId id="293" r:id="rId20"/>
    <p:sldId id="276" r:id="rId21"/>
    <p:sldId id="297" r:id="rId22"/>
    <p:sldId id="296" r:id="rId23"/>
    <p:sldId id="277" r:id="rId24"/>
    <p:sldId id="299" r:id="rId25"/>
    <p:sldId id="298" r:id="rId26"/>
    <p:sldId id="300" r:id="rId27"/>
    <p:sldId id="284" r:id="rId28"/>
    <p:sldId id="285" r:id="rId29"/>
    <p:sldId id="287" r:id="rId30"/>
    <p:sldId id="301" r:id="rId31"/>
    <p:sldId id="289" r:id="rId32"/>
    <p:sldId id="290" r:id="rId33"/>
    <p:sldId id="288" r:id="rId34"/>
  </p:sldIdLst>
  <p:sldSz cx="12192000" cy="6858000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" userDrawn="1">
          <p15:clr>
            <a:srgbClr val="A4A3A4"/>
          </p15:clr>
        </p15:guide>
        <p15:guide id="2" pos="4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65"/>
    <a:srgbClr val="41555F"/>
    <a:srgbClr val="D74A41"/>
    <a:srgbClr val="3A4B5C"/>
    <a:srgbClr val="374B55"/>
    <a:srgbClr val="7BA323"/>
    <a:srgbClr val="A2C445"/>
    <a:srgbClr val="48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6" autoAdjust="0"/>
    <p:restoredTop sz="94723" autoAdjust="0"/>
  </p:normalViewPr>
  <p:slideViewPr>
    <p:cSldViewPr snapToGrid="0" snapToObjects="1" showGuides="1">
      <p:cViewPr>
        <p:scale>
          <a:sx n="81" d="100"/>
          <a:sy n="81" d="100"/>
        </p:scale>
        <p:origin x="2504" y="1208"/>
      </p:cViewPr>
      <p:guideLst>
        <p:guide orient="horz" pos="69"/>
        <p:guide pos="405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9C58-6439-0E41-A8CF-58E9DF675EFA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1D71-DF2D-254D-8455-43E738761CA3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7891" y="5935133"/>
            <a:ext cx="6039556" cy="558800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Trebuchet MS"/>
                <a:cs typeface="Trebuchet MS"/>
              </a:rPr>
              <a:t>&lt;</a:t>
            </a:r>
            <a:r>
              <a:rPr lang="pt-BR" dirty="0" smtClean="0">
                <a:solidFill>
                  <a:schemeClr val="bg1"/>
                </a:solidFill>
                <a:latin typeface="Bebas Neue"/>
                <a:cs typeface="Bebas Neue"/>
              </a:rPr>
              <a:t>Heloisa Biagi</a:t>
            </a:r>
            <a:r>
              <a:rPr lang="pt-BR" dirty="0" smtClean="0">
                <a:solidFill>
                  <a:srgbClr val="FF0000"/>
                </a:solidFill>
                <a:latin typeface="Trebuchet MS"/>
                <a:cs typeface="Trebuchet MS"/>
              </a:rPr>
              <a:t>/&gt;</a:t>
            </a:r>
            <a:endParaRPr lang="pt-BR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2" descr="css3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59" y="1797269"/>
            <a:ext cx="3381119" cy="3381119"/>
          </a:xfrm>
          <a:prstGeom prst="rect">
            <a:avLst/>
          </a:prstGeom>
        </p:spPr>
      </p:pic>
      <p:pic>
        <p:nvPicPr>
          <p:cNvPr id="6" name="Picture 2" descr="Boostrap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22" y="2332111"/>
            <a:ext cx="2834937" cy="28462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45873" y="290404"/>
            <a:ext cx="60400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DESVENDANDO CSS + BOOTSTRAP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16419" y="3183749"/>
            <a:ext cx="6602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9600" dirty="0" smtClean="0">
                <a:solidFill>
                  <a:srgbClr val="FFFFFF"/>
                </a:solidFill>
                <a:latin typeface="Bebas Neue"/>
                <a:cs typeface="Bebas Neue"/>
              </a:rPr>
              <a:t>+</a:t>
            </a:r>
            <a:endParaRPr lang="pt-BR" sz="9600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seletores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2"/>
            <a:ext cx="8213736" cy="4532584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Seletor: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tag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(‘h1’)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=&gt; referente a um elemento individual. O id deve ser único em cada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página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Seletor: 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classe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(‘.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cabecalho-secoes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’)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=&gt; grupos de elementos que compartilharão certas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características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id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(‘#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cabecalho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-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secao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-musica’)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=&gt; referente a um elemento individual. O id deve ser único em cada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página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Hierarquia entre seletores: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id &gt; classe &gt;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tag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Cascata: em caso de hierarquia igual, vale a última propriedade declarada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seletores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064" y="4202414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ul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color: #FFF;</a:t>
            </a:r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header, section, footer {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background-color: #F00</a:t>
            </a:r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290023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Seletor: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elementos filho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(separados por espaço) =&gt; é possível selecionar elementos que sejam filhos de outros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Seletor: 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múltiplos elementos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(separados por vírgula) =&gt; é possível selecionar mais de um elemento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CSS – fontes</a:t>
            </a:r>
            <a:endParaRPr lang="pt-BR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065" y="4597401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body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font-family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Arial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sans-serif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font-size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16px;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26416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Propriedades: mudança de tipografia (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font-family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font-size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font-weight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Font-family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definir fontes ou escolher família. Fontes seguras suportadas por todos os navegadores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Tamanhos no CSS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medidas absolutas (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px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) e relativas (em/container,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rem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/documento, %)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 charset="0"/>
                <a:ea typeface="Bebas Neue" charset="0"/>
                <a:cs typeface="Bebas Neue" charset="0"/>
              </a:rPr>
              <a:t>CSS – fontes</a:t>
            </a:r>
            <a:endParaRPr lang="pt-BR" dirty="0">
              <a:solidFill>
                <a:srgbClr val="FFFFFF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1237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Fontes seguras: presentes em todos </a:t>
            </a:r>
            <a:r>
              <a:rPr lang="pt-BR" sz="2400" smtClean="0">
                <a:solidFill>
                  <a:schemeClr val="bg1"/>
                </a:solidFill>
                <a:latin typeface="Trebuchet MS"/>
                <a:cs typeface="Trebuchet MS"/>
              </a:rPr>
              <a:t>os navegadores</a:t>
            </a:r>
          </a:p>
        </p:txBody>
      </p:sp>
      <p:pic>
        <p:nvPicPr>
          <p:cNvPr id="12" name="Picture 2" descr="http://www.webdesignblog.com.br/wp-content/uploads/2011/04/Captura-de-tela-2011-04-27-%C3%A0s-21.49.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43" y="2409884"/>
            <a:ext cx="676613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972117" y="4070132"/>
            <a:ext cx="8213736" cy="51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Google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Fonts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biblioteca de fontes para uso livre</a:t>
            </a:r>
          </a:p>
        </p:txBody>
      </p:sp>
    </p:spTree>
    <p:extLst>
      <p:ext uri="{BB962C8B-B14F-4D97-AF65-F5344CB8AC3E}">
        <p14:creationId xmlns:p14="http://schemas.microsoft.com/office/powerpoint/2010/main" val="4750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dimensões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54215" y="4074988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img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width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100%;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max-width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600px;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2"/>
            <a:ext cx="8068734" cy="18287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Propriedades: dimensões (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width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height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max-width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max-height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Tamanhos no CSS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medidas absolutas (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px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) e relativas (em/container, rem/documento,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%,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vw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vh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BORDAS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065" y="4350690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section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border: solid 1px #3B99B5;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h2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border-bottom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solid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1px #EEE;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299121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Propriedade: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border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.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Sub-propriedades: style,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width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color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Pode ser aplicada por igual ou em somente um dos quatro cantos do elemento (top,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bottom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left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right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Border-radius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arredondamento</a:t>
            </a: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454359" y="2794003"/>
            <a:ext cx="3205906" cy="3362037"/>
          </a:xfrm>
          <a:prstGeom prst="rect">
            <a:avLst/>
          </a:prstGeom>
          <a:solidFill>
            <a:srgbClr val="E46B65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box </a:t>
            </a:r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model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9059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Box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conjunto de medidas que compõem um elemento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9895" y="3081872"/>
            <a:ext cx="2685467" cy="2727103"/>
          </a:xfrm>
          <a:prstGeom prst="rect">
            <a:avLst/>
          </a:prstGeom>
          <a:solidFill>
            <a:srgbClr val="D74A41"/>
          </a:solidFill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2996227" y="3372106"/>
            <a:ext cx="2071349" cy="2103463"/>
          </a:xfrm>
          <a:prstGeom prst="rect">
            <a:avLst/>
          </a:prstGeom>
          <a:solidFill>
            <a:srgbClr val="E46B6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3454476" y="4223262"/>
            <a:ext cx="11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/>
                <a:cs typeface="Trebuchet MS"/>
              </a:rPr>
              <a:t>conteúdo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481" y="3051967"/>
            <a:ext cx="909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Trebuchet MS"/>
                <a:cs typeface="Trebuchet MS"/>
              </a:rPr>
              <a:t>padding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1494" y="3500586"/>
            <a:ext cx="79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Trebuchet MS"/>
                <a:cs typeface="Trebuchet MS"/>
              </a:rPr>
              <a:t>border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9948" y="5834375"/>
            <a:ext cx="816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Trebuchet MS"/>
                <a:cs typeface="Trebuchet MS"/>
              </a:rPr>
              <a:t>margin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87034" y="2636989"/>
            <a:ext cx="3953933" cy="351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Padding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espaçamento interno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Margin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espaçamento externo</a:t>
            </a:r>
          </a:p>
          <a:p>
            <a:pPr marL="342900" indent="-342900">
              <a:spcBef>
                <a:spcPct val="20000"/>
              </a:spcBef>
              <a:spcAft>
                <a:spcPts val="120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	Ambos podem ser aplicados por igual, ou somente para um canto do elemento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5086723" y="3689160"/>
            <a:ext cx="597279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BOX MODEL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064" y="2061129"/>
            <a:ext cx="8068733" cy="4247317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section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10px 20px 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/*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-top: 10px; 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margin-right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20px;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margin-bottom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margin-left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20px */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h2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5px 10px 10px 20px;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/*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-top: 5px;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margin-right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margin-bottom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10px;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margin-left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20px */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596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Propriedades e </a:t>
            </a:r>
            <a:r>
              <a:rPr lang="pt-BR" sz="2400" smtClean="0">
                <a:solidFill>
                  <a:schemeClr val="bg1"/>
                </a:solidFill>
                <a:latin typeface="Trebuchet MS"/>
                <a:cs typeface="Trebuchet MS"/>
              </a:rPr>
              <a:t>valores concatenáveis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04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</a:t>
            </a:r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pseudo-seletores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54215" y="3541723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a:hover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text-decoration: underline;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input:focus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border: solid 1px #F00;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2"/>
            <a:ext cx="8213736" cy="1523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Seletor: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pseudo-classe /estado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(elemento: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hover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elemento: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focus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etc) =&gt; definindo estilos para determinados estados do elemento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3099" y="2686764"/>
            <a:ext cx="8089535" cy="1143000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rgbClr val="FFFFFF"/>
                </a:solidFill>
                <a:latin typeface="Bebas Neue"/>
                <a:cs typeface="Bebas Neue"/>
              </a:rPr>
              <a:t>&lt;Posicionando </a:t>
            </a:r>
            <a:r>
              <a:rPr lang="pt-BR" sz="6000" smtClean="0">
                <a:solidFill>
                  <a:srgbClr val="FFFFFF"/>
                </a:solidFill>
                <a:latin typeface="Bebas Neue"/>
                <a:cs typeface="Bebas Neue"/>
              </a:rPr>
              <a:t>o layout&gt;</a:t>
            </a:r>
            <a:endParaRPr lang="pt-BR" sz="6000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3090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0728" y="2686764"/>
            <a:ext cx="4479230" cy="1143000"/>
          </a:xfrm>
        </p:spPr>
        <p:txBody>
          <a:bodyPr>
            <a:normAutofit/>
          </a:bodyPr>
          <a:lstStyle/>
          <a:p>
            <a:pPr algn="l"/>
            <a:r>
              <a:rPr lang="pt-BR" sz="6000" dirty="0" smtClean="0">
                <a:solidFill>
                  <a:srgbClr val="FFFFFF"/>
                </a:solidFill>
                <a:latin typeface="Bebas Neue"/>
                <a:cs typeface="Bebas Neue"/>
              </a:rPr>
              <a:t>“Código é poesia”</a:t>
            </a:r>
            <a:endParaRPr lang="pt-BR" sz="6000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716110" y="3645098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Trebuchet MS" charset="0"/>
              </a:rPr>
              <a:t>(</a:t>
            </a:r>
            <a:r>
              <a:rPr lang="pt-BR" dirty="0" err="1" smtClean="0">
                <a:solidFill>
                  <a:schemeClr val="bg1"/>
                </a:solidFill>
                <a:latin typeface="Trebuchet MS" charset="0"/>
              </a:rPr>
              <a:t>Wordpress</a:t>
            </a:r>
            <a:r>
              <a:rPr lang="pt-BR" dirty="0" smtClean="0">
                <a:solidFill>
                  <a:schemeClr val="bg1"/>
                </a:solidFill>
                <a:latin typeface="Trebuchet MS" charset="0"/>
              </a:rPr>
              <a:t>)</a:t>
            </a:r>
            <a:endParaRPr lang="pt-BR" dirty="0">
              <a:solidFill>
                <a:schemeClr val="bg1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display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Propriedade: 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display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. A forma como um elemento é exibida em um layout. Todo elemento tem um valor padrão, que pode ser alterado. Valores mais comuns: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block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e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inline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Elementos em bloco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ocupam toda a largura da tela. Iniciam-se sempre em uma nova linha. Ex: &lt;h1-h6&gt;,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tags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estruturais (&lt;div&gt;, &lt;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section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&gt;, &lt;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article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&gt;, parágrafos, listas)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Elementos em linha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ocupam somente a largura necessária. Iniciam na mesma linha do layout. Ex: &lt;a&gt;, &lt;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img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&gt;, &lt;input&gt;   </a:t>
            </a: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FLOAT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O HTML possui um fluxo. Elementos em bloco (cabeçalhos,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divs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parágrafos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etc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 começam sempre em uma nova linha. Elementos em linha (links, imagens, spans) começam na mesma linha.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 propriedade ‘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float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 muda esse fluxo, e elementos em bloco podem ficar alinhados, porém, fogem do fluxo</a:t>
            </a:r>
          </a:p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Clearfix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clear:both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=&gt; técnicas para restabelecer o fluxo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29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POSITION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Controla a posição de um elemento através de coordenadas (top,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right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bottom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,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left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). Por padrão todos os elementos são ‘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static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’, ou seja, não podem ser reposicionados.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Position ‘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relative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’: toma como referência o canto superior esquerdo do próprio elemento para posicioná-lo.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Position ‘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absolute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’: toma como referência o canto superior esquerdo do próximo elemento pai cuja position seja ‘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relative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’. Se não encontrar, toma como referência 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body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Position ‘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fixed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’: toma como referência o canto superior esquerdo do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body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Elementos com ‘position: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absolute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 e ‘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position:fixed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’ precisam de largura 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explicitamente declarada 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pois perdem a referência do elemento pai.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8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CSS3 – display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065" y="2624667"/>
            <a:ext cx="8068733" cy="2308324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input[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type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text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”]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display: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block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/* por padrão seu display é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inline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*/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u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l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li 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display: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inline-block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 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/* faz com que todos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os elementos de uma lista se alinhem 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*/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2"/>
            <a:ext cx="8213736" cy="5841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Alterando a forma como um elemento é exibido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displays CSS3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Display =&gt;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+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table-cell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/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table</a:t>
            </a:r>
            <a:r>
              <a:rPr lang="pt-BR" sz="2400" dirty="0" smtClean="0">
                <a:solidFill>
                  <a:srgbClr val="E46B65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row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faz com que um elemento e seus filhos se comportem como tabelas, onde os filhos têm a mesma largura (a do pai) os filhos sempre ocuparão toda a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largira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do pai.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Display =&gt; </a:t>
            </a:r>
            <a:r>
              <a:rPr lang="pt-BR" sz="2400" dirty="0" err="1" smtClean="0">
                <a:solidFill>
                  <a:srgbClr val="E46B65"/>
                </a:solidFill>
                <a:latin typeface="Trebuchet MS"/>
                <a:cs typeface="Trebuchet MS"/>
              </a:rPr>
              <a:t>flex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display versátil que permite posicionamento sofisticado dos elementos filhos de um container. É possível controlar seu sentido, dimensões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etc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83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CSS3 – MEDIA QUERIES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Metatag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viewport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permite que os aparelhos móveis exibam o conteúdo com seu tamanho real, sem forçar a largura desktop (comportamento padrão)</a:t>
            </a:r>
            <a:endParaRPr lang="pt-BR" sz="2400" dirty="0" smtClean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997064" y="3028415"/>
            <a:ext cx="8068733" cy="923330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&lt;meta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viewport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”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content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=“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width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device-width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initial-scale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=1.0;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user-scalable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yes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” &gt;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4524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CSS3 – MEDIA QUERIES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079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Declarações que limitam o CSS para determinada condição. São comumente utilizadas para manipular a exibição de elementos em diferentes tamanhos de tela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1997064" y="3027396"/>
            <a:ext cx="8068733" cy="3416320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@media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screen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(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max-width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480px) { 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.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sidebar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, .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content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float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none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@media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screen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and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 (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min-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width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481px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.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sidebar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, .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content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float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left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;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}</a:t>
            </a:r>
          </a:p>
          <a:p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}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8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strap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8" y="1375868"/>
            <a:ext cx="3691466" cy="3706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 – o que é?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É um </a:t>
            </a:r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framework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desenvolvido pela equipe do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Twitter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para facilitar o desenvolvimento e a estilização de páginas web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Em seus códigos, 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oferece uma variedade de elementos prontos que são largamente utilizados em páginas HTML (menus, cabeçalhos, botões etc) para poupar tempo e esforço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Para usar a versão do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de um certo elemento, basta adicionar classes específicas. Alguns elementos exigem HTML específico.</a:t>
            </a:r>
          </a:p>
        </p:txBody>
      </p:sp>
      <p:grpSp>
        <p:nvGrpSpPr>
          <p:cNvPr id="10" name="Group 7"/>
          <p:cNvGrpSpPr/>
          <p:nvPr/>
        </p:nvGrpSpPr>
        <p:grpSpPr>
          <a:xfrm>
            <a:off x="2011526" y="422027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pic>
        <p:nvPicPr>
          <p:cNvPr id="9" name="Picture 8" descr="twitter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8" y="697975"/>
            <a:ext cx="385233" cy="385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 – exemplos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1526" y="422027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06601" y="1680105"/>
            <a:ext cx="8068733" cy="4524316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&lt;!–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classe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.page-header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é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uma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classe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</a:rPr>
              <a:t> do Bootstrap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onaco"/>
                <a:cs typeface="Monaco"/>
                <a:sym typeface="Wingdings"/>
              </a:rPr>
              <a:t>--&gt;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&lt;h2 class="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page-header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"&gt;&lt;a name="series"&gt;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Séries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&lt;/a&gt;&lt;/h2&gt;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&lt;!-- .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btn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: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classe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para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usar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o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botão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do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Bootsrap</a:t>
            </a:r>
            <a:endParaRPr lang="en-US" dirty="0">
              <a:solidFill>
                <a:srgbClr val="D9D9D9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		.default: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tipo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de </a:t>
            </a:r>
            <a:r>
              <a:rPr lang="en-US" dirty="0" err="1">
                <a:solidFill>
                  <a:srgbClr val="D9D9D9"/>
                </a:solidFill>
                <a:latin typeface="Monaco"/>
                <a:cs typeface="Monaco"/>
              </a:rPr>
              <a:t>botão</a:t>
            </a:r>
            <a:r>
              <a:rPr lang="en-US" dirty="0">
                <a:solidFill>
                  <a:srgbClr val="D9D9D9"/>
                </a:solidFill>
                <a:latin typeface="Monaco"/>
                <a:cs typeface="Monaco"/>
              </a:rPr>
              <a:t> do Bootstrap --&gt;</a:t>
            </a:r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&lt;button type="button" class="</a:t>
            </a:r>
            <a:r>
              <a:rPr lang="en-US" dirty="0" err="1">
                <a:solidFill>
                  <a:srgbClr val="B3A2C7"/>
                </a:solidFill>
                <a:latin typeface="Monaco"/>
                <a:cs typeface="Monaco"/>
              </a:rPr>
              <a:t>btn</a:t>
            </a:r>
            <a:r>
              <a:rPr lang="en-US" dirty="0">
                <a:solidFill>
                  <a:srgbClr val="B3A2C7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B3A2C7"/>
                </a:solidFill>
                <a:latin typeface="Monaco"/>
                <a:cs typeface="Monaco"/>
              </a:rPr>
              <a:t>btn</a:t>
            </a:r>
            <a:r>
              <a:rPr lang="en-US" dirty="0">
                <a:solidFill>
                  <a:srgbClr val="B3A2C7"/>
                </a:solidFill>
                <a:latin typeface="Monaco"/>
                <a:cs typeface="Monaco"/>
              </a:rPr>
              <a:t>-primary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Veja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mais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&lt;/button&gt;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CCC1DA"/>
                </a:solidFill>
                <a:latin typeface="Monaco"/>
                <a:cs typeface="Monaco"/>
              </a:rPr>
              <a:t>&lt;!-- menu de </a:t>
            </a:r>
            <a:r>
              <a:rPr lang="en-US" dirty="0" err="1">
                <a:solidFill>
                  <a:srgbClr val="CCC1DA"/>
                </a:solidFill>
                <a:latin typeface="Monaco"/>
                <a:cs typeface="Monaco"/>
              </a:rPr>
              <a:t>navegação</a:t>
            </a:r>
            <a:r>
              <a:rPr lang="en-US" dirty="0">
                <a:solidFill>
                  <a:srgbClr val="CCC1DA"/>
                </a:solidFill>
                <a:latin typeface="Monaco"/>
                <a:cs typeface="Monaco"/>
              </a:rPr>
              <a:t> do Bootstrap --&gt;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nav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class="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navbar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navbar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-default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	&lt;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ul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 class="</a:t>
            </a:r>
            <a:r>
              <a:rPr lang="en-US" dirty="0" err="1">
                <a:solidFill>
                  <a:srgbClr val="CCC1DA"/>
                </a:solidFill>
                <a:latin typeface="Monaco"/>
                <a:cs typeface="Monaco"/>
              </a:rPr>
              <a:t>nav</a:t>
            </a:r>
            <a:r>
              <a:rPr lang="en-US" dirty="0">
                <a:solidFill>
                  <a:srgbClr val="CCC1DA"/>
                </a:solidFill>
                <a:latin typeface="Monaco"/>
                <a:cs typeface="Monaco"/>
              </a:rPr>
              <a:t> </a:t>
            </a:r>
            <a:r>
              <a:rPr lang="en-US" dirty="0" err="1">
                <a:solidFill>
                  <a:srgbClr val="CCC1DA"/>
                </a:solidFill>
                <a:latin typeface="Monaco"/>
                <a:cs typeface="Monaco"/>
              </a:rPr>
              <a:t>navbar-nav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			&lt;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&gt;&lt;a 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href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="/"&gt;X-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Tudão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&lt;/a&gt;&lt;/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li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		&lt;/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ul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Monaco"/>
                <a:cs typeface="Monaco"/>
              </a:rPr>
              <a:t>nav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pic>
        <p:nvPicPr>
          <p:cNvPr id="9" name="Picture 8" descr="twitter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8" y="697975"/>
            <a:ext cx="385233" cy="385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Quem sou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25061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Front-end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Developer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há 10 anos no mercado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Trabalhei em empresas como o jornal Valor Econômico e o Walmart.com e já prestei serviços para Clinique, Santander, Bradesco, FEBRABAN. 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Atualmente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freelancer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1526" y="4715934"/>
            <a:ext cx="8068733" cy="1477328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rgbClr val="E46B65"/>
                </a:solidFill>
                <a:latin typeface="Trebuchet MS"/>
                <a:cs typeface="Trebuchet MS"/>
              </a:rPr>
              <a:t>&lt;Email&gt; </a:t>
            </a:r>
            <a:r>
              <a:rPr lang="pt-BR" dirty="0">
                <a:solidFill>
                  <a:schemeClr val="bg1"/>
                </a:solidFill>
                <a:latin typeface="Trebuchet MS"/>
                <a:cs typeface="Trebuchet MS"/>
              </a:rPr>
              <a:t>heloisa.biagi@gmail.com</a:t>
            </a:r>
          </a:p>
          <a:p>
            <a:r>
              <a:rPr lang="pt-BR" dirty="0">
                <a:solidFill>
                  <a:srgbClr val="E46B65"/>
                </a:solidFill>
                <a:latin typeface="Trebuchet MS"/>
                <a:cs typeface="Trebuchet MS"/>
              </a:rPr>
              <a:t>&lt;</a:t>
            </a:r>
            <a:r>
              <a:rPr lang="pt-BR" dirty="0" err="1">
                <a:solidFill>
                  <a:srgbClr val="E46B65"/>
                </a:solidFill>
                <a:latin typeface="Trebuchet MS"/>
                <a:cs typeface="Trebuchet MS"/>
              </a:rPr>
              <a:t>LinkedIn</a:t>
            </a:r>
            <a:r>
              <a:rPr lang="pt-BR" dirty="0">
                <a:solidFill>
                  <a:srgbClr val="E46B65"/>
                </a:solidFill>
                <a:latin typeface="Trebuchet MS"/>
                <a:cs typeface="Trebuchet MS"/>
              </a:rPr>
              <a:t>&gt; </a:t>
            </a:r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https://www.linkedin.com/in/heloisa-biagi-90a5721b</a:t>
            </a:r>
          </a:p>
          <a:p>
            <a:r>
              <a:rPr lang="en-US" dirty="0">
                <a:solidFill>
                  <a:srgbClr val="E46B65"/>
                </a:solidFill>
                <a:latin typeface="Trebuchet MS"/>
                <a:cs typeface="Trebuchet MS"/>
              </a:rPr>
              <a:t>&lt;</a:t>
            </a:r>
            <a:r>
              <a:rPr lang="en-US" dirty="0" err="1">
                <a:solidFill>
                  <a:srgbClr val="E46B65"/>
                </a:solidFill>
                <a:latin typeface="Trebuchet MS"/>
                <a:cs typeface="Trebuchet MS"/>
              </a:rPr>
              <a:t>Site_pessoal</a:t>
            </a:r>
            <a:r>
              <a:rPr lang="en-US" dirty="0">
                <a:solidFill>
                  <a:srgbClr val="E46B65"/>
                </a:solidFill>
                <a:latin typeface="Trebuchet MS"/>
                <a:cs typeface="Trebuchet MS"/>
              </a:rPr>
              <a:t>&gt; </a:t>
            </a:r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http://</a:t>
            </a:r>
            <a:r>
              <a:rPr lang="en-US" dirty="0" err="1">
                <a:solidFill>
                  <a:schemeClr val="bg1"/>
                </a:solidFill>
                <a:latin typeface="Trebuchet MS"/>
                <a:cs typeface="Trebuchet MS"/>
              </a:rPr>
              <a:t>www.heloisabiagi.com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E46B65"/>
                </a:solidFill>
                <a:latin typeface="Trebuchet MS"/>
                <a:cs typeface="Trebuchet MS"/>
              </a:rPr>
              <a:t>&lt;</a:t>
            </a:r>
            <a:r>
              <a:rPr lang="en-US" dirty="0" err="1">
                <a:solidFill>
                  <a:srgbClr val="E46B65"/>
                </a:solidFill>
                <a:latin typeface="Trebuchet MS"/>
                <a:cs typeface="Trebuchet MS"/>
              </a:rPr>
              <a:t>Slideshare</a:t>
            </a:r>
            <a:r>
              <a:rPr lang="en-US" dirty="0">
                <a:solidFill>
                  <a:srgbClr val="E46B65"/>
                </a:solidFill>
                <a:latin typeface="Trebuchet MS"/>
                <a:cs typeface="Trebuchet MS"/>
              </a:rPr>
              <a:t>&gt; </a:t>
            </a:r>
            <a:r>
              <a:rPr lang="en-US" dirty="0">
                <a:solidFill>
                  <a:schemeClr val="bg1"/>
                </a:solidFill>
                <a:latin typeface="Trebuchet MS"/>
                <a:cs typeface="Trebuchet MS"/>
              </a:rPr>
              <a:t>http://pt.slideshare.net/HeloisaBiagi</a:t>
            </a:r>
          </a:p>
          <a:p>
            <a:endParaRPr lang="pt-BR" dirty="0"/>
          </a:p>
        </p:txBody>
      </p:sp>
      <p:grpSp>
        <p:nvGrpSpPr>
          <p:cNvPr id="12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13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15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14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 – o que é?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rebuchet MS"/>
                <a:cs typeface="Trebuchet MS"/>
              </a:rPr>
              <a:t> grid</a:t>
            </a: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: sistema de posicionamento de elementos e breakpoints.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Group 7"/>
          <p:cNvGrpSpPr/>
          <p:nvPr/>
        </p:nvGrpSpPr>
        <p:grpSpPr>
          <a:xfrm>
            <a:off x="2011526" y="422027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pic>
        <p:nvPicPr>
          <p:cNvPr id="9" name="Picture 8" descr="twitter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8" y="697975"/>
            <a:ext cx="385233" cy="385233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2055208" y="2809517"/>
            <a:ext cx="8068733" cy="3139321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&lt;div class=“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container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”&gt;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&lt;div class=“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row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”&gt; &lt;!– 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recipiente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 para </a:t>
            </a:r>
            <a:r>
              <a:rPr lang="en-US" dirty="0" err="1" smtClean="0">
                <a:solidFill>
                  <a:schemeClr val="bg1"/>
                </a:solidFill>
                <a:latin typeface="Monaco"/>
                <a:cs typeface="Monaco"/>
              </a:rPr>
              <a:t>colunas</a:t>
            </a:r>
            <a:r>
              <a:rPr lang="en-US" dirty="0">
                <a:solidFill>
                  <a:schemeClr val="bg1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  <a:sym typeface="Wingdings"/>
              </a:rPr>
              <a:t>--&gt;</a:t>
            </a:r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&lt;!–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md: &gt; 992px 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		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sm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 &gt; 768px 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  <a:sym typeface="Wingdings"/>
              </a:rPr>
              <a:t>--&gt;</a:t>
            </a:r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&lt;div class=“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col-md-4 col-sm-12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”&gt;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&lt;/div&gt;</a:t>
            </a:r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&lt;div class=“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Monaco"/>
                <a:cs typeface="Monaco"/>
              </a:rPr>
              <a:t>col-md-8 col-sm-12</a:t>
            </a:r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”&gt;</a:t>
            </a:r>
            <a:endParaRPr lang="en-US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	&lt;/div&gt;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	&lt;/div&gt;</a:t>
            </a:r>
          </a:p>
          <a:p>
            <a:r>
              <a:rPr lang="en-US" dirty="0" smtClean="0">
                <a:solidFill>
                  <a:schemeClr val="bg1"/>
                </a:solidFill>
                <a:latin typeface="Monaco"/>
                <a:cs typeface="Monaco"/>
              </a:rPr>
              <a:t>&lt;/div&gt;</a:t>
            </a:r>
            <a:endParaRPr lang="en-US" dirty="0">
              <a:solidFill>
                <a:schemeClr val="bg1"/>
              </a:solidFill>
              <a:latin typeface="Monaco"/>
              <a:cs typeface="Monaco"/>
            </a:endParaRP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8016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85765"/>
            </a:gs>
            <a:gs pos="0">
              <a:srgbClr val="41555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Referência de códigos e componentes: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http://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getbootstrap.com</a:t>
            </a:r>
            <a:r>
              <a:rPr lang="en-US" sz="2400" dirty="0">
                <a:solidFill>
                  <a:schemeClr val="bg1"/>
                </a:solidFill>
                <a:latin typeface="Trebuchet MS"/>
                <a:cs typeface="Trebuchet MS"/>
              </a:rPr>
              <a:t>/components/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1526" y="422027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Bootstrap</a:t>
            </a:r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 – exemplos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pic>
        <p:nvPicPr>
          <p:cNvPr id="11" name="Picture 10" descr="twitter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08" y="697975"/>
            <a:ext cx="385233" cy="385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85765"/>
            </a:gs>
            <a:gs pos="0">
              <a:srgbClr val="41555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iMasters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http://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www.imasters.com.br</a:t>
            </a:r>
            <a:endParaRPr lang="pt-BR" sz="2400" dirty="0">
              <a:solidFill>
                <a:schemeClr val="accent4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Tableless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2400" dirty="0">
                <a:solidFill>
                  <a:srgbClr val="B3A2C7"/>
                </a:solidFill>
                <a:latin typeface="Trebuchet MS"/>
                <a:cs typeface="Trebuchet MS"/>
              </a:rPr>
              <a:t>http://</a:t>
            </a:r>
            <a:r>
              <a:rPr lang="en-US" sz="2400" dirty="0" err="1">
                <a:solidFill>
                  <a:srgbClr val="B3A2C7"/>
                </a:solidFill>
                <a:latin typeface="Trebuchet MS"/>
                <a:cs typeface="Trebuchet MS"/>
              </a:rPr>
              <a:t>tableless.com</a:t>
            </a:r>
            <a:endParaRPr lang="pt-BR" sz="2400" dirty="0">
              <a:solidFill>
                <a:srgbClr val="B3A2C7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Maujor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2400" dirty="0">
                <a:solidFill>
                  <a:srgbClr val="B3A2C7"/>
                </a:solidFill>
                <a:latin typeface="Trebuchet MS"/>
                <a:cs typeface="Trebuchet MS"/>
              </a:rPr>
              <a:t>http://</a:t>
            </a:r>
            <a:r>
              <a:rPr lang="en-US" sz="2400" dirty="0" err="1">
                <a:solidFill>
                  <a:srgbClr val="B3A2C7"/>
                </a:solidFill>
                <a:latin typeface="Trebuchet MS"/>
                <a:cs typeface="Trebuchet MS"/>
              </a:rPr>
              <a:t>www.maujor.com</a:t>
            </a:r>
            <a:endParaRPr lang="pt-BR" sz="2400" dirty="0">
              <a:solidFill>
                <a:srgbClr val="B3A2C7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CSS-Tricks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2400" dirty="0" err="1">
                <a:solidFill>
                  <a:srgbClr val="B3A2C7"/>
                </a:solidFill>
                <a:latin typeface="Trebuchet MS"/>
                <a:cs typeface="Trebuchet MS"/>
              </a:rPr>
              <a:t>https://css-tricks.com</a:t>
            </a:r>
            <a:r>
              <a:rPr lang="en-US" sz="2400" dirty="0">
                <a:solidFill>
                  <a:srgbClr val="B3A2C7"/>
                </a:solidFill>
                <a:latin typeface="Trebuchet MS"/>
                <a:cs typeface="Trebuchet MS"/>
              </a:rPr>
              <a:t>/</a:t>
            </a:r>
            <a:endParaRPr lang="pt-BR" sz="2400" dirty="0">
              <a:solidFill>
                <a:srgbClr val="B3A2C7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Smashing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Magazine:  </a:t>
            </a:r>
            <a:r>
              <a:rPr lang="en-US" sz="2400" dirty="0">
                <a:solidFill>
                  <a:srgbClr val="B3A2C7"/>
                </a:solidFill>
                <a:latin typeface="Trebuchet MS"/>
                <a:cs typeface="Trebuchet MS"/>
              </a:rPr>
              <a:t>https://</a:t>
            </a:r>
            <a:r>
              <a:rPr lang="en-US" sz="2400" dirty="0" err="1">
                <a:solidFill>
                  <a:srgbClr val="B3A2C7"/>
                </a:solidFill>
                <a:latin typeface="Trebuchet MS"/>
                <a:cs typeface="Trebuchet MS"/>
              </a:rPr>
              <a:t>www.smashingmagazine.com</a:t>
            </a:r>
            <a:endParaRPr lang="pt-BR" sz="2400" dirty="0">
              <a:solidFill>
                <a:srgbClr val="B3A2C7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011526" y="422027"/>
            <a:ext cx="634059" cy="751785"/>
            <a:chOff x="457200" y="293659"/>
            <a:chExt cx="829004" cy="982926"/>
          </a:xfrm>
        </p:grpSpPr>
        <p:sp>
          <p:nvSpPr>
            <p:cNvPr id="7" name="Rounded Rectangle 6"/>
            <p:cNvSpPr/>
            <p:nvPr/>
          </p:nvSpPr>
          <p:spPr>
            <a:xfrm>
              <a:off x="457200" y="486363"/>
              <a:ext cx="634059" cy="79022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" y="460963"/>
              <a:ext cx="634059" cy="7902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256" y="460963"/>
              <a:ext cx="263409" cy="24616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Isosceles Triangle 4"/>
            <p:cNvSpPr/>
            <p:nvPr/>
          </p:nvSpPr>
          <p:spPr>
            <a:xfrm rot="2880110">
              <a:off x="950153" y="280987"/>
              <a:ext cx="323380" cy="348723"/>
            </a:xfrm>
            <a:prstGeom prst="triangle">
              <a:avLst/>
            </a:prstGeom>
            <a:solidFill>
              <a:srgbClr val="4857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aseline="-25000" dirty="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Referências para estudo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81" y="2573867"/>
            <a:ext cx="2267387" cy="1143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&lt;/ FIM &gt;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06535" y="6019800"/>
            <a:ext cx="4732867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pt-BR" sz="2400" dirty="0">
                <a:solidFill>
                  <a:srgbClr val="B3A2C7"/>
                </a:solidFill>
                <a:latin typeface="Trebuchet MS"/>
                <a:ea typeface="+mj-ea"/>
                <a:cs typeface="Trebuchet MS"/>
              </a:rPr>
              <a:t>Muito obrigada!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Objetivos do </a:t>
            </a:r>
            <a:r>
              <a:rPr lang="pt-BR" dirty="0" err="1" smtClean="0">
                <a:solidFill>
                  <a:srgbClr val="FFFFFF"/>
                </a:solidFill>
                <a:latin typeface="Bebas Neue"/>
                <a:cs typeface="Bebas Neue"/>
              </a:rPr>
              <a:t>Meetup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Explorar o CSS, sua sintaxe, propriedades, aprender a utilizar a linguagem para estruturar layouts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Ter um primeiro contato com 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Bootstrap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framework de desenvolvimento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front-end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desenvolvido pela equipe do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Twitter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para agilizar a construção de páginas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Muito código e diversão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Mãos à obra!</a:t>
            </a:r>
          </a:p>
        </p:txBody>
      </p:sp>
      <p:grpSp>
        <p:nvGrpSpPr>
          <p:cNvPr id="11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12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14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13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o que é?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CSS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Cascading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Style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Sheets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(Folhas de estilo em cascata). Modificação da aparência dos elementos de uma página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Proposta pelo cientista norueguês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Hakon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Wiun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Lie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, que trabalhava no desenvolvimento do HTML junto de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Tim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Berns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Lee. Apesar de ter sido criada em 1994, seu suporte pelos navegadores só começou a ser relevante a partir de 2000, com o lançamento do Internet Explorer 5.0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Ainda hoje, diferença de suporte entre diferentes navegadores e versões</a:t>
            </a:r>
          </a:p>
        </p:txBody>
      </p:sp>
      <p:grpSp>
        <p:nvGrpSpPr>
          <p:cNvPr id="8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o que é?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446193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CSS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arquivo externo que armazena informações de estilo </a:t>
            </a: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=&gt; 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separação de marcação e estilo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Seletor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o elemento a ser modificado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Propriedade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o atributo visual do elemento que desejamos definir ou alterar, como por exemplo, a cor de um texto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rgbClr val="E46B65"/>
                </a:solidFill>
                <a:latin typeface="Trebuchet MS"/>
                <a:cs typeface="Trebuchet MS"/>
              </a:rPr>
              <a:t>Valor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: o valor da propriedade</a:t>
            </a:r>
          </a:p>
        </p:txBody>
      </p:sp>
      <p:grpSp>
        <p:nvGrpSpPr>
          <p:cNvPr id="8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estrutura básica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8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10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97065" y="2651610"/>
            <a:ext cx="8068733" cy="2308324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seletor1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propriedade1: valor1;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propriedade2: valor2;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seletor2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propriedade1: valor1;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9266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Definições do CSS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estrutura básica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97065" y="2372605"/>
            <a:ext cx="8068733" cy="1200329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&lt;link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rel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>
                <a:solidFill>
                  <a:srgbClr val="E46B65"/>
                </a:solidFill>
                <a:latin typeface="Monaco"/>
                <a:cs typeface="Monaco"/>
              </a:rPr>
              <a:t>stylesheet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”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type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>
                <a:solidFill>
                  <a:srgbClr val="E46B65"/>
                </a:solidFill>
                <a:latin typeface="Monaco"/>
                <a:cs typeface="Monaco"/>
              </a:rPr>
              <a:t>text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/</a:t>
            </a:r>
            <a:r>
              <a:rPr lang="pt-BR" dirty="0" err="1">
                <a:solidFill>
                  <a:srgbClr val="E46B65"/>
                </a:solidFill>
                <a:latin typeface="Monaco"/>
                <a:cs typeface="Monaco"/>
              </a:rPr>
              <a:t>css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” 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href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=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“</a:t>
            </a:r>
            <a:r>
              <a:rPr lang="pt-BR" dirty="0" err="1">
                <a:solidFill>
                  <a:srgbClr val="E46B65"/>
                </a:solidFill>
                <a:latin typeface="Monaco"/>
                <a:cs typeface="Monaco"/>
              </a:rPr>
              <a:t>endereco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/estilo.</a:t>
            </a:r>
            <a:r>
              <a:rPr lang="pt-BR" dirty="0" err="1">
                <a:solidFill>
                  <a:srgbClr val="E46B65"/>
                </a:solidFill>
                <a:latin typeface="Monaco"/>
                <a:cs typeface="Monaco"/>
              </a:rPr>
              <a:t>css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”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59266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Inserindo CSS na página: arquivo externo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7064" y="3953934"/>
            <a:ext cx="8213736" cy="5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120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Inserindo CSS na página: a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tag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&lt;style&gt;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7065" y="4546601"/>
            <a:ext cx="8068733" cy="2031325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&lt;style&gt;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	seletor1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		propriedade1: valor1;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	}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>
                <a:solidFill>
                  <a:srgbClr val="E46B65"/>
                </a:solidFill>
                <a:latin typeface="Monaco"/>
                <a:cs typeface="Monaco"/>
              </a:rPr>
              <a:t>&lt;/style&gt;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head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080" y="274638"/>
            <a:ext cx="751672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rgbClr val="FFFFFF"/>
                </a:solidFill>
                <a:latin typeface="Bebas Neue"/>
                <a:cs typeface="Bebas Neue"/>
              </a:rPr>
              <a:t>CSS – cores</a:t>
            </a:r>
            <a:endParaRPr lang="pt-BR" dirty="0">
              <a:solidFill>
                <a:srgbClr val="FFFFFF"/>
              </a:solidFill>
              <a:latin typeface="Bebas Neue"/>
              <a:cs typeface="Bebas Neue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1526" y="422027"/>
            <a:ext cx="634059" cy="751785"/>
            <a:chOff x="453004" y="274638"/>
            <a:chExt cx="634059" cy="751785"/>
          </a:xfrm>
        </p:grpSpPr>
        <p:grpSp>
          <p:nvGrpSpPr>
            <p:cNvPr id="8" name="Group 7"/>
            <p:cNvGrpSpPr/>
            <p:nvPr/>
          </p:nvGrpSpPr>
          <p:grpSpPr>
            <a:xfrm>
              <a:off x="453004" y="274638"/>
              <a:ext cx="634059" cy="751785"/>
              <a:chOff x="457200" y="293659"/>
              <a:chExt cx="829004" cy="98292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" y="486363"/>
                <a:ext cx="634059" cy="790222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7200" y="460963"/>
                <a:ext cx="634059" cy="790222"/>
              </a:xfrm>
              <a:prstGeom prst="roundRect">
                <a:avLst/>
              </a:prstGeom>
              <a:solidFill>
                <a:srgbClr val="E46B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37256" y="460963"/>
                <a:ext cx="263409" cy="246163"/>
              </a:xfrm>
              <a:prstGeom prst="roundRect">
                <a:avLst/>
              </a:prstGeom>
              <a:solidFill>
                <a:srgbClr val="D74A4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2880110">
                <a:off x="950153" y="280987"/>
                <a:ext cx="323380" cy="348723"/>
              </a:xfrm>
              <a:prstGeom prst="triangle">
                <a:avLst/>
              </a:prstGeom>
              <a:solidFill>
                <a:srgbClr val="48576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aseline="-25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95693" y="563357"/>
              <a:ext cx="400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FFFF"/>
                  </a:solidFill>
                  <a:latin typeface="Monaco"/>
                  <a:cs typeface="Monaco"/>
                </a:rPr>
                <a:t>{}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05532" y="4245810"/>
            <a:ext cx="8068733" cy="1754326"/>
          </a:xfrm>
          <a:prstGeom prst="rect">
            <a:avLst/>
          </a:prstGeom>
          <a:solidFill>
            <a:srgbClr val="3A4B5C"/>
          </a:solidFill>
        </p:spPr>
        <p:txBody>
          <a:bodyPr wrap="square" rtlCol="0" anchor="ctr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header {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err="1">
                <a:solidFill>
                  <a:schemeClr val="bg1"/>
                </a:solidFill>
                <a:latin typeface="Monaco"/>
                <a:cs typeface="Monaco"/>
              </a:rPr>
              <a:t>color</a:t>
            </a:r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: #FFFFFF;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background-color: #FF0000; /* cor hexadecimal 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*/</a:t>
            </a: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	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background-color: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rgba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(255, 255, 244, 1) /* cor </a:t>
            </a:r>
            <a:r>
              <a:rPr lang="pt-BR" dirty="0" err="1" smtClean="0">
                <a:solidFill>
                  <a:schemeClr val="bg1"/>
                </a:solidFill>
                <a:latin typeface="Monaco"/>
                <a:cs typeface="Monaco"/>
              </a:rPr>
              <a:t>RGBa</a:t>
            </a:r>
            <a:r>
              <a:rPr lang="pt-BR" dirty="0" smtClean="0">
                <a:solidFill>
                  <a:schemeClr val="bg1"/>
                </a:solidFill>
                <a:latin typeface="Monaco"/>
                <a:cs typeface="Monaco"/>
              </a:rPr>
              <a:t>, onde o último valor é a opacidade (0 a 1)*/</a:t>
            </a:r>
            <a:endParaRPr lang="pt-BR" dirty="0">
              <a:solidFill>
                <a:schemeClr val="bg1"/>
              </a:solidFill>
              <a:latin typeface="Monaco"/>
              <a:cs typeface="Monaco"/>
            </a:endParaRPr>
          </a:p>
          <a:p>
            <a:r>
              <a:rPr lang="pt-BR" dirty="0">
                <a:solidFill>
                  <a:schemeClr val="bg1"/>
                </a:solidFill>
                <a:latin typeface="Monaco"/>
                <a:cs typeface="Monaco"/>
              </a:rPr>
              <a:t>}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97064" y="1600201"/>
            <a:ext cx="8213736" cy="26416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Seletor básico: </a:t>
            </a:r>
            <a:r>
              <a:rPr lang="pt-BR" sz="2400" dirty="0" err="1">
                <a:solidFill>
                  <a:schemeClr val="bg1"/>
                </a:solidFill>
                <a:latin typeface="Trebuchet MS"/>
                <a:cs typeface="Trebuchet MS"/>
              </a:rPr>
              <a:t>tag</a:t>
            </a:r>
            <a:endParaRPr lang="pt-BR"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Propriedades: mudança de cor (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color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 e </a:t>
            </a:r>
            <a:r>
              <a:rPr lang="pt-BR" sz="2400" dirty="0" err="1">
                <a:solidFill>
                  <a:srgbClr val="E46B65"/>
                </a:solidFill>
                <a:latin typeface="Trebuchet MS"/>
                <a:cs typeface="Trebuchet MS"/>
              </a:rPr>
              <a:t>background-color</a:t>
            </a: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pt-BR" sz="2400" dirty="0">
                <a:solidFill>
                  <a:schemeClr val="bg1"/>
                </a:solidFill>
                <a:latin typeface="Trebuchet MS"/>
                <a:cs typeface="Trebuchet MS"/>
              </a:rPr>
              <a:t>Cores: podem ser definidas principalmente em RGB, RGBA, nomes pré-definidos e hexadecimal. Valores hexadecimais são os mais comuns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1362</Words>
  <Application>Microsoft Macintosh PowerPoint</Application>
  <PresentationFormat>Widescreen</PresentationFormat>
  <Paragraphs>246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Bebas Neue</vt:lpstr>
      <vt:lpstr>Calibri</vt:lpstr>
      <vt:lpstr>Monaco</vt:lpstr>
      <vt:lpstr>Trebuchet MS</vt:lpstr>
      <vt:lpstr>Wingdings</vt:lpstr>
      <vt:lpstr>Arial</vt:lpstr>
      <vt:lpstr>Office Theme</vt:lpstr>
      <vt:lpstr>Apresentação do PowerPoint</vt:lpstr>
      <vt:lpstr>“Código é poesia”</vt:lpstr>
      <vt:lpstr>Quem sou</vt:lpstr>
      <vt:lpstr>Objetivos do Meetup</vt:lpstr>
      <vt:lpstr>CSS – o que é?</vt:lpstr>
      <vt:lpstr>CSS – o que é?</vt:lpstr>
      <vt:lpstr>CSS – estrutura básica</vt:lpstr>
      <vt:lpstr>CSS – estrutura básica</vt:lpstr>
      <vt:lpstr>CSS – cores</vt:lpstr>
      <vt:lpstr>CSS – seletores</vt:lpstr>
      <vt:lpstr>CSS – seletores</vt:lpstr>
      <vt:lpstr>CSS – fontes</vt:lpstr>
      <vt:lpstr>CSS – fontes</vt:lpstr>
      <vt:lpstr>CSS – dimensões</vt:lpstr>
      <vt:lpstr>CSS – BORDAS</vt:lpstr>
      <vt:lpstr>CSS – box model</vt:lpstr>
      <vt:lpstr>CSS – BOX MODEL</vt:lpstr>
      <vt:lpstr>CSS – pseudo-seletores</vt:lpstr>
      <vt:lpstr>&lt;Posicionando o layout&gt;</vt:lpstr>
      <vt:lpstr>CSS – display</vt:lpstr>
      <vt:lpstr>CSS – FLOAT</vt:lpstr>
      <vt:lpstr>CSS – POSITION</vt:lpstr>
      <vt:lpstr>CSS3 – display</vt:lpstr>
      <vt:lpstr>CSS – displays CSS3</vt:lpstr>
      <vt:lpstr>CSS3 – MEDIA QUERIES</vt:lpstr>
      <vt:lpstr>CSS3 – MEDIA QUERIES</vt:lpstr>
      <vt:lpstr>Apresentação do PowerPoint</vt:lpstr>
      <vt:lpstr>Bootstrap – o que é?</vt:lpstr>
      <vt:lpstr>Bootstrap – exemplos</vt:lpstr>
      <vt:lpstr>Bootstrap – o que é?</vt:lpstr>
      <vt:lpstr>Bootstrap – exemplos</vt:lpstr>
      <vt:lpstr>Referências para estudo</vt:lpstr>
      <vt:lpstr>&lt;/ FIM &gt;</vt:lpstr>
    </vt:vector>
  </TitlesOfParts>
  <Company>None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Heloisa Biagi</dc:creator>
  <cp:lastModifiedBy>Heloisa Biagi</cp:lastModifiedBy>
  <cp:revision>90</cp:revision>
  <dcterms:created xsi:type="dcterms:W3CDTF">2016-08-09T00:08:56Z</dcterms:created>
  <dcterms:modified xsi:type="dcterms:W3CDTF">2016-10-22T01:41:15Z</dcterms:modified>
</cp:coreProperties>
</file>