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71"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6/30/2022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421788" y="1291107"/>
            <a:ext cx="8915399" cy="2262781"/>
          </a:xfrm>
        </p:spPr>
        <p:txBody>
          <a:bodyPr/>
          <a:lstStyle/>
          <a:p>
            <a:r>
              <a:rPr lang="es-MX" dirty="0"/>
              <a:t>Presentación</a:t>
            </a:r>
          </a:p>
        </p:txBody>
      </p:sp>
      <p:sp>
        <p:nvSpPr>
          <p:cNvPr id="3" name="Subtítulo 2"/>
          <p:cNvSpPr>
            <a:spLocks noGrp="1"/>
          </p:cNvSpPr>
          <p:nvPr>
            <p:ph type="subTitle" idx="1"/>
          </p:nvPr>
        </p:nvSpPr>
        <p:spPr/>
        <p:txBody>
          <a:bodyPr>
            <a:normAutofit lnSpcReduction="10000"/>
          </a:bodyPr>
          <a:lstStyle/>
          <a:p>
            <a:r>
              <a:rPr lang="es-MX" dirty="0"/>
              <a:t>Carlos Manuel Anguiano Ceniceros</a:t>
            </a:r>
          </a:p>
          <a:p>
            <a:r>
              <a:rPr lang="es-MX" dirty="0"/>
              <a:t>Alonso Manuel Reyes</a:t>
            </a:r>
          </a:p>
          <a:p>
            <a:r>
              <a:rPr lang="es-MX" dirty="0"/>
              <a:t>Jorge </a:t>
            </a:r>
            <a:r>
              <a:rPr lang="es-MX"/>
              <a:t>Lucio Gonzales</a:t>
            </a:r>
          </a:p>
        </p:txBody>
      </p:sp>
    </p:spTree>
    <p:extLst>
      <p:ext uri="{BB962C8B-B14F-4D97-AF65-F5344CB8AC3E}">
        <p14:creationId xmlns:p14="http://schemas.microsoft.com/office/powerpoint/2010/main" val="3703532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01251" y="634563"/>
            <a:ext cx="8911687" cy="1280890"/>
          </a:xfrm>
        </p:spPr>
        <p:txBody>
          <a:bodyPr/>
          <a:lstStyle/>
          <a:p>
            <a:r>
              <a:rPr lang="es-MX" dirty="0"/>
              <a:t>Esquemas de wherehouse </a:t>
            </a:r>
          </a:p>
        </p:txBody>
      </p:sp>
      <p:sp>
        <p:nvSpPr>
          <p:cNvPr id="3" name="Marcador de contenido 2"/>
          <p:cNvSpPr>
            <a:spLocks noGrp="1"/>
          </p:cNvSpPr>
          <p:nvPr>
            <p:ph idx="1"/>
          </p:nvPr>
        </p:nvSpPr>
        <p:spPr>
          <a:xfrm>
            <a:off x="1679062" y="1384478"/>
            <a:ext cx="10058400" cy="5473522"/>
          </a:xfrm>
        </p:spPr>
        <p:txBody>
          <a:bodyPr>
            <a:normAutofit/>
          </a:bodyPr>
          <a:lstStyle/>
          <a:p>
            <a:pPr marL="0" indent="0">
              <a:buNone/>
            </a:pPr>
            <a:r>
              <a:rPr lang="es-MX" dirty="0"/>
              <a:t>El esquema multidimensional </a:t>
            </a:r>
          </a:p>
          <a:p>
            <a:pPr marL="0" indent="0">
              <a:buNone/>
            </a:pPr>
            <a:r>
              <a:rPr lang="es-MX" dirty="0"/>
              <a:t>está especialmente diseñado para modelar sistemas de almacenamiento de datos. Los esquemas están diseñados para abordar las necesidades únicas de bases de datos muy grandes diseñadas para el propósito analítico.</a:t>
            </a:r>
          </a:p>
          <a:p>
            <a:pPr marL="0" indent="0">
              <a:buNone/>
            </a:pPr>
            <a:r>
              <a:rPr lang="es-MX" dirty="0"/>
              <a:t>Son 3 tipos principales de esquemas multidimensionales</a:t>
            </a:r>
          </a:p>
        </p:txBody>
      </p:sp>
      <p:pic>
        <p:nvPicPr>
          <p:cNvPr id="4" name="Imagen 3">
            <a:extLst>
              <a:ext uri="{FF2B5EF4-FFF2-40B4-BE49-F238E27FC236}">
                <a16:creationId xmlns:a16="http://schemas.microsoft.com/office/drawing/2014/main" id="{99416156-0167-46E9-B567-9DE7DDAE8F99}"/>
              </a:ext>
            </a:extLst>
          </p:cNvPr>
          <p:cNvPicPr>
            <a:picLocks noChangeAspect="1"/>
          </p:cNvPicPr>
          <p:nvPr/>
        </p:nvPicPr>
        <p:blipFill rotWithShape="1">
          <a:blip r:embed="rId2"/>
          <a:srcRect t="8186" b="7783"/>
          <a:stretch/>
        </p:blipFill>
        <p:spPr>
          <a:xfrm>
            <a:off x="3810000" y="3508744"/>
            <a:ext cx="4572000" cy="2881423"/>
          </a:xfrm>
          <a:prstGeom prst="rect">
            <a:avLst/>
          </a:prstGeom>
        </p:spPr>
      </p:pic>
    </p:spTree>
    <p:extLst>
      <p:ext uri="{BB962C8B-B14F-4D97-AF65-F5344CB8AC3E}">
        <p14:creationId xmlns:p14="http://schemas.microsoft.com/office/powerpoint/2010/main" val="3644162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EB0B38-234B-46DC-8872-52A2B7BD673A}"/>
              </a:ext>
            </a:extLst>
          </p:cNvPr>
          <p:cNvSpPr>
            <a:spLocks noGrp="1"/>
          </p:cNvSpPr>
          <p:nvPr>
            <p:ph type="title"/>
          </p:nvPr>
        </p:nvSpPr>
        <p:spPr>
          <a:xfrm>
            <a:off x="1640155" y="624110"/>
            <a:ext cx="8911687" cy="1280890"/>
          </a:xfrm>
        </p:spPr>
        <p:txBody>
          <a:bodyPr/>
          <a:lstStyle/>
          <a:p>
            <a:r>
              <a:rPr lang="es-MX" dirty="0"/>
              <a:t>Esquema de estrella</a:t>
            </a:r>
          </a:p>
        </p:txBody>
      </p:sp>
      <p:sp>
        <p:nvSpPr>
          <p:cNvPr id="3" name="Marcador de contenido 2">
            <a:extLst>
              <a:ext uri="{FF2B5EF4-FFF2-40B4-BE49-F238E27FC236}">
                <a16:creationId xmlns:a16="http://schemas.microsoft.com/office/drawing/2014/main" id="{4D6A96DC-39D2-43DB-886F-8AF29159C08A}"/>
              </a:ext>
            </a:extLst>
          </p:cNvPr>
          <p:cNvSpPr>
            <a:spLocks noGrp="1"/>
          </p:cNvSpPr>
          <p:nvPr>
            <p:ph idx="1"/>
          </p:nvPr>
        </p:nvSpPr>
        <p:spPr>
          <a:xfrm>
            <a:off x="2754811" y="1538176"/>
            <a:ext cx="8107141" cy="1428307"/>
          </a:xfrm>
        </p:spPr>
        <p:txBody>
          <a:bodyPr/>
          <a:lstStyle/>
          <a:p>
            <a:pPr marL="0" indent="0">
              <a:buNone/>
            </a:pPr>
            <a:r>
              <a:rPr lang="es-MX" dirty="0"/>
              <a:t>es el tipo más simple de esquema de Data </a:t>
            </a:r>
            <a:r>
              <a:rPr lang="es-MX" dirty="0" err="1"/>
              <a:t>Warehouse</a:t>
            </a:r>
            <a:r>
              <a:rPr lang="es-MX" dirty="0"/>
              <a:t>. Se conoce como esquema estelar ya que su estructura se asemeja a una estrella</a:t>
            </a:r>
          </a:p>
        </p:txBody>
      </p:sp>
      <p:pic>
        <p:nvPicPr>
          <p:cNvPr id="4" name="Imagen 3">
            <a:extLst>
              <a:ext uri="{FF2B5EF4-FFF2-40B4-BE49-F238E27FC236}">
                <a16:creationId xmlns:a16="http://schemas.microsoft.com/office/drawing/2014/main" id="{5A3826EE-56DB-45BD-BD6B-60CB193C8BC7}"/>
              </a:ext>
            </a:extLst>
          </p:cNvPr>
          <p:cNvPicPr>
            <a:picLocks noChangeAspect="1"/>
          </p:cNvPicPr>
          <p:nvPr/>
        </p:nvPicPr>
        <p:blipFill>
          <a:blip r:embed="rId2"/>
          <a:stretch>
            <a:fillRect/>
          </a:stretch>
        </p:blipFill>
        <p:spPr>
          <a:xfrm>
            <a:off x="3444285" y="2201825"/>
            <a:ext cx="6248085" cy="4326929"/>
          </a:xfrm>
          <a:prstGeom prst="rect">
            <a:avLst/>
          </a:prstGeom>
        </p:spPr>
      </p:pic>
      <p:pic>
        <p:nvPicPr>
          <p:cNvPr id="5" name="Imagen 4">
            <a:extLst>
              <a:ext uri="{FF2B5EF4-FFF2-40B4-BE49-F238E27FC236}">
                <a16:creationId xmlns:a16="http://schemas.microsoft.com/office/drawing/2014/main" id="{93215D77-BE88-476F-B74E-2B114181C15F}"/>
              </a:ext>
            </a:extLst>
          </p:cNvPr>
          <p:cNvPicPr>
            <a:picLocks noChangeAspect="1"/>
          </p:cNvPicPr>
          <p:nvPr/>
        </p:nvPicPr>
        <p:blipFill>
          <a:blip r:embed="rId3"/>
          <a:stretch>
            <a:fillRect/>
          </a:stretch>
        </p:blipFill>
        <p:spPr>
          <a:xfrm>
            <a:off x="5698054" y="5778273"/>
            <a:ext cx="1476375" cy="723900"/>
          </a:xfrm>
          <a:prstGeom prst="rect">
            <a:avLst/>
          </a:prstGeom>
        </p:spPr>
      </p:pic>
    </p:spTree>
    <p:extLst>
      <p:ext uri="{BB962C8B-B14F-4D97-AF65-F5344CB8AC3E}">
        <p14:creationId xmlns:p14="http://schemas.microsoft.com/office/powerpoint/2010/main" val="322604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66EF50-FE44-4F52-80C2-10D0F3B88A6F}"/>
              </a:ext>
            </a:extLst>
          </p:cNvPr>
          <p:cNvSpPr>
            <a:spLocks noGrp="1"/>
          </p:cNvSpPr>
          <p:nvPr>
            <p:ph type="title"/>
          </p:nvPr>
        </p:nvSpPr>
        <p:spPr>
          <a:xfrm>
            <a:off x="1529669" y="624110"/>
            <a:ext cx="8911687" cy="1280890"/>
          </a:xfrm>
        </p:spPr>
        <p:txBody>
          <a:bodyPr/>
          <a:lstStyle/>
          <a:p>
            <a:r>
              <a:rPr lang="es-MX" dirty="0"/>
              <a:t>Esquema de galaxia</a:t>
            </a:r>
          </a:p>
        </p:txBody>
      </p:sp>
      <p:sp>
        <p:nvSpPr>
          <p:cNvPr id="3" name="Marcador de contenido 2">
            <a:extLst>
              <a:ext uri="{FF2B5EF4-FFF2-40B4-BE49-F238E27FC236}">
                <a16:creationId xmlns:a16="http://schemas.microsoft.com/office/drawing/2014/main" id="{A56035A0-CDE7-4ABC-9CE4-37866876BAE4}"/>
              </a:ext>
            </a:extLst>
          </p:cNvPr>
          <p:cNvSpPr>
            <a:spLocks noGrp="1"/>
          </p:cNvSpPr>
          <p:nvPr>
            <p:ph idx="1"/>
          </p:nvPr>
        </p:nvSpPr>
        <p:spPr/>
        <p:txBody>
          <a:bodyPr/>
          <a:lstStyle/>
          <a:p>
            <a:pPr marL="0" indent="0">
              <a:buNone/>
            </a:pPr>
            <a:r>
              <a:rPr lang="es-MX" dirty="0"/>
              <a:t>una combinación crea la relación entre la tabla de hechos y las tablas de dimensiones</a:t>
            </a:r>
          </a:p>
        </p:txBody>
      </p:sp>
      <p:pic>
        <p:nvPicPr>
          <p:cNvPr id="4" name="Imagen 3">
            <a:extLst>
              <a:ext uri="{FF2B5EF4-FFF2-40B4-BE49-F238E27FC236}">
                <a16:creationId xmlns:a16="http://schemas.microsoft.com/office/drawing/2014/main" id="{5FB61675-FB90-4747-AF9D-40551A56916E}"/>
              </a:ext>
            </a:extLst>
          </p:cNvPr>
          <p:cNvPicPr>
            <a:picLocks noChangeAspect="1"/>
          </p:cNvPicPr>
          <p:nvPr/>
        </p:nvPicPr>
        <p:blipFill>
          <a:blip r:embed="rId2"/>
          <a:stretch>
            <a:fillRect/>
          </a:stretch>
        </p:blipFill>
        <p:spPr>
          <a:xfrm>
            <a:off x="3534254" y="2696596"/>
            <a:ext cx="6907102" cy="3537294"/>
          </a:xfrm>
          <a:prstGeom prst="rect">
            <a:avLst/>
          </a:prstGeom>
        </p:spPr>
      </p:pic>
      <p:pic>
        <p:nvPicPr>
          <p:cNvPr id="5" name="Imagen 4">
            <a:extLst>
              <a:ext uri="{FF2B5EF4-FFF2-40B4-BE49-F238E27FC236}">
                <a16:creationId xmlns:a16="http://schemas.microsoft.com/office/drawing/2014/main" id="{F59ECAD2-5694-4E6A-95D0-17C25A5DB3BE}"/>
              </a:ext>
            </a:extLst>
          </p:cNvPr>
          <p:cNvPicPr>
            <a:picLocks noChangeAspect="1"/>
          </p:cNvPicPr>
          <p:nvPr/>
        </p:nvPicPr>
        <p:blipFill>
          <a:blip r:embed="rId3"/>
          <a:stretch>
            <a:fillRect/>
          </a:stretch>
        </p:blipFill>
        <p:spPr>
          <a:xfrm>
            <a:off x="5985512" y="5709813"/>
            <a:ext cx="1475360" cy="725487"/>
          </a:xfrm>
          <a:prstGeom prst="rect">
            <a:avLst/>
          </a:prstGeom>
        </p:spPr>
      </p:pic>
    </p:spTree>
    <p:extLst>
      <p:ext uri="{BB962C8B-B14F-4D97-AF65-F5344CB8AC3E}">
        <p14:creationId xmlns:p14="http://schemas.microsoft.com/office/powerpoint/2010/main" val="4104897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6BA450-7051-47CB-85BE-A04CB28E2CA1}"/>
              </a:ext>
            </a:extLst>
          </p:cNvPr>
          <p:cNvSpPr>
            <a:spLocks noGrp="1"/>
          </p:cNvSpPr>
          <p:nvPr>
            <p:ph type="title"/>
          </p:nvPr>
        </p:nvSpPr>
        <p:spPr>
          <a:xfrm>
            <a:off x="1402079" y="592213"/>
            <a:ext cx="8911687" cy="1280890"/>
          </a:xfrm>
        </p:spPr>
        <p:txBody>
          <a:bodyPr/>
          <a:lstStyle/>
          <a:p>
            <a:r>
              <a:rPr lang="pt-BR" dirty="0"/>
              <a:t> Esquema de copo de </a:t>
            </a:r>
            <a:r>
              <a:rPr lang="pt-BR" dirty="0" err="1"/>
              <a:t>Nieve</a:t>
            </a:r>
            <a:endParaRPr lang="es-MX" dirty="0"/>
          </a:p>
        </p:txBody>
      </p:sp>
      <p:sp>
        <p:nvSpPr>
          <p:cNvPr id="3" name="Marcador de contenido 2">
            <a:extLst>
              <a:ext uri="{FF2B5EF4-FFF2-40B4-BE49-F238E27FC236}">
                <a16:creationId xmlns:a16="http://schemas.microsoft.com/office/drawing/2014/main" id="{4D4C3FC1-BD97-4915-B028-AD999E5A1D0B}"/>
              </a:ext>
            </a:extLst>
          </p:cNvPr>
          <p:cNvSpPr>
            <a:spLocks noGrp="1"/>
          </p:cNvSpPr>
          <p:nvPr>
            <p:ph idx="1"/>
          </p:nvPr>
        </p:nvSpPr>
        <p:spPr>
          <a:xfrm>
            <a:off x="2589212" y="1761461"/>
            <a:ext cx="8915400" cy="3777622"/>
          </a:xfrm>
        </p:spPr>
        <p:txBody>
          <a:bodyPr/>
          <a:lstStyle/>
          <a:p>
            <a:pPr marL="0" indent="0">
              <a:buNone/>
            </a:pPr>
            <a:r>
              <a:rPr lang="es-MX" dirty="0"/>
              <a:t>es una extensión de un esquema de estrella y agrega dimensiones adicionales</a:t>
            </a:r>
          </a:p>
        </p:txBody>
      </p:sp>
      <p:pic>
        <p:nvPicPr>
          <p:cNvPr id="4" name="Imagen 3">
            <a:extLst>
              <a:ext uri="{FF2B5EF4-FFF2-40B4-BE49-F238E27FC236}">
                <a16:creationId xmlns:a16="http://schemas.microsoft.com/office/drawing/2014/main" id="{28138298-F273-467F-9236-9D207DB45DB4}"/>
              </a:ext>
            </a:extLst>
          </p:cNvPr>
          <p:cNvPicPr>
            <a:picLocks noChangeAspect="1"/>
          </p:cNvPicPr>
          <p:nvPr/>
        </p:nvPicPr>
        <p:blipFill>
          <a:blip r:embed="rId2"/>
          <a:stretch>
            <a:fillRect/>
          </a:stretch>
        </p:blipFill>
        <p:spPr>
          <a:xfrm>
            <a:off x="2259086" y="2571824"/>
            <a:ext cx="8157497" cy="3608756"/>
          </a:xfrm>
          <a:prstGeom prst="rect">
            <a:avLst/>
          </a:prstGeom>
        </p:spPr>
      </p:pic>
      <p:pic>
        <p:nvPicPr>
          <p:cNvPr id="5" name="Imagen 4">
            <a:extLst>
              <a:ext uri="{FF2B5EF4-FFF2-40B4-BE49-F238E27FC236}">
                <a16:creationId xmlns:a16="http://schemas.microsoft.com/office/drawing/2014/main" id="{F0777FD2-2DBE-4E02-B2EB-DE834179417D}"/>
              </a:ext>
            </a:extLst>
          </p:cNvPr>
          <p:cNvPicPr>
            <a:picLocks noChangeAspect="1"/>
          </p:cNvPicPr>
          <p:nvPr/>
        </p:nvPicPr>
        <p:blipFill>
          <a:blip r:embed="rId3"/>
          <a:stretch>
            <a:fillRect/>
          </a:stretch>
        </p:blipFill>
        <p:spPr>
          <a:xfrm>
            <a:off x="5857922" y="5455093"/>
            <a:ext cx="1475360" cy="725487"/>
          </a:xfrm>
          <a:prstGeom prst="rect">
            <a:avLst/>
          </a:prstGeom>
        </p:spPr>
      </p:pic>
    </p:spTree>
    <p:extLst>
      <p:ext uri="{BB962C8B-B14F-4D97-AF65-F5344CB8AC3E}">
        <p14:creationId xmlns:p14="http://schemas.microsoft.com/office/powerpoint/2010/main" val="507943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D28DD-88CF-234D-376D-C5DA4F71E4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596AA7-2F53-C00F-0CA5-112DCE4549F9}"/>
              </a:ext>
            </a:extLst>
          </p:cNvPr>
          <p:cNvSpPr>
            <a:spLocks noGrp="1"/>
          </p:cNvSpPr>
          <p:nvPr>
            <p:ph idx="1"/>
          </p:nvPr>
        </p:nvSpPr>
        <p:spPr/>
        <p:txBody>
          <a:bodyPr>
            <a:normAutofit fontScale="62500" lnSpcReduction="20000"/>
          </a:bodyPr>
          <a:lstStyle/>
          <a:p>
            <a:endParaRPr lang="es-MX"/>
          </a:p>
          <a:p>
            <a:r>
              <a:rPr lang="en-US" sz="1800">
                <a:effectLst/>
                <a:latin typeface="Courier New" panose="02000000000000000000" pitchFamily="2" charset="0"/>
                <a:ea typeface="Times New Roman" panose="02000000000000000000" pitchFamily="2" charset="0"/>
                <a:cs typeface="Times New Roman" panose="02000000000000000000" pitchFamily="2" charset="0"/>
              </a:rPr>
              <a:t>Definir concepto de limpieza de datos: la limpieza de datos elimina el ruido y corrige las inconsistencias en los datos se presentan de manera incompleta, inconsistente y ruidosa. Eliminamos los datos eliminando los datos faltantes, minimizando el efecto del ruido, eliminando el alcance de los valores atípicos y corrigiendo las inconsistencias.</a:t>
            </a:r>
            <a:endParaRPr lang="en-US" sz="1800">
              <a:effectLst/>
              <a:latin typeface="Consolas" panose="020B0609020204030204" pitchFamily="49" charset="0"/>
              <a:ea typeface="Times New Roman" panose="02000000000000000000" pitchFamily="2" charset="0"/>
              <a:cs typeface="Times New Roman" panose="02000000000000000000" pitchFamily="2" charset="0"/>
            </a:endParaRPr>
          </a:p>
          <a:p>
            <a:r>
              <a:rPr lang="en-US" sz="1800">
                <a:effectLst/>
                <a:latin typeface="Courier New" panose="02070309020205020404" pitchFamily="49" charset="0"/>
                <a:ea typeface="Times New Roman" panose="02000000000000000000" pitchFamily="2" charset="0"/>
                <a:cs typeface="Times New Roman" panose="02000000000000000000" pitchFamily="2" charset="0"/>
              </a:rPr>
              <a:t> </a:t>
            </a:r>
            <a:endParaRPr lang="en-US" sz="1800">
              <a:effectLst/>
              <a:latin typeface="Consolas" panose="020B0609020204030204" pitchFamily="49" charset="0"/>
              <a:ea typeface="Times New Roman" panose="02000000000000000000" pitchFamily="2" charset="0"/>
              <a:cs typeface="Times New Roman" panose="02000000000000000000" pitchFamily="2" charset="0"/>
            </a:endParaRPr>
          </a:p>
          <a:p>
            <a:r>
              <a:rPr lang="en-US" sz="1800">
                <a:effectLst/>
                <a:latin typeface="Courier New" panose="02070309020205020404" pitchFamily="49" charset="0"/>
                <a:ea typeface="Times New Roman" panose="02000000000000000000" pitchFamily="2" charset="0"/>
                <a:cs typeface="Times New Roman" panose="02000000000000000000" pitchFamily="2" charset="0"/>
              </a:rPr>
              <a:t>- Identificar las tecnicas de la limpieza de datos: las principales son... </a:t>
            </a:r>
            <a:endParaRPr lang="en-US" sz="1800">
              <a:effectLst/>
              <a:latin typeface="Consolas" panose="020B0609020204030204" pitchFamily="49" charset="0"/>
              <a:ea typeface="Times New Roman" panose="02000000000000000000" pitchFamily="2" charset="0"/>
              <a:cs typeface="Times New Roman" panose="02000000000000000000" pitchFamily="2" charset="0"/>
            </a:endParaRPr>
          </a:p>
          <a:p>
            <a:r>
              <a:rPr lang="en-US" sz="1800">
                <a:effectLst/>
                <a:latin typeface="Courier New" panose="02070309020205020404" pitchFamily="49" charset="0"/>
                <a:ea typeface="Times New Roman" panose="02000000000000000000" pitchFamily="2" charset="0"/>
                <a:cs typeface="Times New Roman" panose="02000000000000000000" pitchFamily="2" charset="0"/>
              </a:rPr>
              <a:t>  Eliminar datos faltantes, Suavizar ruido,  Eliminar datos fuera del rango y la correccion       de anomalias.</a:t>
            </a:r>
            <a:endParaRPr lang="en-US" sz="1800">
              <a:effectLst/>
              <a:latin typeface="Consolas" panose="020B0609020204030204" pitchFamily="49" charset="0"/>
              <a:ea typeface="Times New Roman" panose="02000000000000000000" pitchFamily="2" charset="0"/>
              <a:cs typeface="Times New Roman" panose="02000000000000000000" pitchFamily="2" charset="0"/>
            </a:endParaRPr>
          </a:p>
          <a:p>
            <a:r>
              <a:rPr lang="en-US" sz="1800">
                <a:effectLst/>
                <a:latin typeface="Courier New" panose="02070309020205020404" pitchFamily="49" charset="0"/>
                <a:ea typeface="Times New Roman" panose="02000000000000000000" pitchFamily="2" charset="0"/>
                <a:cs typeface="Times New Roman" panose="02000000000000000000" pitchFamily="2" charset="0"/>
              </a:rPr>
              <a:t> </a:t>
            </a:r>
            <a:endParaRPr lang="en-US" sz="1800">
              <a:effectLst/>
              <a:latin typeface="Consolas" panose="020B0609020204030204" pitchFamily="49" charset="0"/>
              <a:ea typeface="Times New Roman" panose="02000000000000000000" pitchFamily="2" charset="0"/>
              <a:cs typeface="Times New Roman" panose="02000000000000000000" pitchFamily="2" charset="0"/>
            </a:endParaRPr>
          </a:p>
          <a:p>
            <a:r>
              <a:rPr lang="en-US" sz="1800">
                <a:effectLst/>
                <a:latin typeface="Courier New" panose="02070309020205020404" pitchFamily="49" charset="0"/>
                <a:ea typeface="Times New Roman" panose="02000000000000000000" pitchFamily="2" charset="0"/>
                <a:cs typeface="Times New Roman" panose="02000000000000000000" pitchFamily="2" charset="0"/>
              </a:rPr>
              <a:t>Integración de datos: con la integración de datos, los datos de muchas fuentes diferentes se mueven a una fuente consistente, como un almacén de datos. </a:t>
            </a:r>
            <a:endParaRPr lang="en-US" sz="1800">
              <a:effectLst/>
              <a:latin typeface="Consolas" panose="020B0609020204030204" pitchFamily="49" charset="0"/>
              <a:ea typeface="Times New Roman" panose="02000000000000000000" pitchFamily="2" charset="0"/>
              <a:cs typeface="Times New Roman" panose="02000000000000000000" pitchFamily="2" charset="0"/>
            </a:endParaRPr>
          </a:p>
          <a:p>
            <a:r>
              <a:rPr lang="en-US" sz="1800">
                <a:effectLst/>
                <a:latin typeface="Courier New" panose="02070309020205020404" pitchFamily="49" charset="0"/>
                <a:ea typeface="Times New Roman" panose="02000000000000000000" pitchFamily="2" charset="0"/>
                <a:cs typeface="Times New Roman" panose="02000000000000000000" pitchFamily="2" charset="0"/>
              </a:rPr>
              <a:t> </a:t>
            </a:r>
            <a:endParaRPr lang="en-US" sz="1800">
              <a:effectLst/>
              <a:latin typeface="Consolas" panose="020B0609020204030204" pitchFamily="49" charset="0"/>
              <a:ea typeface="Times New Roman" panose="02000000000000000000" pitchFamily="2" charset="0"/>
              <a:cs typeface="Times New Roman" panose="02000000000000000000" pitchFamily="2" charset="0"/>
            </a:endParaRPr>
          </a:p>
          <a:p>
            <a:r>
              <a:rPr lang="en-US" sz="1800">
                <a:effectLst/>
                <a:latin typeface="Courier New" panose="02070309020205020404" pitchFamily="49" charset="0"/>
                <a:ea typeface="Times New Roman" panose="02000000000000000000" pitchFamily="2" charset="0"/>
                <a:cs typeface="Times New Roman" panose="02000000000000000000" pitchFamily="2" charset="0"/>
              </a:rPr>
              <a:t>Transformación de datos: la transformación de datos se utiliza para normalizar datos de cualquier tipo. </a:t>
            </a:r>
            <a:endParaRPr lang="en-US" sz="1800">
              <a:effectLst/>
              <a:latin typeface="Consolas" panose="020B0609020204030204" pitchFamily="49" charset="0"/>
              <a:ea typeface="Times New Roman" panose="02000000000000000000" pitchFamily="2" charset="0"/>
              <a:cs typeface="Times New Roman" panose="02000000000000000000" pitchFamily="2" charset="0"/>
            </a:endParaRPr>
          </a:p>
          <a:p>
            <a:r>
              <a:rPr lang="en-US" sz="1800">
                <a:effectLst/>
                <a:latin typeface="Courier New" panose="02070309020205020404" pitchFamily="49" charset="0"/>
                <a:ea typeface="Times New Roman" panose="02000000000000000000" pitchFamily="2" charset="0"/>
                <a:cs typeface="Times New Roman" panose="02000000000000000000" pitchFamily="2" charset="0"/>
              </a:rPr>
              <a:t> </a:t>
            </a:r>
            <a:r>
              <a:rPr lang="es-MX" sz="1800" baseline="-25000">
                <a:effectLst/>
                <a:latin typeface="Courier New" panose="02070309020205020404" pitchFamily="49" charset="0"/>
                <a:ea typeface="Times New Roman" panose="02000000000000000000" pitchFamily="2" charset="0"/>
                <a:cs typeface="Times New Roman" panose="02000000000000000000" pitchFamily="2" charset="0"/>
              </a:rPr>
              <a:t>A</a:t>
            </a:r>
            <a:endParaRPr lang="en-US"/>
          </a:p>
        </p:txBody>
      </p:sp>
    </p:spTree>
    <p:extLst>
      <p:ext uri="{BB962C8B-B14F-4D97-AF65-F5344CB8AC3E}">
        <p14:creationId xmlns:p14="http://schemas.microsoft.com/office/powerpoint/2010/main" val="893777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AA74A5-C805-FCD9-94D5-232734E1FA2E}"/>
              </a:ext>
            </a:extLst>
          </p:cNvPr>
          <p:cNvSpPr>
            <a:spLocks noGrp="1"/>
          </p:cNvSpPr>
          <p:nvPr>
            <p:ph idx="1"/>
          </p:nvPr>
        </p:nvSpPr>
        <p:spPr>
          <a:xfrm>
            <a:off x="152400" y="1051560"/>
            <a:ext cx="11887200" cy="6182850"/>
          </a:xfrm>
        </p:spPr>
        <p:txBody>
          <a:bodyPr>
            <a:noAutofit/>
          </a:bodyPr>
          <a:lstStyle/>
          <a:p>
            <a:pPr marL="0" indent="0">
              <a:buNone/>
            </a:pPr>
            <a:endParaRPr lang="en-US" sz="2800">
              <a:effectLst/>
              <a:latin typeface="Consolas" panose="020B0609020204030204" pitchFamily="49" charset="0"/>
              <a:ea typeface="Times New Roman" panose="02000000000000000000" pitchFamily="2" charset="0"/>
              <a:cs typeface="Times New Roman" panose="02000000000000000000" pitchFamily="2" charset="0"/>
            </a:endParaRPr>
          </a:p>
          <a:p>
            <a:r>
              <a:rPr lang="en-US" sz="2800">
                <a:effectLst/>
                <a:latin typeface="Courier New" panose="02070309020205020404" pitchFamily="49" charset="0"/>
                <a:ea typeface="Times New Roman" panose="02000000000000000000" pitchFamily="2" charset="0"/>
                <a:cs typeface="Times New Roman" panose="02000000000000000000" pitchFamily="2" charset="0"/>
              </a:rPr>
              <a:t>Reducción de datos: la reducción de datos reduce el tamaño de los datos al agregarlos. </a:t>
            </a:r>
            <a:endParaRPr lang="en-US" sz="2800">
              <a:effectLst/>
              <a:latin typeface="Consolas" panose="020B0609020204030204" pitchFamily="49" charset="0"/>
              <a:ea typeface="Times New Roman" panose="02000000000000000000" pitchFamily="2" charset="0"/>
              <a:cs typeface="Times New Roman" panose="02000000000000000000" pitchFamily="2" charset="0"/>
            </a:endParaRPr>
          </a:p>
          <a:p>
            <a:r>
              <a:rPr lang="en-US" sz="2800">
                <a:effectLst/>
                <a:latin typeface="Courier New" panose="02070309020205020404" pitchFamily="49" charset="0"/>
                <a:ea typeface="Times New Roman" panose="02000000000000000000" pitchFamily="2" charset="0"/>
                <a:cs typeface="Times New Roman" panose="02000000000000000000" pitchFamily="2" charset="0"/>
              </a:rPr>
              <a:t>Generalizacion: mediante jerarquıas de conceptos, sustituimos valores</a:t>
            </a:r>
            <a:endParaRPr lang="en-US" sz="2800">
              <a:effectLst/>
              <a:latin typeface="Consolas" panose="020B0609020204030204" pitchFamily="49" charset="0"/>
              <a:ea typeface="Times New Roman" panose="02000000000000000000" pitchFamily="2" charset="0"/>
              <a:cs typeface="Times New Roman" panose="02000000000000000000" pitchFamily="2" charset="0"/>
            </a:endParaRPr>
          </a:p>
          <a:p>
            <a:r>
              <a:rPr lang="en-US" sz="2800">
                <a:effectLst/>
                <a:latin typeface="Courier New" panose="02070309020205020404" pitchFamily="49" charset="0"/>
                <a:ea typeface="Times New Roman" panose="02000000000000000000" pitchFamily="2" charset="0"/>
                <a:cs typeface="Times New Roman" panose="02000000000000000000" pitchFamily="2" charset="0"/>
              </a:rPr>
              <a:t>categoricos o numericos por otros valores mas abstractos.</a:t>
            </a:r>
            <a:endParaRPr lang="en-US" sz="2800">
              <a:effectLst/>
              <a:latin typeface="Consolas" panose="020B0609020204030204" pitchFamily="49" charset="0"/>
              <a:ea typeface="Times New Roman" panose="02000000000000000000" pitchFamily="2" charset="0"/>
              <a:cs typeface="Times New Roman" panose="02000000000000000000" pitchFamily="2" charset="0"/>
            </a:endParaRPr>
          </a:p>
          <a:p>
            <a:r>
              <a:rPr lang="en-US" sz="2800">
                <a:effectLst/>
                <a:latin typeface="Courier New" panose="02070309020205020404" pitchFamily="49" charset="0"/>
                <a:ea typeface="Times New Roman" panose="02000000000000000000" pitchFamily="2" charset="0"/>
                <a:cs typeface="Times New Roman" panose="02000000000000000000" pitchFamily="2" charset="0"/>
              </a:rPr>
              <a:t>Normalizacion: escalamos el atributo a un conjunto de valores apropiado</a:t>
            </a:r>
            <a:endParaRPr lang="en-US" sz="2800">
              <a:effectLst/>
              <a:latin typeface="Consolas" panose="020B0609020204030204" pitchFamily="49" charset="0"/>
              <a:ea typeface="Times New Roman" panose="02000000000000000000" pitchFamily="2" charset="0"/>
              <a:cs typeface="Times New Roman" panose="02000000000000000000" pitchFamily="2" charset="0"/>
            </a:endParaRPr>
          </a:p>
          <a:p>
            <a:r>
              <a:rPr lang="en-US" sz="2800">
                <a:effectLst/>
                <a:latin typeface="Courier New" panose="02070309020205020404" pitchFamily="49" charset="0"/>
                <a:ea typeface="Times New Roman" panose="02000000000000000000" pitchFamily="2" charset="0"/>
                <a:cs typeface="Times New Roman" panose="02000000000000000000" pitchFamily="2" charset="0"/>
              </a:rPr>
              <a:t>segun el caso</a:t>
            </a:r>
            <a:r>
              <a:rPr lang="es-MX" sz="2800">
                <a:latin typeface="Consolas" panose="020B0609020204030204" pitchFamily="49" charset="0"/>
                <a:ea typeface="Times New Roman" panose="02000000000000000000" pitchFamily="2" charset="0"/>
                <a:cs typeface="Times New Roman" panose="02000000000000000000" pitchFamily="2" charset="0"/>
              </a:rPr>
              <a:t>.</a:t>
            </a:r>
            <a:endParaRPr lang="en-US" sz="2800">
              <a:effectLst/>
              <a:latin typeface="Consolas" panose="020B0609020204030204" pitchFamily="49" charset="0"/>
              <a:ea typeface="Times New Roman" panose="02000000000000000000" pitchFamily="2" charset="0"/>
              <a:cs typeface="Times New Roman" panose="02000000000000000000" pitchFamily="2" charset="0"/>
            </a:endParaRPr>
          </a:p>
        </p:txBody>
      </p:sp>
    </p:spTree>
    <p:extLst>
      <p:ext uri="{BB962C8B-B14F-4D97-AF65-F5344CB8AC3E}">
        <p14:creationId xmlns:p14="http://schemas.microsoft.com/office/powerpoint/2010/main" val="953123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FD785-24E1-B57C-6812-880A29FFDC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F1D5CE-8021-5DE6-FD0B-B5C8AD2D5475}"/>
              </a:ext>
            </a:extLst>
          </p:cNvPr>
          <p:cNvSpPr>
            <a:spLocks noGrp="1"/>
          </p:cNvSpPr>
          <p:nvPr>
            <p:ph idx="1"/>
          </p:nvPr>
        </p:nvSpPr>
        <p:spPr>
          <a:xfrm>
            <a:off x="211772" y="1905000"/>
            <a:ext cx="11705908" cy="5273040"/>
          </a:xfrm>
        </p:spPr>
        <p:txBody>
          <a:bodyPr>
            <a:noAutofit/>
          </a:bodyPr>
          <a:lstStyle/>
          <a:p>
            <a:r>
              <a:rPr lang="en-US" sz="2800">
                <a:effectLst/>
                <a:latin typeface="Courier New" panose="02070309020205020404" pitchFamily="49" charset="0"/>
                <a:ea typeface="Times New Roman" panose="02000000000000000000" pitchFamily="2" charset="0"/>
                <a:cs typeface="Times New Roman" panose="02000000000000000000" pitchFamily="2" charset="0"/>
              </a:rPr>
              <a:t>Agregacion: agregamos valores de atributos, e.g. agregamos ventas</a:t>
            </a:r>
            <a:endParaRPr lang="en-US" sz="2800">
              <a:effectLst/>
              <a:latin typeface="Consolas" panose="020B0609020204030204" pitchFamily="49" charset="0"/>
              <a:ea typeface="Times New Roman" panose="02000000000000000000" pitchFamily="2" charset="0"/>
              <a:cs typeface="Times New Roman" panose="02000000000000000000" pitchFamily="2" charset="0"/>
            </a:endParaRPr>
          </a:p>
          <a:p>
            <a:r>
              <a:rPr lang="en-US" sz="2800">
                <a:effectLst/>
                <a:latin typeface="Courier New" panose="02070309020205020404" pitchFamily="49" charset="0"/>
                <a:ea typeface="Times New Roman" panose="02000000000000000000" pitchFamily="2" charset="0"/>
                <a:cs typeface="Times New Roman" panose="02000000000000000000" pitchFamily="2" charset="0"/>
              </a:rPr>
              <a:t>diarias en semanales y/o mensuales.</a:t>
            </a:r>
            <a:endParaRPr lang="en-US" sz="2800">
              <a:effectLst/>
              <a:latin typeface="Consolas" panose="020B0609020204030204" pitchFamily="49" charset="0"/>
              <a:ea typeface="Times New Roman" panose="02000000000000000000" pitchFamily="2" charset="0"/>
              <a:cs typeface="Times New Roman" panose="02000000000000000000" pitchFamily="2" charset="0"/>
            </a:endParaRPr>
          </a:p>
          <a:p>
            <a:r>
              <a:rPr lang="en-US" sz="2800">
                <a:effectLst/>
                <a:latin typeface="Courier New" panose="02070309020205020404" pitchFamily="49" charset="0"/>
                <a:ea typeface="Times New Roman" panose="02000000000000000000" pitchFamily="2" charset="0"/>
                <a:cs typeface="Times New Roman" panose="02000000000000000000" pitchFamily="2" charset="0"/>
              </a:rPr>
              <a:t>Smoothing: aca hacemos uso de el binning, clustering,</a:t>
            </a:r>
            <a:endParaRPr lang="en-US" sz="2800">
              <a:effectLst/>
              <a:latin typeface="Consolas" panose="020B0609020204030204" pitchFamily="49" charset="0"/>
              <a:ea typeface="Times New Roman" panose="02000000000000000000" pitchFamily="2" charset="0"/>
              <a:cs typeface="Times New Roman" panose="02000000000000000000" pitchFamily="2" charset="0"/>
            </a:endParaRPr>
          </a:p>
          <a:p>
            <a:r>
              <a:rPr lang="en-US" sz="2800">
                <a:effectLst/>
                <a:latin typeface="Courier New" panose="02070309020205020404" pitchFamily="49" charset="0"/>
                <a:ea typeface="Times New Roman" panose="02000000000000000000" pitchFamily="2" charset="0"/>
                <a:cs typeface="Times New Roman" panose="02000000000000000000" pitchFamily="2" charset="0"/>
              </a:rPr>
              <a:t>regresion y demas conceptos vistos en este documento</a:t>
            </a:r>
            <a:endParaRPr lang="en-US" sz="2800">
              <a:effectLst/>
              <a:latin typeface="Consolas" panose="020B0609020204030204" pitchFamily="49" charset="0"/>
              <a:ea typeface="Times New Roman" panose="02000000000000000000" pitchFamily="2" charset="0"/>
              <a:cs typeface="Times New Roman" panose="02000000000000000000" pitchFamily="2" charset="0"/>
            </a:endParaRPr>
          </a:p>
          <a:p>
            <a:r>
              <a:rPr lang="en-US" sz="2800">
                <a:effectLst/>
                <a:latin typeface="Courier New" panose="02070309020205020404" pitchFamily="49" charset="0"/>
                <a:ea typeface="Times New Roman" panose="02000000000000000000" pitchFamily="2" charset="0"/>
                <a:cs typeface="Times New Roman" panose="02000000000000000000" pitchFamily="2" charset="0"/>
              </a:rPr>
              <a:t>Ingenieria de atributos: mediante el cual construimos nuevos</a:t>
            </a:r>
            <a:endParaRPr lang="en-US" sz="2800">
              <a:effectLst/>
              <a:latin typeface="Consolas" panose="020B0609020204030204" pitchFamily="49" charset="0"/>
              <a:ea typeface="Times New Roman" panose="02000000000000000000" pitchFamily="2" charset="0"/>
              <a:cs typeface="Times New Roman" panose="02000000000000000000" pitchFamily="2" charset="0"/>
            </a:endParaRPr>
          </a:p>
          <a:p>
            <a:r>
              <a:rPr lang="en-US" sz="2800">
                <a:effectLst/>
                <a:latin typeface="Courier New" panose="02070309020205020404" pitchFamily="49" charset="0"/>
                <a:ea typeface="Times New Roman" panose="02000000000000000000" pitchFamily="2" charset="0"/>
                <a:cs typeface="Times New Roman" panose="02000000000000000000" pitchFamily="2" charset="0"/>
              </a:rPr>
              <a:t>atributos cuando esto es conveniente para el proceso de minerıa</a:t>
            </a:r>
            <a:endParaRPr lang="en-US" sz="2800"/>
          </a:p>
        </p:txBody>
      </p:sp>
    </p:spTree>
    <p:extLst>
      <p:ext uri="{BB962C8B-B14F-4D97-AF65-F5344CB8AC3E}">
        <p14:creationId xmlns:p14="http://schemas.microsoft.com/office/powerpoint/2010/main" val="4265628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353654"/>
            <a:ext cx="8911687" cy="1280890"/>
          </a:xfrm>
        </p:spPr>
        <p:txBody>
          <a:bodyPr/>
          <a:lstStyle/>
          <a:p>
            <a:r>
              <a:rPr lang="es-MX" b="1" i="1" dirty="0">
                <a:solidFill>
                  <a:srgbClr val="C00000"/>
                </a:solidFill>
              </a:rPr>
              <a:t>Metodología para el análisis de datos </a:t>
            </a:r>
          </a:p>
        </p:txBody>
      </p:sp>
      <p:sp>
        <p:nvSpPr>
          <p:cNvPr id="3" name="Marcador de contenido 2"/>
          <p:cNvSpPr>
            <a:spLocks noGrp="1"/>
          </p:cNvSpPr>
          <p:nvPr>
            <p:ph idx="1"/>
          </p:nvPr>
        </p:nvSpPr>
        <p:spPr/>
        <p:txBody>
          <a:bodyPr>
            <a:normAutofit/>
          </a:bodyPr>
          <a:lstStyle/>
          <a:p>
            <a:pPr marL="0" indent="0">
              <a:buNone/>
            </a:pPr>
            <a:r>
              <a:rPr lang="es-ES" sz="2400" i="1" dirty="0"/>
              <a:t>Es una visión general de una amplia gama de técnicas para organizar, extraer información y modelar datos, particularmente orientada a su aplicación en la investigación</a:t>
            </a:r>
            <a:endParaRPr lang="es-MX" sz="2400" i="1" dirty="0"/>
          </a:p>
        </p:txBody>
      </p:sp>
      <p:pic>
        <p:nvPicPr>
          <p:cNvPr id="5" name="Imagen 4"/>
          <p:cNvPicPr>
            <a:picLocks noChangeAspect="1"/>
          </p:cNvPicPr>
          <p:nvPr/>
        </p:nvPicPr>
        <p:blipFill>
          <a:blip r:embed="rId2"/>
          <a:stretch>
            <a:fillRect/>
          </a:stretch>
        </p:blipFill>
        <p:spPr>
          <a:xfrm>
            <a:off x="5867669" y="3511468"/>
            <a:ext cx="4615734" cy="2677636"/>
          </a:xfrm>
          <a:prstGeom prst="rect">
            <a:avLst/>
          </a:prstGeom>
        </p:spPr>
      </p:pic>
    </p:spTree>
    <p:extLst>
      <p:ext uri="{BB962C8B-B14F-4D97-AF65-F5344CB8AC3E}">
        <p14:creationId xmlns:p14="http://schemas.microsoft.com/office/powerpoint/2010/main" val="2201949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14937" y="804414"/>
            <a:ext cx="8911687" cy="1280890"/>
          </a:xfrm>
        </p:spPr>
        <p:txBody>
          <a:bodyPr/>
          <a:lstStyle/>
          <a:p>
            <a:r>
              <a:rPr lang="es-MX" dirty="0"/>
              <a:t>Métodos de análisis de datos</a:t>
            </a:r>
          </a:p>
        </p:txBody>
      </p:sp>
      <p:sp>
        <p:nvSpPr>
          <p:cNvPr id="3" name="Marcador de contenido 2"/>
          <p:cNvSpPr>
            <a:spLocks noGrp="1"/>
          </p:cNvSpPr>
          <p:nvPr>
            <p:ph idx="1"/>
          </p:nvPr>
        </p:nvSpPr>
        <p:spPr>
          <a:xfrm>
            <a:off x="2499061" y="1969395"/>
            <a:ext cx="9143440" cy="4096554"/>
          </a:xfrm>
        </p:spPr>
        <p:txBody>
          <a:bodyPr/>
          <a:lstStyle/>
          <a:p>
            <a:pPr marL="0" indent="0">
              <a:buNone/>
            </a:pPr>
            <a:r>
              <a:rPr lang="es-ES" sz="2400" dirty="0"/>
              <a:t>Hay dos métodos principales de análisis de datos:</a:t>
            </a:r>
          </a:p>
          <a:p>
            <a:pPr marL="0" indent="0">
              <a:buNone/>
            </a:pPr>
            <a:r>
              <a:rPr lang="es-ES" sz="2400" dirty="0"/>
              <a:t>Análisis cualitativo</a:t>
            </a:r>
          </a:p>
          <a:p>
            <a:r>
              <a:rPr lang="es-ES" sz="2000" dirty="0"/>
              <a:t>Este enfoque responde principalmente a preguntas como </a:t>
            </a:r>
            <a:r>
              <a:rPr lang="es-ES" sz="2000" dirty="0">
                <a:solidFill>
                  <a:srgbClr val="FF0000"/>
                </a:solidFill>
              </a:rPr>
              <a:t>por qué</a:t>
            </a:r>
            <a:r>
              <a:rPr lang="es-ES" sz="2000" dirty="0"/>
              <a:t>, </a:t>
            </a:r>
            <a:r>
              <a:rPr lang="es-ES" sz="2000" dirty="0">
                <a:solidFill>
                  <a:srgbClr val="FF0000"/>
                </a:solidFill>
              </a:rPr>
              <a:t>qué</a:t>
            </a:r>
            <a:r>
              <a:rPr lang="es-ES" sz="2000" dirty="0"/>
              <a:t> o </a:t>
            </a:r>
            <a:r>
              <a:rPr lang="es-ES" sz="2000" dirty="0">
                <a:solidFill>
                  <a:srgbClr val="FF0000"/>
                </a:solidFill>
              </a:rPr>
              <a:t>cómo</a:t>
            </a:r>
            <a:r>
              <a:rPr lang="es-ES" sz="2000" dirty="0"/>
              <a:t>. Cada una de estas preguntas se aborda a través de técnicas cuantitativas como cuestionarios, escalado de actitudes, resultados estándar y más</a:t>
            </a:r>
          </a:p>
          <a:p>
            <a:pPr marL="0" indent="0">
              <a:buNone/>
            </a:pPr>
            <a:r>
              <a:rPr lang="es-ES" sz="2400" dirty="0"/>
              <a:t>Análisis cuantitativo</a:t>
            </a:r>
          </a:p>
          <a:p>
            <a:r>
              <a:rPr lang="es-ES" sz="2000" dirty="0"/>
              <a:t>Generalmente, este análisis se mide en términos de números. Los datos aquí se presentan en términos de escalas de medición y se extienden para una mayor manipulación estadística.</a:t>
            </a:r>
            <a:endParaRPr lang="es-MX" sz="2000" dirty="0"/>
          </a:p>
        </p:txBody>
      </p:sp>
    </p:spTree>
    <p:extLst>
      <p:ext uri="{BB962C8B-B14F-4D97-AF65-F5344CB8AC3E}">
        <p14:creationId xmlns:p14="http://schemas.microsoft.com/office/powerpoint/2010/main" val="2923077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Características que se utilizan para un proyecto</a:t>
            </a:r>
            <a:endParaRPr lang="es-MX" dirty="0"/>
          </a:p>
        </p:txBody>
      </p:sp>
      <p:sp>
        <p:nvSpPr>
          <p:cNvPr id="3" name="Marcador de contenido 2"/>
          <p:cNvSpPr>
            <a:spLocks noGrp="1"/>
          </p:cNvSpPr>
          <p:nvPr>
            <p:ph idx="1"/>
          </p:nvPr>
        </p:nvSpPr>
        <p:spPr/>
        <p:txBody>
          <a:bodyPr>
            <a:normAutofit/>
          </a:bodyPr>
          <a:lstStyle/>
          <a:p>
            <a:r>
              <a:rPr lang="es-ES" sz="2000" dirty="0"/>
              <a:t>Asegurar la disponibilidad de las habilidades analíticas necesarias</a:t>
            </a:r>
          </a:p>
          <a:p>
            <a:r>
              <a:rPr lang="es-ES" sz="2000" dirty="0"/>
              <a:t>Asegurar la aplicación adecuada de los métodos de reunión y análisis de datos.</a:t>
            </a:r>
          </a:p>
          <a:p>
            <a:r>
              <a:rPr lang="es-ES" sz="2000" dirty="0"/>
              <a:t>Determinar la significación estadística</a:t>
            </a:r>
          </a:p>
          <a:p>
            <a:r>
              <a:rPr lang="es-ES" sz="2000" dirty="0"/>
              <a:t>Comprobar si hay un análisis inapropiado</a:t>
            </a:r>
          </a:p>
          <a:p>
            <a:r>
              <a:rPr lang="es-ES" sz="2000" dirty="0"/>
              <a:t>Asegurar la presencia de una inferencia legítima e imparcial</a:t>
            </a:r>
          </a:p>
          <a:p>
            <a:r>
              <a:rPr lang="es-ES" sz="2000" dirty="0"/>
              <a:t>Asegurar la fiabilidad y la validez de los datos, las fuentes de datos, los métodos de análisis de datos y las inferencias derivadas.</a:t>
            </a:r>
          </a:p>
          <a:p>
            <a:r>
              <a:rPr lang="es-ES" sz="2000" dirty="0"/>
              <a:t>Tener en cuenta el alcance del análisis</a:t>
            </a:r>
            <a:endParaRPr lang="es-MX" sz="2000" dirty="0"/>
          </a:p>
        </p:txBody>
      </p:sp>
    </p:spTree>
    <p:extLst>
      <p:ext uri="{BB962C8B-B14F-4D97-AF65-F5344CB8AC3E}">
        <p14:creationId xmlns:p14="http://schemas.microsoft.com/office/powerpoint/2010/main" val="1070676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Ejemplo de el análisis de datos </a:t>
            </a:r>
          </a:p>
        </p:txBody>
      </p:sp>
      <p:sp>
        <p:nvSpPr>
          <p:cNvPr id="3" name="Marcador de contenido 2"/>
          <p:cNvSpPr>
            <a:spLocks noGrp="1"/>
          </p:cNvSpPr>
          <p:nvPr>
            <p:ph idx="1"/>
          </p:nvPr>
        </p:nvSpPr>
        <p:spPr>
          <a:xfrm>
            <a:off x="2469561" y="1515415"/>
            <a:ext cx="8915400" cy="2489915"/>
          </a:xfrm>
        </p:spPr>
        <p:txBody>
          <a:bodyPr>
            <a:normAutofit/>
          </a:bodyPr>
          <a:lstStyle/>
          <a:p>
            <a:pPr marL="0" indent="0">
              <a:buNone/>
            </a:pPr>
            <a:r>
              <a:rPr lang="es-ES" sz="2000" dirty="0"/>
              <a:t>Hay varios ejemplos en los que se utiliza la metodología para el análisis de datos que van desde el transporte, la detección de riesgos y fraudes, la interacción con los clientes, la atención sanitaria de la planificación urbana, la búsqueda en la web, la publicidad digital y más.</a:t>
            </a:r>
            <a:endParaRPr lang="es-MX" sz="2000" dirty="0"/>
          </a:p>
        </p:txBody>
      </p:sp>
      <p:pic>
        <p:nvPicPr>
          <p:cNvPr id="4" name="Imagen 3"/>
          <p:cNvPicPr>
            <a:picLocks noChangeAspect="1"/>
          </p:cNvPicPr>
          <p:nvPr/>
        </p:nvPicPr>
        <p:blipFill rotWithShape="1">
          <a:blip r:embed="rId2"/>
          <a:srcRect t="25021" b="17555"/>
          <a:stretch/>
        </p:blipFill>
        <p:spPr>
          <a:xfrm>
            <a:off x="2028690" y="3387142"/>
            <a:ext cx="9797142" cy="2562897"/>
          </a:xfrm>
          <a:prstGeom prst="rect">
            <a:avLst/>
          </a:prstGeom>
        </p:spPr>
      </p:pic>
    </p:spTree>
    <p:extLst>
      <p:ext uri="{BB962C8B-B14F-4D97-AF65-F5344CB8AC3E}">
        <p14:creationId xmlns:p14="http://schemas.microsoft.com/office/powerpoint/2010/main" val="3793259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521079"/>
            <a:ext cx="8911687" cy="1280890"/>
          </a:xfrm>
        </p:spPr>
        <p:txBody>
          <a:bodyPr/>
          <a:lstStyle/>
          <a:p>
            <a:r>
              <a:rPr lang="es-MX" b="1" i="1" dirty="0">
                <a:solidFill>
                  <a:srgbClr val="C00000"/>
                </a:solidFill>
              </a:rPr>
              <a:t>Preparación de datos</a:t>
            </a:r>
          </a:p>
        </p:txBody>
      </p:sp>
      <p:sp>
        <p:nvSpPr>
          <p:cNvPr id="3" name="Marcador de contenido 2"/>
          <p:cNvSpPr>
            <a:spLocks noGrp="1"/>
          </p:cNvSpPr>
          <p:nvPr>
            <p:ph idx="1"/>
          </p:nvPr>
        </p:nvSpPr>
        <p:spPr>
          <a:xfrm>
            <a:off x="2460423" y="1541171"/>
            <a:ext cx="8915400" cy="3777622"/>
          </a:xfrm>
        </p:spPr>
        <p:txBody>
          <a:bodyPr>
            <a:normAutofit/>
          </a:bodyPr>
          <a:lstStyle/>
          <a:p>
            <a:pPr marL="0" indent="0">
              <a:buNone/>
            </a:pPr>
            <a:r>
              <a:rPr lang="es-ES" sz="2000" dirty="0"/>
              <a:t>es el acto de limpiar y consolidar los datos sin procesar antes de utilizarlos para realizar un análisis de negocio. Puede que no sea la tarea más valorada, pero efectuar una preparación de datos minuciosa es un componente clave para un correcto análisis de datos.</a:t>
            </a:r>
            <a:endParaRPr lang="es-MX" sz="2000" dirty="0"/>
          </a:p>
        </p:txBody>
      </p:sp>
      <p:pic>
        <p:nvPicPr>
          <p:cNvPr id="4" name="Imagen 3"/>
          <p:cNvPicPr>
            <a:picLocks noChangeAspect="1"/>
          </p:cNvPicPr>
          <p:nvPr/>
        </p:nvPicPr>
        <p:blipFill rotWithShape="1">
          <a:blip r:embed="rId2"/>
          <a:srcRect l="12498" t="30556" r="4684" b="25879"/>
          <a:stretch/>
        </p:blipFill>
        <p:spPr>
          <a:xfrm>
            <a:off x="2592925" y="3429982"/>
            <a:ext cx="7946083" cy="2189227"/>
          </a:xfrm>
          <a:prstGeom prst="rect">
            <a:avLst/>
          </a:prstGeom>
        </p:spPr>
      </p:pic>
    </p:spTree>
    <p:extLst>
      <p:ext uri="{BB962C8B-B14F-4D97-AF65-F5344CB8AC3E}">
        <p14:creationId xmlns:p14="http://schemas.microsoft.com/office/powerpoint/2010/main" val="1011253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70468" y="366532"/>
            <a:ext cx="8911687" cy="1280890"/>
          </a:xfrm>
        </p:spPr>
        <p:txBody>
          <a:bodyPr/>
          <a:lstStyle/>
          <a:p>
            <a:r>
              <a:rPr lang="es-MX" dirty="0"/>
              <a:t>Datos biométricos</a:t>
            </a:r>
          </a:p>
        </p:txBody>
      </p:sp>
      <p:sp>
        <p:nvSpPr>
          <p:cNvPr id="3" name="Marcador de contenido 2"/>
          <p:cNvSpPr>
            <a:spLocks noGrp="1"/>
          </p:cNvSpPr>
          <p:nvPr>
            <p:ph idx="1"/>
          </p:nvPr>
        </p:nvSpPr>
        <p:spPr>
          <a:xfrm>
            <a:off x="1970468" y="1184856"/>
            <a:ext cx="9852338" cy="5447764"/>
          </a:xfrm>
        </p:spPr>
        <p:txBody>
          <a:bodyPr>
            <a:normAutofit lnSpcReduction="10000"/>
          </a:bodyPr>
          <a:lstStyle/>
          <a:p>
            <a:pPr marL="0" indent="0">
              <a:buNone/>
            </a:pPr>
            <a:r>
              <a:rPr lang="es-ES" sz="2000" dirty="0"/>
              <a:t>son todos aquellos obtenidos a partir de un tratamiento técnico específico, relativos a las propiedades físicas, fisiológicas y de comportamiento de una persona física. </a:t>
            </a:r>
          </a:p>
          <a:p>
            <a:pPr marL="0" indent="0">
              <a:buNone/>
            </a:pPr>
            <a:r>
              <a:rPr lang="es-ES" sz="2000" dirty="0"/>
              <a:t>Estos son algunos ejemplos de los datos Biométricos </a:t>
            </a:r>
          </a:p>
          <a:p>
            <a:r>
              <a:rPr lang="es-ES" dirty="0"/>
              <a:t>Huella dactilar</a:t>
            </a:r>
          </a:p>
          <a:p>
            <a:r>
              <a:rPr lang="es-ES" dirty="0"/>
              <a:t>Reconocimiento facial</a:t>
            </a:r>
          </a:p>
          <a:p>
            <a:r>
              <a:rPr lang="es-ES" dirty="0"/>
              <a:t>Reconocimiento del iris</a:t>
            </a:r>
          </a:p>
          <a:p>
            <a:r>
              <a:rPr lang="es-ES" dirty="0"/>
              <a:t>Reconocimiento de la geometría de la mano</a:t>
            </a:r>
          </a:p>
          <a:p>
            <a:r>
              <a:rPr lang="es-ES" dirty="0"/>
              <a:t>Reconocimiento de retina</a:t>
            </a:r>
          </a:p>
          <a:p>
            <a:r>
              <a:rPr lang="es-ES" dirty="0"/>
              <a:t>Reconocimiento vascular</a:t>
            </a:r>
          </a:p>
          <a:p>
            <a:r>
              <a:rPr lang="es-ES" dirty="0"/>
              <a:t>Reconocimiento de firma</a:t>
            </a:r>
          </a:p>
          <a:p>
            <a:r>
              <a:rPr lang="es-ES" dirty="0"/>
              <a:t>Reconocimiento de escritura</a:t>
            </a:r>
          </a:p>
          <a:p>
            <a:r>
              <a:rPr lang="es-ES" dirty="0"/>
              <a:t>Reconocimiento de voz</a:t>
            </a:r>
          </a:p>
          <a:p>
            <a:r>
              <a:rPr lang="es-ES" dirty="0"/>
              <a:t>Reconocimiento de escritura de teclado</a:t>
            </a:r>
          </a:p>
          <a:p>
            <a:r>
              <a:rPr lang="es-ES" dirty="0"/>
              <a:t>Reconocimiento de la forma de andar</a:t>
            </a:r>
            <a:endParaRPr lang="es-MX" dirty="0"/>
          </a:p>
        </p:txBody>
      </p:sp>
      <p:pic>
        <p:nvPicPr>
          <p:cNvPr id="4" name="Imagen 3"/>
          <p:cNvPicPr>
            <a:picLocks noChangeAspect="1"/>
          </p:cNvPicPr>
          <p:nvPr/>
        </p:nvPicPr>
        <p:blipFill rotWithShape="1">
          <a:blip r:embed="rId2"/>
          <a:srcRect l="15971" r="43634"/>
          <a:stretch/>
        </p:blipFill>
        <p:spPr>
          <a:xfrm>
            <a:off x="8500057" y="1946654"/>
            <a:ext cx="3078050" cy="5076825"/>
          </a:xfrm>
          <a:prstGeom prst="rect">
            <a:avLst/>
          </a:prstGeom>
          <a:ln>
            <a:noFill/>
          </a:ln>
          <a:effectLst>
            <a:softEdge rad="112500"/>
          </a:effectLst>
        </p:spPr>
      </p:pic>
    </p:spTree>
    <p:extLst>
      <p:ext uri="{BB962C8B-B14F-4D97-AF65-F5344CB8AC3E}">
        <p14:creationId xmlns:p14="http://schemas.microsoft.com/office/powerpoint/2010/main" val="96129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i="1" dirty="0"/>
              <a:t> </a:t>
            </a:r>
            <a:r>
              <a:rPr lang="es-MX" b="1" i="1" dirty="0">
                <a:solidFill>
                  <a:srgbClr val="C00000"/>
                </a:solidFill>
              </a:rPr>
              <a:t>Data </a:t>
            </a:r>
            <a:r>
              <a:rPr lang="es-MX" b="1" i="1" dirty="0" err="1">
                <a:solidFill>
                  <a:srgbClr val="C00000"/>
                </a:solidFill>
              </a:rPr>
              <a:t>Warehouse</a:t>
            </a:r>
            <a:endParaRPr lang="es-MX" b="1" i="1" dirty="0">
              <a:solidFill>
                <a:srgbClr val="C00000"/>
              </a:solidFill>
            </a:endParaRPr>
          </a:p>
        </p:txBody>
      </p:sp>
      <p:sp>
        <p:nvSpPr>
          <p:cNvPr id="3" name="Marcador de contenido 2"/>
          <p:cNvSpPr>
            <a:spLocks noGrp="1"/>
          </p:cNvSpPr>
          <p:nvPr>
            <p:ph idx="1"/>
          </p:nvPr>
        </p:nvSpPr>
        <p:spPr>
          <a:xfrm>
            <a:off x="2305875" y="1599406"/>
            <a:ext cx="8915400" cy="3777622"/>
          </a:xfrm>
        </p:spPr>
        <p:txBody>
          <a:bodyPr>
            <a:normAutofit/>
          </a:bodyPr>
          <a:lstStyle/>
          <a:p>
            <a:pPr marL="0" indent="0">
              <a:buNone/>
            </a:pPr>
            <a:r>
              <a:rPr lang="es-ES" sz="2000" dirty="0"/>
              <a:t>es el primer paso para integrar la información de varias fuentes de datos, lo que permite guardar históricos, almacenando grandes cantidades de información, y en conjunto, aplicando la metodología adecuada, los datos son integrados y depurados para luego ser procesados</a:t>
            </a:r>
          </a:p>
          <a:p>
            <a:pPr marL="0" indent="0">
              <a:buNone/>
            </a:pPr>
            <a:endParaRPr lang="es-MX" sz="2000" dirty="0"/>
          </a:p>
        </p:txBody>
      </p:sp>
      <p:pic>
        <p:nvPicPr>
          <p:cNvPr id="4" name="Imagen 3"/>
          <p:cNvPicPr>
            <a:picLocks noChangeAspect="1"/>
          </p:cNvPicPr>
          <p:nvPr/>
        </p:nvPicPr>
        <p:blipFill>
          <a:blip r:embed="rId2"/>
          <a:stretch>
            <a:fillRect/>
          </a:stretch>
        </p:blipFill>
        <p:spPr>
          <a:xfrm>
            <a:off x="4231178" y="3012815"/>
            <a:ext cx="6084800" cy="3339509"/>
          </a:xfrm>
          <a:prstGeom prst="rect">
            <a:avLst/>
          </a:prstGeom>
        </p:spPr>
      </p:pic>
    </p:spTree>
    <p:extLst>
      <p:ext uri="{BB962C8B-B14F-4D97-AF65-F5344CB8AC3E}">
        <p14:creationId xmlns:p14="http://schemas.microsoft.com/office/powerpoint/2010/main" val="2628899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Tipos de Data </a:t>
            </a:r>
            <a:r>
              <a:rPr lang="es-MX" dirty="0" err="1"/>
              <a:t>Warehouse</a:t>
            </a:r>
            <a:br>
              <a:rPr lang="es-MX" dirty="0"/>
            </a:br>
            <a:endParaRPr lang="es-MX" dirty="0"/>
          </a:p>
        </p:txBody>
      </p:sp>
      <p:sp>
        <p:nvSpPr>
          <p:cNvPr id="3" name="Marcador de contenido 2"/>
          <p:cNvSpPr>
            <a:spLocks noGrp="1"/>
          </p:cNvSpPr>
          <p:nvPr>
            <p:ph idx="1"/>
          </p:nvPr>
        </p:nvSpPr>
        <p:spPr>
          <a:xfrm>
            <a:off x="902078" y="1481070"/>
            <a:ext cx="10894969" cy="4494545"/>
          </a:xfrm>
        </p:spPr>
        <p:txBody>
          <a:bodyPr>
            <a:noAutofit/>
          </a:bodyPr>
          <a:lstStyle/>
          <a:p>
            <a:r>
              <a:rPr lang="es-ES" b="1" i="1" dirty="0"/>
              <a:t>Los data </a:t>
            </a:r>
            <a:r>
              <a:rPr lang="es-ES" b="1" i="1" dirty="0" err="1"/>
              <a:t>warehouse</a:t>
            </a:r>
            <a:r>
              <a:rPr lang="es-ES" b="1" i="1" dirty="0"/>
              <a:t> operacionales fuera de línea son almacenes de datos donde los datos son copiados y pegados por lo general en tiempo real. Por lo general, son la más simples y menos técnicos de los Data </a:t>
            </a:r>
            <a:r>
              <a:rPr lang="es-ES" b="1" i="1" dirty="0" err="1"/>
              <a:t>Warehouse</a:t>
            </a:r>
            <a:r>
              <a:rPr lang="es-ES" b="1" i="1" dirty="0"/>
              <a:t>.</a:t>
            </a:r>
          </a:p>
          <a:p>
            <a:r>
              <a:rPr lang="es-ES" b="1" i="1" dirty="0"/>
              <a:t>Data </a:t>
            </a:r>
            <a:r>
              <a:rPr lang="es-ES" b="1" i="1" dirty="0" err="1"/>
              <a:t>Warehouse</a:t>
            </a:r>
            <a:r>
              <a:rPr lang="es-ES" b="1" i="1" dirty="0"/>
              <a:t> fuera de línea son almacenes de datos que se actualizan con frecuencia, ya sea diaria, semanal o mensual y donde los datos se almacenan en una estructura integrada, donde los demás puedan acceder a ella y llevar a cabo la presentación de informes.</a:t>
            </a:r>
          </a:p>
          <a:p>
            <a:r>
              <a:rPr lang="es-ES" b="1" i="1" dirty="0"/>
              <a:t>Data </a:t>
            </a:r>
            <a:r>
              <a:rPr lang="es-ES" b="1" i="1" dirty="0" err="1"/>
              <a:t>Warehouse</a:t>
            </a:r>
            <a:r>
              <a:rPr lang="es-ES" b="1" i="1" dirty="0"/>
              <a:t> en Tiempo Real son almacenes de datos en los que se actualiza cada momento a medida que llegan nuevos datos. Por ejemplo, un Data </a:t>
            </a:r>
            <a:r>
              <a:rPr lang="es-ES" b="1" i="1" dirty="0" err="1"/>
              <a:t>Warehouse</a:t>
            </a:r>
            <a:r>
              <a:rPr lang="es-ES" b="1" i="1" dirty="0"/>
              <a:t> en tiempo real podría incluir datos de un sistema de Punto de Venta y se actualiza con cada venta que se haga.</a:t>
            </a:r>
          </a:p>
          <a:p>
            <a:r>
              <a:rPr lang="es-ES" b="1" i="1" dirty="0"/>
              <a:t>Data </a:t>
            </a:r>
            <a:r>
              <a:rPr lang="es-ES" b="1" i="1" dirty="0" err="1"/>
              <a:t>Warehouse</a:t>
            </a:r>
            <a:r>
              <a:rPr lang="es-ES" b="1" i="1" dirty="0"/>
              <a:t> integrados son almacenes de datos que pueden ser utilizados por otros sistemas. Algunos Data </a:t>
            </a:r>
            <a:r>
              <a:rPr lang="es-ES" b="1" i="1" dirty="0" err="1"/>
              <a:t>Warehouse</a:t>
            </a:r>
            <a:r>
              <a:rPr lang="es-ES" b="1" i="1" dirty="0"/>
              <a:t> integrados son utilizados por otros Data </a:t>
            </a:r>
            <a:r>
              <a:rPr lang="es-ES" b="1" i="1" dirty="0" err="1"/>
              <a:t>Warehouse</a:t>
            </a:r>
            <a:r>
              <a:rPr lang="es-ES" b="1" i="1" dirty="0"/>
              <a:t>, lo que les permite acceder a ellos para procesar los informes, así como buscar los datos actuales.</a:t>
            </a:r>
            <a:endParaRPr lang="es-MX" b="1" i="1" dirty="0"/>
          </a:p>
        </p:txBody>
      </p:sp>
    </p:spTree>
    <p:extLst>
      <p:ext uri="{BB962C8B-B14F-4D97-AF65-F5344CB8AC3E}">
        <p14:creationId xmlns:p14="http://schemas.microsoft.com/office/powerpoint/2010/main" val="764812834"/>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83</TotalTime>
  <Words>997</Words>
  <Application>Microsoft Office PowerPoint</Application>
  <PresentationFormat>Panorámica</PresentationFormat>
  <Paragraphs>77</Paragraphs>
  <Slides>16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Arial</vt:lpstr>
      <vt:lpstr>Century Gothic</vt:lpstr>
      <vt:lpstr>Consolas</vt:lpstr>
      <vt:lpstr>Courier New</vt:lpstr>
      <vt:lpstr>Wingdings 3</vt:lpstr>
      <vt:lpstr>Espiral</vt:lpstr>
      <vt:lpstr>Presentación</vt:lpstr>
      <vt:lpstr>Metodología para el análisis de datos </vt:lpstr>
      <vt:lpstr>Métodos de análisis de datos</vt:lpstr>
      <vt:lpstr>Características que se utilizan para un proyecto</vt:lpstr>
      <vt:lpstr>Ejemplo de el análisis de datos </vt:lpstr>
      <vt:lpstr>Preparación de datos</vt:lpstr>
      <vt:lpstr>Datos biométricos</vt:lpstr>
      <vt:lpstr> Data Warehouse</vt:lpstr>
      <vt:lpstr>Tipos de Data Warehouse </vt:lpstr>
      <vt:lpstr>Esquemas de wherehouse </vt:lpstr>
      <vt:lpstr>Esquema de estrella</vt:lpstr>
      <vt:lpstr>Esquema de galaxia</vt:lpstr>
      <vt:lpstr> Esquema de copo de Nieve</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lucio</dc:creator>
  <cp:lastModifiedBy>Carlos Manuel Anguiano Ceniceros</cp:lastModifiedBy>
  <cp:revision>15</cp:revision>
  <dcterms:created xsi:type="dcterms:W3CDTF">2022-06-11T01:13:57Z</dcterms:created>
  <dcterms:modified xsi:type="dcterms:W3CDTF">2022-06-30T16:05:17Z</dcterms:modified>
</cp:coreProperties>
</file>