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Aldrich"/>
      <p:regular r:id="rId32"/>
    </p:embeddedFont>
    <p:embeddedFont>
      <p:font typeface="Montserrat"/>
      <p:regular r:id="rId33"/>
      <p:bold r:id="rId34"/>
      <p:italic r:id="rId35"/>
      <p:boldItalic r:id="rId36"/>
    </p:embeddedFont>
    <p:embeddedFont>
      <p:font typeface="Bai Jamjuree"/>
      <p:regular r:id="rId37"/>
      <p:bold r:id="rId38"/>
      <p:italic r:id="rId39"/>
      <p:boldItalic r:id="rId40"/>
    </p:embeddedFont>
    <p:embeddedFont>
      <p:font typeface="Montserrat ExtraBold"/>
      <p:bold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aiJamjuree-boldItalic.fntdata"/><Relationship Id="rId20" Type="http://schemas.openxmlformats.org/officeDocument/2006/relationships/slide" Target="slides/slide15.xml"/><Relationship Id="rId42" Type="http://schemas.openxmlformats.org/officeDocument/2006/relationships/font" Target="fonts/MontserratExtraBold-boldItalic.fntdata"/><Relationship Id="rId41" Type="http://schemas.openxmlformats.org/officeDocument/2006/relationships/font" Target="fonts/MontserratExtraBold-bold.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Montserrat-regular.fntdata"/><Relationship Id="rId10" Type="http://schemas.openxmlformats.org/officeDocument/2006/relationships/slide" Target="slides/slide5.xml"/><Relationship Id="rId32" Type="http://schemas.openxmlformats.org/officeDocument/2006/relationships/font" Target="fonts/Aldrich-regular.fntdata"/><Relationship Id="rId13" Type="http://schemas.openxmlformats.org/officeDocument/2006/relationships/slide" Target="slides/slide8.xml"/><Relationship Id="rId35" Type="http://schemas.openxmlformats.org/officeDocument/2006/relationships/font" Target="fonts/Montserrat-italic.fntdata"/><Relationship Id="rId12" Type="http://schemas.openxmlformats.org/officeDocument/2006/relationships/slide" Target="slides/slide7.xml"/><Relationship Id="rId34" Type="http://schemas.openxmlformats.org/officeDocument/2006/relationships/font" Target="fonts/Montserrat-bold.fntdata"/><Relationship Id="rId15" Type="http://schemas.openxmlformats.org/officeDocument/2006/relationships/slide" Target="slides/slide10.xml"/><Relationship Id="rId37" Type="http://schemas.openxmlformats.org/officeDocument/2006/relationships/font" Target="fonts/BaiJamjuree-regular.fntdata"/><Relationship Id="rId14" Type="http://schemas.openxmlformats.org/officeDocument/2006/relationships/slide" Target="slides/slide9.xml"/><Relationship Id="rId36" Type="http://schemas.openxmlformats.org/officeDocument/2006/relationships/font" Target="fonts/Montserrat-boldItalic.fntdata"/><Relationship Id="rId17" Type="http://schemas.openxmlformats.org/officeDocument/2006/relationships/slide" Target="slides/slide12.xml"/><Relationship Id="rId39" Type="http://schemas.openxmlformats.org/officeDocument/2006/relationships/font" Target="fonts/BaiJamjuree-italic.fntdata"/><Relationship Id="rId16" Type="http://schemas.openxmlformats.org/officeDocument/2006/relationships/slide" Target="slides/slide11.xml"/><Relationship Id="rId38" Type="http://schemas.openxmlformats.org/officeDocument/2006/relationships/font" Target="fonts/BaiJamjuree-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1a0945abe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g1a0945abef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7fbfdeae53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17fbfdeae53_0_2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a0945abefa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g1a0945abefa_0_2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a0945abefa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g1a0945abefa_0_2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a0945abefa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g1a0945abefa_0_2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a2b6045612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g1a2b6045612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7fbfdeae53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g17fbfdeae53_0_1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a0945abefa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g1a0945abefa_0_2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7fbfdeae53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g17fbfdeae53_0_1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a0945abefa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g1a0945abefa_0_2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7fbfdeae53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g17fbfdeae53_0_1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a0945abefa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g1a0945abefa_0_1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a4aa6a494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g1a4aa6a494c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a0945abefa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g1a0945abefa_0_2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a4d7f56b4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g1a4d7f56b43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a4d7f56b43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g1a4d7f56b43_1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a2b6045612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g1a2b6045612_0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7fb68894b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 name="Google Shape;383;g17fb68894b9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a4aa6a494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0" name="Google Shape;400;g1a4aa6a494c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a0945abefa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g1a0945abefa_0_1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7fbfdeae5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g17fbfdeae53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a0945abefa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g1a0945abefa_0_2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7fbfdeae53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17fbfdeae53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7fbfdeae5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17fbfdeae53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a2b604561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1a2b6045612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7fb68890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g17fb68890a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bg>
      <p:bgPr>
        <a:blipFill>
          <a:blip r:embed="rId2">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144400"/>
            <a:ext cx="8520600" cy="5727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lt1"/>
              </a:buClr>
              <a:buSzPts val="1600"/>
              <a:buNone/>
              <a:defRPr sz="1600">
                <a:solidFill>
                  <a:schemeClr val="lt1"/>
                </a:solidFill>
              </a:defRPr>
            </a:lvl1pPr>
            <a:lvl2pPr lvl="1" rtl="0" algn="l">
              <a:lnSpc>
                <a:spcPct val="100000"/>
              </a:lnSpc>
              <a:spcBef>
                <a:spcPts val="0"/>
              </a:spcBef>
              <a:spcAft>
                <a:spcPts val="0"/>
              </a:spcAft>
              <a:buClr>
                <a:srgbClr val="761A79"/>
              </a:buClr>
              <a:buSzPts val="1600"/>
              <a:buNone/>
              <a:defRPr sz="1600">
                <a:solidFill>
                  <a:srgbClr val="761A79"/>
                </a:solidFill>
              </a:defRPr>
            </a:lvl2pPr>
            <a:lvl3pPr lvl="2" rtl="0" algn="l">
              <a:lnSpc>
                <a:spcPct val="100000"/>
              </a:lnSpc>
              <a:spcBef>
                <a:spcPts val="0"/>
              </a:spcBef>
              <a:spcAft>
                <a:spcPts val="0"/>
              </a:spcAft>
              <a:buClr>
                <a:srgbClr val="761A79"/>
              </a:buClr>
              <a:buSzPts val="1600"/>
              <a:buNone/>
              <a:defRPr sz="1600">
                <a:solidFill>
                  <a:srgbClr val="761A79"/>
                </a:solidFill>
              </a:defRPr>
            </a:lvl3pPr>
            <a:lvl4pPr lvl="3" rtl="0" algn="l">
              <a:lnSpc>
                <a:spcPct val="100000"/>
              </a:lnSpc>
              <a:spcBef>
                <a:spcPts val="0"/>
              </a:spcBef>
              <a:spcAft>
                <a:spcPts val="0"/>
              </a:spcAft>
              <a:buClr>
                <a:srgbClr val="761A79"/>
              </a:buClr>
              <a:buSzPts val="1600"/>
              <a:buNone/>
              <a:defRPr sz="1600">
                <a:solidFill>
                  <a:srgbClr val="761A79"/>
                </a:solidFill>
              </a:defRPr>
            </a:lvl4pPr>
            <a:lvl5pPr lvl="4" rtl="0" algn="l">
              <a:lnSpc>
                <a:spcPct val="100000"/>
              </a:lnSpc>
              <a:spcBef>
                <a:spcPts val="0"/>
              </a:spcBef>
              <a:spcAft>
                <a:spcPts val="0"/>
              </a:spcAft>
              <a:buClr>
                <a:srgbClr val="761A79"/>
              </a:buClr>
              <a:buSzPts val="1600"/>
              <a:buNone/>
              <a:defRPr sz="1600">
                <a:solidFill>
                  <a:srgbClr val="761A79"/>
                </a:solidFill>
              </a:defRPr>
            </a:lvl5pPr>
            <a:lvl6pPr lvl="5" rtl="0" algn="l">
              <a:lnSpc>
                <a:spcPct val="100000"/>
              </a:lnSpc>
              <a:spcBef>
                <a:spcPts val="0"/>
              </a:spcBef>
              <a:spcAft>
                <a:spcPts val="0"/>
              </a:spcAft>
              <a:buClr>
                <a:srgbClr val="761A79"/>
              </a:buClr>
              <a:buSzPts val="1600"/>
              <a:buNone/>
              <a:defRPr sz="1600">
                <a:solidFill>
                  <a:srgbClr val="761A79"/>
                </a:solidFill>
              </a:defRPr>
            </a:lvl6pPr>
            <a:lvl7pPr lvl="6" rtl="0" algn="l">
              <a:lnSpc>
                <a:spcPct val="100000"/>
              </a:lnSpc>
              <a:spcBef>
                <a:spcPts val="0"/>
              </a:spcBef>
              <a:spcAft>
                <a:spcPts val="0"/>
              </a:spcAft>
              <a:buClr>
                <a:srgbClr val="761A79"/>
              </a:buClr>
              <a:buSzPts val="1600"/>
              <a:buNone/>
              <a:defRPr sz="1600">
                <a:solidFill>
                  <a:srgbClr val="761A79"/>
                </a:solidFill>
              </a:defRPr>
            </a:lvl7pPr>
            <a:lvl8pPr lvl="7" rtl="0" algn="l">
              <a:lnSpc>
                <a:spcPct val="100000"/>
              </a:lnSpc>
              <a:spcBef>
                <a:spcPts val="0"/>
              </a:spcBef>
              <a:spcAft>
                <a:spcPts val="0"/>
              </a:spcAft>
              <a:buClr>
                <a:srgbClr val="761A79"/>
              </a:buClr>
              <a:buSzPts val="1600"/>
              <a:buNone/>
              <a:defRPr sz="1600">
                <a:solidFill>
                  <a:srgbClr val="761A79"/>
                </a:solidFill>
              </a:defRPr>
            </a:lvl8pPr>
            <a:lvl9pPr lvl="8" rtl="0" algn="l">
              <a:lnSpc>
                <a:spcPct val="100000"/>
              </a:lnSpc>
              <a:spcBef>
                <a:spcPts val="0"/>
              </a:spcBef>
              <a:spcAft>
                <a:spcPts val="0"/>
              </a:spcAft>
              <a:buClr>
                <a:srgbClr val="761A79"/>
              </a:buClr>
              <a:buSzPts val="1600"/>
              <a:buNone/>
              <a:defRPr sz="1600">
                <a:solidFill>
                  <a:srgbClr val="761A79"/>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3.png"/><Relationship Id="rId5"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10.png"/><Relationship Id="rId6"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36.png"/><Relationship Id="rId6"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21.png"/><Relationship Id="rId6"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30.png"/><Relationship Id="rId6" Type="http://schemas.openxmlformats.org/officeDocument/2006/relationships/image" Target="../media/image25.png"/><Relationship Id="rId7"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16.png"/><Relationship Id="rId6" Type="http://schemas.openxmlformats.org/officeDocument/2006/relationships/image" Target="../media/image23.png"/><Relationship Id="rId7"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26.png"/><Relationship Id="rId6"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3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3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3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32.png"/><Relationship Id="rId6" Type="http://schemas.openxmlformats.org/officeDocument/2006/relationships/image" Target="../media/image27.png"/><Relationship Id="rId7" Type="http://schemas.openxmlformats.org/officeDocument/2006/relationships/image" Target="../media/image3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7.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hyperlink" Target="https://www.kaggle.com/datasets/ilhamfp31/indonesian-abusive-and-hate-speech-twitter-tex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 name="Shape 55"/>
        <p:cNvGrpSpPr/>
        <p:nvPr/>
      </p:nvGrpSpPr>
      <p:grpSpPr>
        <a:xfrm>
          <a:off x="0" y="0"/>
          <a:ext cx="0" cy="0"/>
          <a:chOff x="0" y="0"/>
          <a:chExt cx="0" cy="0"/>
        </a:xfrm>
      </p:grpSpPr>
      <p:pic>
        <p:nvPicPr>
          <p:cNvPr id="56" name="Google Shape;56;p14"/>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57" name="Google Shape;57;p14"/>
          <p:cNvCxnSpPr/>
          <p:nvPr/>
        </p:nvCxnSpPr>
        <p:spPr>
          <a:xfrm flipH="1">
            <a:off x="2630225" y="427100"/>
            <a:ext cx="4894200" cy="12000"/>
          </a:xfrm>
          <a:prstGeom prst="straightConnector1">
            <a:avLst/>
          </a:prstGeom>
          <a:noFill/>
          <a:ln cap="flat" cmpd="sng" w="19050">
            <a:solidFill>
              <a:srgbClr val="761A79"/>
            </a:solidFill>
            <a:prstDash val="solid"/>
            <a:round/>
            <a:headEnd len="sm" w="sm" type="none"/>
            <a:tailEnd len="sm" w="sm" type="none"/>
          </a:ln>
        </p:spPr>
      </p:cxnSp>
      <p:sp>
        <p:nvSpPr>
          <p:cNvPr id="58" name="Google Shape;58;p14"/>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id"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pic>
        <p:nvPicPr>
          <p:cNvPr id="59" name="Google Shape;59;p14"/>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60" name="Google Shape;60;p14"/>
          <p:cNvSpPr txBox="1"/>
          <p:nvPr/>
        </p:nvSpPr>
        <p:spPr>
          <a:xfrm>
            <a:off x="573000" y="1633300"/>
            <a:ext cx="7998000" cy="11811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1000"/>
              </a:spcAft>
              <a:buNone/>
            </a:pPr>
            <a:r>
              <a:rPr b="1" lang="id" sz="2000">
                <a:solidFill>
                  <a:srgbClr val="743673"/>
                </a:solidFill>
                <a:latin typeface="Montserrat"/>
                <a:ea typeface="Montserrat"/>
                <a:cs typeface="Montserrat"/>
                <a:sym typeface="Montserrat"/>
              </a:rPr>
              <a:t>Analisis Sentimen Hate Speech Tweet di Indonesia dengan Metode Convolutional Neural Network (CNN) &amp; Long Short Term Memory (LSTM)</a:t>
            </a:r>
            <a:endParaRPr b="1" sz="2000">
              <a:solidFill>
                <a:srgbClr val="743673"/>
              </a:solidFill>
              <a:latin typeface="Montserrat"/>
              <a:ea typeface="Montserrat"/>
              <a:cs typeface="Montserrat"/>
              <a:sym typeface="Montserrat"/>
            </a:endParaRPr>
          </a:p>
        </p:txBody>
      </p:sp>
      <p:sp>
        <p:nvSpPr>
          <p:cNvPr id="61" name="Google Shape;61;p14"/>
          <p:cNvSpPr txBox="1"/>
          <p:nvPr/>
        </p:nvSpPr>
        <p:spPr>
          <a:xfrm>
            <a:off x="3605550" y="3010125"/>
            <a:ext cx="1936200" cy="5727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None/>
            </a:pPr>
            <a:r>
              <a:rPr b="1" lang="id" sz="1250">
                <a:solidFill>
                  <a:schemeClr val="dk1"/>
                </a:solidFill>
                <a:latin typeface="Montserrat"/>
                <a:ea typeface="Montserrat"/>
                <a:cs typeface="Montserrat"/>
                <a:sym typeface="Montserrat"/>
              </a:rPr>
              <a:t>Dessen</a:t>
            </a:r>
            <a:endParaRPr b="1" sz="1250">
              <a:solidFill>
                <a:schemeClr val="dk1"/>
              </a:solidFill>
              <a:latin typeface="Montserrat"/>
              <a:ea typeface="Montserrat"/>
              <a:cs typeface="Montserrat"/>
              <a:sym typeface="Montserrat"/>
            </a:endParaRPr>
          </a:p>
          <a:p>
            <a:pPr indent="0" lvl="0" marL="0" marR="0" rtl="0" algn="ctr">
              <a:lnSpc>
                <a:spcPct val="115000"/>
              </a:lnSpc>
              <a:spcBef>
                <a:spcPts val="1000"/>
              </a:spcBef>
              <a:spcAft>
                <a:spcPts val="0"/>
              </a:spcAft>
              <a:buNone/>
            </a:pPr>
            <a:r>
              <a:rPr b="1" lang="id" sz="1250">
                <a:solidFill>
                  <a:schemeClr val="dk1"/>
                </a:solidFill>
                <a:latin typeface="Montserrat"/>
                <a:ea typeface="Montserrat"/>
                <a:cs typeface="Montserrat"/>
                <a:sym typeface="Montserrat"/>
              </a:rPr>
              <a:t>Elpi Sandra Yunvi</a:t>
            </a:r>
            <a:endParaRPr b="1" sz="1250">
              <a:solidFill>
                <a:schemeClr val="dk1"/>
              </a:solidFill>
              <a:latin typeface="Montserrat"/>
              <a:ea typeface="Montserrat"/>
              <a:cs typeface="Montserrat"/>
              <a:sym typeface="Montserrat"/>
            </a:endParaRPr>
          </a:p>
          <a:p>
            <a:pPr indent="0" lvl="0" marL="0" marR="0" rtl="0" algn="ctr">
              <a:lnSpc>
                <a:spcPct val="115000"/>
              </a:lnSpc>
              <a:spcBef>
                <a:spcPts val="1000"/>
              </a:spcBef>
              <a:spcAft>
                <a:spcPts val="1000"/>
              </a:spcAft>
              <a:buNone/>
            </a:pPr>
            <a:r>
              <a:rPr b="1" lang="id" sz="1250">
                <a:solidFill>
                  <a:schemeClr val="dk1"/>
                </a:solidFill>
                <a:latin typeface="Montserrat"/>
                <a:ea typeface="Montserrat"/>
                <a:cs typeface="Montserrat"/>
                <a:sym typeface="Montserrat"/>
              </a:rPr>
              <a:t>(Binar Academy)</a:t>
            </a:r>
            <a:endParaRPr b="1" sz="1250">
              <a:solidFill>
                <a:schemeClr val="dk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0" name="Shape 200"/>
        <p:cNvGrpSpPr/>
        <p:nvPr/>
      </p:nvGrpSpPr>
      <p:grpSpPr>
        <a:xfrm>
          <a:off x="0" y="0"/>
          <a:ext cx="0" cy="0"/>
          <a:chOff x="0" y="0"/>
          <a:chExt cx="0" cy="0"/>
        </a:xfrm>
      </p:grpSpPr>
      <p:cxnSp>
        <p:nvCxnSpPr>
          <p:cNvPr id="201" name="Google Shape;201;p23"/>
          <p:cNvCxnSpPr/>
          <p:nvPr/>
        </p:nvCxnSpPr>
        <p:spPr>
          <a:xfrm flipH="1">
            <a:off x="2630225" y="427100"/>
            <a:ext cx="4894200" cy="12000"/>
          </a:xfrm>
          <a:prstGeom prst="straightConnector1">
            <a:avLst/>
          </a:prstGeom>
          <a:noFill/>
          <a:ln cap="flat" cmpd="sng" w="19050">
            <a:solidFill>
              <a:srgbClr val="761A79"/>
            </a:solidFill>
            <a:prstDash val="solid"/>
            <a:round/>
            <a:headEnd len="sm" w="sm" type="none"/>
            <a:tailEnd len="sm" w="sm" type="none"/>
          </a:ln>
        </p:spPr>
      </p:cxnSp>
      <p:sp>
        <p:nvSpPr>
          <p:cNvPr id="202" name="Google Shape;202;p23"/>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id"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pic>
        <p:nvPicPr>
          <p:cNvPr id="203" name="Google Shape;203;p23"/>
          <p:cNvPicPr preferRelativeResize="0"/>
          <p:nvPr/>
        </p:nvPicPr>
        <p:blipFill rotWithShape="1">
          <a:blip r:embed="rId3">
            <a:alphaModFix/>
          </a:blip>
          <a:srcRect b="0" l="0" r="0" t="0"/>
          <a:stretch/>
        </p:blipFill>
        <p:spPr>
          <a:xfrm>
            <a:off x="7694225" y="295988"/>
            <a:ext cx="989200" cy="262225"/>
          </a:xfrm>
          <a:prstGeom prst="rect">
            <a:avLst/>
          </a:prstGeom>
          <a:noFill/>
          <a:ln>
            <a:noFill/>
          </a:ln>
        </p:spPr>
      </p:pic>
      <p:sp>
        <p:nvSpPr>
          <p:cNvPr id="204" name="Google Shape;204;p23"/>
          <p:cNvSpPr txBox="1"/>
          <p:nvPr>
            <p:ph type="title"/>
          </p:nvPr>
        </p:nvSpPr>
        <p:spPr>
          <a:xfrm>
            <a:off x="301975" y="144400"/>
            <a:ext cx="28287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d" sz="1900">
                <a:solidFill>
                  <a:srgbClr val="761A79"/>
                </a:solidFill>
                <a:latin typeface="Montserrat ExtraBold"/>
                <a:ea typeface="Montserrat ExtraBold"/>
                <a:cs typeface="Montserrat ExtraBold"/>
                <a:sym typeface="Montserrat ExtraBold"/>
              </a:rPr>
              <a:t>Data Preparation</a:t>
            </a:r>
            <a:endParaRPr sz="1900">
              <a:solidFill>
                <a:srgbClr val="761A79"/>
              </a:solidFill>
              <a:latin typeface="Montserrat ExtraBold"/>
              <a:ea typeface="Montserrat ExtraBold"/>
              <a:cs typeface="Montserrat ExtraBold"/>
              <a:sym typeface="Montserrat ExtraBold"/>
            </a:endParaRPr>
          </a:p>
        </p:txBody>
      </p:sp>
      <p:pic>
        <p:nvPicPr>
          <p:cNvPr id="205" name="Google Shape;205;p23"/>
          <p:cNvPicPr preferRelativeResize="0"/>
          <p:nvPr/>
        </p:nvPicPr>
        <p:blipFill>
          <a:blip r:embed="rId4">
            <a:alphaModFix/>
          </a:blip>
          <a:stretch>
            <a:fillRect/>
          </a:stretch>
        </p:blipFill>
        <p:spPr>
          <a:xfrm>
            <a:off x="390500" y="900125"/>
            <a:ext cx="3733800" cy="2772000"/>
          </a:xfrm>
          <a:prstGeom prst="rect">
            <a:avLst/>
          </a:prstGeom>
          <a:noFill/>
          <a:ln>
            <a:noFill/>
          </a:ln>
        </p:spPr>
      </p:pic>
      <p:sp>
        <p:nvSpPr>
          <p:cNvPr id="206" name="Google Shape;206;p23"/>
          <p:cNvSpPr txBox="1"/>
          <p:nvPr/>
        </p:nvSpPr>
        <p:spPr>
          <a:xfrm>
            <a:off x="390400" y="3542000"/>
            <a:ext cx="3470400" cy="13851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1000"/>
              </a:spcBef>
              <a:spcAft>
                <a:spcPts val="0"/>
              </a:spcAft>
              <a:buNone/>
            </a:pPr>
            <a:r>
              <a:rPr b="1" lang="id" sz="1600">
                <a:solidFill>
                  <a:srgbClr val="743673"/>
                </a:solidFill>
                <a:highlight>
                  <a:schemeClr val="lt1"/>
                </a:highlight>
                <a:latin typeface="Montserrat"/>
                <a:ea typeface="Montserrat"/>
                <a:cs typeface="Montserrat"/>
                <a:sym typeface="Montserrat"/>
              </a:rPr>
              <a:t>Label Sentimen</a:t>
            </a:r>
            <a:endParaRPr b="1" sz="1600">
              <a:solidFill>
                <a:srgbClr val="743673"/>
              </a:solidFill>
              <a:highlight>
                <a:schemeClr val="lt1"/>
              </a:highlight>
              <a:latin typeface="Montserrat"/>
              <a:ea typeface="Montserrat"/>
              <a:cs typeface="Montserrat"/>
              <a:sym typeface="Montserrat"/>
            </a:endParaRPr>
          </a:p>
          <a:p>
            <a:pPr indent="0" lvl="0" marL="0" rtl="0" algn="just">
              <a:lnSpc>
                <a:spcPct val="115000"/>
              </a:lnSpc>
              <a:spcBef>
                <a:spcPts val="1000"/>
              </a:spcBef>
              <a:spcAft>
                <a:spcPts val="1000"/>
              </a:spcAft>
              <a:buNone/>
            </a:pPr>
            <a:r>
              <a:rPr lang="id" sz="1300">
                <a:solidFill>
                  <a:schemeClr val="dk1"/>
                </a:solidFill>
                <a:highlight>
                  <a:schemeClr val="lt1"/>
                </a:highlight>
                <a:latin typeface="Montserrat"/>
                <a:ea typeface="Montserrat"/>
                <a:cs typeface="Montserrat"/>
                <a:sym typeface="Montserrat"/>
              </a:rPr>
              <a:t>Pada data train yang digunakan sentimen yang mendominasi yaitu positif, kemudian neutral, dan negatif.</a:t>
            </a:r>
            <a:endParaRPr sz="1300">
              <a:solidFill>
                <a:schemeClr val="dk1"/>
              </a:solidFill>
              <a:highlight>
                <a:schemeClr val="lt1"/>
              </a:highlight>
              <a:latin typeface="Montserrat"/>
              <a:ea typeface="Montserrat"/>
              <a:cs typeface="Montserrat"/>
              <a:sym typeface="Montserrat"/>
            </a:endParaRPr>
          </a:p>
        </p:txBody>
      </p:sp>
      <p:pic>
        <p:nvPicPr>
          <p:cNvPr id="207" name="Google Shape;207;p23"/>
          <p:cNvPicPr preferRelativeResize="0"/>
          <p:nvPr/>
        </p:nvPicPr>
        <p:blipFill>
          <a:blip r:embed="rId5">
            <a:alphaModFix/>
          </a:blip>
          <a:stretch>
            <a:fillRect/>
          </a:stretch>
        </p:blipFill>
        <p:spPr>
          <a:xfrm>
            <a:off x="4524825" y="717100"/>
            <a:ext cx="4009575" cy="2955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1" name="Shape 211"/>
        <p:cNvGrpSpPr/>
        <p:nvPr/>
      </p:nvGrpSpPr>
      <p:grpSpPr>
        <a:xfrm>
          <a:off x="0" y="0"/>
          <a:ext cx="0" cy="0"/>
          <a:chOff x="0" y="0"/>
          <a:chExt cx="0" cy="0"/>
        </a:xfrm>
      </p:grpSpPr>
      <p:pic>
        <p:nvPicPr>
          <p:cNvPr id="212" name="Google Shape;212;p24"/>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213" name="Google Shape;213;p24"/>
          <p:cNvCxnSpPr/>
          <p:nvPr/>
        </p:nvCxnSpPr>
        <p:spPr>
          <a:xfrm flipH="1">
            <a:off x="2630225" y="427100"/>
            <a:ext cx="4894200" cy="12000"/>
          </a:xfrm>
          <a:prstGeom prst="straightConnector1">
            <a:avLst/>
          </a:prstGeom>
          <a:noFill/>
          <a:ln cap="flat" cmpd="sng" w="19050">
            <a:solidFill>
              <a:srgbClr val="761A79"/>
            </a:solidFill>
            <a:prstDash val="solid"/>
            <a:round/>
            <a:headEnd len="sm" w="sm" type="none"/>
            <a:tailEnd len="sm" w="sm" type="none"/>
          </a:ln>
        </p:spPr>
      </p:cxnSp>
      <p:sp>
        <p:nvSpPr>
          <p:cNvPr id="214" name="Google Shape;214;p24"/>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id"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pic>
        <p:nvPicPr>
          <p:cNvPr id="215" name="Google Shape;215;p24"/>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216" name="Google Shape;216;p24"/>
          <p:cNvSpPr txBox="1"/>
          <p:nvPr>
            <p:ph type="title"/>
          </p:nvPr>
        </p:nvSpPr>
        <p:spPr>
          <a:xfrm>
            <a:off x="454375" y="144400"/>
            <a:ext cx="28287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d" sz="1900">
                <a:solidFill>
                  <a:srgbClr val="761A79"/>
                </a:solidFill>
                <a:latin typeface="Montserrat ExtraBold"/>
                <a:ea typeface="Montserrat ExtraBold"/>
                <a:cs typeface="Montserrat ExtraBold"/>
                <a:sym typeface="Montserrat ExtraBold"/>
              </a:rPr>
              <a:t>Data Cleansing</a:t>
            </a:r>
            <a:endParaRPr sz="1900">
              <a:solidFill>
                <a:srgbClr val="761A79"/>
              </a:solidFill>
              <a:latin typeface="Montserrat ExtraBold"/>
              <a:ea typeface="Montserrat ExtraBold"/>
              <a:cs typeface="Montserrat ExtraBold"/>
              <a:sym typeface="Montserrat ExtraBold"/>
            </a:endParaRPr>
          </a:p>
        </p:txBody>
      </p:sp>
      <p:sp>
        <p:nvSpPr>
          <p:cNvPr id="217" name="Google Shape;217;p24"/>
          <p:cNvSpPr txBox="1"/>
          <p:nvPr/>
        </p:nvSpPr>
        <p:spPr>
          <a:xfrm>
            <a:off x="487625" y="558225"/>
            <a:ext cx="7686600" cy="416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id">
                <a:solidFill>
                  <a:srgbClr val="743673"/>
                </a:solidFill>
                <a:latin typeface="Montserrat"/>
                <a:ea typeface="Montserrat"/>
                <a:cs typeface="Montserrat"/>
                <a:sym typeface="Montserrat"/>
              </a:rPr>
              <a:t>Regex</a:t>
            </a:r>
            <a:endParaRPr b="1">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2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2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2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2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2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2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2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2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2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2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2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rPr b="1" lang="id">
                <a:solidFill>
                  <a:srgbClr val="743673"/>
                </a:solidFill>
                <a:latin typeface="Montserrat"/>
                <a:ea typeface="Montserrat"/>
                <a:cs typeface="Montserrat"/>
                <a:sym typeface="Montserrat"/>
              </a:rPr>
              <a:t>Normalization</a:t>
            </a:r>
            <a:endParaRPr b="1">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000">
              <a:solidFill>
                <a:srgbClr val="743673"/>
              </a:solidFill>
              <a:latin typeface="Montserrat"/>
              <a:ea typeface="Montserrat"/>
              <a:cs typeface="Montserrat"/>
              <a:sym typeface="Montserrat"/>
            </a:endParaRPr>
          </a:p>
        </p:txBody>
      </p:sp>
      <p:pic>
        <p:nvPicPr>
          <p:cNvPr id="218" name="Google Shape;218;p24"/>
          <p:cNvPicPr preferRelativeResize="0"/>
          <p:nvPr/>
        </p:nvPicPr>
        <p:blipFill>
          <a:blip r:embed="rId5">
            <a:alphaModFix/>
          </a:blip>
          <a:stretch>
            <a:fillRect/>
          </a:stretch>
        </p:blipFill>
        <p:spPr>
          <a:xfrm>
            <a:off x="555800" y="946275"/>
            <a:ext cx="4430100" cy="2040975"/>
          </a:xfrm>
          <a:prstGeom prst="rect">
            <a:avLst/>
          </a:prstGeom>
          <a:noFill/>
          <a:ln>
            <a:noFill/>
          </a:ln>
        </p:spPr>
      </p:pic>
      <p:pic>
        <p:nvPicPr>
          <p:cNvPr id="219" name="Google Shape;219;p24"/>
          <p:cNvPicPr preferRelativeResize="0"/>
          <p:nvPr/>
        </p:nvPicPr>
        <p:blipFill>
          <a:blip r:embed="rId6">
            <a:alphaModFix/>
          </a:blip>
          <a:stretch>
            <a:fillRect/>
          </a:stretch>
        </p:blipFill>
        <p:spPr>
          <a:xfrm>
            <a:off x="555800" y="3518575"/>
            <a:ext cx="5693515" cy="1206650"/>
          </a:xfrm>
          <a:prstGeom prst="rect">
            <a:avLst/>
          </a:prstGeom>
          <a:noFill/>
          <a:ln>
            <a:noFill/>
          </a:ln>
        </p:spPr>
      </p:pic>
      <p:sp>
        <p:nvSpPr>
          <p:cNvPr id="220" name="Google Shape;220;p24"/>
          <p:cNvSpPr txBox="1"/>
          <p:nvPr/>
        </p:nvSpPr>
        <p:spPr>
          <a:xfrm>
            <a:off x="5229100" y="1644775"/>
            <a:ext cx="3682200" cy="668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d" sz="1300">
                <a:solidFill>
                  <a:srgbClr val="743673"/>
                </a:solidFill>
                <a:latin typeface="Montserrat"/>
                <a:ea typeface="Montserrat"/>
                <a:cs typeface="Montserrat"/>
                <a:sym typeface="Montserrat"/>
              </a:rPr>
              <a:t>Untuk menghapus karakter tertentu yang tidak berguna untuk analisis</a:t>
            </a:r>
            <a:endParaRPr sz="1300">
              <a:solidFill>
                <a:srgbClr val="743673"/>
              </a:solidFill>
              <a:latin typeface="Montserrat"/>
              <a:ea typeface="Montserrat"/>
              <a:cs typeface="Montserrat"/>
              <a:sym typeface="Montserrat"/>
            </a:endParaRPr>
          </a:p>
        </p:txBody>
      </p:sp>
      <p:sp>
        <p:nvSpPr>
          <p:cNvPr id="221" name="Google Shape;221;p24"/>
          <p:cNvSpPr txBox="1"/>
          <p:nvPr/>
        </p:nvSpPr>
        <p:spPr>
          <a:xfrm>
            <a:off x="6389975" y="3618650"/>
            <a:ext cx="2293200" cy="845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id" sz="1300">
                <a:solidFill>
                  <a:srgbClr val="743673"/>
                </a:solidFill>
                <a:latin typeface="Montserrat"/>
                <a:ea typeface="Montserrat"/>
                <a:cs typeface="Montserrat"/>
                <a:sym typeface="Montserrat"/>
              </a:rPr>
              <a:t>Untuk membuat kata-kata alay menjadi kata-kata baku</a:t>
            </a:r>
            <a:endParaRPr sz="1300">
              <a:solidFill>
                <a:srgbClr val="743673"/>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5" name="Shape 225"/>
        <p:cNvGrpSpPr/>
        <p:nvPr/>
      </p:nvGrpSpPr>
      <p:grpSpPr>
        <a:xfrm>
          <a:off x="0" y="0"/>
          <a:ext cx="0" cy="0"/>
          <a:chOff x="0" y="0"/>
          <a:chExt cx="0" cy="0"/>
        </a:xfrm>
      </p:grpSpPr>
      <p:pic>
        <p:nvPicPr>
          <p:cNvPr id="226" name="Google Shape;226;p25"/>
          <p:cNvPicPr preferRelativeResize="0"/>
          <p:nvPr/>
        </p:nvPicPr>
        <p:blipFill rotWithShape="1">
          <a:blip r:embed="rId3">
            <a:alphaModFix/>
          </a:blip>
          <a:srcRect b="0" l="0" r="0" t="0"/>
          <a:stretch/>
        </p:blipFill>
        <p:spPr>
          <a:xfrm>
            <a:off x="6697725" y="152400"/>
            <a:ext cx="2370067" cy="4838700"/>
          </a:xfrm>
          <a:prstGeom prst="rect">
            <a:avLst/>
          </a:prstGeom>
          <a:noFill/>
          <a:ln>
            <a:noFill/>
          </a:ln>
        </p:spPr>
      </p:pic>
      <p:cxnSp>
        <p:nvCxnSpPr>
          <p:cNvPr id="227" name="Google Shape;227;p25"/>
          <p:cNvCxnSpPr/>
          <p:nvPr/>
        </p:nvCxnSpPr>
        <p:spPr>
          <a:xfrm flipH="1">
            <a:off x="2630225" y="427100"/>
            <a:ext cx="4894200" cy="12000"/>
          </a:xfrm>
          <a:prstGeom prst="straightConnector1">
            <a:avLst/>
          </a:prstGeom>
          <a:noFill/>
          <a:ln cap="flat" cmpd="sng" w="19050">
            <a:solidFill>
              <a:srgbClr val="761A79"/>
            </a:solidFill>
            <a:prstDash val="solid"/>
            <a:round/>
            <a:headEnd len="sm" w="sm" type="none"/>
            <a:tailEnd len="sm" w="sm" type="none"/>
          </a:ln>
        </p:spPr>
      </p:cxnSp>
      <p:sp>
        <p:nvSpPr>
          <p:cNvPr id="228" name="Google Shape;228;p25"/>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id"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pic>
        <p:nvPicPr>
          <p:cNvPr id="229" name="Google Shape;229;p25"/>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230" name="Google Shape;230;p25"/>
          <p:cNvSpPr txBox="1"/>
          <p:nvPr>
            <p:ph type="title"/>
          </p:nvPr>
        </p:nvSpPr>
        <p:spPr>
          <a:xfrm>
            <a:off x="454375" y="144400"/>
            <a:ext cx="2828700" cy="572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id" sz="1900">
                <a:solidFill>
                  <a:srgbClr val="743673"/>
                </a:solidFill>
                <a:latin typeface="Montserrat ExtraBold"/>
                <a:ea typeface="Montserrat ExtraBold"/>
                <a:cs typeface="Montserrat ExtraBold"/>
                <a:sym typeface="Montserrat ExtraBold"/>
              </a:rPr>
              <a:t>Data Cleansing </a:t>
            </a:r>
            <a:endParaRPr sz="1900">
              <a:solidFill>
                <a:srgbClr val="761A79"/>
              </a:solidFill>
              <a:latin typeface="Montserrat ExtraBold"/>
              <a:ea typeface="Montserrat ExtraBold"/>
              <a:cs typeface="Montserrat ExtraBold"/>
              <a:sym typeface="Montserrat ExtraBold"/>
            </a:endParaRPr>
          </a:p>
        </p:txBody>
      </p:sp>
      <p:pic>
        <p:nvPicPr>
          <p:cNvPr id="231" name="Google Shape;231;p25"/>
          <p:cNvPicPr preferRelativeResize="0"/>
          <p:nvPr/>
        </p:nvPicPr>
        <p:blipFill>
          <a:blip r:embed="rId5">
            <a:alphaModFix/>
          </a:blip>
          <a:stretch>
            <a:fillRect/>
          </a:stretch>
        </p:blipFill>
        <p:spPr>
          <a:xfrm>
            <a:off x="597175" y="1168950"/>
            <a:ext cx="4697699" cy="2314951"/>
          </a:xfrm>
          <a:prstGeom prst="rect">
            <a:avLst/>
          </a:prstGeom>
          <a:noFill/>
          <a:ln>
            <a:noFill/>
          </a:ln>
        </p:spPr>
      </p:pic>
      <p:sp>
        <p:nvSpPr>
          <p:cNvPr id="232" name="Google Shape;232;p25"/>
          <p:cNvSpPr txBox="1"/>
          <p:nvPr/>
        </p:nvSpPr>
        <p:spPr>
          <a:xfrm>
            <a:off x="444575" y="717100"/>
            <a:ext cx="1293600" cy="37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id">
                <a:solidFill>
                  <a:srgbClr val="743673"/>
                </a:solidFill>
                <a:latin typeface="Montserrat"/>
                <a:ea typeface="Montserrat"/>
                <a:cs typeface="Montserrat"/>
                <a:sym typeface="Montserrat"/>
              </a:rPr>
              <a:t>Stopword</a:t>
            </a:r>
            <a:endParaRPr b="1">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b="1">
              <a:solidFill>
                <a:srgbClr val="743673"/>
              </a:solidFill>
              <a:highlight>
                <a:schemeClr val="lt1"/>
              </a:highlight>
              <a:latin typeface="Montserrat"/>
              <a:ea typeface="Montserrat"/>
              <a:cs typeface="Montserrat"/>
              <a:sym typeface="Montserrat"/>
            </a:endParaRPr>
          </a:p>
          <a:p>
            <a:pPr indent="0" lvl="0" marL="0" rtl="0" algn="l">
              <a:lnSpc>
                <a:spcPct val="115000"/>
              </a:lnSpc>
              <a:spcBef>
                <a:spcPts val="0"/>
              </a:spcBef>
              <a:spcAft>
                <a:spcPts val="0"/>
              </a:spcAft>
              <a:buNone/>
            </a:pPr>
            <a:r>
              <a:t/>
            </a:r>
            <a:endParaRPr b="1">
              <a:solidFill>
                <a:srgbClr val="743673"/>
              </a:solidFill>
              <a:highlight>
                <a:schemeClr val="lt1"/>
              </a:highlight>
              <a:latin typeface="Montserrat"/>
              <a:ea typeface="Montserrat"/>
              <a:cs typeface="Montserrat"/>
              <a:sym typeface="Montserrat"/>
            </a:endParaRPr>
          </a:p>
          <a:p>
            <a:pPr indent="0" lvl="0" marL="0" rtl="0" algn="l">
              <a:lnSpc>
                <a:spcPct val="115000"/>
              </a:lnSpc>
              <a:spcBef>
                <a:spcPts val="0"/>
              </a:spcBef>
              <a:spcAft>
                <a:spcPts val="0"/>
              </a:spcAft>
              <a:buNone/>
            </a:pPr>
            <a:r>
              <a:t/>
            </a:r>
            <a:endParaRPr b="1">
              <a:solidFill>
                <a:srgbClr val="743673"/>
              </a:solidFill>
              <a:highlight>
                <a:schemeClr val="lt1"/>
              </a:highlight>
              <a:latin typeface="Montserrat"/>
              <a:ea typeface="Montserrat"/>
              <a:cs typeface="Montserrat"/>
              <a:sym typeface="Montserrat"/>
            </a:endParaRPr>
          </a:p>
          <a:p>
            <a:pPr indent="0" lvl="0" marL="0" rtl="0" algn="l">
              <a:lnSpc>
                <a:spcPct val="115000"/>
              </a:lnSpc>
              <a:spcBef>
                <a:spcPts val="0"/>
              </a:spcBef>
              <a:spcAft>
                <a:spcPts val="0"/>
              </a:spcAft>
              <a:buNone/>
            </a:pPr>
            <a:r>
              <a:t/>
            </a:r>
            <a:endParaRPr b="1">
              <a:solidFill>
                <a:srgbClr val="743673"/>
              </a:solidFill>
              <a:highlight>
                <a:schemeClr val="lt1"/>
              </a:highlight>
              <a:latin typeface="Montserrat"/>
              <a:ea typeface="Montserrat"/>
              <a:cs typeface="Montserrat"/>
              <a:sym typeface="Montserrat"/>
            </a:endParaRPr>
          </a:p>
          <a:p>
            <a:pPr indent="0" lvl="0" marL="0" rtl="0" algn="l">
              <a:lnSpc>
                <a:spcPct val="115000"/>
              </a:lnSpc>
              <a:spcBef>
                <a:spcPts val="0"/>
              </a:spcBef>
              <a:spcAft>
                <a:spcPts val="0"/>
              </a:spcAft>
              <a:buNone/>
            </a:pPr>
            <a:r>
              <a:t/>
            </a:r>
            <a:endParaRPr b="1">
              <a:solidFill>
                <a:srgbClr val="743673"/>
              </a:solidFill>
              <a:highlight>
                <a:schemeClr val="lt1"/>
              </a:highlight>
              <a:latin typeface="Montserrat"/>
              <a:ea typeface="Montserrat"/>
              <a:cs typeface="Montserrat"/>
              <a:sym typeface="Montserrat"/>
            </a:endParaRPr>
          </a:p>
          <a:p>
            <a:pPr indent="0" lvl="0" marL="0" rtl="0" algn="l">
              <a:lnSpc>
                <a:spcPct val="115000"/>
              </a:lnSpc>
              <a:spcBef>
                <a:spcPts val="0"/>
              </a:spcBef>
              <a:spcAft>
                <a:spcPts val="0"/>
              </a:spcAft>
              <a:buNone/>
            </a:pPr>
            <a:r>
              <a:t/>
            </a:r>
            <a:endParaRPr b="1">
              <a:solidFill>
                <a:srgbClr val="743673"/>
              </a:solidFill>
              <a:highlight>
                <a:schemeClr val="lt1"/>
              </a:highlight>
              <a:latin typeface="Montserrat"/>
              <a:ea typeface="Montserrat"/>
              <a:cs typeface="Montserrat"/>
              <a:sym typeface="Montserrat"/>
            </a:endParaRPr>
          </a:p>
          <a:p>
            <a:pPr indent="0" lvl="0" marL="0" rtl="0" algn="l">
              <a:lnSpc>
                <a:spcPct val="115000"/>
              </a:lnSpc>
              <a:spcBef>
                <a:spcPts val="0"/>
              </a:spcBef>
              <a:spcAft>
                <a:spcPts val="0"/>
              </a:spcAft>
              <a:buNone/>
            </a:pPr>
            <a:r>
              <a:t/>
            </a:r>
            <a:endParaRPr b="1">
              <a:solidFill>
                <a:srgbClr val="743673"/>
              </a:solidFill>
              <a:highlight>
                <a:schemeClr val="lt1"/>
              </a:highlight>
              <a:latin typeface="Montserrat"/>
              <a:ea typeface="Montserrat"/>
              <a:cs typeface="Montserrat"/>
              <a:sym typeface="Montserrat"/>
            </a:endParaRPr>
          </a:p>
          <a:p>
            <a:pPr indent="0" lvl="0" marL="0" rtl="0" algn="l">
              <a:lnSpc>
                <a:spcPct val="115000"/>
              </a:lnSpc>
              <a:spcBef>
                <a:spcPts val="0"/>
              </a:spcBef>
              <a:spcAft>
                <a:spcPts val="0"/>
              </a:spcAft>
              <a:buNone/>
            </a:pPr>
            <a:r>
              <a:t/>
            </a:r>
            <a:endParaRPr b="1">
              <a:solidFill>
                <a:srgbClr val="743673"/>
              </a:solidFill>
              <a:highlight>
                <a:schemeClr val="lt1"/>
              </a:highlight>
              <a:latin typeface="Montserrat"/>
              <a:ea typeface="Montserrat"/>
              <a:cs typeface="Montserrat"/>
              <a:sym typeface="Montserrat"/>
            </a:endParaRPr>
          </a:p>
          <a:p>
            <a:pPr indent="0" lvl="0" marL="0" rtl="0" algn="l">
              <a:lnSpc>
                <a:spcPct val="115000"/>
              </a:lnSpc>
              <a:spcBef>
                <a:spcPts val="0"/>
              </a:spcBef>
              <a:spcAft>
                <a:spcPts val="0"/>
              </a:spcAft>
              <a:buNone/>
            </a:pPr>
            <a:r>
              <a:t/>
            </a:r>
            <a:endParaRPr b="1">
              <a:solidFill>
                <a:srgbClr val="743673"/>
              </a:solidFill>
              <a:highlight>
                <a:schemeClr val="lt1"/>
              </a:highlight>
              <a:latin typeface="Montserrat"/>
              <a:ea typeface="Montserrat"/>
              <a:cs typeface="Montserrat"/>
              <a:sym typeface="Montserrat"/>
            </a:endParaRPr>
          </a:p>
          <a:p>
            <a:pPr indent="0" lvl="0" marL="0" rtl="0" algn="l">
              <a:lnSpc>
                <a:spcPct val="115000"/>
              </a:lnSpc>
              <a:spcBef>
                <a:spcPts val="0"/>
              </a:spcBef>
              <a:spcAft>
                <a:spcPts val="0"/>
              </a:spcAft>
              <a:buNone/>
            </a:pPr>
            <a:r>
              <a:t/>
            </a:r>
            <a:endParaRPr b="1">
              <a:solidFill>
                <a:srgbClr val="743673"/>
              </a:solidFill>
              <a:highlight>
                <a:schemeClr val="lt1"/>
              </a:highlight>
              <a:latin typeface="Montserrat"/>
              <a:ea typeface="Montserrat"/>
              <a:cs typeface="Montserrat"/>
              <a:sym typeface="Montserrat"/>
            </a:endParaRPr>
          </a:p>
          <a:p>
            <a:pPr indent="0" lvl="0" marL="0" rtl="0" algn="l">
              <a:lnSpc>
                <a:spcPct val="115000"/>
              </a:lnSpc>
              <a:spcBef>
                <a:spcPts val="0"/>
              </a:spcBef>
              <a:spcAft>
                <a:spcPts val="0"/>
              </a:spcAft>
              <a:buNone/>
            </a:pPr>
            <a:r>
              <a:t/>
            </a:r>
            <a:endParaRPr>
              <a:solidFill>
                <a:srgbClr val="743673"/>
              </a:solidFill>
              <a:highlight>
                <a:schemeClr val="lt1"/>
              </a:highlight>
              <a:latin typeface="Montserrat"/>
              <a:ea typeface="Montserrat"/>
              <a:cs typeface="Montserrat"/>
              <a:sym typeface="Montserrat"/>
            </a:endParaRPr>
          </a:p>
        </p:txBody>
      </p:sp>
      <p:sp>
        <p:nvSpPr>
          <p:cNvPr id="233" name="Google Shape;233;p25"/>
          <p:cNvSpPr txBox="1"/>
          <p:nvPr/>
        </p:nvSpPr>
        <p:spPr>
          <a:xfrm>
            <a:off x="5447275" y="1999575"/>
            <a:ext cx="3682200" cy="65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id" sz="1300">
                <a:solidFill>
                  <a:srgbClr val="743673"/>
                </a:solidFill>
                <a:latin typeface="Montserrat"/>
                <a:ea typeface="Montserrat"/>
                <a:cs typeface="Montserrat"/>
                <a:sym typeface="Montserrat"/>
              </a:rPr>
              <a:t>Untuk menghapus kata tertentu yang tidak memiliki makna</a:t>
            </a:r>
            <a:endParaRPr sz="1300">
              <a:solidFill>
                <a:srgbClr val="743673"/>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7" name="Shape 237"/>
        <p:cNvGrpSpPr/>
        <p:nvPr/>
      </p:nvGrpSpPr>
      <p:grpSpPr>
        <a:xfrm>
          <a:off x="0" y="0"/>
          <a:ext cx="0" cy="0"/>
          <a:chOff x="0" y="0"/>
          <a:chExt cx="0" cy="0"/>
        </a:xfrm>
      </p:grpSpPr>
      <p:pic>
        <p:nvPicPr>
          <p:cNvPr id="238" name="Google Shape;238;p26"/>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239" name="Google Shape;239;p26"/>
          <p:cNvCxnSpPr/>
          <p:nvPr/>
        </p:nvCxnSpPr>
        <p:spPr>
          <a:xfrm flipH="1">
            <a:off x="2630225" y="427100"/>
            <a:ext cx="4894200" cy="12000"/>
          </a:xfrm>
          <a:prstGeom prst="straightConnector1">
            <a:avLst/>
          </a:prstGeom>
          <a:noFill/>
          <a:ln cap="flat" cmpd="sng" w="19050">
            <a:solidFill>
              <a:srgbClr val="761A79"/>
            </a:solidFill>
            <a:prstDash val="solid"/>
            <a:round/>
            <a:headEnd len="sm" w="sm" type="none"/>
            <a:tailEnd len="sm" w="sm" type="none"/>
          </a:ln>
        </p:spPr>
      </p:cxnSp>
      <p:sp>
        <p:nvSpPr>
          <p:cNvPr id="240" name="Google Shape;240;p26"/>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id"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pic>
        <p:nvPicPr>
          <p:cNvPr id="241" name="Google Shape;241;p26"/>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242" name="Google Shape;242;p26"/>
          <p:cNvSpPr txBox="1"/>
          <p:nvPr>
            <p:ph type="title"/>
          </p:nvPr>
        </p:nvSpPr>
        <p:spPr>
          <a:xfrm>
            <a:off x="454375" y="144400"/>
            <a:ext cx="28287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d" sz="1900">
                <a:solidFill>
                  <a:srgbClr val="761A79"/>
                </a:solidFill>
                <a:latin typeface="Montserrat ExtraBold"/>
                <a:ea typeface="Montserrat ExtraBold"/>
                <a:cs typeface="Montserrat ExtraBold"/>
                <a:sym typeface="Montserrat ExtraBold"/>
              </a:rPr>
              <a:t>Model</a:t>
            </a:r>
            <a:endParaRPr sz="1900">
              <a:solidFill>
                <a:srgbClr val="761A79"/>
              </a:solidFill>
              <a:latin typeface="Montserrat ExtraBold"/>
              <a:ea typeface="Montserrat ExtraBold"/>
              <a:cs typeface="Montserrat ExtraBold"/>
              <a:sym typeface="Montserrat ExtraBold"/>
            </a:endParaRPr>
          </a:p>
        </p:txBody>
      </p:sp>
      <p:sp>
        <p:nvSpPr>
          <p:cNvPr id="243" name="Google Shape;243;p26"/>
          <p:cNvSpPr txBox="1"/>
          <p:nvPr/>
        </p:nvSpPr>
        <p:spPr>
          <a:xfrm>
            <a:off x="487625" y="644725"/>
            <a:ext cx="7686600" cy="408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id">
                <a:solidFill>
                  <a:srgbClr val="743673"/>
                </a:solidFill>
                <a:highlight>
                  <a:schemeClr val="lt1"/>
                </a:highlight>
                <a:latin typeface="Montserrat"/>
                <a:ea typeface="Montserrat"/>
                <a:cs typeface="Montserrat"/>
                <a:sym typeface="Montserrat"/>
              </a:rPr>
              <a:t>Feature Extraction</a:t>
            </a:r>
            <a:endParaRPr sz="1000">
              <a:solidFill>
                <a:srgbClr val="743673"/>
              </a:solidFill>
              <a:highlight>
                <a:schemeClr val="lt1"/>
              </a:highlight>
              <a:latin typeface="Montserrat"/>
              <a:ea typeface="Montserrat"/>
              <a:cs typeface="Montserrat"/>
              <a:sym typeface="Montserrat"/>
            </a:endParaRPr>
          </a:p>
        </p:txBody>
      </p:sp>
      <p:pic>
        <p:nvPicPr>
          <p:cNvPr id="244" name="Google Shape;244;p26"/>
          <p:cNvPicPr preferRelativeResize="0"/>
          <p:nvPr/>
        </p:nvPicPr>
        <p:blipFill>
          <a:blip r:embed="rId5">
            <a:alphaModFix/>
          </a:blip>
          <a:stretch>
            <a:fillRect/>
          </a:stretch>
        </p:blipFill>
        <p:spPr>
          <a:xfrm>
            <a:off x="573600" y="1223025"/>
            <a:ext cx="4490049" cy="3768075"/>
          </a:xfrm>
          <a:prstGeom prst="rect">
            <a:avLst/>
          </a:prstGeom>
          <a:noFill/>
          <a:ln>
            <a:noFill/>
          </a:ln>
        </p:spPr>
      </p:pic>
      <p:sp>
        <p:nvSpPr>
          <p:cNvPr id="245" name="Google Shape;245;p26"/>
          <p:cNvSpPr txBox="1"/>
          <p:nvPr/>
        </p:nvSpPr>
        <p:spPr>
          <a:xfrm>
            <a:off x="5258125" y="1223025"/>
            <a:ext cx="3682200" cy="360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id" sz="1300">
                <a:solidFill>
                  <a:srgbClr val="743673"/>
                </a:solidFill>
                <a:latin typeface="Montserrat"/>
                <a:ea typeface="Montserrat"/>
                <a:cs typeface="Montserrat"/>
                <a:sym typeface="Montserrat"/>
              </a:rPr>
              <a:t>Tokenizer</a:t>
            </a:r>
            <a:endParaRPr b="1" sz="13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rPr lang="id" sz="1300">
                <a:solidFill>
                  <a:srgbClr val="743673"/>
                </a:solidFill>
                <a:latin typeface="Montserrat"/>
                <a:ea typeface="Montserrat"/>
                <a:cs typeface="Montserrat"/>
                <a:sym typeface="Montserrat"/>
              </a:rPr>
              <a:t>mengubah teks menjadi urutan bilangan bulat atau menjadi vektor di mana koefisien untuk tiap token bisa biner berdasarkan jumlah kata berdasarkan tf-idf.</a:t>
            </a:r>
            <a:endParaRPr sz="13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3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rPr b="1" lang="id" sz="1300">
                <a:solidFill>
                  <a:srgbClr val="743673"/>
                </a:solidFill>
                <a:latin typeface="Montserrat"/>
                <a:ea typeface="Montserrat"/>
                <a:cs typeface="Montserrat"/>
                <a:sym typeface="Montserrat"/>
              </a:rPr>
              <a:t>Pad Sequences</a:t>
            </a:r>
            <a:endParaRPr sz="13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rPr lang="id" sz="1300">
                <a:solidFill>
                  <a:srgbClr val="743673"/>
                </a:solidFill>
                <a:latin typeface="Montserrat"/>
                <a:ea typeface="Montserrat"/>
                <a:cs typeface="Montserrat"/>
                <a:sym typeface="Montserrat"/>
              </a:rPr>
              <a:t>mengubah list dari sequence jadi vektor/array bentuk 2D biar bisa diproses modelnya.</a:t>
            </a:r>
            <a:endParaRPr sz="1300">
              <a:solidFill>
                <a:srgbClr val="743673"/>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9" name="Shape 249"/>
        <p:cNvGrpSpPr/>
        <p:nvPr/>
      </p:nvGrpSpPr>
      <p:grpSpPr>
        <a:xfrm>
          <a:off x="0" y="0"/>
          <a:ext cx="0" cy="0"/>
          <a:chOff x="0" y="0"/>
          <a:chExt cx="0" cy="0"/>
        </a:xfrm>
      </p:grpSpPr>
      <p:pic>
        <p:nvPicPr>
          <p:cNvPr id="250" name="Google Shape;250;p27"/>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251" name="Google Shape;251;p27"/>
          <p:cNvCxnSpPr/>
          <p:nvPr/>
        </p:nvCxnSpPr>
        <p:spPr>
          <a:xfrm flipH="1">
            <a:off x="2630225" y="427100"/>
            <a:ext cx="4894200" cy="12000"/>
          </a:xfrm>
          <a:prstGeom prst="straightConnector1">
            <a:avLst/>
          </a:prstGeom>
          <a:noFill/>
          <a:ln cap="flat" cmpd="sng" w="19050">
            <a:solidFill>
              <a:srgbClr val="761A79"/>
            </a:solidFill>
            <a:prstDash val="solid"/>
            <a:round/>
            <a:headEnd len="sm" w="sm" type="none"/>
            <a:tailEnd len="sm" w="sm" type="none"/>
          </a:ln>
        </p:spPr>
      </p:cxnSp>
      <p:sp>
        <p:nvSpPr>
          <p:cNvPr id="252" name="Google Shape;252;p27"/>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id"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pic>
        <p:nvPicPr>
          <p:cNvPr id="253" name="Google Shape;253;p27"/>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254" name="Google Shape;254;p27"/>
          <p:cNvSpPr txBox="1"/>
          <p:nvPr>
            <p:ph type="title"/>
          </p:nvPr>
        </p:nvSpPr>
        <p:spPr>
          <a:xfrm>
            <a:off x="454375" y="144400"/>
            <a:ext cx="28287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d" sz="1900">
                <a:solidFill>
                  <a:srgbClr val="761A79"/>
                </a:solidFill>
                <a:latin typeface="Montserrat ExtraBold"/>
                <a:ea typeface="Montserrat ExtraBold"/>
                <a:cs typeface="Montserrat ExtraBold"/>
                <a:sym typeface="Montserrat ExtraBold"/>
              </a:rPr>
              <a:t>Model</a:t>
            </a:r>
            <a:endParaRPr sz="1900">
              <a:solidFill>
                <a:srgbClr val="761A79"/>
              </a:solidFill>
              <a:latin typeface="Montserrat ExtraBold"/>
              <a:ea typeface="Montserrat ExtraBold"/>
              <a:cs typeface="Montserrat ExtraBold"/>
              <a:sym typeface="Montserrat ExtraBold"/>
            </a:endParaRPr>
          </a:p>
        </p:txBody>
      </p:sp>
      <p:sp>
        <p:nvSpPr>
          <p:cNvPr id="255" name="Google Shape;255;p27"/>
          <p:cNvSpPr txBox="1"/>
          <p:nvPr/>
        </p:nvSpPr>
        <p:spPr>
          <a:xfrm>
            <a:off x="487625" y="630400"/>
            <a:ext cx="7686600" cy="41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id">
                <a:solidFill>
                  <a:srgbClr val="743673"/>
                </a:solidFill>
                <a:highlight>
                  <a:schemeClr val="lt1"/>
                </a:highlight>
                <a:latin typeface="Montserrat"/>
                <a:ea typeface="Montserrat"/>
                <a:cs typeface="Montserrat"/>
                <a:sym typeface="Montserrat"/>
              </a:rPr>
              <a:t>Training (CNN)</a:t>
            </a:r>
            <a:endParaRPr b="1">
              <a:solidFill>
                <a:srgbClr val="743673"/>
              </a:solidFill>
              <a:highlight>
                <a:schemeClr val="lt1"/>
              </a:highlight>
              <a:latin typeface="Montserrat"/>
              <a:ea typeface="Montserrat"/>
              <a:cs typeface="Montserrat"/>
              <a:sym typeface="Montserrat"/>
            </a:endParaRPr>
          </a:p>
          <a:p>
            <a:pPr indent="0" lvl="0" marL="0" rtl="0" algn="just">
              <a:spcBef>
                <a:spcPts val="0"/>
              </a:spcBef>
              <a:spcAft>
                <a:spcPts val="0"/>
              </a:spcAft>
              <a:buClr>
                <a:schemeClr val="dk1"/>
              </a:buClr>
              <a:buSzPts val="1100"/>
              <a:buFont typeface="Arial"/>
              <a:buNone/>
            </a:pPr>
            <a:r>
              <a:t/>
            </a:r>
            <a:endParaRPr>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a:solidFill>
                <a:srgbClr val="743673"/>
              </a:solidFill>
              <a:highlight>
                <a:schemeClr val="lt1"/>
              </a:highlight>
              <a:latin typeface="Montserrat"/>
              <a:ea typeface="Montserrat"/>
              <a:cs typeface="Montserrat"/>
              <a:sym typeface="Montserrat"/>
            </a:endParaRPr>
          </a:p>
        </p:txBody>
      </p:sp>
      <p:sp>
        <p:nvSpPr>
          <p:cNvPr id="256" name="Google Shape;256;p27"/>
          <p:cNvSpPr txBox="1"/>
          <p:nvPr/>
        </p:nvSpPr>
        <p:spPr>
          <a:xfrm>
            <a:off x="554100" y="2997314"/>
            <a:ext cx="8035800" cy="180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d" sz="1300">
                <a:solidFill>
                  <a:srgbClr val="743673"/>
                </a:solidFill>
                <a:latin typeface="Montserrat"/>
                <a:ea typeface="Montserrat"/>
                <a:cs typeface="Montserrat"/>
                <a:sym typeface="Montserrat"/>
              </a:rPr>
              <a:t>Input Layer = 64</a:t>
            </a:r>
            <a:endParaRPr sz="13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rPr lang="id" sz="1300">
                <a:solidFill>
                  <a:srgbClr val="743673"/>
                </a:solidFill>
                <a:latin typeface="Montserrat"/>
                <a:ea typeface="Montserrat"/>
                <a:cs typeface="Montserrat"/>
                <a:sym typeface="Montserrat"/>
              </a:rPr>
              <a:t>1D CNN Layer = 128 filter dengan ukuran 3 dan activation function relu</a:t>
            </a:r>
            <a:endParaRPr sz="13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rPr lang="id" sz="1300">
                <a:solidFill>
                  <a:srgbClr val="743673"/>
                </a:solidFill>
                <a:latin typeface="Montserrat"/>
                <a:ea typeface="Montserrat"/>
                <a:cs typeface="Montserrat"/>
                <a:sym typeface="Montserrat"/>
              </a:rPr>
              <a:t>Dropout Layer = 0.5</a:t>
            </a:r>
            <a:endParaRPr sz="13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rPr lang="id" sz="1300">
                <a:solidFill>
                  <a:srgbClr val="743673"/>
                </a:solidFill>
                <a:latin typeface="Montserrat"/>
                <a:ea typeface="Montserrat"/>
                <a:cs typeface="Montserrat"/>
                <a:sym typeface="Montserrat"/>
              </a:rPr>
              <a:t>Hidden Layer = 32 neuron dengan activation function relu</a:t>
            </a:r>
            <a:endParaRPr sz="13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rPr lang="id" sz="1300">
                <a:solidFill>
                  <a:srgbClr val="743673"/>
                </a:solidFill>
                <a:latin typeface="Montserrat"/>
                <a:ea typeface="Montserrat"/>
                <a:cs typeface="Montserrat"/>
                <a:sym typeface="Montserrat"/>
              </a:rPr>
              <a:t>Output layer = 3 dengan activation function softmax</a:t>
            </a:r>
            <a:endParaRPr sz="13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rPr lang="id" sz="1300">
                <a:solidFill>
                  <a:srgbClr val="743673"/>
                </a:solidFill>
                <a:latin typeface="Montserrat"/>
                <a:ea typeface="Montserrat"/>
                <a:cs typeface="Montserrat"/>
                <a:sym typeface="Montserrat"/>
              </a:rPr>
              <a:t>Loss function = Binary crossentropy</a:t>
            </a:r>
            <a:endParaRPr sz="13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rPr lang="id" sz="1300">
                <a:solidFill>
                  <a:srgbClr val="743673"/>
                </a:solidFill>
                <a:latin typeface="Montserrat"/>
                <a:ea typeface="Montserrat"/>
                <a:cs typeface="Montserrat"/>
                <a:sym typeface="Montserrat"/>
              </a:rPr>
              <a:t>Optimizer = adam</a:t>
            </a:r>
            <a:endParaRPr sz="13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rPr lang="id" sz="1300">
                <a:solidFill>
                  <a:srgbClr val="743673"/>
                </a:solidFill>
                <a:latin typeface="Montserrat"/>
                <a:ea typeface="Montserrat"/>
                <a:cs typeface="Montserrat"/>
                <a:sym typeface="Montserrat"/>
              </a:rPr>
              <a:t>Batch size = 32</a:t>
            </a:r>
            <a:endParaRPr sz="13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rPr lang="id" sz="1300">
                <a:solidFill>
                  <a:srgbClr val="743673"/>
                </a:solidFill>
                <a:latin typeface="Montserrat"/>
                <a:ea typeface="Montserrat"/>
                <a:cs typeface="Montserrat"/>
                <a:sym typeface="Montserrat"/>
              </a:rPr>
              <a:t>Epoch = 10</a:t>
            </a:r>
            <a:endParaRPr sz="1300">
              <a:solidFill>
                <a:srgbClr val="743673"/>
              </a:solidFill>
              <a:latin typeface="Montserrat"/>
              <a:ea typeface="Montserrat"/>
              <a:cs typeface="Montserrat"/>
              <a:sym typeface="Montserrat"/>
            </a:endParaRPr>
          </a:p>
        </p:txBody>
      </p:sp>
      <p:pic>
        <p:nvPicPr>
          <p:cNvPr id="257" name="Google Shape;257;p27"/>
          <p:cNvPicPr preferRelativeResize="0"/>
          <p:nvPr/>
        </p:nvPicPr>
        <p:blipFill>
          <a:blip r:embed="rId5">
            <a:alphaModFix/>
          </a:blip>
          <a:stretch>
            <a:fillRect/>
          </a:stretch>
        </p:blipFill>
        <p:spPr>
          <a:xfrm>
            <a:off x="557650" y="973568"/>
            <a:ext cx="7927099" cy="2063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1" name="Shape 261"/>
        <p:cNvGrpSpPr/>
        <p:nvPr/>
      </p:nvGrpSpPr>
      <p:grpSpPr>
        <a:xfrm>
          <a:off x="0" y="0"/>
          <a:ext cx="0" cy="0"/>
          <a:chOff x="0" y="0"/>
          <a:chExt cx="0" cy="0"/>
        </a:xfrm>
      </p:grpSpPr>
      <p:pic>
        <p:nvPicPr>
          <p:cNvPr id="262" name="Google Shape;262;p28"/>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263" name="Google Shape;263;p28"/>
          <p:cNvCxnSpPr/>
          <p:nvPr/>
        </p:nvCxnSpPr>
        <p:spPr>
          <a:xfrm flipH="1">
            <a:off x="2630225" y="427100"/>
            <a:ext cx="4894200" cy="12000"/>
          </a:xfrm>
          <a:prstGeom prst="straightConnector1">
            <a:avLst/>
          </a:prstGeom>
          <a:noFill/>
          <a:ln cap="flat" cmpd="sng" w="19050">
            <a:solidFill>
              <a:srgbClr val="761A79"/>
            </a:solidFill>
            <a:prstDash val="solid"/>
            <a:round/>
            <a:headEnd len="sm" w="sm" type="none"/>
            <a:tailEnd len="sm" w="sm" type="none"/>
          </a:ln>
        </p:spPr>
      </p:cxnSp>
      <p:sp>
        <p:nvSpPr>
          <p:cNvPr id="264" name="Google Shape;264;p28"/>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id"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pic>
        <p:nvPicPr>
          <p:cNvPr id="265" name="Google Shape;265;p28"/>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266" name="Google Shape;266;p28"/>
          <p:cNvSpPr txBox="1"/>
          <p:nvPr>
            <p:ph type="title"/>
          </p:nvPr>
        </p:nvSpPr>
        <p:spPr>
          <a:xfrm>
            <a:off x="454375" y="144400"/>
            <a:ext cx="28287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d" sz="1900">
                <a:solidFill>
                  <a:srgbClr val="761A79"/>
                </a:solidFill>
                <a:latin typeface="Montserrat ExtraBold"/>
                <a:ea typeface="Montserrat ExtraBold"/>
                <a:cs typeface="Montserrat ExtraBold"/>
                <a:sym typeface="Montserrat ExtraBold"/>
              </a:rPr>
              <a:t>Model</a:t>
            </a:r>
            <a:endParaRPr sz="1900">
              <a:solidFill>
                <a:srgbClr val="761A79"/>
              </a:solidFill>
              <a:latin typeface="Montserrat ExtraBold"/>
              <a:ea typeface="Montserrat ExtraBold"/>
              <a:cs typeface="Montserrat ExtraBold"/>
              <a:sym typeface="Montserrat ExtraBold"/>
            </a:endParaRPr>
          </a:p>
        </p:txBody>
      </p:sp>
      <p:sp>
        <p:nvSpPr>
          <p:cNvPr id="267" name="Google Shape;267;p28"/>
          <p:cNvSpPr txBox="1"/>
          <p:nvPr/>
        </p:nvSpPr>
        <p:spPr>
          <a:xfrm>
            <a:off x="487625" y="554200"/>
            <a:ext cx="7686600" cy="41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id">
                <a:solidFill>
                  <a:srgbClr val="743673"/>
                </a:solidFill>
                <a:highlight>
                  <a:schemeClr val="lt1"/>
                </a:highlight>
                <a:latin typeface="Montserrat"/>
                <a:ea typeface="Montserrat"/>
                <a:cs typeface="Montserrat"/>
                <a:sym typeface="Montserrat"/>
              </a:rPr>
              <a:t>Training (LSTM)</a:t>
            </a:r>
            <a:endParaRPr b="1">
              <a:solidFill>
                <a:srgbClr val="743673"/>
              </a:solidFill>
              <a:highlight>
                <a:schemeClr val="lt1"/>
              </a:highlight>
              <a:latin typeface="Montserrat"/>
              <a:ea typeface="Montserrat"/>
              <a:cs typeface="Montserrat"/>
              <a:sym typeface="Montserrat"/>
            </a:endParaRPr>
          </a:p>
          <a:p>
            <a:pPr indent="0" lvl="0" marL="0" rtl="0" algn="just">
              <a:spcBef>
                <a:spcPts val="0"/>
              </a:spcBef>
              <a:spcAft>
                <a:spcPts val="0"/>
              </a:spcAft>
              <a:buClr>
                <a:schemeClr val="dk1"/>
              </a:buClr>
              <a:buSzPts val="1100"/>
              <a:buFont typeface="Arial"/>
              <a:buNone/>
            </a:pPr>
            <a:r>
              <a:t/>
            </a:r>
            <a:endParaRPr>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a:solidFill>
                <a:srgbClr val="743673"/>
              </a:solidFill>
              <a:highlight>
                <a:schemeClr val="lt1"/>
              </a:highlight>
              <a:latin typeface="Montserrat"/>
              <a:ea typeface="Montserrat"/>
              <a:cs typeface="Montserrat"/>
              <a:sym typeface="Montserrat"/>
            </a:endParaRPr>
          </a:p>
        </p:txBody>
      </p:sp>
      <p:sp>
        <p:nvSpPr>
          <p:cNvPr id="268" name="Google Shape;268;p28"/>
          <p:cNvSpPr txBox="1"/>
          <p:nvPr/>
        </p:nvSpPr>
        <p:spPr>
          <a:xfrm>
            <a:off x="554100" y="3628693"/>
            <a:ext cx="4540500" cy="180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d" sz="1300">
                <a:solidFill>
                  <a:srgbClr val="743673"/>
                </a:solidFill>
                <a:latin typeface="Montserrat"/>
                <a:ea typeface="Montserrat"/>
                <a:cs typeface="Montserrat"/>
                <a:sym typeface="Montserrat"/>
              </a:rPr>
              <a:t>Input Layer = 100</a:t>
            </a:r>
            <a:endParaRPr sz="13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rPr lang="id" sz="1300">
                <a:solidFill>
                  <a:srgbClr val="743673"/>
                </a:solidFill>
                <a:latin typeface="Montserrat"/>
                <a:ea typeface="Montserrat"/>
                <a:cs typeface="Montserrat"/>
                <a:sym typeface="Montserrat"/>
              </a:rPr>
              <a:t>Units= 64</a:t>
            </a:r>
            <a:endParaRPr sz="13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rPr lang="id" sz="1300">
                <a:solidFill>
                  <a:srgbClr val="743673"/>
                </a:solidFill>
                <a:latin typeface="Montserrat"/>
                <a:ea typeface="Montserrat"/>
                <a:cs typeface="Montserrat"/>
                <a:sym typeface="Montserrat"/>
              </a:rPr>
              <a:t>Dropout Layer = 0.5</a:t>
            </a:r>
            <a:endParaRPr sz="13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rPr lang="id" sz="1300">
                <a:solidFill>
                  <a:srgbClr val="743673"/>
                </a:solidFill>
                <a:latin typeface="Montserrat"/>
                <a:ea typeface="Montserrat"/>
                <a:cs typeface="Montserrat"/>
                <a:sym typeface="Montserrat"/>
              </a:rPr>
              <a:t>Output layer = 3 dengan activation function softmax</a:t>
            </a:r>
            <a:endParaRPr sz="13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rPr lang="id" sz="1300">
                <a:solidFill>
                  <a:srgbClr val="743673"/>
                </a:solidFill>
                <a:latin typeface="Montserrat"/>
                <a:ea typeface="Montserrat"/>
                <a:cs typeface="Montserrat"/>
                <a:sym typeface="Montserrat"/>
              </a:rPr>
              <a:t>Loss function = Binary crossentropy</a:t>
            </a:r>
            <a:endParaRPr sz="13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rPr lang="id" sz="1300">
                <a:solidFill>
                  <a:srgbClr val="743673"/>
                </a:solidFill>
                <a:latin typeface="Montserrat"/>
                <a:ea typeface="Montserrat"/>
                <a:cs typeface="Montserrat"/>
                <a:sym typeface="Montserrat"/>
              </a:rPr>
              <a:t>Optimizer = adam</a:t>
            </a:r>
            <a:endParaRPr sz="1300">
              <a:solidFill>
                <a:srgbClr val="743673"/>
              </a:solidFill>
              <a:latin typeface="Montserrat"/>
              <a:ea typeface="Montserrat"/>
              <a:cs typeface="Montserrat"/>
              <a:sym typeface="Montserrat"/>
            </a:endParaRPr>
          </a:p>
        </p:txBody>
      </p:sp>
      <p:pic>
        <p:nvPicPr>
          <p:cNvPr id="269" name="Google Shape;269;p28"/>
          <p:cNvPicPr preferRelativeResize="0"/>
          <p:nvPr/>
        </p:nvPicPr>
        <p:blipFill>
          <a:blip r:embed="rId5">
            <a:alphaModFix/>
          </a:blip>
          <a:stretch>
            <a:fillRect/>
          </a:stretch>
        </p:blipFill>
        <p:spPr>
          <a:xfrm>
            <a:off x="311700" y="905650"/>
            <a:ext cx="8629101" cy="2722600"/>
          </a:xfrm>
          <a:prstGeom prst="rect">
            <a:avLst/>
          </a:prstGeom>
          <a:noFill/>
          <a:ln>
            <a:noFill/>
          </a:ln>
        </p:spPr>
      </p:pic>
      <p:sp>
        <p:nvSpPr>
          <p:cNvPr id="270" name="Google Shape;270;p28"/>
          <p:cNvSpPr txBox="1"/>
          <p:nvPr/>
        </p:nvSpPr>
        <p:spPr>
          <a:xfrm>
            <a:off x="5087325" y="3628700"/>
            <a:ext cx="3000000" cy="6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id" sz="1300">
                <a:solidFill>
                  <a:srgbClr val="743673"/>
                </a:solidFill>
                <a:latin typeface="Montserrat"/>
                <a:ea typeface="Montserrat"/>
                <a:cs typeface="Montserrat"/>
                <a:sym typeface="Montserrat"/>
              </a:rPr>
              <a:t>Batch size = 32</a:t>
            </a:r>
            <a:endParaRPr sz="13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rPr lang="id" sz="1300">
                <a:solidFill>
                  <a:srgbClr val="743673"/>
                </a:solidFill>
                <a:latin typeface="Montserrat"/>
                <a:ea typeface="Montserrat"/>
                <a:cs typeface="Montserrat"/>
                <a:sym typeface="Montserrat"/>
              </a:rPr>
              <a:t>Epoch = 10</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4" name="Shape 274"/>
        <p:cNvGrpSpPr/>
        <p:nvPr/>
      </p:nvGrpSpPr>
      <p:grpSpPr>
        <a:xfrm>
          <a:off x="0" y="0"/>
          <a:ext cx="0" cy="0"/>
          <a:chOff x="0" y="0"/>
          <a:chExt cx="0" cy="0"/>
        </a:xfrm>
      </p:grpSpPr>
      <p:pic>
        <p:nvPicPr>
          <p:cNvPr id="275" name="Google Shape;275;p29"/>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276" name="Google Shape;276;p29"/>
          <p:cNvCxnSpPr/>
          <p:nvPr/>
        </p:nvCxnSpPr>
        <p:spPr>
          <a:xfrm flipH="1">
            <a:off x="2630225" y="427100"/>
            <a:ext cx="4894200" cy="12000"/>
          </a:xfrm>
          <a:prstGeom prst="straightConnector1">
            <a:avLst/>
          </a:prstGeom>
          <a:noFill/>
          <a:ln cap="flat" cmpd="sng" w="19050">
            <a:solidFill>
              <a:srgbClr val="761A79"/>
            </a:solidFill>
            <a:prstDash val="solid"/>
            <a:round/>
            <a:headEnd len="sm" w="sm" type="none"/>
            <a:tailEnd len="sm" w="sm" type="none"/>
          </a:ln>
        </p:spPr>
      </p:cxnSp>
      <p:sp>
        <p:nvSpPr>
          <p:cNvPr id="277" name="Google Shape;277;p29"/>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id"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pic>
        <p:nvPicPr>
          <p:cNvPr id="278" name="Google Shape;278;p29"/>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279" name="Google Shape;279;p29"/>
          <p:cNvSpPr txBox="1"/>
          <p:nvPr>
            <p:ph type="title"/>
          </p:nvPr>
        </p:nvSpPr>
        <p:spPr>
          <a:xfrm>
            <a:off x="454375" y="144400"/>
            <a:ext cx="28287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d" sz="1900">
                <a:solidFill>
                  <a:srgbClr val="761A79"/>
                </a:solidFill>
                <a:latin typeface="Montserrat ExtraBold"/>
                <a:ea typeface="Montserrat ExtraBold"/>
                <a:cs typeface="Montserrat ExtraBold"/>
                <a:sym typeface="Montserrat ExtraBold"/>
              </a:rPr>
              <a:t>Model</a:t>
            </a:r>
            <a:endParaRPr sz="1900">
              <a:solidFill>
                <a:srgbClr val="761A79"/>
              </a:solidFill>
              <a:latin typeface="Montserrat ExtraBold"/>
              <a:ea typeface="Montserrat ExtraBold"/>
              <a:cs typeface="Montserrat ExtraBold"/>
              <a:sym typeface="Montserrat ExtraBold"/>
            </a:endParaRPr>
          </a:p>
        </p:txBody>
      </p:sp>
      <p:sp>
        <p:nvSpPr>
          <p:cNvPr id="280" name="Google Shape;280;p29"/>
          <p:cNvSpPr txBox="1"/>
          <p:nvPr/>
        </p:nvSpPr>
        <p:spPr>
          <a:xfrm>
            <a:off x="454375" y="774800"/>
            <a:ext cx="7686600" cy="396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id" sz="1600">
                <a:solidFill>
                  <a:srgbClr val="743673"/>
                </a:solidFill>
                <a:highlight>
                  <a:schemeClr val="lt1"/>
                </a:highlight>
                <a:latin typeface="Montserrat"/>
                <a:ea typeface="Montserrat"/>
                <a:cs typeface="Montserrat"/>
                <a:sym typeface="Montserrat"/>
              </a:rPr>
              <a:t>Evaluasi (CNN)</a:t>
            </a:r>
            <a:endParaRPr b="1" sz="1600">
              <a:solidFill>
                <a:srgbClr val="743673"/>
              </a:solidFill>
              <a:highlight>
                <a:schemeClr val="lt1"/>
              </a:highlight>
              <a:latin typeface="Montserrat"/>
              <a:ea typeface="Montserrat"/>
              <a:cs typeface="Montserrat"/>
              <a:sym typeface="Montserrat"/>
            </a:endParaRPr>
          </a:p>
          <a:p>
            <a:pPr indent="0" lvl="0" marL="0" rtl="0" algn="just">
              <a:spcBef>
                <a:spcPts val="0"/>
              </a:spcBef>
              <a:spcAft>
                <a:spcPts val="0"/>
              </a:spcAft>
              <a:buClr>
                <a:schemeClr val="dk1"/>
              </a:buClr>
              <a:buSzPts val="1100"/>
              <a:buFont typeface="Arial"/>
              <a:buNone/>
            </a:pPr>
            <a:r>
              <a:t/>
            </a:r>
            <a:endParaRPr sz="10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000">
              <a:solidFill>
                <a:srgbClr val="743673"/>
              </a:solidFill>
              <a:highlight>
                <a:schemeClr val="lt1"/>
              </a:highlight>
              <a:latin typeface="Montserrat"/>
              <a:ea typeface="Montserrat"/>
              <a:cs typeface="Montserrat"/>
              <a:sym typeface="Montserrat"/>
            </a:endParaRPr>
          </a:p>
        </p:txBody>
      </p:sp>
      <p:pic>
        <p:nvPicPr>
          <p:cNvPr id="281" name="Google Shape;281;p29"/>
          <p:cNvPicPr preferRelativeResize="0"/>
          <p:nvPr/>
        </p:nvPicPr>
        <p:blipFill>
          <a:blip r:embed="rId5">
            <a:alphaModFix/>
          </a:blip>
          <a:stretch>
            <a:fillRect/>
          </a:stretch>
        </p:blipFill>
        <p:spPr>
          <a:xfrm>
            <a:off x="526000" y="1256537"/>
            <a:ext cx="3796669" cy="1817200"/>
          </a:xfrm>
          <a:prstGeom prst="rect">
            <a:avLst/>
          </a:prstGeom>
          <a:noFill/>
          <a:ln>
            <a:noFill/>
          </a:ln>
        </p:spPr>
      </p:pic>
      <p:pic>
        <p:nvPicPr>
          <p:cNvPr id="282" name="Google Shape;282;p29"/>
          <p:cNvPicPr preferRelativeResize="0"/>
          <p:nvPr/>
        </p:nvPicPr>
        <p:blipFill>
          <a:blip r:embed="rId6">
            <a:alphaModFix/>
          </a:blip>
          <a:stretch>
            <a:fillRect/>
          </a:stretch>
        </p:blipFill>
        <p:spPr>
          <a:xfrm>
            <a:off x="4484425" y="1182100"/>
            <a:ext cx="4380651" cy="1966075"/>
          </a:xfrm>
          <a:prstGeom prst="rect">
            <a:avLst/>
          </a:prstGeom>
          <a:noFill/>
          <a:ln>
            <a:noFill/>
          </a:ln>
        </p:spPr>
      </p:pic>
      <p:sp>
        <p:nvSpPr>
          <p:cNvPr id="283" name="Google Shape;283;p29"/>
          <p:cNvSpPr txBox="1"/>
          <p:nvPr/>
        </p:nvSpPr>
        <p:spPr>
          <a:xfrm>
            <a:off x="454375" y="3157200"/>
            <a:ext cx="8486100" cy="151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id" sz="1300">
                <a:solidFill>
                  <a:srgbClr val="743673"/>
                </a:solidFill>
                <a:latin typeface="Montserrat"/>
                <a:ea typeface="Montserrat"/>
                <a:cs typeface="Montserrat"/>
                <a:sym typeface="Montserrat"/>
              </a:rPr>
              <a:t>Akurasi</a:t>
            </a:r>
            <a:endParaRPr b="1" sz="13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rPr lang="id" sz="1300">
                <a:solidFill>
                  <a:srgbClr val="743673"/>
                </a:solidFill>
                <a:latin typeface="Montserrat"/>
                <a:ea typeface="Montserrat"/>
                <a:cs typeface="Montserrat"/>
                <a:sym typeface="Montserrat"/>
              </a:rPr>
              <a:t>Rata-rata akurasi model CNN adalah 84% dimana untuk data sentimen positif mengalami overfitting pada angka 90% karena 60% data training memiliki sentimen positif sedangkan data sentiment netral underfitting pada angka 68% karena 10% data training memiliki sentimen netral </a:t>
            </a:r>
            <a:endParaRPr sz="13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3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rPr lang="id" sz="1300">
                <a:solidFill>
                  <a:srgbClr val="743673"/>
                </a:solidFill>
                <a:latin typeface="Montserrat"/>
                <a:ea typeface="Montserrat"/>
                <a:cs typeface="Montserrat"/>
                <a:sym typeface="Montserrat"/>
              </a:rPr>
              <a:t>Kemudian dilihat dari grafik sebelah kanan dapat dilihat model masih belum good fit karena grafik loss belum stagnan</a:t>
            </a:r>
            <a:endParaRPr sz="1300">
              <a:solidFill>
                <a:srgbClr val="743673"/>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7" name="Shape 287"/>
        <p:cNvGrpSpPr/>
        <p:nvPr/>
      </p:nvGrpSpPr>
      <p:grpSpPr>
        <a:xfrm>
          <a:off x="0" y="0"/>
          <a:ext cx="0" cy="0"/>
          <a:chOff x="0" y="0"/>
          <a:chExt cx="0" cy="0"/>
        </a:xfrm>
      </p:grpSpPr>
      <p:pic>
        <p:nvPicPr>
          <p:cNvPr id="288" name="Google Shape;288;p30"/>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289" name="Google Shape;289;p30"/>
          <p:cNvCxnSpPr/>
          <p:nvPr/>
        </p:nvCxnSpPr>
        <p:spPr>
          <a:xfrm flipH="1">
            <a:off x="2630225" y="427100"/>
            <a:ext cx="4894200" cy="12000"/>
          </a:xfrm>
          <a:prstGeom prst="straightConnector1">
            <a:avLst/>
          </a:prstGeom>
          <a:noFill/>
          <a:ln cap="flat" cmpd="sng" w="19050">
            <a:solidFill>
              <a:srgbClr val="761A79"/>
            </a:solidFill>
            <a:prstDash val="solid"/>
            <a:round/>
            <a:headEnd len="sm" w="sm" type="none"/>
            <a:tailEnd len="sm" w="sm" type="none"/>
          </a:ln>
        </p:spPr>
      </p:cxnSp>
      <p:sp>
        <p:nvSpPr>
          <p:cNvPr id="290" name="Google Shape;290;p30"/>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id"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pic>
        <p:nvPicPr>
          <p:cNvPr id="291" name="Google Shape;291;p30"/>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292" name="Google Shape;292;p30"/>
          <p:cNvSpPr txBox="1"/>
          <p:nvPr>
            <p:ph type="title"/>
          </p:nvPr>
        </p:nvSpPr>
        <p:spPr>
          <a:xfrm>
            <a:off x="454375" y="144400"/>
            <a:ext cx="28287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d" sz="1900">
                <a:solidFill>
                  <a:srgbClr val="761A79"/>
                </a:solidFill>
                <a:latin typeface="Montserrat ExtraBold"/>
                <a:ea typeface="Montserrat ExtraBold"/>
                <a:cs typeface="Montserrat ExtraBold"/>
                <a:sym typeface="Montserrat ExtraBold"/>
              </a:rPr>
              <a:t>Model</a:t>
            </a:r>
            <a:endParaRPr sz="1900">
              <a:solidFill>
                <a:srgbClr val="761A79"/>
              </a:solidFill>
              <a:latin typeface="Montserrat ExtraBold"/>
              <a:ea typeface="Montserrat ExtraBold"/>
              <a:cs typeface="Montserrat ExtraBold"/>
              <a:sym typeface="Montserrat ExtraBold"/>
            </a:endParaRPr>
          </a:p>
        </p:txBody>
      </p:sp>
      <p:sp>
        <p:nvSpPr>
          <p:cNvPr id="293" name="Google Shape;293;p30"/>
          <p:cNvSpPr txBox="1"/>
          <p:nvPr/>
        </p:nvSpPr>
        <p:spPr>
          <a:xfrm>
            <a:off x="454375" y="774800"/>
            <a:ext cx="7686600" cy="396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id" sz="1600">
                <a:solidFill>
                  <a:srgbClr val="743673"/>
                </a:solidFill>
                <a:highlight>
                  <a:schemeClr val="lt1"/>
                </a:highlight>
                <a:latin typeface="Montserrat"/>
                <a:ea typeface="Montserrat"/>
                <a:cs typeface="Montserrat"/>
                <a:sym typeface="Montserrat"/>
              </a:rPr>
              <a:t>Evaluasi (LSTM)</a:t>
            </a:r>
            <a:endParaRPr b="1" sz="1600">
              <a:solidFill>
                <a:srgbClr val="743673"/>
              </a:solidFill>
              <a:highlight>
                <a:schemeClr val="lt1"/>
              </a:highlight>
              <a:latin typeface="Montserrat"/>
              <a:ea typeface="Montserrat"/>
              <a:cs typeface="Montserrat"/>
              <a:sym typeface="Montserrat"/>
            </a:endParaRPr>
          </a:p>
          <a:p>
            <a:pPr indent="0" lvl="0" marL="0" rtl="0" algn="just">
              <a:spcBef>
                <a:spcPts val="0"/>
              </a:spcBef>
              <a:spcAft>
                <a:spcPts val="0"/>
              </a:spcAft>
              <a:buClr>
                <a:schemeClr val="dk1"/>
              </a:buClr>
              <a:buSzPts val="1100"/>
              <a:buFont typeface="Arial"/>
              <a:buNone/>
            </a:pPr>
            <a:r>
              <a:t/>
            </a:r>
            <a:endParaRPr sz="10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000">
              <a:solidFill>
                <a:srgbClr val="743673"/>
              </a:solidFill>
              <a:highlight>
                <a:schemeClr val="lt1"/>
              </a:highlight>
              <a:latin typeface="Montserrat"/>
              <a:ea typeface="Montserrat"/>
              <a:cs typeface="Montserrat"/>
              <a:sym typeface="Montserrat"/>
            </a:endParaRPr>
          </a:p>
        </p:txBody>
      </p:sp>
      <p:pic>
        <p:nvPicPr>
          <p:cNvPr id="294" name="Google Shape;294;p30"/>
          <p:cNvPicPr preferRelativeResize="0"/>
          <p:nvPr/>
        </p:nvPicPr>
        <p:blipFill rotWithShape="1">
          <a:blip r:embed="rId5">
            <a:alphaModFix/>
          </a:blip>
          <a:srcRect b="0" l="0" r="0" t="0"/>
          <a:stretch/>
        </p:blipFill>
        <p:spPr>
          <a:xfrm>
            <a:off x="4484425" y="1182100"/>
            <a:ext cx="4380651" cy="1966075"/>
          </a:xfrm>
          <a:prstGeom prst="rect">
            <a:avLst/>
          </a:prstGeom>
          <a:noFill/>
          <a:ln>
            <a:noFill/>
          </a:ln>
        </p:spPr>
      </p:pic>
      <p:sp>
        <p:nvSpPr>
          <p:cNvPr id="295" name="Google Shape;295;p30"/>
          <p:cNvSpPr txBox="1"/>
          <p:nvPr/>
        </p:nvSpPr>
        <p:spPr>
          <a:xfrm>
            <a:off x="454375" y="3157200"/>
            <a:ext cx="8486100" cy="151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id" sz="1300">
                <a:solidFill>
                  <a:srgbClr val="743673"/>
                </a:solidFill>
                <a:latin typeface="Montserrat"/>
                <a:ea typeface="Montserrat"/>
                <a:cs typeface="Montserrat"/>
                <a:sym typeface="Montserrat"/>
              </a:rPr>
              <a:t>Akurasi</a:t>
            </a:r>
            <a:endParaRPr b="1" sz="13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rPr lang="id" sz="1300">
                <a:solidFill>
                  <a:srgbClr val="743673"/>
                </a:solidFill>
                <a:latin typeface="Montserrat"/>
                <a:ea typeface="Montserrat"/>
                <a:cs typeface="Montserrat"/>
                <a:sym typeface="Montserrat"/>
              </a:rPr>
              <a:t>Rata-rata akurasi model LSTM adalah 87% dimana untuk data sentimen positif mengalami overfitting pada angka 90%. Kemudian dilihat dari grafik sebelah kanan dapat dilihat validation loss berada pada angka 24% dimana menunjukkan model masih cenderung overfitting. </a:t>
            </a:r>
            <a:endParaRPr sz="1300">
              <a:solidFill>
                <a:srgbClr val="743673"/>
              </a:solidFill>
              <a:latin typeface="Montserrat"/>
              <a:ea typeface="Montserrat"/>
              <a:cs typeface="Montserrat"/>
              <a:sym typeface="Montserrat"/>
            </a:endParaRPr>
          </a:p>
        </p:txBody>
      </p:sp>
      <p:pic>
        <p:nvPicPr>
          <p:cNvPr id="296" name="Google Shape;296;p30"/>
          <p:cNvPicPr preferRelativeResize="0"/>
          <p:nvPr/>
        </p:nvPicPr>
        <p:blipFill>
          <a:blip r:embed="rId6">
            <a:alphaModFix/>
          </a:blip>
          <a:stretch>
            <a:fillRect/>
          </a:stretch>
        </p:blipFill>
        <p:spPr>
          <a:xfrm>
            <a:off x="526000" y="1256525"/>
            <a:ext cx="3796675" cy="1817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0" name="Shape 300"/>
        <p:cNvGrpSpPr/>
        <p:nvPr/>
      </p:nvGrpSpPr>
      <p:grpSpPr>
        <a:xfrm>
          <a:off x="0" y="0"/>
          <a:ext cx="0" cy="0"/>
          <a:chOff x="0" y="0"/>
          <a:chExt cx="0" cy="0"/>
        </a:xfrm>
      </p:grpSpPr>
      <p:pic>
        <p:nvPicPr>
          <p:cNvPr id="301" name="Google Shape;301;p31"/>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302" name="Google Shape;302;p31"/>
          <p:cNvCxnSpPr/>
          <p:nvPr/>
        </p:nvCxnSpPr>
        <p:spPr>
          <a:xfrm flipH="1">
            <a:off x="2630225" y="427100"/>
            <a:ext cx="4894200" cy="12000"/>
          </a:xfrm>
          <a:prstGeom prst="straightConnector1">
            <a:avLst/>
          </a:prstGeom>
          <a:noFill/>
          <a:ln cap="flat" cmpd="sng" w="19050">
            <a:solidFill>
              <a:srgbClr val="761A79"/>
            </a:solidFill>
            <a:prstDash val="solid"/>
            <a:round/>
            <a:headEnd len="sm" w="sm" type="none"/>
            <a:tailEnd len="sm" w="sm" type="none"/>
          </a:ln>
        </p:spPr>
      </p:cxnSp>
      <p:sp>
        <p:nvSpPr>
          <p:cNvPr id="303" name="Google Shape;303;p31"/>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id"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pic>
        <p:nvPicPr>
          <p:cNvPr id="304" name="Google Shape;304;p31"/>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305" name="Google Shape;305;p31"/>
          <p:cNvSpPr txBox="1"/>
          <p:nvPr>
            <p:ph type="title"/>
          </p:nvPr>
        </p:nvSpPr>
        <p:spPr>
          <a:xfrm>
            <a:off x="367163" y="140763"/>
            <a:ext cx="28287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d" sz="1900">
                <a:solidFill>
                  <a:srgbClr val="761A79"/>
                </a:solidFill>
                <a:latin typeface="Montserrat ExtraBold"/>
                <a:ea typeface="Montserrat ExtraBold"/>
                <a:cs typeface="Montserrat ExtraBold"/>
                <a:sym typeface="Montserrat ExtraBold"/>
              </a:rPr>
              <a:t>Model</a:t>
            </a:r>
            <a:endParaRPr sz="1900">
              <a:solidFill>
                <a:srgbClr val="761A79"/>
              </a:solidFill>
              <a:latin typeface="Montserrat ExtraBold"/>
              <a:ea typeface="Montserrat ExtraBold"/>
              <a:cs typeface="Montserrat ExtraBold"/>
              <a:sym typeface="Montserrat ExtraBold"/>
            </a:endParaRPr>
          </a:p>
        </p:txBody>
      </p:sp>
      <p:sp>
        <p:nvSpPr>
          <p:cNvPr id="306" name="Google Shape;306;p31"/>
          <p:cNvSpPr txBox="1"/>
          <p:nvPr/>
        </p:nvSpPr>
        <p:spPr>
          <a:xfrm>
            <a:off x="411425" y="588050"/>
            <a:ext cx="7686600" cy="44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id" sz="1600">
                <a:solidFill>
                  <a:srgbClr val="743673"/>
                </a:solidFill>
                <a:highlight>
                  <a:schemeClr val="lt1"/>
                </a:highlight>
                <a:latin typeface="Montserrat"/>
                <a:ea typeface="Montserrat"/>
                <a:cs typeface="Montserrat"/>
                <a:sym typeface="Montserrat"/>
              </a:rPr>
              <a:t>Predict (CNN)</a:t>
            </a:r>
            <a:endParaRPr b="1" sz="1600">
              <a:solidFill>
                <a:srgbClr val="743673"/>
              </a:solidFill>
              <a:highlight>
                <a:schemeClr val="lt1"/>
              </a:highlight>
              <a:latin typeface="Montserrat"/>
              <a:ea typeface="Montserrat"/>
              <a:cs typeface="Montserrat"/>
              <a:sym typeface="Montserrat"/>
            </a:endParaRPr>
          </a:p>
          <a:p>
            <a:pPr indent="0" lvl="0" marL="0" rtl="0" algn="just">
              <a:spcBef>
                <a:spcPts val="0"/>
              </a:spcBef>
              <a:spcAft>
                <a:spcPts val="0"/>
              </a:spcAft>
              <a:buClr>
                <a:schemeClr val="dk1"/>
              </a:buClr>
              <a:buSzPts val="1100"/>
              <a:buFont typeface="Arial"/>
              <a:buNone/>
            </a:pPr>
            <a:r>
              <a:t/>
            </a:r>
            <a:endParaRPr sz="10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000">
              <a:solidFill>
                <a:srgbClr val="743673"/>
              </a:solidFill>
              <a:highlight>
                <a:schemeClr val="lt1"/>
              </a:highlight>
              <a:latin typeface="Montserrat"/>
              <a:ea typeface="Montserrat"/>
              <a:cs typeface="Montserrat"/>
              <a:sym typeface="Montserrat"/>
            </a:endParaRPr>
          </a:p>
        </p:txBody>
      </p:sp>
      <p:pic>
        <p:nvPicPr>
          <p:cNvPr id="307" name="Google Shape;307;p31"/>
          <p:cNvPicPr preferRelativeResize="0"/>
          <p:nvPr/>
        </p:nvPicPr>
        <p:blipFill>
          <a:blip r:embed="rId5">
            <a:alphaModFix/>
          </a:blip>
          <a:stretch>
            <a:fillRect/>
          </a:stretch>
        </p:blipFill>
        <p:spPr>
          <a:xfrm>
            <a:off x="487625" y="1184300"/>
            <a:ext cx="2754776" cy="2690801"/>
          </a:xfrm>
          <a:prstGeom prst="rect">
            <a:avLst/>
          </a:prstGeom>
          <a:noFill/>
          <a:ln>
            <a:noFill/>
          </a:ln>
        </p:spPr>
      </p:pic>
      <p:pic>
        <p:nvPicPr>
          <p:cNvPr id="308" name="Google Shape;308;p31"/>
          <p:cNvPicPr preferRelativeResize="0"/>
          <p:nvPr/>
        </p:nvPicPr>
        <p:blipFill>
          <a:blip r:embed="rId6">
            <a:alphaModFix/>
          </a:blip>
          <a:stretch>
            <a:fillRect/>
          </a:stretch>
        </p:blipFill>
        <p:spPr>
          <a:xfrm>
            <a:off x="6279825" y="1184298"/>
            <a:ext cx="2754775" cy="2643852"/>
          </a:xfrm>
          <a:prstGeom prst="rect">
            <a:avLst/>
          </a:prstGeom>
          <a:noFill/>
          <a:ln>
            <a:noFill/>
          </a:ln>
        </p:spPr>
      </p:pic>
      <p:pic>
        <p:nvPicPr>
          <p:cNvPr id="309" name="Google Shape;309;p31"/>
          <p:cNvPicPr preferRelativeResize="0"/>
          <p:nvPr/>
        </p:nvPicPr>
        <p:blipFill>
          <a:blip r:embed="rId7">
            <a:alphaModFix/>
          </a:blip>
          <a:stretch>
            <a:fillRect/>
          </a:stretch>
        </p:blipFill>
        <p:spPr>
          <a:xfrm>
            <a:off x="3354276" y="1184300"/>
            <a:ext cx="2813673" cy="267716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3" name="Shape 313"/>
        <p:cNvGrpSpPr/>
        <p:nvPr/>
      </p:nvGrpSpPr>
      <p:grpSpPr>
        <a:xfrm>
          <a:off x="0" y="0"/>
          <a:ext cx="0" cy="0"/>
          <a:chOff x="0" y="0"/>
          <a:chExt cx="0" cy="0"/>
        </a:xfrm>
      </p:grpSpPr>
      <p:pic>
        <p:nvPicPr>
          <p:cNvPr id="314" name="Google Shape;314;p32"/>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315" name="Google Shape;315;p32"/>
          <p:cNvCxnSpPr/>
          <p:nvPr/>
        </p:nvCxnSpPr>
        <p:spPr>
          <a:xfrm flipH="1">
            <a:off x="2630225" y="427100"/>
            <a:ext cx="4894200" cy="12000"/>
          </a:xfrm>
          <a:prstGeom prst="straightConnector1">
            <a:avLst/>
          </a:prstGeom>
          <a:noFill/>
          <a:ln cap="flat" cmpd="sng" w="19050">
            <a:solidFill>
              <a:srgbClr val="761A79"/>
            </a:solidFill>
            <a:prstDash val="solid"/>
            <a:round/>
            <a:headEnd len="sm" w="sm" type="none"/>
            <a:tailEnd len="sm" w="sm" type="none"/>
          </a:ln>
        </p:spPr>
      </p:cxnSp>
      <p:sp>
        <p:nvSpPr>
          <p:cNvPr id="316" name="Google Shape;316;p32"/>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id"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pic>
        <p:nvPicPr>
          <p:cNvPr id="317" name="Google Shape;317;p32"/>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318" name="Google Shape;318;p32"/>
          <p:cNvSpPr txBox="1"/>
          <p:nvPr>
            <p:ph type="title"/>
          </p:nvPr>
        </p:nvSpPr>
        <p:spPr>
          <a:xfrm>
            <a:off x="367163" y="140763"/>
            <a:ext cx="28287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d" sz="1900">
                <a:solidFill>
                  <a:srgbClr val="761A79"/>
                </a:solidFill>
                <a:latin typeface="Montserrat ExtraBold"/>
                <a:ea typeface="Montserrat ExtraBold"/>
                <a:cs typeface="Montserrat ExtraBold"/>
                <a:sym typeface="Montserrat ExtraBold"/>
              </a:rPr>
              <a:t>Model</a:t>
            </a:r>
            <a:endParaRPr sz="1900">
              <a:solidFill>
                <a:srgbClr val="761A79"/>
              </a:solidFill>
              <a:latin typeface="Montserrat ExtraBold"/>
              <a:ea typeface="Montserrat ExtraBold"/>
              <a:cs typeface="Montserrat ExtraBold"/>
              <a:sym typeface="Montserrat ExtraBold"/>
            </a:endParaRPr>
          </a:p>
        </p:txBody>
      </p:sp>
      <p:sp>
        <p:nvSpPr>
          <p:cNvPr id="319" name="Google Shape;319;p32"/>
          <p:cNvSpPr txBox="1"/>
          <p:nvPr/>
        </p:nvSpPr>
        <p:spPr>
          <a:xfrm>
            <a:off x="386025" y="588050"/>
            <a:ext cx="7686600" cy="44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id" sz="1600">
                <a:solidFill>
                  <a:srgbClr val="743673"/>
                </a:solidFill>
                <a:highlight>
                  <a:schemeClr val="lt1"/>
                </a:highlight>
                <a:latin typeface="Montserrat"/>
                <a:ea typeface="Montserrat"/>
                <a:cs typeface="Montserrat"/>
                <a:sym typeface="Montserrat"/>
              </a:rPr>
              <a:t>Predict (LSTM)</a:t>
            </a:r>
            <a:endParaRPr b="1" sz="1600">
              <a:solidFill>
                <a:srgbClr val="743673"/>
              </a:solidFill>
              <a:highlight>
                <a:schemeClr val="lt1"/>
              </a:highlight>
              <a:latin typeface="Montserrat"/>
              <a:ea typeface="Montserrat"/>
              <a:cs typeface="Montserrat"/>
              <a:sym typeface="Montserrat"/>
            </a:endParaRPr>
          </a:p>
          <a:p>
            <a:pPr indent="0" lvl="0" marL="0" rtl="0" algn="just">
              <a:spcBef>
                <a:spcPts val="0"/>
              </a:spcBef>
              <a:spcAft>
                <a:spcPts val="0"/>
              </a:spcAft>
              <a:buClr>
                <a:schemeClr val="dk1"/>
              </a:buClr>
              <a:buSzPts val="1100"/>
              <a:buFont typeface="Arial"/>
              <a:buNone/>
            </a:pPr>
            <a:r>
              <a:t/>
            </a:r>
            <a:endParaRPr sz="10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000">
              <a:solidFill>
                <a:srgbClr val="743673"/>
              </a:solidFill>
              <a:highlight>
                <a:schemeClr val="lt1"/>
              </a:highlight>
              <a:latin typeface="Montserrat"/>
              <a:ea typeface="Montserrat"/>
              <a:cs typeface="Montserrat"/>
              <a:sym typeface="Montserrat"/>
            </a:endParaRPr>
          </a:p>
        </p:txBody>
      </p:sp>
      <p:pic>
        <p:nvPicPr>
          <p:cNvPr id="320" name="Google Shape;320;p32"/>
          <p:cNvPicPr preferRelativeResize="0"/>
          <p:nvPr/>
        </p:nvPicPr>
        <p:blipFill>
          <a:blip r:embed="rId5">
            <a:alphaModFix/>
          </a:blip>
          <a:stretch>
            <a:fillRect/>
          </a:stretch>
        </p:blipFill>
        <p:spPr>
          <a:xfrm>
            <a:off x="335225" y="1184300"/>
            <a:ext cx="2754774" cy="2690801"/>
          </a:xfrm>
          <a:prstGeom prst="rect">
            <a:avLst/>
          </a:prstGeom>
          <a:noFill/>
          <a:ln>
            <a:noFill/>
          </a:ln>
        </p:spPr>
      </p:pic>
      <p:pic>
        <p:nvPicPr>
          <p:cNvPr id="321" name="Google Shape;321;p32"/>
          <p:cNvPicPr preferRelativeResize="0"/>
          <p:nvPr/>
        </p:nvPicPr>
        <p:blipFill>
          <a:blip r:embed="rId6">
            <a:alphaModFix/>
          </a:blip>
          <a:stretch>
            <a:fillRect/>
          </a:stretch>
        </p:blipFill>
        <p:spPr>
          <a:xfrm>
            <a:off x="3158500" y="1184300"/>
            <a:ext cx="2754775" cy="2690801"/>
          </a:xfrm>
          <a:prstGeom prst="rect">
            <a:avLst/>
          </a:prstGeom>
          <a:noFill/>
          <a:ln>
            <a:noFill/>
          </a:ln>
        </p:spPr>
      </p:pic>
      <p:pic>
        <p:nvPicPr>
          <p:cNvPr id="322" name="Google Shape;322;p32"/>
          <p:cNvPicPr preferRelativeResize="0"/>
          <p:nvPr/>
        </p:nvPicPr>
        <p:blipFill>
          <a:blip r:embed="rId7">
            <a:alphaModFix/>
          </a:blip>
          <a:stretch>
            <a:fillRect/>
          </a:stretch>
        </p:blipFill>
        <p:spPr>
          <a:xfrm>
            <a:off x="5975025" y="1184300"/>
            <a:ext cx="2754774" cy="2643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5" name="Shape 65"/>
        <p:cNvGrpSpPr/>
        <p:nvPr/>
      </p:nvGrpSpPr>
      <p:grpSpPr>
        <a:xfrm>
          <a:off x="0" y="0"/>
          <a:ext cx="0" cy="0"/>
          <a:chOff x="0" y="0"/>
          <a:chExt cx="0" cy="0"/>
        </a:xfrm>
      </p:grpSpPr>
      <p:pic>
        <p:nvPicPr>
          <p:cNvPr id="66" name="Google Shape;66;p15"/>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67" name="Google Shape;67;p15"/>
          <p:cNvCxnSpPr/>
          <p:nvPr/>
        </p:nvCxnSpPr>
        <p:spPr>
          <a:xfrm flipH="1">
            <a:off x="2630225" y="427100"/>
            <a:ext cx="4894200" cy="12000"/>
          </a:xfrm>
          <a:prstGeom prst="straightConnector1">
            <a:avLst/>
          </a:prstGeom>
          <a:noFill/>
          <a:ln cap="flat" cmpd="sng" w="19050">
            <a:solidFill>
              <a:srgbClr val="761A79"/>
            </a:solidFill>
            <a:prstDash val="solid"/>
            <a:round/>
            <a:headEnd len="sm" w="sm" type="none"/>
            <a:tailEnd len="sm" w="sm" type="none"/>
          </a:ln>
        </p:spPr>
      </p:cxnSp>
      <p:sp>
        <p:nvSpPr>
          <p:cNvPr id="68" name="Google Shape;68;p15"/>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id"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pic>
        <p:nvPicPr>
          <p:cNvPr id="69" name="Google Shape;69;p15"/>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70" name="Google Shape;70;p15"/>
          <p:cNvSpPr txBox="1"/>
          <p:nvPr/>
        </p:nvSpPr>
        <p:spPr>
          <a:xfrm>
            <a:off x="311700" y="2049200"/>
            <a:ext cx="8371500" cy="7509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1000"/>
              </a:spcAft>
              <a:buNone/>
            </a:pPr>
            <a:r>
              <a:rPr b="1" lang="id" sz="2400">
                <a:solidFill>
                  <a:srgbClr val="743673"/>
                </a:solidFill>
                <a:latin typeface="Montserrat"/>
                <a:ea typeface="Montserrat"/>
                <a:cs typeface="Montserrat"/>
                <a:sym typeface="Montserrat"/>
              </a:rPr>
              <a:t>Pendahuluan</a:t>
            </a:r>
            <a:endParaRPr b="1" sz="2400">
              <a:solidFill>
                <a:srgbClr val="743673"/>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6" name="Shape 326"/>
        <p:cNvGrpSpPr/>
        <p:nvPr/>
      </p:nvGrpSpPr>
      <p:grpSpPr>
        <a:xfrm>
          <a:off x="0" y="0"/>
          <a:ext cx="0" cy="0"/>
          <a:chOff x="0" y="0"/>
          <a:chExt cx="0" cy="0"/>
        </a:xfrm>
      </p:grpSpPr>
      <p:pic>
        <p:nvPicPr>
          <p:cNvPr id="327" name="Google Shape;327;p33"/>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328" name="Google Shape;328;p33"/>
          <p:cNvCxnSpPr/>
          <p:nvPr/>
        </p:nvCxnSpPr>
        <p:spPr>
          <a:xfrm flipH="1">
            <a:off x="2630225" y="427100"/>
            <a:ext cx="4894200" cy="12000"/>
          </a:xfrm>
          <a:prstGeom prst="straightConnector1">
            <a:avLst/>
          </a:prstGeom>
          <a:noFill/>
          <a:ln cap="flat" cmpd="sng" w="19050">
            <a:solidFill>
              <a:srgbClr val="761A79"/>
            </a:solidFill>
            <a:prstDash val="solid"/>
            <a:round/>
            <a:headEnd len="sm" w="sm" type="none"/>
            <a:tailEnd len="sm" w="sm" type="none"/>
          </a:ln>
        </p:spPr>
      </p:cxnSp>
      <p:sp>
        <p:nvSpPr>
          <p:cNvPr id="329" name="Google Shape;329;p33"/>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id"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pic>
        <p:nvPicPr>
          <p:cNvPr id="330" name="Google Shape;330;p33"/>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331" name="Google Shape;331;p33"/>
          <p:cNvSpPr txBox="1"/>
          <p:nvPr>
            <p:ph type="title"/>
          </p:nvPr>
        </p:nvSpPr>
        <p:spPr>
          <a:xfrm>
            <a:off x="301975" y="144400"/>
            <a:ext cx="28287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d" sz="1900">
                <a:solidFill>
                  <a:srgbClr val="761A79"/>
                </a:solidFill>
                <a:latin typeface="Montserrat ExtraBold"/>
                <a:ea typeface="Montserrat ExtraBold"/>
                <a:cs typeface="Montserrat ExtraBold"/>
                <a:sym typeface="Montserrat ExtraBold"/>
              </a:rPr>
              <a:t>Model Evaluation</a:t>
            </a:r>
            <a:endParaRPr sz="1900">
              <a:solidFill>
                <a:srgbClr val="761A79"/>
              </a:solidFill>
              <a:latin typeface="Montserrat ExtraBold"/>
              <a:ea typeface="Montserrat ExtraBold"/>
              <a:cs typeface="Montserrat ExtraBold"/>
              <a:sym typeface="Montserrat ExtraBold"/>
            </a:endParaRPr>
          </a:p>
        </p:txBody>
      </p:sp>
      <p:sp>
        <p:nvSpPr>
          <p:cNvPr id="332" name="Google Shape;332;p33"/>
          <p:cNvSpPr txBox="1"/>
          <p:nvPr/>
        </p:nvSpPr>
        <p:spPr>
          <a:xfrm>
            <a:off x="1147375" y="1656688"/>
            <a:ext cx="1137900" cy="447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id" sz="3000">
                <a:solidFill>
                  <a:srgbClr val="743673"/>
                </a:solidFill>
                <a:highlight>
                  <a:schemeClr val="lt1"/>
                </a:highlight>
                <a:latin typeface="Montserrat"/>
                <a:ea typeface="Montserrat"/>
                <a:cs typeface="Montserrat"/>
                <a:sym typeface="Montserrat"/>
              </a:rPr>
              <a:t>CNN</a:t>
            </a:r>
            <a:endParaRPr sz="3000">
              <a:solidFill>
                <a:srgbClr val="743673"/>
              </a:solidFill>
              <a:highlight>
                <a:schemeClr val="lt1"/>
              </a:highlight>
              <a:latin typeface="Montserrat"/>
              <a:ea typeface="Montserrat"/>
              <a:cs typeface="Montserrat"/>
              <a:sym typeface="Montserrat"/>
            </a:endParaRPr>
          </a:p>
        </p:txBody>
      </p:sp>
      <p:sp>
        <p:nvSpPr>
          <p:cNvPr id="333" name="Google Shape;333;p33"/>
          <p:cNvSpPr txBox="1"/>
          <p:nvPr/>
        </p:nvSpPr>
        <p:spPr>
          <a:xfrm>
            <a:off x="1048977" y="2721675"/>
            <a:ext cx="1334700" cy="447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id" sz="3000">
                <a:solidFill>
                  <a:srgbClr val="743673"/>
                </a:solidFill>
                <a:highlight>
                  <a:schemeClr val="lt1"/>
                </a:highlight>
                <a:latin typeface="Montserrat"/>
                <a:ea typeface="Montserrat"/>
                <a:cs typeface="Montserrat"/>
                <a:sym typeface="Montserrat"/>
              </a:rPr>
              <a:t>LSTM</a:t>
            </a:r>
            <a:endParaRPr b="1" sz="3000">
              <a:solidFill>
                <a:srgbClr val="743673"/>
              </a:solidFill>
              <a:highlight>
                <a:schemeClr val="lt1"/>
              </a:highlight>
              <a:latin typeface="Montserrat"/>
              <a:ea typeface="Montserrat"/>
              <a:cs typeface="Montserrat"/>
              <a:sym typeface="Montserrat"/>
            </a:endParaRPr>
          </a:p>
        </p:txBody>
      </p:sp>
      <p:pic>
        <p:nvPicPr>
          <p:cNvPr id="334" name="Google Shape;334;p33"/>
          <p:cNvPicPr preferRelativeResize="0"/>
          <p:nvPr/>
        </p:nvPicPr>
        <p:blipFill>
          <a:blip r:embed="rId5">
            <a:alphaModFix/>
          </a:blip>
          <a:stretch>
            <a:fillRect/>
          </a:stretch>
        </p:blipFill>
        <p:spPr>
          <a:xfrm>
            <a:off x="4063650" y="2726250"/>
            <a:ext cx="3952875" cy="438150"/>
          </a:xfrm>
          <a:prstGeom prst="rect">
            <a:avLst/>
          </a:prstGeom>
          <a:noFill/>
          <a:ln>
            <a:noFill/>
          </a:ln>
        </p:spPr>
      </p:pic>
      <p:pic>
        <p:nvPicPr>
          <p:cNvPr id="335" name="Google Shape;335;p33"/>
          <p:cNvPicPr preferRelativeResize="0"/>
          <p:nvPr/>
        </p:nvPicPr>
        <p:blipFill>
          <a:blip r:embed="rId6">
            <a:alphaModFix/>
          </a:blip>
          <a:stretch>
            <a:fillRect/>
          </a:stretch>
        </p:blipFill>
        <p:spPr>
          <a:xfrm>
            <a:off x="4063650" y="1675550"/>
            <a:ext cx="3943350" cy="4095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9" name="Shape 339"/>
        <p:cNvGrpSpPr/>
        <p:nvPr/>
      </p:nvGrpSpPr>
      <p:grpSpPr>
        <a:xfrm>
          <a:off x="0" y="0"/>
          <a:ext cx="0" cy="0"/>
          <a:chOff x="0" y="0"/>
          <a:chExt cx="0" cy="0"/>
        </a:xfrm>
      </p:grpSpPr>
      <p:pic>
        <p:nvPicPr>
          <p:cNvPr id="340" name="Google Shape;340;p34"/>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341" name="Google Shape;341;p34"/>
          <p:cNvCxnSpPr/>
          <p:nvPr/>
        </p:nvCxnSpPr>
        <p:spPr>
          <a:xfrm flipH="1">
            <a:off x="2630225" y="427100"/>
            <a:ext cx="4894200" cy="12000"/>
          </a:xfrm>
          <a:prstGeom prst="straightConnector1">
            <a:avLst/>
          </a:prstGeom>
          <a:noFill/>
          <a:ln cap="flat" cmpd="sng" w="19050">
            <a:solidFill>
              <a:srgbClr val="761A79"/>
            </a:solidFill>
            <a:prstDash val="solid"/>
            <a:round/>
            <a:headEnd len="sm" w="sm" type="none"/>
            <a:tailEnd len="sm" w="sm" type="none"/>
          </a:ln>
        </p:spPr>
      </p:cxnSp>
      <p:sp>
        <p:nvSpPr>
          <p:cNvPr id="342" name="Google Shape;342;p34"/>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id"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pic>
        <p:nvPicPr>
          <p:cNvPr id="343" name="Google Shape;343;p34"/>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344" name="Google Shape;344;p34"/>
          <p:cNvSpPr txBox="1"/>
          <p:nvPr/>
        </p:nvSpPr>
        <p:spPr>
          <a:xfrm>
            <a:off x="311700" y="2049200"/>
            <a:ext cx="8371500" cy="7509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1000"/>
              </a:spcAft>
              <a:buNone/>
            </a:pPr>
            <a:r>
              <a:rPr b="1" lang="id" sz="1900">
                <a:solidFill>
                  <a:srgbClr val="743673"/>
                </a:solidFill>
                <a:latin typeface="Montserrat"/>
                <a:ea typeface="Montserrat"/>
                <a:cs typeface="Montserrat"/>
                <a:sym typeface="Montserrat"/>
              </a:rPr>
              <a:t>Hasil &amp; Kesimpulan</a:t>
            </a:r>
            <a:endParaRPr b="1" sz="1900">
              <a:solidFill>
                <a:srgbClr val="743673"/>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8" name="Shape 348"/>
        <p:cNvGrpSpPr/>
        <p:nvPr/>
      </p:nvGrpSpPr>
      <p:grpSpPr>
        <a:xfrm>
          <a:off x="0" y="0"/>
          <a:ext cx="0" cy="0"/>
          <a:chOff x="0" y="0"/>
          <a:chExt cx="0" cy="0"/>
        </a:xfrm>
      </p:grpSpPr>
      <p:pic>
        <p:nvPicPr>
          <p:cNvPr id="349" name="Google Shape;349;p35"/>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350" name="Google Shape;350;p35"/>
          <p:cNvCxnSpPr/>
          <p:nvPr/>
        </p:nvCxnSpPr>
        <p:spPr>
          <a:xfrm flipH="1">
            <a:off x="2630225" y="427100"/>
            <a:ext cx="4894200" cy="12000"/>
          </a:xfrm>
          <a:prstGeom prst="straightConnector1">
            <a:avLst/>
          </a:prstGeom>
          <a:noFill/>
          <a:ln cap="flat" cmpd="sng" w="19050">
            <a:solidFill>
              <a:srgbClr val="761A79"/>
            </a:solidFill>
            <a:prstDash val="solid"/>
            <a:round/>
            <a:headEnd len="sm" w="sm" type="none"/>
            <a:tailEnd len="sm" w="sm" type="none"/>
          </a:ln>
        </p:spPr>
      </p:cxnSp>
      <p:sp>
        <p:nvSpPr>
          <p:cNvPr id="351" name="Google Shape;351;p35"/>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id"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pic>
        <p:nvPicPr>
          <p:cNvPr id="352" name="Google Shape;352;p35"/>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353" name="Google Shape;353;p35"/>
          <p:cNvSpPr txBox="1"/>
          <p:nvPr>
            <p:ph type="title"/>
          </p:nvPr>
        </p:nvSpPr>
        <p:spPr>
          <a:xfrm>
            <a:off x="454375" y="144400"/>
            <a:ext cx="28287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d" sz="1900">
                <a:solidFill>
                  <a:srgbClr val="761A79"/>
                </a:solidFill>
                <a:latin typeface="Montserrat ExtraBold"/>
                <a:ea typeface="Montserrat ExtraBold"/>
                <a:cs typeface="Montserrat ExtraBold"/>
                <a:sym typeface="Montserrat ExtraBold"/>
              </a:rPr>
              <a:t>Hasil</a:t>
            </a:r>
            <a:endParaRPr sz="1900">
              <a:solidFill>
                <a:srgbClr val="761A79"/>
              </a:solidFill>
              <a:latin typeface="Montserrat ExtraBold"/>
              <a:ea typeface="Montserrat ExtraBold"/>
              <a:cs typeface="Montserrat ExtraBold"/>
              <a:sym typeface="Montserrat ExtraBold"/>
            </a:endParaRPr>
          </a:p>
        </p:txBody>
      </p:sp>
      <p:sp>
        <p:nvSpPr>
          <p:cNvPr id="354" name="Google Shape;354;p35"/>
          <p:cNvSpPr txBox="1"/>
          <p:nvPr/>
        </p:nvSpPr>
        <p:spPr>
          <a:xfrm>
            <a:off x="487625" y="760475"/>
            <a:ext cx="7686600" cy="396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id" sz="1600">
                <a:solidFill>
                  <a:srgbClr val="743673"/>
                </a:solidFill>
                <a:highlight>
                  <a:schemeClr val="lt1"/>
                </a:highlight>
                <a:latin typeface="Montserrat"/>
                <a:ea typeface="Montserrat"/>
                <a:cs typeface="Montserrat"/>
                <a:sym typeface="Montserrat"/>
              </a:rPr>
              <a:t>API</a:t>
            </a:r>
            <a:endParaRPr b="1" sz="1600">
              <a:solidFill>
                <a:srgbClr val="743673"/>
              </a:solidFill>
              <a:highlight>
                <a:schemeClr val="lt1"/>
              </a:highlight>
              <a:latin typeface="Montserrat"/>
              <a:ea typeface="Montserrat"/>
              <a:cs typeface="Montserrat"/>
              <a:sym typeface="Montserrat"/>
            </a:endParaRPr>
          </a:p>
          <a:p>
            <a:pPr indent="0" lvl="0" marL="0" rtl="0" algn="just">
              <a:spcBef>
                <a:spcPts val="0"/>
              </a:spcBef>
              <a:spcAft>
                <a:spcPts val="0"/>
              </a:spcAft>
              <a:buClr>
                <a:schemeClr val="dk1"/>
              </a:buClr>
              <a:buSzPts val="1100"/>
              <a:buFont typeface="Arial"/>
              <a:buNone/>
            </a:pPr>
            <a:r>
              <a:t/>
            </a:r>
            <a:endParaRPr sz="10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000">
              <a:solidFill>
                <a:srgbClr val="743673"/>
              </a:solidFill>
              <a:highlight>
                <a:schemeClr val="lt1"/>
              </a:highlight>
              <a:latin typeface="Montserrat"/>
              <a:ea typeface="Montserrat"/>
              <a:cs typeface="Montserrat"/>
              <a:sym typeface="Montserrat"/>
            </a:endParaRPr>
          </a:p>
        </p:txBody>
      </p:sp>
      <p:sp>
        <p:nvSpPr>
          <p:cNvPr id="355" name="Google Shape;355;p35"/>
          <p:cNvSpPr txBox="1"/>
          <p:nvPr/>
        </p:nvSpPr>
        <p:spPr>
          <a:xfrm>
            <a:off x="454375" y="4097600"/>
            <a:ext cx="8486100" cy="104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300">
              <a:solidFill>
                <a:srgbClr val="743673"/>
              </a:solidFill>
              <a:latin typeface="Montserrat"/>
              <a:ea typeface="Montserrat"/>
              <a:cs typeface="Montserrat"/>
              <a:sym typeface="Montserrat"/>
            </a:endParaRPr>
          </a:p>
        </p:txBody>
      </p:sp>
      <p:pic>
        <p:nvPicPr>
          <p:cNvPr id="356" name="Google Shape;356;p35"/>
          <p:cNvPicPr preferRelativeResize="0"/>
          <p:nvPr/>
        </p:nvPicPr>
        <p:blipFill rotWithShape="1">
          <a:blip r:embed="rId5">
            <a:alphaModFix/>
          </a:blip>
          <a:srcRect b="0" l="0" r="0" t="1710"/>
          <a:stretch/>
        </p:blipFill>
        <p:spPr>
          <a:xfrm>
            <a:off x="368088" y="1148675"/>
            <a:ext cx="8407824" cy="3645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0" name="Shape 360"/>
        <p:cNvGrpSpPr/>
        <p:nvPr/>
      </p:nvGrpSpPr>
      <p:grpSpPr>
        <a:xfrm>
          <a:off x="0" y="0"/>
          <a:ext cx="0" cy="0"/>
          <a:chOff x="0" y="0"/>
          <a:chExt cx="0" cy="0"/>
        </a:xfrm>
      </p:grpSpPr>
      <p:pic>
        <p:nvPicPr>
          <p:cNvPr id="361" name="Google Shape;361;p36"/>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362" name="Google Shape;362;p36"/>
          <p:cNvCxnSpPr/>
          <p:nvPr/>
        </p:nvCxnSpPr>
        <p:spPr>
          <a:xfrm flipH="1">
            <a:off x="2630225" y="427100"/>
            <a:ext cx="4894200" cy="12000"/>
          </a:xfrm>
          <a:prstGeom prst="straightConnector1">
            <a:avLst/>
          </a:prstGeom>
          <a:noFill/>
          <a:ln cap="flat" cmpd="sng" w="19050">
            <a:solidFill>
              <a:srgbClr val="761A79"/>
            </a:solidFill>
            <a:prstDash val="solid"/>
            <a:round/>
            <a:headEnd len="sm" w="sm" type="none"/>
            <a:tailEnd len="sm" w="sm" type="none"/>
          </a:ln>
        </p:spPr>
      </p:cxnSp>
      <p:sp>
        <p:nvSpPr>
          <p:cNvPr id="363" name="Google Shape;363;p36"/>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id"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pic>
        <p:nvPicPr>
          <p:cNvPr id="364" name="Google Shape;364;p36"/>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365" name="Google Shape;365;p36"/>
          <p:cNvSpPr txBox="1"/>
          <p:nvPr>
            <p:ph type="title"/>
          </p:nvPr>
        </p:nvSpPr>
        <p:spPr>
          <a:xfrm>
            <a:off x="454375" y="144400"/>
            <a:ext cx="28287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d" sz="1900">
                <a:solidFill>
                  <a:srgbClr val="761A79"/>
                </a:solidFill>
                <a:latin typeface="Montserrat ExtraBold"/>
                <a:ea typeface="Montserrat ExtraBold"/>
                <a:cs typeface="Montserrat ExtraBold"/>
                <a:sym typeface="Montserrat ExtraBold"/>
              </a:rPr>
              <a:t>Hasil</a:t>
            </a:r>
            <a:endParaRPr sz="1900">
              <a:solidFill>
                <a:srgbClr val="761A79"/>
              </a:solidFill>
              <a:latin typeface="Montserrat ExtraBold"/>
              <a:ea typeface="Montserrat ExtraBold"/>
              <a:cs typeface="Montserrat ExtraBold"/>
              <a:sym typeface="Montserrat ExtraBold"/>
            </a:endParaRPr>
          </a:p>
        </p:txBody>
      </p:sp>
      <p:sp>
        <p:nvSpPr>
          <p:cNvPr id="366" name="Google Shape;366;p36"/>
          <p:cNvSpPr txBox="1"/>
          <p:nvPr/>
        </p:nvSpPr>
        <p:spPr>
          <a:xfrm>
            <a:off x="487625" y="760475"/>
            <a:ext cx="7686600" cy="396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id" sz="1600">
                <a:solidFill>
                  <a:srgbClr val="743673"/>
                </a:solidFill>
                <a:highlight>
                  <a:schemeClr val="lt1"/>
                </a:highlight>
                <a:latin typeface="Montserrat"/>
                <a:ea typeface="Montserrat"/>
                <a:cs typeface="Montserrat"/>
                <a:sym typeface="Montserrat"/>
              </a:rPr>
              <a:t>Hasil (LSTM)</a:t>
            </a:r>
            <a:endParaRPr b="1" sz="1600">
              <a:solidFill>
                <a:srgbClr val="743673"/>
              </a:solidFill>
              <a:highlight>
                <a:schemeClr val="lt1"/>
              </a:highlight>
              <a:latin typeface="Montserrat"/>
              <a:ea typeface="Montserrat"/>
              <a:cs typeface="Montserrat"/>
              <a:sym typeface="Montserrat"/>
            </a:endParaRPr>
          </a:p>
          <a:p>
            <a:pPr indent="0" lvl="0" marL="0" rtl="0" algn="just">
              <a:spcBef>
                <a:spcPts val="0"/>
              </a:spcBef>
              <a:spcAft>
                <a:spcPts val="0"/>
              </a:spcAft>
              <a:buClr>
                <a:schemeClr val="dk1"/>
              </a:buClr>
              <a:buSzPts val="1100"/>
              <a:buFont typeface="Arial"/>
              <a:buNone/>
            </a:pPr>
            <a:r>
              <a:t/>
            </a:r>
            <a:endParaRPr sz="10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000">
              <a:solidFill>
                <a:srgbClr val="743673"/>
              </a:solidFill>
              <a:highlight>
                <a:schemeClr val="lt1"/>
              </a:highlight>
              <a:latin typeface="Montserrat"/>
              <a:ea typeface="Montserrat"/>
              <a:cs typeface="Montserrat"/>
              <a:sym typeface="Montserrat"/>
            </a:endParaRPr>
          </a:p>
        </p:txBody>
      </p:sp>
      <p:sp>
        <p:nvSpPr>
          <p:cNvPr id="367" name="Google Shape;367;p36"/>
          <p:cNvSpPr txBox="1"/>
          <p:nvPr/>
        </p:nvSpPr>
        <p:spPr>
          <a:xfrm>
            <a:off x="454375" y="4097600"/>
            <a:ext cx="8486100" cy="104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300">
              <a:solidFill>
                <a:srgbClr val="743673"/>
              </a:solidFill>
              <a:latin typeface="Montserrat"/>
              <a:ea typeface="Montserrat"/>
              <a:cs typeface="Montserrat"/>
              <a:sym typeface="Montserrat"/>
            </a:endParaRPr>
          </a:p>
        </p:txBody>
      </p:sp>
      <p:pic>
        <p:nvPicPr>
          <p:cNvPr id="368" name="Google Shape;368;p36"/>
          <p:cNvPicPr preferRelativeResize="0"/>
          <p:nvPr/>
        </p:nvPicPr>
        <p:blipFill rotWithShape="1">
          <a:blip r:embed="rId5">
            <a:alphaModFix/>
          </a:blip>
          <a:srcRect b="0" l="0" r="7192" t="0"/>
          <a:stretch/>
        </p:blipFill>
        <p:spPr>
          <a:xfrm>
            <a:off x="487625" y="1197900"/>
            <a:ext cx="8486101" cy="32413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2" name="Shape 372"/>
        <p:cNvGrpSpPr/>
        <p:nvPr/>
      </p:nvGrpSpPr>
      <p:grpSpPr>
        <a:xfrm>
          <a:off x="0" y="0"/>
          <a:ext cx="0" cy="0"/>
          <a:chOff x="0" y="0"/>
          <a:chExt cx="0" cy="0"/>
        </a:xfrm>
      </p:grpSpPr>
      <p:pic>
        <p:nvPicPr>
          <p:cNvPr id="373" name="Google Shape;373;p37"/>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374" name="Google Shape;374;p37"/>
          <p:cNvCxnSpPr/>
          <p:nvPr/>
        </p:nvCxnSpPr>
        <p:spPr>
          <a:xfrm flipH="1">
            <a:off x="2630225" y="427100"/>
            <a:ext cx="4894200" cy="12000"/>
          </a:xfrm>
          <a:prstGeom prst="straightConnector1">
            <a:avLst/>
          </a:prstGeom>
          <a:noFill/>
          <a:ln cap="flat" cmpd="sng" w="19050">
            <a:solidFill>
              <a:srgbClr val="761A79"/>
            </a:solidFill>
            <a:prstDash val="solid"/>
            <a:round/>
            <a:headEnd len="sm" w="sm" type="none"/>
            <a:tailEnd len="sm" w="sm" type="none"/>
          </a:ln>
        </p:spPr>
      </p:cxnSp>
      <p:sp>
        <p:nvSpPr>
          <p:cNvPr id="375" name="Google Shape;375;p37"/>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id"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pic>
        <p:nvPicPr>
          <p:cNvPr id="376" name="Google Shape;376;p37"/>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377" name="Google Shape;377;p37"/>
          <p:cNvSpPr txBox="1"/>
          <p:nvPr>
            <p:ph type="title"/>
          </p:nvPr>
        </p:nvSpPr>
        <p:spPr>
          <a:xfrm>
            <a:off x="454375" y="144400"/>
            <a:ext cx="28287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d" sz="1900">
                <a:solidFill>
                  <a:srgbClr val="761A79"/>
                </a:solidFill>
                <a:latin typeface="Montserrat ExtraBold"/>
                <a:ea typeface="Montserrat ExtraBold"/>
                <a:cs typeface="Montserrat ExtraBold"/>
                <a:sym typeface="Montserrat ExtraBold"/>
              </a:rPr>
              <a:t>Hasil</a:t>
            </a:r>
            <a:endParaRPr sz="1900">
              <a:solidFill>
                <a:srgbClr val="761A79"/>
              </a:solidFill>
              <a:latin typeface="Montserrat ExtraBold"/>
              <a:ea typeface="Montserrat ExtraBold"/>
              <a:cs typeface="Montserrat ExtraBold"/>
              <a:sym typeface="Montserrat ExtraBold"/>
            </a:endParaRPr>
          </a:p>
        </p:txBody>
      </p:sp>
      <p:sp>
        <p:nvSpPr>
          <p:cNvPr id="378" name="Google Shape;378;p37"/>
          <p:cNvSpPr txBox="1"/>
          <p:nvPr/>
        </p:nvSpPr>
        <p:spPr>
          <a:xfrm>
            <a:off x="487625" y="760475"/>
            <a:ext cx="7686600" cy="396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id" sz="1600">
                <a:solidFill>
                  <a:srgbClr val="743673"/>
                </a:solidFill>
                <a:highlight>
                  <a:schemeClr val="lt1"/>
                </a:highlight>
                <a:latin typeface="Montserrat"/>
                <a:ea typeface="Montserrat"/>
                <a:cs typeface="Montserrat"/>
                <a:sym typeface="Montserrat"/>
              </a:rPr>
              <a:t>Hasil (CNN)</a:t>
            </a:r>
            <a:endParaRPr b="1" sz="1600">
              <a:solidFill>
                <a:srgbClr val="743673"/>
              </a:solidFill>
              <a:highlight>
                <a:schemeClr val="lt1"/>
              </a:highlight>
              <a:latin typeface="Montserrat"/>
              <a:ea typeface="Montserrat"/>
              <a:cs typeface="Montserrat"/>
              <a:sym typeface="Montserrat"/>
            </a:endParaRPr>
          </a:p>
          <a:p>
            <a:pPr indent="0" lvl="0" marL="0" rtl="0" algn="just">
              <a:spcBef>
                <a:spcPts val="0"/>
              </a:spcBef>
              <a:spcAft>
                <a:spcPts val="0"/>
              </a:spcAft>
              <a:buClr>
                <a:schemeClr val="dk1"/>
              </a:buClr>
              <a:buSzPts val="1100"/>
              <a:buFont typeface="Arial"/>
              <a:buNone/>
            </a:pPr>
            <a:r>
              <a:t/>
            </a:r>
            <a:endParaRPr sz="10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000">
              <a:solidFill>
                <a:srgbClr val="743673"/>
              </a:solidFill>
              <a:highlight>
                <a:schemeClr val="lt1"/>
              </a:highlight>
              <a:latin typeface="Montserrat"/>
              <a:ea typeface="Montserrat"/>
              <a:cs typeface="Montserrat"/>
              <a:sym typeface="Montserrat"/>
            </a:endParaRPr>
          </a:p>
        </p:txBody>
      </p:sp>
      <p:pic>
        <p:nvPicPr>
          <p:cNvPr id="379" name="Google Shape;379;p37"/>
          <p:cNvPicPr preferRelativeResize="0"/>
          <p:nvPr/>
        </p:nvPicPr>
        <p:blipFill>
          <a:blip r:embed="rId5">
            <a:alphaModFix/>
          </a:blip>
          <a:stretch>
            <a:fillRect/>
          </a:stretch>
        </p:blipFill>
        <p:spPr>
          <a:xfrm>
            <a:off x="487625" y="1184062"/>
            <a:ext cx="8212723" cy="2775375"/>
          </a:xfrm>
          <a:prstGeom prst="rect">
            <a:avLst/>
          </a:prstGeom>
          <a:noFill/>
          <a:ln>
            <a:noFill/>
          </a:ln>
        </p:spPr>
      </p:pic>
      <p:sp>
        <p:nvSpPr>
          <p:cNvPr id="380" name="Google Shape;380;p37"/>
          <p:cNvSpPr txBox="1"/>
          <p:nvPr/>
        </p:nvSpPr>
        <p:spPr>
          <a:xfrm>
            <a:off x="454375" y="4097600"/>
            <a:ext cx="8486100" cy="104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id" sz="1300">
                <a:solidFill>
                  <a:srgbClr val="743673"/>
                </a:solidFill>
                <a:latin typeface="Montserrat"/>
                <a:ea typeface="Montserrat"/>
                <a:cs typeface="Montserrat"/>
                <a:sym typeface="Montserrat"/>
              </a:rPr>
              <a:t>API</a:t>
            </a:r>
            <a:endParaRPr b="1" sz="13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rPr lang="id" sz="1300">
                <a:solidFill>
                  <a:srgbClr val="743673"/>
                </a:solidFill>
                <a:latin typeface="Montserrat"/>
                <a:ea typeface="Montserrat"/>
                <a:cs typeface="Montserrat"/>
                <a:sym typeface="Montserrat"/>
              </a:rPr>
              <a:t>Dari hasil sentiment analysis diatas semua tweet mendapat label neutral seharusnya mendapat label negative. Alasannya dapat dilihat pada slide selanjutnya</a:t>
            </a:r>
            <a:endParaRPr sz="1300">
              <a:solidFill>
                <a:srgbClr val="743673"/>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4" name="Shape 384"/>
        <p:cNvGrpSpPr/>
        <p:nvPr/>
      </p:nvGrpSpPr>
      <p:grpSpPr>
        <a:xfrm>
          <a:off x="0" y="0"/>
          <a:ext cx="0" cy="0"/>
          <a:chOff x="0" y="0"/>
          <a:chExt cx="0" cy="0"/>
        </a:xfrm>
      </p:grpSpPr>
      <p:pic>
        <p:nvPicPr>
          <p:cNvPr id="385" name="Google Shape;385;p38"/>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386" name="Google Shape;386;p38"/>
          <p:cNvCxnSpPr/>
          <p:nvPr/>
        </p:nvCxnSpPr>
        <p:spPr>
          <a:xfrm flipH="1">
            <a:off x="2630225" y="427100"/>
            <a:ext cx="4894200" cy="12000"/>
          </a:xfrm>
          <a:prstGeom prst="straightConnector1">
            <a:avLst/>
          </a:prstGeom>
          <a:noFill/>
          <a:ln cap="flat" cmpd="sng" w="19050">
            <a:solidFill>
              <a:srgbClr val="761A79"/>
            </a:solidFill>
            <a:prstDash val="solid"/>
            <a:round/>
            <a:headEnd len="sm" w="sm" type="none"/>
            <a:tailEnd len="sm" w="sm" type="none"/>
          </a:ln>
        </p:spPr>
      </p:cxnSp>
      <p:sp>
        <p:nvSpPr>
          <p:cNvPr id="387" name="Google Shape;387;p38"/>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id"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pic>
        <p:nvPicPr>
          <p:cNvPr id="388" name="Google Shape;388;p38"/>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389" name="Google Shape;389;p38"/>
          <p:cNvSpPr txBox="1"/>
          <p:nvPr>
            <p:ph type="title"/>
          </p:nvPr>
        </p:nvSpPr>
        <p:spPr>
          <a:xfrm>
            <a:off x="454375" y="144400"/>
            <a:ext cx="28287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d" sz="1900">
                <a:solidFill>
                  <a:srgbClr val="761A79"/>
                </a:solidFill>
                <a:latin typeface="Montserrat ExtraBold"/>
                <a:ea typeface="Montserrat ExtraBold"/>
                <a:cs typeface="Montserrat ExtraBold"/>
                <a:sym typeface="Montserrat ExtraBold"/>
              </a:rPr>
              <a:t>Word Cloud</a:t>
            </a:r>
            <a:endParaRPr sz="1900">
              <a:solidFill>
                <a:srgbClr val="761A79"/>
              </a:solidFill>
              <a:latin typeface="Montserrat ExtraBold"/>
              <a:ea typeface="Montserrat ExtraBold"/>
              <a:cs typeface="Montserrat ExtraBold"/>
              <a:sym typeface="Montserrat ExtraBold"/>
            </a:endParaRPr>
          </a:p>
        </p:txBody>
      </p:sp>
      <p:sp>
        <p:nvSpPr>
          <p:cNvPr id="390" name="Google Shape;390;p38"/>
          <p:cNvSpPr txBox="1"/>
          <p:nvPr/>
        </p:nvSpPr>
        <p:spPr>
          <a:xfrm>
            <a:off x="1101750" y="2848200"/>
            <a:ext cx="1061700" cy="12147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b="1" lang="id" sz="1600">
                <a:solidFill>
                  <a:srgbClr val="743673"/>
                </a:solidFill>
                <a:latin typeface="Montserrat"/>
                <a:ea typeface="Montserrat"/>
                <a:cs typeface="Montserrat"/>
                <a:sym typeface="Montserrat"/>
              </a:rPr>
              <a:t>Positive</a:t>
            </a:r>
            <a:endParaRPr sz="900">
              <a:solidFill>
                <a:srgbClr val="292929"/>
              </a:solidFill>
              <a:latin typeface="Montserrat"/>
              <a:ea typeface="Montserrat"/>
              <a:cs typeface="Montserrat"/>
              <a:sym typeface="Montserrat"/>
            </a:endParaRPr>
          </a:p>
          <a:p>
            <a:pPr indent="0" lvl="0" marL="0" rtl="0" algn="just">
              <a:lnSpc>
                <a:spcPct val="115000"/>
              </a:lnSpc>
              <a:spcBef>
                <a:spcPts val="1000"/>
              </a:spcBef>
              <a:spcAft>
                <a:spcPts val="1000"/>
              </a:spcAft>
              <a:buNone/>
            </a:pPr>
            <a:r>
              <a:t/>
            </a:r>
            <a:endParaRPr sz="1000">
              <a:solidFill>
                <a:srgbClr val="292929"/>
              </a:solidFill>
              <a:latin typeface="Montserrat"/>
              <a:ea typeface="Montserrat"/>
              <a:cs typeface="Montserrat"/>
              <a:sym typeface="Montserrat"/>
            </a:endParaRPr>
          </a:p>
        </p:txBody>
      </p:sp>
      <p:sp>
        <p:nvSpPr>
          <p:cNvPr id="391" name="Google Shape;391;p38"/>
          <p:cNvSpPr txBox="1"/>
          <p:nvPr/>
        </p:nvSpPr>
        <p:spPr>
          <a:xfrm>
            <a:off x="4001725" y="2793000"/>
            <a:ext cx="989100" cy="10203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b="1" lang="id" sz="1600">
                <a:solidFill>
                  <a:srgbClr val="743673"/>
                </a:solidFill>
                <a:latin typeface="Montserrat"/>
                <a:ea typeface="Montserrat"/>
                <a:cs typeface="Montserrat"/>
                <a:sym typeface="Montserrat"/>
              </a:rPr>
              <a:t>Neutral</a:t>
            </a:r>
            <a:endParaRPr sz="1000">
              <a:solidFill>
                <a:srgbClr val="292929"/>
              </a:solidFill>
              <a:latin typeface="Montserrat"/>
              <a:ea typeface="Montserrat"/>
              <a:cs typeface="Montserrat"/>
              <a:sym typeface="Montserrat"/>
            </a:endParaRPr>
          </a:p>
        </p:txBody>
      </p:sp>
      <p:sp>
        <p:nvSpPr>
          <p:cNvPr id="392" name="Google Shape;392;p38"/>
          <p:cNvSpPr txBox="1"/>
          <p:nvPr/>
        </p:nvSpPr>
        <p:spPr>
          <a:xfrm>
            <a:off x="6464250" y="2921700"/>
            <a:ext cx="1987800" cy="762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id" sz="1600">
                <a:solidFill>
                  <a:srgbClr val="743673"/>
                </a:solidFill>
                <a:latin typeface="Montserrat"/>
                <a:ea typeface="Montserrat"/>
                <a:cs typeface="Montserrat"/>
                <a:sym typeface="Montserrat"/>
              </a:rPr>
              <a:t>Negative</a:t>
            </a:r>
            <a:endParaRPr sz="1000">
              <a:solidFill>
                <a:srgbClr val="292929"/>
              </a:solidFill>
              <a:latin typeface="Montserrat"/>
              <a:ea typeface="Montserrat"/>
              <a:cs typeface="Montserrat"/>
              <a:sym typeface="Montserrat"/>
            </a:endParaRPr>
          </a:p>
        </p:txBody>
      </p:sp>
      <p:pic>
        <p:nvPicPr>
          <p:cNvPr id="393" name="Google Shape;393;p38"/>
          <p:cNvPicPr preferRelativeResize="0"/>
          <p:nvPr/>
        </p:nvPicPr>
        <p:blipFill>
          <a:blip r:embed="rId5">
            <a:alphaModFix/>
          </a:blip>
          <a:stretch>
            <a:fillRect/>
          </a:stretch>
        </p:blipFill>
        <p:spPr>
          <a:xfrm>
            <a:off x="183100" y="1541673"/>
            <a:ext cx="2828700" cy="1467052"/>
          </a:xfrm>
          <a:prstGeom prst="rect">
            <a:avLst/>
          </a:prstGeom>
          <a:noFill/>
          <a:ln>
            <a:noFill/>
          </a:ln>
        </p:spPr>
      </p:pic>
      <p:pic>
        <p:nvPicPr>
          <p:cNvPr id="394" name="Google Shape;394;p38"/>
          <p:cNvPicPr preferRelativeResize="0"/>
          <p:nvPr/>
        </p:nvPicPr>
        <p:blipFill>
          <a:blip r:embed="rId6">
            <a:alphaModFix/>
          </a:blip>
          <a:stretch>
            <a:fillRect/>
          </a:stretch>
        </p:blipFill>
        <p:spPr>
          <a:xfrm>
            <a:off x="3081924" y="1541658"/>
            <a:ext cx="2828700" cy="1467041"/>
          </a:xfrm>
          <a:prstGeom prst="rect">
            <a:avLst/>
          </a:prstGeom>
          <a:noFill/>
          <a:ln>
            <a:noFill/>
          </a:ln>
        </p:spPr>
      </p:pic>
      <p:pic>
        <p:nvPicPr>
          <p:cNvPr id="395" name="Google Shape;395;p38"/>
          <p:cNvPicPr preferRelativeResize="0"/>
          <p:nvPr/>
        </p:nvPicPr>
        <p:blipFill>
          <a:blip r:embed="rId7">
            <a:alphaModFix/>
          </a:blip>
          <a:stretch>
            <a:fillRect/>
          </a:stretch>
        </p:blipFill>
        <p:spPr>
          <a:xfrm>
            <a:off x="5980750" y="1541675"/>
            <a:ext cx="2954789" cy="1532425"/>
          </a:xfrm>
          <a:prstGeom prst="rect">
            <a:avLst/>
          </a:prstGeom>
          <a:noFill/>
          <a:ln>
            <a:noFill/>
          </a:ln>
        </p:spPr>
      </p:pic>
      <p:sp>
        <p:nvSpPr>
          <p:cNvPr id="396" name="Google Shape;396;p38"/>
          <p:cNvSpPr txBox="1"/>
          <p:nvPr/>
        </p:nvSpPr>
        <p:spPr>
          <a:xfrm>
            <a:off x="487625" y="760475"/>
            <a:ext cx="1432200" cy="39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id" sz="1600">
                <a:solidFill>
                  <a:srgbClr val="743673"/>
                </a:solidFill>
                <a:highlight>
                  <a:schemeClr val="lt1"/>
                </a:highlight>
                <a:latin typeface="Montserrat"/>
                <a:ea typeface="Montserrat"/>
                <a:cs typeface="Montserrat"/>
                <a:sym typeface="Montserrat"/>
              </a:rPr>
              <a:t>Data Train</a:t>
            </a:r>
            <a:endParaRPr b="1" sz="1600">
              <a:solidFill>
                <a:srgbClr val="743673"/>
              </a:solidFill>
              <a:highlight>
                <a:schemeClr val="lt1"/>
              </a:highlight>
              <a:latin typeface="Montserrat"/>
              <a:ea typeface="Montserrat"/>
              <a:cs typeface="Montserrat"/>
              <a:sym typeface="Montserrat"/>
            </a:endParaRPr>
          </a:p>
          <a:p>
            <a:pPr indent="0" lvl="0" marL="0" rtl="0" algn="just">
              <a:spcBef>
                <a:spcPts val="0"/>
              </a:spcBef>
              <a:spcAft>
                <a:spcPts val="0"/>
              </a:spcAft>
              <a:buClr>
                <a:schemeClr val="dk1"/>
              </a:buClr>
              <a:buSzPts val="1100"/>
              <a:buFont typeface="Arial"/>
              <a:buNone/>
            </a:pPr>
            <a:r>
              <a:t/>
            </a:r>
            <a:endParaRPr sz="10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000">
              <a:solidFill>
                <a:srgbClr val="743673"/>
              </a:solidFill>
              <a:highlight>
                <a:schemeClr val="lt1"/>
              </a:highlight>
              <a:latin typeface="Montserrat"/>
              <a:ea typeface="Montserrat"/>
              <a:cs typeface="Montserrat"/>
              <a:sym typeface="Montserrat"/>
            </a:endParaRPr>
          </a:p>
        </p:txBody>
      </p:sp>
      <p:sp>
        <p:nvSpPr>
          <p:cNvPr id="397" name="Google Shape;397;p38"/>
          <p:cNvSpPr txBox="1"/>
          <p:nvPr/>
        </p:nvSpPr>
        <p:spPr>
          <a:xfrm>
            <a:off x="454375" y="3610975"/>
            <a:ext cx="8486100" cy="153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id" sz="1200">
                <a:solidFill>
                  <a:srgbClr val="743673"/>
                </a:solidFill>
                <a:latin typeface="Montserrat"/>
                <a:ea typeface="Montserrat"/>
                <a:cs typeface="Montserrat"/>
                <a:sym typeface="Montserrat"/>
              </a:rPr>
              <a:t>Word Cloud Data Train</a:t>
            </a:r>
            <a:endParaRPr b="1" sz="12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rPr lang="id" sz="1200">
                <a:solidFill>
                  <a:srgbClr val="743673"/>
                </a:solidFill>
                <a:latin typeface="Montserrat"/>
                <a:ea typeface="Montserrat"/>
                <a:cs typeface="Montserrat"/>
                <a:sym typeface="Montserrat"/>
              </a:rPr>
              <a:t>Dari word cloud diatas dapat disimpulkan bahwa text label positive dan negative memiliki topik makanan sedangkan untuk sentiment neutral memiliki topik politik. Data tweet yang dijadikan sebagai data testing memiliki topik politik sehingga karena data train sentiment neutral dan data test memiliki sentiment neutral maka pada saat predict sentiment analysis memiliki sentiment yang sama</a:t>
            </a:r>
            <a:endParaRPr sz="12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2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2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2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2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2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2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2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2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2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2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2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2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000">
              <a:solidFill>
                <a:srgbClr val="743673"/>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1" name="Shape 401"/>
        <p:cNvGrpSpPr/>
        <p:nvPr/>
      </p:nvGrpSpPr>
      <p:grpSpPr>
        <a:xfrm>
          <a:off x="0" y="0"/>
          <a:ext cx="0" cy="0"/>
          <a:chOff x="0" y="0"/>
          <a:chExt cx="0" cy="0"/>
        </a:xfrm>
      </p:grpSpPr>
      <p:pic>
        <p:nvPicPr>
          <p:cNvPr id="402" name="Google Shape;402;p39"/>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403" name="Google Shape;403;p39"/>
          <p:cNvCxnSpPr/>
          <p:nvPr/>
        </p:nvCxnSpPr>
        <p:spPr>
          <a:xfrm flipH="1">
            <a:off x="2630225" y="427100"/>
            <a:ext cx="4894200" cy="12000"/>
          </a:xfrm>
          <a:prstGeom prst="straightConnector1">
            <a:avLst/>
          </a:prstGeom>
          <a:noFill/>
          <a:ln cap="flat" cmpd="sng" w="19050">
            <a:solidFill>
              <a:srgbClr val="761A79"/>
            </a:solidFill>
            <a:prstDash val="solid"/>
            <a:round/>
            <a:headEnd len="sm" w="sm" type="none"/>
            <a:tailEnd len="sm" w="sm" type="none"/>
          </a:ln>
        </p:spPr>
      </p:cxnSp>
      <p:sp>
        <p:nvSpPr>
          <p:cNvPr id="404" name="Google Shape;404;p39"/>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id"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pic>
        <p:nvPicPr>
          <p:cNvPr id="405" name="Google Shape;405;p39"/>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406" name="Google Shape;406;p39"/>
          <p:cNvSpPr txBox="1"/>
          <p:nvPr>
            <p:ph type="title"/>
          </p:nvPr>
        </p:nvSpPr>
        <p:spPr>
          <a:xfrm>
            <a:off x="454375" y="144400"/>
            <a:ext cx="28287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d" sz="1900">
                <a:solidFill>
                  <a:srgbClr val="761A79"/>
                </a:solidFill>
                <a:latin typeface="Montserrat ExtraBold"/>
                <a:ea typeface="Montserrat ExtraBold"/>
                <a:cs typeface="Montserrat ExtraBold"/>
                <a:sym typeface="Montserrat ExtraBold"/>
              </a:rPr>
              <a:t>Summary</a:t>
            </a:r>
            <a:endParaRPr sz="1900">
              <a:solidFill>
                <a:srgbClr val="761A79"/>
              </a:solidFill>
              <a:latin typeface="Montserrat ExtraBold"/>
              <a:ea typeface="Montserrat ExtraBold"/>
              <a:cs typeface="Montserrat ExtraBold"/>
              <a:sym typeface="Montserrat ExtraBold"/>
            </a:endParaRPr>
          </a:p>
        </p:txBody>
      </p:sp>
      <p:sp>
        <p:nvSpPr>
          <p:cNvPr id="407" name="Google Shape;407;p39"/>
          <p:cNvSpPr txBox="1"/>
          <p:nvPr/>
        </p:nvSpPr>
        <p:spPr>
          <a:xfrm>
            <a:off x="487625" y="760475"/>
            <a:ext cx="7686600" cy="39648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b="1" lang="id" sz="1600">
                <a:solidFill>
                  <a:srgbClr val="743673"/>
                </a:solidFill>
                <a:highlight>
                  <a:schemeClr val="lt1"/>
                </a:highlight>
                <a:latin typeface="Montserrat"/>
                <a:ea typeface="Montserrat"/>
                <a:cs typeface="Montserrat"/>
                <a:sym typeface="Montserrat"/>
              </a:rPr>
              <a:t>Kesimpulan</a:t>
            </a:r>
            <a:endParaRPr sz="1200">
              <a:solidFill>
                <a:srgbClr val="292929"/>
              </a:solidFill>
              <a:latin typeface="Montserrat"/>
              <a:ea typeface="Montserrat"/>
              <a:cs typeface="Montserrat"/>
              <a:sym typeface="Montserrat"/>
            </a:endParaRPr>
          </a:p>
          <a:p>
            <a:pPr indent="-304800" lvl="0" marL="457200" rtl="0" algn="l">
              <a:lnSpc>
                <a:spcPct val="135714"/>
              </a:lnSpc>
              <a:spcBef>
                <a:spcPts val="0"/>
              </a:spcBef>
              <a:spcAft>
                <a:spcPts val="0"/>
              </a:spcAft>
              <a:buClr>
                <a:srgbClr val="292929"/>
              </a:buClr>
              <a:buSzPts val="1200"/>
              <a:buFont typeface="Montserrat"/>
              <a:buChar char="●"/>
            </a:pPr>
            <a:r>
              <a:rPr lang="id" sz="1200">
                <a:solidFill>
                  <a:srgbClr val="292929"/>
                </a:solidFill>
                <a:latin typeface="Montserrat"/>
                <a:ea typeface="Montserrat"/>
                <a:cs typeface="Montserrat"/>
                <a:sym typeface="Montserrat"/>
              </a:rPr>
              <a:t>Data training yang digunakan kurang tepat karena untuk text sentiment positive dan negative memiliki topik berbeda dengan data test yaitu politik sehingga sentiment yang dihasilkan kurang tepat</a:t>
            </a:r>
            <a:endParaRPr sz="1200">
              <a:solidFill>
                <a:srgbClr val="292929"/>
              </a:solidFill>
              <a:latin typeface="Montserrat"/>
              <a:ea typeface="Montserrat"/>
              <a:cs typeface="Montserrat"/>
              <a:sym typeface="Montserrat"/>
            </a:endParaRPr>
          </a:p>
          <a:p>
            <a:pPr indent="-304800" lvl="0" marL="457200" rtl="0" algn="l">
              <a:lnSpc>
                <a:spcPct val="135714"/>
              </a:lnSpc>
              <a:spcBef>
                <a:spcPts val="0"/>
              </a:spcBef>
              <a:spcAft>
                <a:spcPts val="0"/>
              </a:spcAft>
              <a:buClr>
                <a:srgbClr val="292929"/>
              </a:buClr>
              <a:buSzPts val="1200"/>
              <a:buFont typeface="Montserrat"/>
              <a:buChar char="●"/>
            </a:pPr>
            <a:r>
              <a:rPr lang="id" sz="1200">
                <a:solidFill>
                  <a:srgbClr val="292929"/>
                </a:solidFill>
                <a:latin typeface="Montserrat"/>
                <a:ea typeface="Montserrat"/>
                <a:cs typeface="Montserrat"/>
                <a:sym typeface="Montserrat"/>
              </a:rPr>
              <a:t>Model LSTM memiliki akurasi lebih baik daripada model CNN karena LSTM memiliki sel memori</a:t>
            </a:r>
            <a:endParaRPr sz="1200">
              <a:solidFill>
                <a:srgbClr val="292929"/>
              </a:solidFill>
              <a:latin typeface="Montserrat"/>
              <a:ea typeface="Montserrat"/>
              <a:cs typeface="Montserrat"/>
              <a:sym typeface="Montserrat"/>
            </a:endParaRPr>
          </a:p>
          <a:p>
            <a:pPr indent="-304800" lvl="0" marL="457200" rtl="0" algn="l">
              <a:lnSpc>
                <a:spcPct val="135714"/>
              </a:lnSpc>
              <a:spcBef>
                <a:spcPts val="0"/>
              </a:spcBef>
              <a:spcAft>
                <a:spcPts val="0"/>
              </a:spcAft>
              <a:buClr>
                <a:srgbClr val="292929"/>
              </a:buClr>
              <a:buSzPts val="1200"/>
              <a:buFont typeface="Montserrat"/>
              <a:buChar char="●"/>
            </a:pPr>
            <a:r>
              <a:rPr lang="id" sz="1200">
                <a:solidFill>
                  <a:srgbClr val="292929"/>
                </a:solidFill>
                <a:latin typeface="Montserrat"/>
                <a:ea typeface="Montserrat"/>
                <a:cs typeface="Montserrat"/>
                <a:sym typeface="Montserrat"/>
              </a:rPr>
              <a:t>Dikarenakan data training yang kurang tepat maka sulit untuk menentukan tingkat kesehatan bermedia sosial Twitter dari hasil sentiment yang ada</a:t>
            </a:r>
            <a:endParaRPr sz="1200">
              <a:solidFill>
                <a:srgbClr val="292929"/>
              </a:solidFill>
              <a:latin typeface="Montserrat"/>
              <a:ea typeface="Montserrat"/>
              <a:cs typeface="Montserrat"/>
              <a:sym typeface="Montserrat"/>
            </a:endParaRPr>
          </a:p>
          <a:p>
            <a:pPr indent="-304800" lvl="0" marL="457200" rtl="0" algn="l">
              <a:lnSpc>
                <a:spcPct val="135714"/>
              </a:lnSpc>
              <a:spcBef>
                <a:spcPts val="0"/>
              </a:spcBef>
              <a:spcAft>
                <a:spcPts val="0"/>
              </a:spcAft>
              <a:buClr>
                <a:srgbClr val="292929"/>
              </a:buClr>
              <a:buSzPts val="1200"/>
              <a:buFont typeface="Montserrat"/>
              <a:buChar char="●"/>
            </a:pPr>
            <a:r>
              <a:rPr lang="id" sz="1200">
                <a:solidFill>
                  <a:srgbClr val="292929"/>
                </a:solidFill>
                <a:latin typeface="Montserrat"/>
                <a:ea typeface="Montserrat"/>
                <a:cs typeface="Montserrat"/>
                <a:sym typeface="Montserrat"/>
              </a:rPr>
              <a:t>Untuk sentimen negatif pada data train sebagian besar memiliki topik makanan</a:t>
            </a:r>
            <a:endParaRPr sz="1200">
              <a:solidFill>
                <a:srgbClr val="292929"/>
              </a:solidFill>
              <a:latin typeface="Montserrat"/>
              <a:ea typeface="Montserrat"/>
              <a:cs typeface="Montserrat"/>
              <a:sym typeface="Montserrat"/>
            </a:endParaRPr>
          </a:p>
          <a:p>
            <a:pPr indent="0" lvl="0" marL="0" rtl="0" algn="l">
              <a:lnSpc>
                <a:spcPct val="135714"/>
              </a:lnSpc>
              <a:spcBef>
                <a:spcPts val="0"/>
              </a:spcBef>
              <a:spcAft>
                <a:spcPts val="0"/>
              </a:spcAft>
              <a:buNone/>
            </a:pPr>
            <a:r>
              <a:t/>
            </a:r>
            <a:endParaRPr sz="1200">
              <a:solidFill>
                <a:srgbClr val="292929"/>
              </a:solidFill>
              <a:latin typeface="Montserrat"/>
              <a:ea typeface="Montserrat"/>
              <a:cs typeface="Montserrat"/>
              <a:sym typeface="Montserrat"/>
            </a:endParaRPr>
          </a:p>
          <a:p>
            <a:pPr indent="0" lvl="0" marL="0" rtl="0" algn="just">
              <a:lnSpc>
                <a:spcPct val="115000"/>
              </a:lnSpc>
              <a:spcBef>
                <a:spcPts val="0"/>
              </a:spcBef>
              <a:spcAft>
                <a:spcPts val="0"/>
              </a:spcAft>
              <a:buNone/>
            </a:pPr>
            <a:r>
              <a:rPr b="1" lang="id" sz="1600">
                <a:solidFill>
                  <a:srgbClr val="743673"/>
                </a:solidFill>
                <a:highlight>
                  <a:schemeClr val="lt1"/>
                </a:highlight>
                <a:latin typeface="Montserrat"/>
                <a:ea typeface="Montserrat"/>
                <a:cs typeface="Montserrat"/>
                <a:sym typeface="Montserrat"/>
              </a:rPr>
              <a:t>Saran</a:t>
            </a:r>
            <a:endParaRPr b="1" sz="1600">
              <a:solidFill>
                <a:srgbClr val="743673"/>
              </a:solidFill>
              <a:highlight>
                <a:schemeClr val="lt1"/>
              </a:highlight>
              <a:latin typeface="Montserrat"/>
              <a:ea typeface="Montserrat"/>
              <a:cs typeface="Montserrat"/>
              <a:sym typeface="Montserrat"/>
            </a:endParaRPr>
          </a:p>
          <a:p>
            <a:pPr indent="-304800" lvl="0" marL="457200" rtl="0" algn="just">
              <a:lnSpc>
                <a:spcPct val="115000"/>
              </a:lnSpc>
              <a:spcBef>
                <a:spcPts val="0"/>
              </a:spcBef>
              <a:spcAft>
                <a:spcPts val="0"/>
              </a:spcAft>
              <a:buClr>
                <a:srgbClr val="743673"/>
              </a:buClr>
              <a:buSzPts val="1200"/>
              <a:buFont typeface="Montserrat"/>
              <a:buChar char="●"/>
            </a:pPr>
            <a:r>
              <a:rPr lang="id" sz="1200">
                <a:solidFill>
                  <a:srgbClr val="743673"/>
                </a:solidFill>
                <a:latin typeface="Montserrat"/>
                <a:ea typeface="Montserrat"/>
                <a:cs typeface="Montserrat"/>
                <a:sym typeface="Montserrat"/>
              </a:rPr>
              <a:t>Untuk peneliti selanjutnya yang ingin melakukan penelitian serupa kami menyarankan untuk menambah data training atau mengubah data training yang memiliki tipikal yang sama dengan data testing atau data hate speech tweet</a:t>
            </a:r>
            <a:endParaRPr sz="1200">
              <a:solidFill>
                <a:srgbClr val="743673"/>
              </a:solidFill>
              <a:latin typeface="Montserrat"/>
              <a:ea typeface="Montserrat"/>
              <a:cs typeface="Montserrat"/>
              <a:sym typeface="Montserrat"/>
            </a:endParaRPr>
          </a:p>
          <a:p>
            <a:pPr indent="0" lvl="0" marL="0" rtl="0" algn="just">
              <a:lnSpc>
                <a:spcPct val="115000"/>
              </a:lnSpc>
              <a:spcBef>
                <a:spcPts val="0"/>
              </a:spcBef>
              <a:spcAft>
                <a:spcPts val="0"/>
              </a:spcAft>
              <a:buClr>
                <a:schemeClr val="dk1"/>
              </a:buClr>
              <a:buSzPts val="1100"/>
              <a:buFont typeface="Arial"/>
              <a:buNone/>
            </a:pPr>
            <a:r>
              <a:t/>
            </a:r>
            <a:endParaRPr b="1" sz="1600">
              <a:solidFill>
                <a:srgbClr val="743673"/>
              </a:solidFill>
              <a:highlight>
                <a:schemeClr val="lt1"/>
              </a:highlight>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4" name="Shape 74"/>
        <p:cNvGrpSpPr/>
        <p:nvPr/>
      </p:nvGrpSpPr>
      <p:grpSpPr>
        <a:xfrm>
          <a:off x="0" y="0"/>
          <a:ext cx="0" cy="0"/>
          <a:chOff x="0" y="0"/>
          <a:chExt cx="0" cy="0"/>
        </a:xfrm>
      </p:grpSpPr>
      <p:pic>
        <p:nvPicPr>
          <p:cNvPr id="75" name="Google Shape;75;p16"/>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76" name="Google Shape;76;p16"/>
          <p:cNvCxnSpPr/>
          <p:nvPr/>
        </p:nvCxnSpPr>
        <p:spPr>
          <a:xfrm flipH="1">
            <a:off x="2630225" y="427100"/>
            <a:ext cx="4894200" cy="12000"/>
          </a:xfrm>
          <a:prstGeom prst="straightConnector1">
            <a:avLst/>
          </a:prstGeom>
          <a:noFill/>
          <a:ln cap="flat" cmpd="sng" w="19050">
            <a:solidFill>
              <a:srgbClr val="761A79"/>
            </a:solidFill>
            <a:prstDash val="solid"/>
            <a:round/>
            <a:headEnd len="sm" w="sm" type="none"/>
            <a:tailEnd len="sm" w="sm" type="none"/>
          </a:ln>
        </p:spPr>
      </p:cxnSp>
      <p:sp>
        <p:nvSpPr>
          <p:cNvPr id="77" name="Google Shape;77;p16"/>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id"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pic>
        <p:nvPicPr>
          <p:cNvPr id="78" name="Google Shape;78;p16"/>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79" name="Google Shape;79;p16"/>
          <p:cNvSpPr txBox="1"/>
          <p:nvPr>
            <p:ph type="title"/>
          </p:nvPr>
        </p:nvSpPr>
        <p:spPr>
          <a:xfrm>
            <a:off x="454375" y="144400"/>
            <a:ext cx="28287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d" sz="1900">
                <a:solidFill>
                  <a:srgbClr val="761A79"/>
                </a:solidFill>
                <a:latin typeface="Montserrat ExtraBold"/>
                <a:ea typeface="Montserrat ExtraBold"/>
                <a:cs typeface="Montserrat ExtraBold"/>
                <a:sym typeface="Montserrat ExtraBold"/>
              </a:rPr>
              <a:t>Pendahuluan</a:t>
            </a:r>
            <a:endParaRPr sz="1900">
              <a:solidFill>
                <a:srgbClr val="761A79"/>
              </a:solidFill>
              <a:latin typeface="Montserrat ExtraBold"/>
              <a:ea typeface="Montserrat ExtraBold"/>
              <a:cs typeface="Montserrat ExtraBold"/>
              <a:sym typeface="Montserrat ExtraBold"/>
            </a:endParaRPr>
          </a:p>
        </p:txBody>
      </p:sp>
      <p:sp>
        <p:nvSpPr>
          <p:cNvPr id="80" name="Google Shape;80;p16"/>
          <p:cNvSpPr txBox="1"/>
          <p:nvPr/>
        </p:nvSpPr>
        <p:spPr>
          <a:xfrm>
            <a:off x="437400" y="562125"/>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id" sz="1600">
                <a:solidFill>
                  <a:srgbClr val="743673"/>
                </a:solidFill>
                <a:latin typeface="Montserrat"/>
                <a:ea typeface="Montserrat"/>
                <a:cs typeface="Montserrat"/>
                <a:sym typeface="Montserrat"/>
              </a:rPr>
              <a:t>Latar Belakang</a:t>
            </a:r>
            <a:endParaRPr/>
          </a:p>
        </p:txBody>
      </p:sp>
      <p:sp>
        <p:nvSpPr>
          <p:cNvPr id="81" name="Google Shape;81;p16"/>
          <p:cNvSpPr/>
          <p:nvPr/>
        </p:nvSpPr>
        <p:spPr>
          <a:xfrm>
            <a:off x="1667225" y="1049275"/>
            <a:ext cx="2902800" cy="3570600"/>
          </a:xfrm>
          <a:prstGeom prst="roundRect">
            <a:avLst>
              <a:gd fmla="val 16667" name="adj"/>
            </a:avLst>
          </a:prstGeom>
          <a:noFill/>
          <a:ln cap="flat" cmpd="sng" w="19050">
            <a:solidFill>
              <a:srgbClr val="761A7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pic>
        <p:nvPicPr>
          <p:cNvPr id="82" name="Google Shape;82;p16"/>
          <p:cNvPicPr preferRelativeResize="0"/>
          <p:nvPr/>
        </p:nvPicPr>
        <p:blipFill>
          <a:blip r:embed="rId5">
            <a:alphaModFix/>
          </a:blip>
          <a:stretch>
            <a:fillRect/>
          </a:stretch>
        </p:blipFill>
        <p:spPr>
          <a:xfrm>
            <a:off x="2697863" y="1127118"/>
            <a:ext cx="841525" cy="841525"/>
          </a:xfrm>
          <a:prstGeom prst="rect">
            <a:avLst/>
          </a:prstGeom>
          <a:noFill/>
          <a:ln>
            <a:noFill/>
          </a:ln>
        </p:spPr>
      </p:pic>
      <p:sp>
        <p:nvSpPr>
          <p:cNvPr id="83" name="Google Shape;83;p16"/>
          <p:cNvSpPr txBox="1"/>
          <p:nvPr/>
        </p:nvSpPr>
        <p:spPr>
          <a:xfrm>
            <a:off x="1757825" y="1925100"/>
            <a:ext cx="2721600" cy="2586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id" sz="1300">
                <a:solidFill>
                  <a:schemeClr val="dk1"/>
                </a:solidFill>
                <a:latin typeface="Montserrat"/>
                <a:ea typeface="Montserrat"/>
                <a:cs typeface="Montserrat"/>
                <a:sym typeface="Montserrat"/>
              </a:rPr>
              <a:t>Twitter merupakan salah satu media sosial yang sering digunakan oleh masyarakat Indonesia untuk menyampaikan opini. </a:t>
            </a:r>
            <a:r>
              <a:rPr lang="id" sz="1300">
                <a:solidFill>
                  <a:schemeClr val="dk1"/>
                </a:solidFill>
                <a:latin typeface="Montserrat"/>
                <a:ea typeface="Montserrat"/>
                <a:cs typeface="Montserrat"/>
                <a:sym typeface="Montserrat"/>
              </a:rPr>
              <a:t>Opini tersebut dirangkum dalam 180 karakter yang disebut sebagai cuitan. Berdasarkan data jumlah pengguna Twitter di Indonesia pada tahun 2022 mencapai 18,45 juta pengguna.</a:t>
            </a:r>
            <a:r>
              <a:rPr lang="id" sz="1000">
                <a:solidFill>
                  <a:schemeClr val="dk1"/>
                </a:solidFill>
                <a:highlight>
                  <a:srgbClr val="FFFFFF"/>
                </a:highlight>
              </a:rPr>
              <a:t>[1]</a:t>
            </a:r>
            <a:endParaRPr sz="1700"/>
          </a:p>
        </p:txBody>
      </p:sp>
      <p:sp>
        <p:nvSpPr>
          <p:cNvPr id="84" name="Google Shape;84;p16"/>
          <p:cNvSpPr txBox="1"/>
          <p:nvPr/>
        </p:nvSpPr>
        <p:spPr>
          <a:xfrm>
            <a:off x="1704275" y="4587300"/>
            <a:ext cx="2828700" cy="554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id" sz="800"/>
              <a:t>[1] Monavia, A. R. (2022).Diakses dari https://dataindonesia.id/digital/detail/pengguna-twitter-di-indonesia-capai-1845-juta-pada-2022</a:t>
            </a:r>
            <a:endParaRPr sz="800"/>
          </a:p>
        </p:txBody>
      </p:sp>
      <p:sp>
        <p:nvSpPr>
          <p:cNvPr id="85" name="Google Shape;85;p16"/>
          <p:cNvSpPr/>
          <p:nvPr/>
        </p:nvSpPr>
        <p:spPr>
          <a:xfrm>
            <a:off x="4791425" y="1049275"/>
            <a:ext cx="2902800" cy="3570600"/>
          </a:xfrm>
          <a:prstGeom prst="roundRect">
            <a:avLst>
              <a:gd fmla="val 16667" name="adj"/>
            </a:avLst>
          </a:prstGeom>
          <a:noFill/>
          <a:ln cap="flat" cmpd="sng" w="19050">
            <a:solidFill>
              <a:srgbClr val="761A7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6" name="Google Shape;86;p16"/>
          <p:cNvSpPr txBox="1"/>
          <p:nvPr/>
        </p:nvSpPr>
        <p:spPr>
          <a:xfrm>
            <a:off x="4879870" y="1086100"/>
            <a:ext cx="2721600" cy="3509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id" sz="1200">
                <a:solidFill>
                  <a:schemeClr val="dk1"/>
                </a:solidFill>
                <a:latin typeface="Montserrat"/>
                <a:ea typeface="Montserrat"/>
                <a:cs typeface="Montserrat"/>
                <a:sym typeface="Montserrat"/>
              </a:rPr>
              <a:t>Jumlah tersebut tentu menimbulkan berbagai jenis sentimen dari cuitan yang akan berdampak pada cara bersosial media. Hal tersebut dapat digambar dari sentimen yang diberikan dari setiap tweet penggunanya. </a:t>
            </a:r>
            <a:endParaRPr sz="1200">
              <a:solidFill>
                <a:schemeClr val="dk1"/>
              </a:solidFill>
              <a:latin typeface="Montserrat"/>
              <a:ea typeface="Montserrat"/>
              <a:cs typeface="Montserrat"/>
              <a:sym typeface="Montserrat"/>
            </a:endParaRPr>
          </a:p>
          <a:p>
            <a:pPr indent="0" lvl="0" marL="0" rtl="0" algn="just">
              <a:spcBef>
                <a:spcPts val="0"/>
              </a:spcBef>
              <a:spcAft>
                <a:spcPts val="0"/>
              </a:spcAft>
              <a:buNone/>
            </a:pPr>
            <a:r>
              <a:t/>
            </a:r>
            <a:endParaRPr sz="1200">
              <a:solidFill>
                <a:schemeClr val="dk1"/>
              </a:solidFill>
              <a:latin typeface="Montserrat"/>
              <a:ea typeface="Montserrat"/>
              <a:cs typeface="Montserrat"/>
              <a:sym typeface="Montserrat"/>
            </a:endParaRPr>
          </a:p>
          <a:p>
            <a:pPr indent="0" lvl="0" marL="0" rtl="0" algn="just">
              <a:spcBef>
                <a:spcPts val="0"/>
              </a:spcBef>
              <a:spcAft>
                <a:spcPts val="0"/>
              </a:spcAft>
              <a:buNone/>
            </a:pPr>
            <a:r>
              <a:rPr lang="id" sz="1200">
                <a:solidFill>
                  <a:schemeClr val="dk1"/>
                </a:solidFill>
                <a:latin typeface="Montserrat"/>
                <a:ea typeface="Montserrat"/>
                <a:cs typeface="Montserrat"/>
                <a:sym typeface="Montserrat"/>
              </a:rPr>
              <a:t>Sehingga diharapkan dengan adanya penelitian ini dapat memudahkan pengguna dalam mengklasifikasikan sentimen dan mengukur apakah Twitter merupakan media sosial yang sehat atau perlu ditingkatkan kembali untuk kenyamanan penggunanya.</a:t>
            </a:r>
            <a:endParaRPr sz="1200">
              <a:solidFill>
                <a:schemeClr val="dk1"/>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0" name="Shape 90"/>
        <p:cNvGrpSpPr/>
        <p:nvPr/>
      </p:nvGrpSpPr>
      <p:grpSpPr>
        <a:xfrm>
          <a:off x="0" y="0"/>
          <a:ext cx="0" cy="0"/>
          <a:chOff x="0" y="0"/>
          <a:chExt cx="0" cy="0"/>
        </a:xfrm>
      </p:grpSpPr>
      <p:pic>
        <p:nvPicPr>
          <p:cNvPr id="91" name="Google Shape;91;p17"/>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92" name="Google Shape;92;p17"/>
          <p:cNvCxnSpPr/>
          <p:nvPr/>
        </p:nvCxnSpPr>
        <p:spPr>
          <a:xfrm flipH="1">
            <a:off x="2630225" y="427100"/>
            <a:ext cx="4894200" cy="12000"/>
          </a:xfrm>
          <a:prstGeom prst="straightConnector1">
            <a:avLst/>
          </a:prstGeom>
          <a:noFill/>
          <a:ln cap="flat" cmpd="sng" w="19050">
            <a:solidFill>
              <a:srgbClr val="761A79"/>
            </a:solidFill>
            <a:prstDash val="solid"/>
            <a:round/>
            <a:headEnd len="sm" w="sm" type="none"/>
            <a:tailEnd len="sm" w="sm" type="none"/>
          </a:ln>
        </p:spPr>
      </p:cxnSp>
      <p:sp>
        <p:nvSpPr>
          <p:cNvPr id="93" name="Google Shape;93;p17"/>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id"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pic>
        <p:nvPicPr>
          <p:cNvPr id="94" name="Google Shape;94;p17"/>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95" name="Google Shape;95;p17"/>
          <p:cNvSpPr txBox="1"/>
          <p:nvPr>
            <p:ph type="title"/>
          </p:nvPr>
        </p:nvSpPr>
        <p:spPr>
          <a:xfrm>
            <a:off x="454375" y="144400"/>
            <a:ext cx="28287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d" sz="1900">
                <a:solidFill>
                  <a:srgbClr val="761A79"/>
                </a:solidFill>
                <a:latin typeface="Montserrat ExtraBold"/>
                <a:ea typeface="Montserrat ExtraBold"/>
                <a:cs typeface="Montserrat ExtraBold"/>
                <a:sym typeface="Montserrat ExtraBold"/>
              </a:rPr>
              <a:t>Pendahuluan</a:t>
            </a:r>
            <a:endParaRPr sz="1900">
              <a:solidFill>
                <a:srgbClr val="761A79"/>
              </a:solidFill>
              <a:latin typeface="Montserrat ExtraBold"/>
              <a:ea typeface="Montserrat ExtraBold"/>
              <a:cs typeface="Montserrat ExtraBold"/>
              <a:sym typeface="Montserrat ExtraBold"/>
            </a:endParaRPr>
          </a:p>
        </p:txBody>
      </p:sp>
      <p:sp>
        <p:nvSpPr>
          <p:cNvPr id="96" name="Google Shape;96;p17"/>
          <p:cNvSpPr txBox="1"/>
          <p:nvPr/>
        </p:nvSpPr>
        <p:spPr>
          <a:xfrm>
            <a:off x="437400" y="562125"/>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id" sz="1600">
                <a:solidFill>
                  <a:srgbClr val="743673"/>
                </a:solidFill>
                <a:latin typeface="Montserrat"/>
                <a:ea typeface="Montserrat"/>
                <a:cs typeface="Montserrat"/>
                <a:sym typeface="Montserrat"/>
              </a:rPr>
              <a:t>Tujuan</a:t>
            </a:r>
            <a:endParaRPr/>
          </a:p>
        </p:txBody>
      </p:sp>
      <p:sp>
        <p:nvSpPr>
          <p:cNvPr id="97" name="Google Shape;97;p17"/>
          <p:cNvSpPr txBox="1"/>
          <p:nvPr/>
        </p:nvSpPr>
        <p:spPr>
          <a:xfrm>
            <a:off x="1704275" y="4587300"/>
            <a:ext cx="2828700" cy="307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sz="800"/>
          </a:p>
        </p:txBody>
      </p:sp>
      <p:sp>
        <p:nvSpPr>
          <p:cNvPr id="98" name="Google Shape;98;p17"/>
          <p:cNvSpPr txBox="1"/>
          <p:nvPr/>
        </p:nvSpPr>
        <p:spPr>
          <a:xfrm>
            <a:off x="4879870" y="1040039"/>
            <a:ext cx="2721600" cy="369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sz="1200">
              <a:solidFill>
                <a:schemeClr val="dk1"/>
              </a:solidFill>
              <a:latin typeface="Montserrat"/>
              <a:ea typeface="Montserrat"/>
              <a:cs typeface="Montserrat"/>
              <a:sym typeface="Montserrat"/>
            </a:endParaRPr>
          </a:p>
        </p:txBody>
      </p:sp>
      <p:sp>
        <p:nvSpPr>
          <p:cNvPr id="99" name="Google Shape;99;p17"/>
          <p:cNvSpPr/>
          <p:nvPr/>
        </p:nvSpPr>
        <p:spPr>
          <a:xfrm>
            <a:off x="962850" y="1213750"/>
            <a:ext cx="7218300" cy="2718000"/>
          </a:xfrm>
          <a:prstGeom prst="roundRect">
            <a:avLst>
              <a:gd fmla="val 16667" name="adj"/>
            </a:avLst>
          </a:prstGeom>
          <a:noFill/>
          <a:ln cap="flat" cmpd="sng" w="19050">
            <a:solidFill>
              <a:srgbClr val="761A79"/>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t/>
            </a:r>
            <a:endParaRPr/>
          </a:p>
        </p:txBody>
      </p:sp>
      <p:sp>
        <p:nvSpPr>
          <p:cNvPr id="100" name="Google Shape;100;p17"/>
          <p:cNvSpPr txBox="1"/>
          <p:nvPr/>
        </p:nvSpPr>
        <p:spPr>
          <a:xfrm>
            <a:off x="1535550" y="1234922"/>
            <a:ext cx="6072900" cy="2678100"/>
          </a:xfrm>
          <a:prstGeom prst="rect">
            <a:avLst/>
          </a:prstGeom>
          <a:noFill/>
          <a:ln>
            <a:noFill/>
          </a:ln>
        </p:spPr>
        <p:txBody>
          <a:bodyPr anchorCtr="0" anchor="t" bIns="91425" lIns="91425" spcFirstLastPara="1" rIns="91425" wrap="square" tIns="91425">
            <a:spAutoFit/>
          </a:bodyPr>
          <a:lstStyle/>
          <a:p>
            <a:pPr indent="-342900" lvl="0" marL="457200" rtl="0" algn="just">
              <a:spcBef>
                <a:spcPts val="0"/>
              </a:spcBef>
              <a:spcAft>
                <a:spcPts val="0"/>
              </a:spcAft>
              <a:buClr>
                <a:schemeClr val="dk1"/>
              </a:buClr>
              <a:buSzPts val="1800"/>
              <a:buAutoNum type="arabicPeriod"/>
            </a:pPr>
            <a:r>
              <a:rPr lang="id" sz="1800">
                <a:solidFill>
                  <a:schemeClr val="dk1"/>
                </a:solidFill>
              </a:rPr>
              <a:t>Melakukan klasifikasi pada sentimen tweet dengan menggunakan model mesin learning CNN dan LSTM yang dapat memproses text dan file pada API.</a:t>
            </a:r>
            <a:endParaRPr sz="1800">
              <a:solidFill>
                <a:schemeClr val="dk1"/>
              </a:solidFill>
            </a:endParaRPr>
          </a:p>
          <a:p>
            <a:pPr indent="-342900" lvl="0" marL="457200" rtl="0" algn="just">
              <a:spcBef>
                <a:spcPts val="0"/>
              </a:spcBef>
              <a:spcAft>
                <a:spcPts val="0"/>
              </a:spcAft>
              <a:buClr>
                <a:schemeClr val="dk1"/>
              </a:buClr>
              <a:buSzPts val="1800"/>
              <a:buAutoNum type="arabicPeriod"/>
            </a:pPr>
            <a:r>
              <a:rPr lang="id" sz="1800">
                <a:solidFill>
                  <a:schemeClr val="dk1"/>
                </a:solidFill>
              </a:rPr>
              <a:t>Mengevaluasi model CNN dan LSTM dari hasil akurasi yang diperoleh.</a:t>
            </a:r>
            <a:endParaRPr sz="1800">
              <a:solidFill>
                <a:schemeClr val="dk1"/>
              </a:solidFill>
            </a:endParaRPr>
          </a:p>
          <a:p>
            <a:pPr indent="-342900" lvl="0" marL="457200" rtl="0" algn="just">
              <a:spcBef>
                <a:spcPts val="0"/>
              </a:spcBef>
              <a:spcAft>
                <a:spcPts val="0"/>
              </a:spcAft>
              <a:buClr>
                <a:schemeClr val="dk1"/>
              </a:buClr>
              <a:buSzPts val="1800"/>
              <a:buAutoNum type="arabicPeriod"/>
            </a:pPr>
            <a:r>
              <a:rPr lang="id" sz="1800">
                <a:solidFill>
                  <a:schemeClr val="dk1"/>
                </a:solidFill>
              </a:rPr>
              <a:t>Melihat tingkat bermedia sosial di twitter yang masih tergolong sehat atau tidak.</a:t>
            </a:r>
            <a:endParaRPr sz="1800">
              <a:solidFill>
                <a:schemeClr val="dk1"/>
              </a:solidFill>
            </a:endParaRPr>
          </a:p>
          <a:p>
            <a:pPr indent="-342900" lvl="0" marL="457200" rtl="0" algn="just">
              <a:spcBef>
                <a:spcPts val="0"/>
              </a:spcBef>
              <a:spcAft>
                <a:spcPts val="0"/>
              </a:spcAft>
              <a:buClr>
                <a:schemeClr val="dk1"/>
              </a:buClr>
              <a:buSzPts val="1800"/>
              <a:buAutoNum type="arabicPeriod"/>
            </a:pPr>
            <a:r>
              <a:rPr lang="id" sz="1800">
                <a:solidFill>
                  <a:schemeClr val="dk1"/>
                </a:solidFill>
              </a:rPr>
              <a:t>Topik yang sering dibahas pada sentimen negatif oleh pengguna twitter.</a:t>
            </a:r>
            <a:endParaRPr sz="18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4" name="Shape 104"/>
        <p:cNvGrpSpPr/>
        <p:nvPr/>
      </p:nvGrpSpPr>
      <p:grpSpPr>
        <a:xfrm>
          <a:off x="0" y="0"/>
          <a:ext cx="0" cy="0"/>
          <a:chOff x="0" y="0"/>
          <a:chExt cx="0" cy="0"/>
        </a:xfrm>
      </p:grpSpPr>
      <p:pic>
        <p:nvPicPr>
          <p:cNvPr id="105" name="Google Shape;105;p18"/>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106" name="Google Shape;106;p18"/>
          <p:cNvCxnSpPr/>
          <p:nvPr/>
        </p:nvCxnSpPr>
        <p:spPr>
          <a:xfrm flipH="1">
            <a:off x="2630225" y="427100"/>
            <a:ext cx="4894200" cy="12000"/>
          </a:xfrm>
          <a:prstGeom prst="straightConnector1">
            <a:avLst/>
          </a:prstGeom>
          <a:noFill/>
          <a:ln cap="flat" cmpd="sng" w="19050">
            <a:solidFill>
              <a:srgbClr val="761A79"/>
            </a:solidFill>
            <a:prstDash val="solid"/>
            <a:round/>
            <a:headEnd len="sm" w="sm" type="none"/>
            <a:tailEnd len="sm" w="sm" type="none"/>
          </a:ln>
        </p:spPr>
      </p:cxnSp>
      <p:sp>
        <p:nvSpPr>
          <p:cNvPr id="107" name="Google Shape;107;p18"/>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id"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pic>
        <p:nvPicPr>
          <p:cNvPr id="108" name="Google Shape;108;p18"/>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109" name="Google Shape;109;p18"/>
          <p:cNvSpPr txBox="1"/>
          <p:nvPr/>
        </p:nvSpPr>
        <p:spPr>
          <a:xfrm>
            <a:off x="311700" y="2049200"/>
            <a:ext cx="8371500" cy="7509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1000"/>
              </a:spcAft>
              <a:buNone/>
            </a:pPr>
            <a:r>
              <a:rPr b="1" lang="id" sz="2400">
                <a:solidFill>
                  <a:srgbClr val="743673"/>
                </a:solidFill>
                <a:latin typeface="Montserrat"/>
                <a:ea typeface="Montserrat"/>
                <a:cs typeface="Montserrat"/>
                <a:sym typeface="Montserrat"/>
              </a:rPr>
              <a:t>Analytics Process</a:t>
            </a:r>
            <a:endParaRPr b="1" sz="2400">
              <a:solidFill>
                <a:srgbClr val="743673"/>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3" name="Shape 113"/>
        <p:cNvGrpSpPr/>
        <p:nvPr/>
      </p:nvGrpSpPr>
      <p:grpSpPr>
        <a:xfrm>
          <a:off x="0" y="0"/>
          <a:ext cx="0" cy="0"/>
          <a:chOff x="0" y="0"/>
          <a:chExt cx="0" cy="0"/>
        </a:xfrm>
      </p:grpSpPr>
      <p:pic>
        <p:nvPicPr>
          <p:cNvPr id="114" name="Google Shape;114;p19"/>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115" name="Google Shape;115;p19"/>
          <p:cNvCxnSpPr/>
          <p:nvPr/>
        </p:nvCxnSpPr>
        <p:spPr>
          <a:xfrm flipH="1">
            <a:off x="2630225" y="427100"/>
            <a:ext cx="4894200" cy="12000"/>
          </a:xfrm>
          <a:prstGeom prst="straightConnector1">
            <a:avLst/>
          </a:prstGeom>
          <a:noFill/>
          <a:ln cap="flat" cmpd="sng" w="19050">
            <a:solidFill>
              <a:srgbClr val="761A79"/>
            </a:solidFill>
            <a:prstDash val="solid"/>
            <a:round/>
            <a:headEnd len="sm" w="sm" type="none"/>
            <a:tailEnd len="sm" w="sm" type="none"/>
          </a:ln>
        </p:spPr>
      </p:cxnSp>
      <p:sp>
        <p:nvSpPr>
          <p:cNvPr id="116" name="Google Shape;116;p19"/>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id"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pic>
        <p:nvPicPr>
          <p:cNvPr id="117" name="Google Shape;117;p19"/>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118" name="Google Shape;118;p19"/>
          <p:cNvSpPr txBox="1"/>
          <p:nvPr>
            <p:ph type="title"/>
          </p:nvPr>
        </p:nvSpPr>
        <p:spPr>
          <a:xfrm>
            <a:off x="225775" y="144400"/>
            <a:ext cx="28287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d" sz="1900">
                <a:solidFill>
                  <a:srgbClr val="761A79"/>
                </a:solidFill>
                <a:latin typeface="Montserrat ExtraBold"/>
                <a:ea typeface="Montserrat ExtraBold"/>
                <a:cs typeface="Montserrat ExtraBold"/>
                <a:sym typeface="Montserrat ExtraBold"/>
              </a:rPr>
              <a:t>Analytics Process</a:t>
            </a:r>
            <a:endParaRPr sz="1900">
              <a:solidFill>
                <a:srgbClr val="761A79"/>
              </a:solidFill>
              <a:latin typeface="Montserrat ExtraBold"/>
              <a:ea typeface="Montserrat ExtraBold"/>
              <a:cs typeface="Montserrat ExtraBold"/>
              <a:sym typeface="Montserrat ExtraBold"/>
            </a:endParaRPr>
          </a:p>
        </p:txBody>
      </p:sp>
      <p:grpSp>
        <p:nvGrpSpPr>
          <p:cNvPr id="119" name="Google Shape;119;p19"/>
          <p:cNvGrpSpPr/>
          <p:nvPr/>
        </p:nvGrpSpPr>
        <p:grpSpPr>
          <a:xfrm rot="-281942">
            <a:off x="3814263" y="1788636"/>
            <a:ext cx="1752386" cy="1746763"/>
            <a:chOff x="6039282" y="1042577"/>
            <a:chExt cx="734316" cy="731929"/>
          </a:xfrm>
        </p:grpSpPr>
        <p:sp>
          <p:nvSpPr>
            <p:cNvPr id="120" name="Google Shape;120;p19"/>
            <p:cNvSpPr/>
            <p:nvPr/>
          </p:nvSpPr>
          <p:spPr>
            <a:xfrm>
              <a:off x="6045348" y="1300071"/>
              <a:ext cx="131951" cy="65352"/>
            </a:xfrm>
            <a:custGeom>
              <a:rect b="b" l="l" r="r" t="t"/>
              <a:pathLst>
                <a:path extrusionOk="0" h="701" w="1414">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noFill/>
            <a:ln cap="flat" cmpd="sng" w="19050">
              <a:solidFill>
                <a:srgbClr val="74367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9"/>
            <p:cNvSpPr/>
            <p:nvPr/>
          </p:nvSpPr>
          <p:spPr>
            <a:xfrm>
              <a:off x="6080342" y="1201250"/>
              <a:ext cx="127938" cy="96863"/>
            </a:xfrm>
            <a:custGeom>
              <a:rect b="b" l="l" r="r" t="t"/>
              <a:pathLst>
                <a:path extrusionOk="0" h="1039" w="1371">
                  <a:moveTo>
                    <a:pt x="245" y="0"/>
                  </a:moveTo>
                  <a:cubicBezTo>
                    <a:pt x="159" y="137"/>
                    <a:pt x="72" y="267"/>
                    <a:pt x="0" y="404"/>
                  </a:cubicBezTo>
                  <a:lnTo>
                    <a:pt x="1219" y="1039"/>
                  </a:lnTo>
                  <a:cubicBezTo>
                    <a:pt x="1262" y="945"/>
                    <a:pt x="1320" y="866"/>
                    <a:pt x="1371" y="772"/>
                  </a:cubicBezTo>
                  <a:lnTo>
                    <a:pt x="245" y="0"/>
                  </a:lnTo>
                  <a:close/>
                </a:path>
              </a:pathLst>
            </a:custGeom>
            <a:noFill/>
            <a:ln cap="flat" cmpd="sng" w="19050">
              <a:solidFill>
                <a:srgbClr val="74367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9"/>
            <p:cNvSpPr/>
            <p:nvPr/>
          </p:nvSpPr>
          <p:spPr>
            <a:xfrm>
              <a:off x="6144918" y="1121167"/>
              <a:ext cx="112541" cy="119145"/>
            </a:xfrm>
            <a:custGeom>
              <a:rect b="b" l="l" r="r" t="t"/>
              <a:pathLst>
                <a:path extrusionOk="0" h="1278" w="1206">
                  <a:moveTo>
                    <a:pt x="347" y="1"/>
                  </a:moveTo>
                  <a:cubicBezTo>
                    <a:pt x="224" y="95"/>
                    <a:pt x="116" y="210"/>
                    <a:pt x="1" y="318"/>
                  </a:cubicBezTo>
                  <a:lnTo>
                    <a:pt x="974" y="1278"/>
                  </a:lnTo>
                  <a:cubicBezTo>
                    <a:pt x="1046" y="1205"/>
                    <a:pt x="1126" y="1133"/>
                    <a:pt x="1205" y="1068"/>
                  </a:cubicBezTo>
                  <a:lnTo>
                    <a:pt x="347" y="1"/>
                  </a:lnTo>
                  <a:close/>
                </a:path>
              </a:pathLst>
            </a:custGeom>
            <a:noFill/>
            <a:ln cap="flat" cmpd="sng" w="19050">
              <a:solidFill>
                <a:srgbClr val="74367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9"/>
            <p:cNvSpPr/>
            <p:nvPr/>
          </p:nvSpPr>
          <p:spPr>
            <a:xfrm>
              <a:off x="6232449" y="1066723"/>
              <a:ext cx="86879" cy="130518"/>
            </a:xfrm>
            <a:custGeom>
              <a:rect b="b" l="l" r="r" t="t"/>
              <a:pathLst>
                <a:path extrusionOk="0" h="1400" w="931">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noFill/>
            <a:ln cap="flat" cmpd="sng" w="19050">
              <a:solidFill>
                <a:srgbClr val="74367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9"/>
            <p:cNvSpPr/>
            <p:nvPr/>
          </p:nvSpPr>
          <p:spPr>
            <a:xfrm>
              <a:off x="6335379" y="1042577"/>
              <a:ext cx="53284" cy="130518"/>
            </a:xfrm>
            <a:custGeom>
              <a:rect b="b" l="l" r="r" t="t"/>
              <a:pathLst>
                <a:path extrusionOk="0" h="1400" w="571">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cap="flat" cmpd="sng" w="19050">
              <a:solidFill>
                <a:srgbClr val="74367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9"/>
            <p:cNvSpPr/>
            <p:nvPr/>
          </p:nvSpPr>
          <p:spPr>
            <a:xfrm>
              <a:off x="6431682" y="1043229"/>
              <a:ext cx="56550" cy="131824"/>
            </a:xfrm>
            <a:custGeom>
              <a:rect b="b" l="l" r="r" t="t"/>
              <a:pathLst>
                <a:path extrusionOk="0" h="1414" w="606">
                  <a:moveTo>
                    <a:pt x="144" y="0"/>
                  </a:moveTo>
                  <a:lnTo>
                    <a:pt x="0" y="1356"/>
                  </a:lnTo>
                  <a:cubicBezTo>
                    <a:pt x="101" y="1378"/>
                    <a:pt x="202" y="1385"/>
                    <a:pt x="303" y="1414"/>
                  </a:cubicBezTo>
                  <a:lnTo>
                    <a:pt x="606" y="80"/>
                  </a:lnTo>
                  <a:cubicBezTo>
                    <a:pt x="454" y="36"/>
                    <a:pt x="296" y="22"/>
                    <a:pt x="144" y="0"/>
                  </a:cubicBezTo>
                  <a:close/>
                </a:path>
              </a:pathLst>
            </a:custGeom>
            <a:noFill/>
            <a:ln cap="flat" cmpd="sng" w="19050">
              <a:solidFill>
                <a:srgbClr val="74367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9"/>
            <p:cNvSpPr/>
            <p:nvPr/>
          </p:nvSpPr>
          <p:spPr>
            <a:xfrm>
              <a:off x="6500924" y="1070731"/>
              <a:ext cx="89678" cy="130612"/>
            </a:xfrm>
            <a:custGeom>
              <a:rect b="b" l="l" r="r" t="t"/>
              <a:pathLst>
                <a:path extrusionOk="0" h="1401" w="961">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noFill/>
            <a:ln cap="flat" cmpd="sng" w="19050">
              <a:solidFill>
                <a:srgbClr val="74367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9"/>
            <p:cNvSpPr/>
            <p:nvPr/>
          </p:nvSpPr>
          <p:spPr>
            <a:xfrm>
              <a:off x="6561580" y="1127973"/>
              <a:ext cx="114501" cy="117746"/>
            </a:xfrm>
            <a:custGeom>
              <a:rect b="b" l="l" r="r" t="t"/>
              <a:pathLst>
                <a:path extrusionOk="0" h="1263" w="1227">
                  <a:moveTo>
                    <a:pt x="887" y="0"/>
                  </a:moveTo>
                  <a:lnTo>
                    <a:pt x="0" y="1046"/>
                  </a:lnTo>
                  <a:cubicBezTo>
                    <a:pt x="79" y="1111"/>
                    <a:pt x="152" y="1183"/>
                    <a:pt x="224" y="1262"/>
                  </a:cubicBezTo>
                  <a:lnTo>
                    <a:pt x="1226" y="332"/>
                  </a:lnTo>
                  <a:cubicBezTo>
                    <a:pt x="1118" y="209"/>
                    <a:pt x="1003" y="101"/>
                    <a:pt x="887" y="0"/>
                  </a:cubicBezTo>
                  <a:close/>
                </a:path>
              </a:pathLst>
            </a:custGeom>
            <a:noFill/>
            <a:ln cap="flat" cmpd="sng" w="19050">
              <a:solidFill>
                <a:srgbClr val="74367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9"/>
            <p:cNvSpPr/>
            <p:nvPr/>
          </p:nvSpPr>
          <p:spPr>
            <a:xfrm>
              <a:off x="6636887" y="1310792"/>
              <a:ext cx="132697" cy="61996"/>
            </a:xfrm>
            <a:custGeom>
              <a:rect b="b" l="l" r="r" t="t"/>
              <a:pathLst>
                <a:path extrusionOk="0" h="665" w="1422">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noFill/>
            <a:ln cap="flat" cmpd="sng" w="19050">
              <a:solidFill>
                <a:srgbClr val="74367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9"/>
            <p:cNvSpPr/>
            <p:nvPr/>
          </p:nvSpPr>
          <p:spPr>
            <a:xfrm>
              <a:off x="6642953" y="1415020"/>
              <a:ext cx="130645" cy="47826"/>
            </a:xfrm>
            <a:custGeom>
              <a:rect b="b" l="l" r="r" t="t"/>
              <a:pathLst>
                <a:path extrusionOk="0" h="513" w="1400">
                  <a:moveTo>
                    <a:pt x="30" y="1"/>
                  </a:moveTo>
                  <a:cubicBezTo>
                    <a:pt x="30" y="109"/>
                    <a:pt x="15" y="210"/>
                    <a:pt x="1" y="311"/>
                  </a:cubicBezTo>
                  <a:lnTo>
                    <a:pt x="1357" y="513"/>
                  </a:lnTo>
                  <a:cubicBezTo>
                    <a:pt x="1378" y="354"/>
                    <a:pt x="1393" y="203"/>
                    <a:pt x="1400" y="44"/>
                  </a:cubicBezTo>
                  <a:lnTo>
                    <a:pt x="30" y="1"/>
                  </a:lnTo>
                  <a:close/>
                </a:path>
              </a:pathLst>
            </a:custGeom>
            <a:noFill/>
            <a:ln cap="flat" cmpd="sng" w="19050">
              <a:solidFill>
                <a:srgbClr val="74367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9"/>
            <p:cNvSpPr/>
            <p:nvPr/>
          </p:nvSpPr>
          <p:spPr>
            <a:xfrm>
              <a:off x="6622143" y="1485687"/>
              <a:ext cx="131951" cy="81388"/>
            </a:xfrm>
            <a:custGeom>
              <a:rect b="b" l="l" r="r" t="t"/>
              <a:pathLst>
                <a:path extrusionOk="0" h="873" w="1414">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noFill/>
            <a:ln cap="flat" cmpd="sng" w="19050">
              <a:solidFill>
                <a:srgbClr val="74367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9"/>
            <p:cNvSpPr/>
            <p:nvPr/>
          </p:nvSpPr>
          <p:spPr>
            <a:xfrm>
              <a:off x="6582390" y="1548895"/>
              <a:ext cx="121219" cy="108983"/>
            </a:xfrm>
            <a:custGeom>
              <a:rect b="b" l="l" r="r" t="t"/>
              <a:pathLst>
                <a:path extrusionOk="0" h="1169" w="1299">
                  <a:moveTo>
                    <a:pt x="195" y="0"/>
                  </a:moveTo>
                  <a:lnTo>
                    <a:pt x="102" y="123"/>
                  </a:lnTo>
                  <a:lnTo>
                    <a:pt x="1" y="238"/>
                  </a:lnTo>
                  <a:lnTo>
                    <a:pt x="1003" y="1168"/>
                  </a:lnTo>
                  <a:lnTo>
                    <a:pt x="1155" y="988"/>
                  </a:lnTo>
                  <a:lnTo>
                    <a:pt x="1299" y="801"/>
                  </a:lnTo>
                  <a:lnTo>
                    <a:pt x="195" y="0"/>
                  </a:lnTo>
                  <a:close/>
                </a:path>
              </a:pathLst>
            </a:custGeom>
            <a:noFill/>
            <a:ln cap="flat" cmpd="sng" w="19050">
              <a:solidFill>
                <a:srgbClr val="74367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9"/>
            <p:cNvSpPr/>
            <p:nvPr/>
          </p:nvSpPr>
          <p:spPr>
            <a:xfrm>
              <a:off x="6526586" y="1599238"/>
              <a:ext cx="100316" cy="126510"/>
            </a:xfrm>
            <a:custGeom>
              <a:rect b="b" l="l" r="r" t="t"/>
              <a:pathLst>
                <a:path extrusionOk="0" h="1357" w="1075">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noFill/>
            <a:ln cap="flat" cmpd="sng" w="19050">
              <a:solidFill>
                <a:srgbClr val="74367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9"/>
            <p:cNvSpPr/>
            <p:nvPr/>
          </p:nvSpPr>
          <p:spPr>
            <a:xfrm>
              <a:off x="6459957" y="1632893"/>
              <a:ext cx="70735" cy="132570"/>
            </a:xfrm>
            <a:custGeom>
              <a:rect b="b" l="l" r="r" t="t"/>
              <a:pathLst>
                <a:path extrusionOk="0" h="1422" w="758">
                  <a:moveTo>
                    <a:pt x="296" y="1"/>
                  </a:moveTo>
                  <a:cubicBezTo>
                    <a:pt x="195" y="37"/>
                    <a:pt x="101" y="73"/>
                    <a:pt x="0" y="94"/>
                  </a:cubicBezTo>
                  <a:lnTo>
                    <a:pt x="303" y="1421"/>
                  </a:lnTo>
                  <a:cubicBezTo>
                    <a:pt x="454" y="1393"/>
                    <a:pt x="606" y="1342"/>
                    <a:pt x="757" y="1292"/>
                  </a:cubicBezTo>
                  <a:lnTo>
                    <a:pt x="296" y="1"/>
                  </a:lnTo>
                  <a:close/>
                </a:path>
              </a:pathLst>
            </a:custGeom>
            <a:noFill/>
            <a:ln cap="flat" cmpd="sng" w="19050">
              <a:solidFill>
                <a:srgbClr val="74367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9"/>
            <p:cNvSpPr/>
            <p:nvPr/>
          </p:nvSpPr>
          <p:spPr>
            <a:xfrm>
              <a:off x="6379145" y="1646318"/>
              <a:ext cx="43859" cy="128188"/>
            </a:xfrm>
            <a:custGeom>
              <a:rect b="b" l="l" r="r" t="t"/>
              <a:pathLst>
                <a:path extrusionOk="0" h="1375" w="47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noFill/>
            <a:ln cap="flat" cmpd="sng" w="19050">
              <a:solidFill>
                <a:srgbClr val="74367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9"/>
            <p:cNvSpPr/>
            <p:nvPr/>
          </p:nvSpPr>
          <p:spPr>
            <a:xfrm>
              <a:off x="6272109" y="1630842"/>
              <a:ext cx="74187" cy="131917"/>
            </a:xfrm>
            <a:custGeom>
              <a:rect b="b" l="l" r="r" t="t"/>
              <a:pathLst>
                <a:path extrusionOk="0" h="1415" w="795">
                  <a:moveTo>
                    <a:pt x="506" y="1"/>
                  </a:moveTo>
                  <a:lnTo>
                    <a:pt x="1" y="1270"/>
                  </a:lnTo>
                  <a:cubicBezTo>
                    <a:pt x="145" y="1328"/>
                    <a:pt x="296" y="1379"/>
                    <a:pt x="448" y="1415"/>
                  </a:cubicBezTo>
                  <a:lnTo>
                    <a:pt x="794" y="95"/>
                  </a:lnTo>
                  <a:cubicBezTo>
                    <a:pt x="693" y="66"/>
                    <a:pt x="599" y="37"/>
                    <a:pt x="506" y="1"/>
                  </a:cubicBezTo>
                  <a:close/>
                </a:path>
              </a:pathLst>
            </a:custGeom>
            <a:noFill/>
            <a:ln cap="flat" cmpd="sng" w="19050">
              <a:solidFill>
                <a:srgbClr val="74367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9"/>
            <p:cNvSpPr/>
            <p:nvPr/>
          </p:nvSpPr>
          <p:spPr>
            <a:xfrm>
              <a:off x="6177205" y="1595229"/>
              <a:ext cx="103769" cy="125205"/>
            </a:xfrm>
            <a:custGeom>
              <a:rect b="b" l="l" r="r" t="t"/>
              <a:pathLst>
                <a:path extrusionOk="0" h="1343" w="1112">
                  <a:moveTo>
                    <a:pt x="859" y="1"/>
                  </a:moveTo>
                  <a:lnTo>
                    <a:pt x="1" y="1068"/>
                  </a:lnTo>
                  <a:cubicBezTo>
                    <a:pt x="123" y="1169"/>
                    <a:pt x="253" y="1256"/>
                    <a:pt x="390" y="1342"/>
                  </a:cubicBezTo>
                  <a:lnTo>
                    <a:pt x="1112" y="174"/>
                  </a:lnTo>
                  <a:cubicBezTo>
                    <a:pt x="1018" y="123"/>
                    <a:pt x="938" y="66"/>
                    <a:pt x="859" y="1"/>
                  </a:cubicBezTo>
                  <a:close/>
                </a:path>
              </a:pathLst>
            </a:custGeom>
            <a:noFill/>
            <a:ln cap="flat" cmpd="sng" w="19050">
              <a:solidFill>
                <a:srgbClr val="74367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9"/>
            <p:cNvSpPr/>
            <p:nvPr/>
          </p:nvSpPr>
          <p:spPr>
            <a:xfrm>
              <a:off x="6103205" y="1542835"/>
              <a:ext cx="123272" cy="106932"/>
            </a:xfrm>
            <a:custGeom>
              <a:rect b="b" l="l" r="r" t="t"/>
              <a:pathLst>
                <a:path extrusionOk="0" h="1147" w="1321">
                  <a:moveTo>
                    <a:pt x="1126" y="0"/>
                  </a:moveTo>
                  <a:lnTo>
                    <a:pt x="0" y="772"/>
                  </a:lnTo>
                  <a:lnTo>
                    <a:pt x="137" y="959"/>
                  </a:lnTo>
                  <a:lnTo>
                    <a:pt x="210" y="1053"/>
                  </a:lnTo>
                  <a:lnTo>
                    <a:pt x="289" y="1147"/>
                  </a:lnTo>
                  <a:lnTo>
                    <a:pt x="1320" y="245"/>
                  </a:lnTo>
                  <a:lnTo>
                    <a:pt x="1263" y="188"/>
                  </a:lnTo>
                  <a:lnTo>
                    <a:pt x="1219" y="123"/>
                  </a:lnTo>
                  <a:lnTo>
                    <a:pt x="1126" y="0"/>
                  </a:lnTo>
                  <a:close/>
                </a:path>
              </a:pathLst>
            </a:custGeom>
            <a:noFill/>
            <a:ln cap="flat" cmpd="sng" w="19050">
              <a:solidFill>
                <a:srgbClr val="74367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9"/>
            <p:cNvSpPr/>
            <p:nvPr/>
          </p:nvSpPr>
          <p:spPr>
            <a:xfrm>
              <a:off x="6055426" y="1478881"/>
              <a:ext cx="131951" cy="78777"/>
            </a:xfrm>
            <a:custGeom>
              <a:rect b="b" l="l" r="r" t="t"/>
              <a:pathLst>
                <a:path extrusionOk="0" h="845" w="1414">
                  <a:moveTo>
                    <a:pt x="1306" y="1"/>
                  </a:moveTo>
                  <a:lnTo>
                    <a:pt x="0" y="405"/>
                  </a:lnTo>
                  <a:cubicBezTo>
                    <a:pt x="51" y="549"/>
                    <a:pt x="101" y="701"/>
                    <a:pt x="166" y="845"/>
                  </a:cubicBezTo>
                  <a:lnTo>
                    <a:pt x="1414" y="282"/>
                  </a:lnTo>
                  <a:cubicBezTo>
                    <a:pt x="1371" y="196"/>
                    <a:pt x="1342" y="95"/>
                    <a:pt x="1306" y="1"/>
                  </a:cubicBezTo>
                  <a:close/>
                </a:path>
              </a:pathLst>
            </a:custGeom>
            <a:noFill/>
            <a:ln cap="flat" cmpd="sng" w="19050">
              <a:solidFill>
                <a:srgbClr val="74367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9"/>
            <p:cNvSpPr/>
            <p:nvPr/>
          </p:nvSpPr>
          <p:spPr>
            <a:xfrm>
              <a:off x="6039282" y="1408308"/>
              <a:ext cx="129338" cy="43817"/>
            </a:xfrm>
            <a:custGeom>
              <a:rect b="b" l="l" r="r" t="t"/>
              <a:pathLst>
                <a:path extrusionOk="0" h="470" w="1386">
                  <a:moveTo>
                    <a:pt x="0" y="1"/>
                  </a:moveTo>
                  <a:cubicBezTo>
                    <a:pt x="7" y="152"/>
                    <a:pt x="7" y="311"/>
                    <a:pt x="29" y="469"/>
                  </a:cubicBezTo>
                  <a:lnTo>
                    <a:pt x="1385" y="304"/>
                  </a:lnTo>
                  <a:cubicBezTo>
                    <a:pt x="1371" y="203"/>
                    <a:pt x="1378" y="102"/>
                    <a:pt x="1363" y="1"/>
                  </a:cubicBezTo>
                  <a:close/>
                </a:path>
              </a:pathLst>
            </a:custGeom>
            <a:noFill/>
            <a:ln cap="flat" cmpd="sng" w="19050">
              <a:solidFill>
                <a:srgbClr val="74367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9"/>
            <p:cNvSpPr/>
            <p:nvPr/>
          </p:nvSpPr>
          <p:spPr>
            <a:xfrm>
              <a:off x="6608612" y="1210666"/>
              <a:ext cx="128685" cy="93507"/>
            </a:xfrm>
            <a:custGeom>
              <a:rect b="b" l="l" r="r" t="t"/>
              <a:pathLst>
                <a:path extrusionOk="0" h="1003" w="1379">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noFill/>
            <a:ln cap="flat" cmpd="sng" w="19050">
              <a:solidFill>
                <a:srgbClr val="74367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1" name="Google Shape;141;p19"/>
          <p:cNvSpPr txBox="1"/>
          <p:nvPr/>
        </p:nvSpPr>
        <p:spPr>
          <a:xfrm>
            <a:off x="3545134" y="961139"/>
            <a:ext cx="1656000" cy="231900"/>
          </a:xfrm>
          <a:prstGeom prst="rect">
            <a:avLst/>
          </a:prstGeom>
          <a:noFill/>
          <a:ln>
            <a:noFill/>
          </a:ln>
        </p:spPr>
        <p:txBody>
          <a:bodyPr anchorCtr="0" anchor="t" bIns="91425" lIns="91425" spcFirstLastPara="1" rIns="91425" wrap="square" tIns="0">
            <a:noAutofit/>
          </a:bodyPr>
          <a:lstStyle/>
          <a:p>
            <a:pPr indent="0" lvl="0" marL="0" marR="0" rtl="0" algn="ctr">
              <a:lnSpc>
                <a:spcPct val="100000"/>
              </a:lnSpc>
              <a:spcBef>
                <a:spcPts val="0"/>
              </a:spcBef>
              <a:spcAft>
                <a:spcPts val="0"/>
              </a:spcAft>
              <a:buClr>
                <a:srgbClr val="000000"/>
              </a:buClr>
              <a:buSzPts val="1400"/>
              <a:buFont typeface="Arial"/>
              <a:buNone/>
            </a:pPr>
            <a:r>
              <a:rPr b="0" i="0" lang="id" sz="1400" u="none" cap="none" strike="noStrike">
                <a:solidFill>
                  <a:schemeClr val="dk1"/>
                </a:solidFill>
                <a:latin typeface="Bai Jamjuree"/>
                <a:ea typeface="Bai Jamjuree"/>
                <a:cs typeface="Bai Jamjuree"/>
                <a:sym typeface="Bai Jamjuree"/>
              </a:rPr>
              <a:t>Identify problem</a:t>
            </a:r>
            <a:endParaRPr b="0" i="0" sz="1400" u="none" cap="none" strike="noStrike">
              <a:solidFill>
                <a:schemeClr val="dk1"/>
              </a:solidFill>
              <a:latin typeface="Bai Jamjuree"/>
              <a:ea typeface="Bai Jamjuree"/>
              <a:cs typeface="Bai Jamjuree"/>
              <a:sym typeface="Bai Jamjuree"/>
            </a:endParaRPr>
          </a:p>
        </p:txBody>
      </p:sp>
      <p:sp>
        <p:nvSpPr>
          <p:cNvPr id="142" name="Google Shape;142;p19"/>
          <p:cNvSpPr txBox="1"/>
          <p:nvPr/>
        </p:nvSpPr>
        <p:spPr>
          <a:xfrm>
            <a:off x="1608211" y="1949439"/>
            <a:ext cx="1986000" cy="312600"/>
          </a:xfrm>
          <a:prstGeom prst="rect">
            <a:avLst/>
          </a:prstGeom>
          <a:noFill/>
          <a:ln>
            <a:noFill/>
          </a:ln>
        </p:spPr>
        <p:txBody>
          <a:bodyPr anchorCtr="0" anchor="t" bIns="91425" lIns="91425" spcFirstLastPara="1" rIns="91425" wrap="square" tIns="0">
            <a:noAutofit/>
          </a:bodyPr>
          <a:lstStyle/>
          <a:p>
            <a:pPr indent="0" lvl="0" marL="0" marR="0" rtl="0" algn="ctr">
              <a:lnSpc>
                <a:spcPct val="100000"/>
              </a:lnSpc>
              <a:spcBef>
                <a:spcPts val="0"/>
              </a:spcBef>
              <a:spcAft>
                <a:spcPts val="0"/>
              </a:spcAft>
              <a:buClr>
                <a:srgbClr val="000000"/>
              </a:buClr>
              <a:buSzPts val="2100"/>
              <a:buFont typeface="Arial"/>
              <a:buNone/>
            </a:pPr>
            <a:r>
              <a:rPr lang="id">
                <a:solidFill>
                  <a:schemeClr val="dk1"/>
                </a:solidFill>
                <a:latin typeface="Bai Jamjuree"/>
                <a:ea typeface="Bai Jamjuree"/>
                <a:cs typeface="Bai Jamjuree"/>
                <a:sym typeface="Bai Jamjuree"/>
              </a:rPr>
              <a:t>Data Exploratory</a:t>
            </a:r>
            <a:endParaRPr b="0" i="0" sz="2100" u="none" cap="none" strike="noStrike">
              <a:solidFill>
                <a:schemeClr val="dk1"/>
              </a:solidFill>
              <a:latin typeface="Aldrich"/>
              <a:ea typeface="Aldrich"/>
              <a:cs typeface="Aldrich"/>
              <a:sym typeface="Aldrich"/>
            </a:endParaRPr>
          </a:p>
        </p:txBody>
      </p:sp>
      <p:sp>
        <p:nvSpPr>
          <p:cNvPr id="143" name="Google Shape;143;p19"/>
          <p:cNvSpPr txBox="1"/>
          <p:nvPr/>
        </p:nvSpPr>
        <p:spPr>
          <a:xfrm>
            <a:off x="1608211" y="2968035"/>
            <a:ext cx="1986000" cy="262200"/>
          </a:xfrm>
          <a:prstGeom prst="rect">
            <a:avLst/>
          </a:prstGeom>
          <a:noFill/>
          <a:ln>
            <a:noFill/>
          </a:ln>
        </p:spPr>
        <p:txBody>
          <a:bodyPr anchorCtr="0" anchor="t" bIns="91425" lIns="91425" spcFirstLastPara="1" rIns="91425" wrap="square" tIns="0">
            <a:noAutofit/>
          </a:bodyPr>
          <a:lstStyle/>
          <a:p>
            <a:pPr indent="0" lvl="0" marL="0" rtl="0" algn="ctr">
              <a:spcBef>
                <a:spcPts val="0"/>
              </a:spcBef>
              <a:spcAft>
                <a:spcPts val="0"/>
              </a:spcAft>
              <a:buClr>
                <a:schemeClr val="dk1"/>
              </a:buClr>
              <a:buSzPts val="2100"/>
              <a:buFont typeface="Arial"/>
              <a:buNone/>
            </a:pPr>
            <a:r>
              <a:rPr lang="id">
                <a:solidFill>
                  <a:schemeClr val="dk1"/>
                </a:solidFill>
                <a:latin typeface="Bai Jamjuree"/>
                <a:ea typeface="Bai Jamjuree"/>
                <a:cs typeface="Bai Jamjuree"/>
                <a:sym typeface="Bai Jamjuree"/>
              </a:rPr>
              <a:t>Data Preparation</a:t>
            </a:r>
            <a:endParaRPr sz="2100">
              <a:solidFill>
                <a:schemeClr val="dk1"/>
              </a:solidFill>
              <a:latin typeface="Aldrich"/>
              <a:ea typeface="Aldrich"/>
              <a:cs typeface="Aldrich"/>
              <a:sym typeface="Aldrich"/>
            </a:endParaRPr>
          </a:p>
          <a:p>
            <a:pPr indent="0" lvl="0" marL="0" marR="0" rtl="0" algn="ctr">
              <a:lnSpc>
                <a:spcPct val="100000"/>
              </a:lnSpc>
              <a:spcBef>
                <a:spcPts val="0"/>
              </a:spcBef>
              <a:spcAft>
                <a:spcPts val="0"/>
              </a:spcAft>
              <a:buClr>
                <a:srgbClr val="000000"/>
              </a:buClr>
              <a:buSzPts val="2100"/>
              <a:buFont typeface="Arial"/>
              <a:buNone/>
            </a:pPr>
            <a:r>
              <a:t/>
            </a:r>
            <a:endParaRPr>
              <a:solidFill>
                <a:schemeClr val="dk1"/>
              </a:solidFill>
              <a:latin typeface="Bai Jamjuree"/>
              <a:ea typeface="Bai Jamjuree"/>
              <a:cs typeface="Bai Jamjuree"/>
              <a:sym typeface="Bai Jamjuree"/>
            </a:endParaRPr>
          </a:p>
        </p:txBody>
      </p:sp>
      <p:sp>
        <p:nvSpPr>
          <p:cNvPr id="144" name="Google Shape;144;p19"/>
          <p:cNvSpPr txBox="1"/>
          <p:nvPr/>
        </p:nvSpPr>
        <p:spPr>
          <a:xfrm>
            <a:off x="3697511" y="3750739"/>
            <a:ext cx="1986000" cy="312600"/>
          </a:xfrm>
          <a:prstGeom prst="rect">
            <a:avLst/>
          </a:prstGeom>
          <a:noFill/>
          <a:ln>
            <a:noFill/>
          </a:ln>
        </p:spPr>
        <p:txBody>
          <a:bodyPr anchorCtr="0" anchor="t" bIns="91425" lIns="91425" spcFirstLastPara="1" rIns="91425" wrap="square" tIns="0">
            <a:noAutofit/>
          </a:bodyPr>
          <a:lstStyle/>
          <a:p>
            <a:pPr indent="0" lvl="0" marL="0" marR="0" rtl="0" algn="ctr">
              <a:lnSpc>
                <a:spcPct val="100000"/>
              </a:lnSpc>
              <a:spcBef>
                <a:spcPts val="0"/>
              </a:spcBef>
              <a:spcAft>
                <a:spcPts val="0"/>
              </a:spcAft>
              <a:buClr>
                <a:srgbClr val="000000"/>
              </a:buClr>
              <a:buSzPts val="1400"/>
              <a:buFont typeface="Arial"/>
              <a:buNone/>
            </a:pPr>
            <a:r>
              <a:rPr lang="id">
                <a:solidFill>
                  <a:schemeClr val="dk1"/>
                </a:solidFill>
                <a:latin typeface="Bai Jamjuree"/>
                <a:ea typeface="Bai Jamjuree"/>
                <a:cs typeface="Bai Jamjuree"/>
                <a:sym typeface="Bai Jamjuree"/>
              </a:rPr>
              <a:t>Make training models</a:t>
            </a:r>
            <a:endParaRPr b="0" i="0" sz="1400" u="none" cap="none" strike="noStrike">
              <a:solidFill>
                <a:schemeClr val="dk1"/>
              </a:solidFill>
              <a:latin typeface="Bai Jamjuree"/>
              <a:ea typeface="Bai Jamjuree"/>
              <a:cs typeface="Bai Jamjuree"/>
              <a:sym typeface="Bai Jamjuree"/>
            </a:endParaRPr>
          </a:p>
        </p:txBody>
      </p:sp>
      <p:sp>
        <p:nvSpPr>
          <p:cNvPr id="145" name="Google Shape;145;p19"/>
          <p:cNvSpPr txBox="1"/>
          <p:nvPr/>
        </p:nvSpPr>
        <p:spPr>
          <a:xfrm>
            <a:off x="5786711" y="2068289"/>
            <a:ext cx="1986000" cy="369300"/>
          </a:xfrm>
          <a:prstGeom prst="rect">
            <a:avLst/>
          </a:prstGeom>
          <a:noFill/>
          <a:ln>
            <a:noFill/>
          </a:ln>
        </p:spPr>
        <p:txBody>
          <a:bodyPr anchorCtr="0" anchor="t" bIns="91425" lIns="91425" spcFirstLastPara="1" rIns="91425" wrap="square" tIns="54850">
            <a:noAutofit/>
          </a:bodyPr>
          <a:lstStyle/>
          <a:p>
            <a:pPr indent="0" lvl="0" marL="0" marR="0" rtl="0" algn="ctr">
              <a:lnSpc>
                <a:spcPct val="100000"/>
              </a:lnSpc>
              <a:spcBef>
                <a:spcPts val="0"/>
              </a:spcBef>
              <a:spcAft>
                <a:spcPts val="0"/>
              </a:spcAft>
              <a:buClr>
                <a:srgbClr val="000000"/>
              </a:buClr>
              <a:buSzPts val="1400"/>
              <a:buFont typeface="Arial"/>
              <a:buNone/>
            </a:pPr>
            <a:r>
              <a:rPr lang="id">
                <a:solidFill>
                  <a:schemeClr val="dk1"/>
                </a:solidFill>
                <a:latin typeface="Bai Jamjuree"/>
                <a:ea typeface="Bai Jamjuree"/>
                <a:cs typeface="Bai Jamjuree"/>
                <a:sym typeface="Bai Jamjuree"/>
              </a:rPr>
              <a:t>Evaluation models</a:t>
            </a:r>
            <a:endParaRPr b="0" i="0" sz="1400" u="none" cap="none" strike="noStrike">
              <a:solidFill>
                <a:schemeClr val="dk1"/>
              </a:solidFill>
              <a:latin typeface="Bai Jamjuree"/>
              <a:ea typeface="Bai Jamjuree"/>
              <a:cs typeface="Bai Jamjuree"/>
              <a:sym typeface="Bai Jamjuree"/>
            </a:endParaRPr>
          </a:p>
        </p:txBody>
      </p:sp>
      <p:cxnSp>
        <p:nvCxnSpPr>
          <p:cNvPr id="146" name="Google Shape;146;p19"/>
          <p:cNvCxnSpPr>
            <a:stCxn id="141" idx="1"/>
            <a:endCxn id="142" idx="0"/>
          </p:cNvCxnSpPr>
          <p:nvPr/>
        </p:nvCxnSpPr>
        <p:spPr>
          <a:xfrm flipH="1">
            <a:off x="2601334" y="1077089"/>
            <a:ext cx="943800" cy="872400"/>
          </a:xfrm>
          <a:prstGeom prst="bentConnector2">
            <a:avLst/>
          </a:prstGeom>
          <a:noFill/>
          <a:ln cap="flat" cmpd="sng" w="19050">
            <a:solidFill>
              <a:srgbClr val="761A79"/>
            </a:solidFill>
            <a:prstDash val="solid"/>
            <a:round/>
            <a:headEnd len="sm" w="sm" type="none"/>
            <a:tailEnd len="med" w="med" type="triangle"/>
          </a:ln>
        </p:spPr>
      </p:cxnSp>
      <p:cxnSp>
        <p:nvCxnSpPr>
          <p:cNvPr id="147" name="Google Shape;147;p19"/>
          <p:cNvCxnSpPr>
            <a:stCxn id="144" idx="3"/>
            <a:endCxn id="145" idx="2"/>
          </p:cNvCxnSpPr>
          <p:nvPr/>
        </p:nvCxnSpPr>
        <p:spPr>
          <a:xfrm flipH="1" rot="10800000">
            <a:off x="5683511" y="2437639"/>
            <a:ext cx="1096200" cy="1469400"/>
          </a:xfrm>
          <a:prstGeom prst="bentConnector2">
            <a:avLst/>
          </a:prstGeom>
          <a:noFill/>
          <a:ln cap="flat" cmpd="sng" w="19050">
            <a:solidFill>
              <a:srgbClr val="761A79"/>
            </a:solidFill>
            <a:prstDash val="solid"/>
            <a:round/>
            <a:headEnd len="sm" w="sm" type="none"/>
            <a:tailEnd len="med" w="med" type="triangle"/>
          </a:ln>
        </p:spPr>
      </p:cxnSp>
      <p:sp>
        <p:nvSpPr>
          <p:cNvPr id="148" name="Google Shape;148;p19"/>
          <p:cNvSpPr/>
          <p:nvPr/>
        </p:nvSpPr>
        <p:spPr>
          <a:xfrm>
            <a:off x="4412715" y="2385649"/>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rgbClr val="7436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9" name="Google Shape;149;p19"/>
          <p:cNvGrpSpPr/>
          <p:nvPr/>
        </p:nvGrpSpPr>
        <p:grpSpPr>
          <a:xfrm>
            <a:off x="4532054" y="2516988"/>
            <a:ext cx="311764" cy="312622"/>
            <a:chOff x="-1333200" y="2770450"/>
            <a:chExt cx="291450" cy="292225"/>
          </a:xfrm>
        </p:grpSpPr>
        <p:sp>
          <p:nvSpPr>
            <p:cNvPr id="150" name="Google Shape;150;p19"/>
            <p:cNvSpPr/>
            <p:nvPr/>
          </p:nvSpPr>
          <p:spPr>
            <a:xfrm>
              <a:off x="-1299325" y="2808250"/>
              <a:ext cx="222925" cy="134725"/>
            </a:xfrm>
            <a:custGeom>
              <a:rect b="b" l="l" r="r" t="t"/>
              <a:pathLst>
                <a:path extrusionOk="0" h="5389" w="8917">
                  <a:moveTo>
                    <a:pt x="7877" y="631"/>
                  </a:moveTo>
                  <a:cubicBezTo>
                    <a:pt x="8066" y="631"/>
                    <a:pt x="8223" y="789"/>
                    <a:pt x="8223" y="978"/>
                  </a:cubicBezTo>
                  <a:cubicBezTo>
                    <a:pt x="8223" y="1167"/>
                    <a:pt x="8066" y="1324"/>
                    <a:pt x="7877" y="1324"/>
                  </a:cubicBezTo>
                  <a:cubicBezTo>
                    <a:pt x="7656" y="1324"/>
                    <a:pt x="7498" y="1167"/>
                    <a:pt x="7498" y="978"/>
                  </a:cubicBezTo>
                  <a:cubicBezTo>
                    <a:pt x="7498" y="789"/>
                    <a:pt x="7656" y="631"/>
                    <a:pt x="7877" y="631"/>
                  </a:cubicBezTo>
                  <a:close/>
                  <a:moveTo>
                    <a:pt x="3056" y="1293"/>
                  </a:moveTo>
                  <a:cubicBezTo>
                    <a:pt x="3245" y="1293"/>
                    <a:pt x="3403" y="1450"/>
                    <a:pt x="3403" y="1639"/>
                  </a:cubicBezTo>
                  <a:cubicBezTo>
                    <a:pt x="3403" y="1828"/>
                    <a:pt x="3245" y="1986"/>
                    <a:pt x="3056" y="1986"/>
                  </a:cubicBezTo>
                  <a:cubicBezTo>
                    <a:pt x="2867" y="1986"/>
                    <a:pt x="2710" y="1828"/>
                    <a:pt x="2710" y="1639"/>
                  </a:cubicBezTo>
                  <a:cubicBezTo>
                    <a:pt x="2741" y="1450"/>
                    <a:pt x="2899" y="1293"/>
                    <a:pt x="3056" y="1293"/>
                  </a:cubicBezTo>
                  <a:close/>
                  <a:moveTo>
                    <a:pt x="5797" y="3340"/>
                  </a:moveTo>
                  <a:cubicBezTo>
                    <a:pt x="6018" y="3340"/>
                    <a:pt x="6175" y="3498"/>
                    <a:pt x="6175" y="3687"/>
                  </a:cubicBezTo>
                  <a:cubicBezTo>
                    <a:pt x="6175" y="3876"/>
                    <a:pt x="6018" y="4034"/>
                    <a:pt x="5797" y="4034"/>
                  </a:cubicBezTo>
                  <a:cubicBezTo>
                    <a:pt x="5608" y="4034"/>
                    <a:pt x="5451" y="3876"/>
                    <a:pt x="5451" y="3687"/>
                  </a:cubicBezTo>
                  <a:cubicBezTo>
                    <a:pt x="5451" y="3498"/>
                    <a:pt x="5608" y="3340"/>
                    <a:pt x="5797" y="3340"/>
                  </a:cubicBezTo>
                  <a:close/>
                  <a:moveTo>
                    <a:pt x="1008" y="4034"/>
                  </a:moveTo>
                  <a:cubicBezTo>
                    <a:pt x="1198" y="4034"/>
                    <a:pt x="1355" y="4191"/>
                    <a:pt x="1355" y="4412"/>
                  </a:cubicBezTo>
                  <a:cubicBezTo>
                    <a:pt x="1355" y="4601"/>
                    <a:pt x="1198" y="4758"/>
                    <a:pt x="1008" y="4758"/>
                  </a:cubicBezTo>
                  <a:cubicBezTo>
                    <a:pt x="819" y="4758"/>
                    <a:pt x="662" y="4601"/>
                    <a:pt x="662" y="4412"/>
                  </a:cubicBezTo>
                  <a:cubicBezTo>
                    <a:pt x="662" y="4191"/>
                    <a:pt x="819" y="4034"/>
                    <a:pt x="1008" y="4034"/>
                  </a:cubicBezTo>
                  <a:close/>
                  <a:moveTo>
                    <a:pt x="7908" y="1"/>
                  </a:moveTo>
                  <a:cubicBezTo>
                    <a:pt x="7341" y="1"/>
                    <a:pt x="6868" y="474"/>
                    <a:pt x="6868" y="1009"/>
                  </a:cubicBezTo>
                  <a:cubicBezTo>
                    <a:pt x="6868" y="1198"/>
                    <a:pt x="6963" y="1419"/>
                    <a:pt x="7026" y="1576"/>
                  </a:cubicBezTo>
                  <a:lnTo>
                    <a:pt x="6112" y="2742"/>
                  </a:lnTo>
                  <a:cubicBezTo>
                    <a:pt x="6032" y="2722"/>
                    <a:pt x="5943" y="2711"/>
                    <a:pt x="5850" y="2711"/>
                  </a:cubicBezTo>
                  <a:cubicBezTo>
                    <a:pt x="5650" y="2711"/>
                    <a:pt x="5434" y="2760"/>
                    <a:pt x="5262" y="2868"/>
                  </a:cubicBezTo>
                  <a:lnTo>
                    <a:pt x="4096" y="1954"/>
                  </a:lnTo>
                  <a:cubicBezTo>
                    <a:pt x="4127" y="1891"/>
                    <a:pt x="4127" y="1765"/>
                    <a:pt x="4127" y="1639"/>
                  </a:cubicBezTo>
                  <a:cubicBezTo>
                    <a:pt x="4127" y="1104"/>
                    <a:pt x="3655" y="631"/>
                    <a:pt x="3088" y="631"/>
                  </a:cubicBezTo>
                  <a:cubicBezTo>
                    <a:pt x="2552" y="631"/>
                    <a:pt x="2080" y="1104"/>
                    <a:pt x="2080" y="1639"/>
                  </a:cubicBezTo>
                  <a:cubicBezTo>
                    <a:pt x="2080" y="1828"/>
                    <a:pt x="2143" y="2049"/>
                    <a:pt x="2237" y="2206"/>
                  </a:cubicBezTo>
                  <a:lnTo>
                    <a:pt x="1324" y="3372"/>
                  </a:lnTo>
                  <a:cubicBezTo>
                    <a:pt x="1261" y="3340"/>
                    <a:pt x="1134" y="3340"/>
                    <a:pt x="1008" y="3340"/>
                  </a:cubicBezTo>
                  <a:cubicBezTo>
                    <a:pt x="441" y="3340"/>
                    <a:pt x="0" y="3813"/>
                    <a:pt x="0" y="4349"/>
                  </a:cubicBezTo>
                  <a:cubicBezTo>
                    <a:pt x="0" y="4947"/>
                    <a:pt x="441" y="5388"/>
                    <a:pt x="1008" y="5388"/>
                  </a:cubicBezTo>
                  <a:cubicBezTo>
                    <a:pt x="1576" y="5388"/>
                    <a:pt x="2017" y="4916"/>
                    <a:pt x="2017" y="4349"/>
                  </a:cubicBezTo>
                  <a:cubicBezTo>
                    <a:pt x="2017" y="4160"/>
                    <a:pt x="1954" y="3971"/>
                    <a:pt x="1859" y="3813"/>
                  </a:cubicBezTo>
                  <a:lnTo>
                    <a:pt x="2773" y="2616"/>
                  </a:lnTo>
                  <a:cubicBezTo>
                    <a:pt x="2875" y="2650"/>
                    <a:pt x="2980" y="2667"/>
                    <a:pt x="3087" y="2667"/>
                  </a:cubicBezTo>
                  <a:cubicBezTo>
                    <a:pt x="3278" y="2667"/>
                    <a:pt x="3473" y="2611"/>
                    <a:pt x="3655" y="2490"/>
                  </a:cubicBezTo>
                  <a:lnTo>
                    <a:pt x="4821" y="3403"/>
                  </a:lnTo>
                  <a:cubicBezTo>
                    <a:pt x="4789" y="3498"/>
                    <a:pt x="4789" y="3624"/>
                    <a:pt x="4789" y="3719"/>
                  </a:cubicBezTo>
                  <a:cubicBezTo>
                    <a:pt x="4789" y="4286"/>
                    <a:pt x="5262" y="4758"/>
                    <a:pt x="5797" y="4758"/>
                  </a:cubicBezTo>
                  <a:cubicBezTo>
                    <a:pt x="6364" y="4758"/>
                    <a:pt x="6837" y="4286"/>
                    <a:pt x="6837" y="3719"/>
                  </a:cubicBezTo>
                  <a:cubicBezTo>
                    <a:pt x="6837" y="3529"/>
                    <a:pt x="6742" y="3340"/>
                    <a:pt x="6679" y="3183"/>
                  </a:cubicBezTo>
                  <a:lnTo>
                    <a:pt x="7593" y="1986"/>
                  </a:lnTo>
                  <a:cubicBezTo>
                    <a:pt x="7656" y="2049"/>
                    <a:pt x="7782" y="2049"/>
                    <a:pt x="7908" y="2049"/>
                  </a:cubicBezTo>
                  <a:cubicBezTo>
                    <a:pt x="8444" y="2049"/>
                    <a:pt x="8916" y="1576"/>
                    <a:pt x="8916" y="1009"/>
                  </a:cubicBezTo>
                  <a:cubicBezTo>
                    <a:pt x="8916" y="474"/>
                    <a:pt x="8444" y="1"/>
                    <a:pt x="7908" y="1"/>
                  </a:cubicBezTo>
                  <a:close/>
                </a:path>
              </a:pathLst>
            </a:custGeom>
            <a:solidFill>
              <a:srgbClr val="0E0E0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9"/>
            <p:cNvSpPr/>
            <p:nvPr/>
          </p:nvSpPr>
          <p:spPr>
            <a:xfrm>
              <a:off x="-1333200" y="2770450"/>
              <a:ext cx="291450" cy="292225"/>
            </a:xfrm>
            <a:custGeom>
              <a:rect b="b" l="l" r="r" t="t"/>
              <a:pathLst>
                <a:path extrusionOk="0" h="11689" w="11658">
                  <a:moveTo>
                    <a:pt x="10586" y="725"/>
                  </a:moveTo>
                  <a:cubicBezTo>
                    <a:pt x="10807" y="725"/>
                    <a:pt x="10964" y="883"/>
                    <a:pt x="10964" y="1072"/>
                  </a:cubicBezTo>
                  <a:lnTo>
                    <a:pt x="10964" y="7593"/>
                  </a:lnTo>
                  <a:lnTo>
                    <a:pt x="631" y="7593"/>
                  </a:lnTo>
                  <a:lnTo>
                    <a:pt x="631" y="1072"/>
                  </a:lnTo>
                  <a:cubicBezTo>
                    <a:pt x="662" y="883"/>
                    <a:pt x="820" y="725"/>
                    <a:pt x="977" y="725"/>
                  </a:cubicBezTo>
                  <a:close/>
                  <a:moveTo>
                    <a:pt x="10996" y="8286"/>
                  </a:moveTo>
                  <a:lnTo>
                    <a:pt x="10996" y="8633"/>
                  </a:lnTo>
                  <a:cubicBezTo>
                    <a:pt x="10996" y="8822"/>
                    <a:pt x="10838" y="8980"/>
                    <a:pt x="10618" y="8980"/>
                  </a:cubicBezTo>
                  <a:lnTo>
                    <a:pt x="1009" y="8980"/>
                  </a:lnTo>
                  <a:cubicBezTo>
                    <a:pt x="820" y="8980"/>
                    <a:pt x="662" y="8822"/>
                    <a:pt x="662" y="8633"/>
                  </a:cubicBezTo>
                  <a:lnTo>
                    <a:pt x="662" y="8286"/>
                  </a:lnTo>
                  <a:close/>
                  <a:moveTo>
                    <a:pt x="6617" y="9641"/>
                  </a:moveTo>
                  <a:lnTo>
                    <a:pt x="6932" y="11027"/>
                  </a:lnTo>
                  <a:lnTo>
                    <a:pt x="4632" y="11027"/>
                  </a:lnTo>
                  <a:lnTo>
                    <a:pt x="4947" y="9641"/>
                  </a:lnTo>
                  <a:close/>
                  <a:moveTo>
                    <a:pt x="1009" y="1"/>
                  </a:moveTo>
                  <a:cubicBezTo>
                    <a:pt x="473" y="1"/>
                    <a:pt x="1" y="473"/>
                    <a:pt x="1" y="1040"/>
                  </a:cubicBezTo>
                  <a:lnTo>
                    <a:pt x="1" y="8570"/>
                  </a:lnTo>
                  <a:cubicBezTo>
                    <a:pt x="1" y="9137"/>
                    <a:pt x="473" y="9610"/>
                    <a:pt x="1009" y="9610"/>
                  </a:cubicBezTo>
                  <a:lnTo>
                    <a:pt x="4285" y="9610"/>
                  </a:lnTo>
                  <a:lnTo>
                    <a:pt x="3970" y="10996"/>
                  </a:lnTo>
                  <a:lnTo>
                    <a:pt x="3057" y="10996"/>
                  </a:lnTo>
                  <a:cubicBezTo>
                    <a:pt x="2868" y="10996"/>
                    <a:pt x="2710" y="11153"/>
                    <a:pt x="2710" y="11342"/>
                  </a:cubicBezTo>
                  <a:cubicBezTo>
                    <a:pt x="2710" y="11531"/>
                    <a:pt x="2868" y="11689"/>
                    <a:pt x="3057" y="11689"/>
                  </a:cubicBezTo>
                  <a:lnTo>
                    <a:pt x="8538" y="11689"/>
                  </a:lnTo>
                  <a:cubicBezTo>
                    <a:pt x="8727" y="11689"/>
                    <a:pt x="8885" y="11531"/>
                    <a:pt x="8885" y="11342"/>
                  </a:cubicBezTo>
                  <a:cubicBezTo>
                    <a:pt x="8885" y="11153"/>
                    <a:pt x="8727" y="10996"/>
                    <a:pt x="8538" y="10996"/>
                  </a:cubicBezTo>
                  <a:lnTo>
                    <a:pt x="7625" y="10996"/>
                  </a:lnTo>
                  <a:lnTo>
                    <a:pt x="7310" y="9610"/>
                  </a:lnTo>
                  <a:lnTo>
                    <a:pt x="10618" y="9610"/>
                  </a:lnTo>
                  <a:cubicBezTo>
                    <a:pt x="11185" y="9610"/>
                    <a:pt x="11657" y="9137"/>
                    <a:pt x="11657" y="8570"/>
                  </a:cubicBezTo>
                  <a:lnTo>
                    <a:pt x="11657" y="1040"/>
                  </a:lnTo>
                  <a:cubicBezTo>
                    <a:pt x="11657" y="473"/>
                    <a:pt x="11185" y="1"/>
                    <a:pt x="10618" y="1"/>
                  </a:cubicBezTo>
                  <a:close/>
                </a:path>
              </a:pathLst>
            </a:custGeom>
            <a:solidFill>
              <a:srgbClr val="0E0E0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52" name="Google Shape;152;p19"/>
          <p:cNvCxnSpPr>
            <a:stCxn id="143" idx="2"/>
            <a:endCxn id="144" idx="1"/>
          </p:cNvCxnSpPr>
          <p:nvPr/>
        </p:nvCxnSpPr>
        <p:spPr>
          <a:xfrm flipH="1" rot="-5400000">
            <a:off x="2810911" y="3020535"/>
            <a:ext cx="676800" cy="1096200"/>
          </a:xfrm>
          <a:prstGeom prst="bentConnector2">
            <a:avLst/>
          </a:prstGeom>
          <a:noFill/>
          <a:ln cap="flat" cmpd="sng" w="19050">
            <a:solidFill>
              <a:srgbClr val="761A79"/>
            </a:solidFill>
            <a:prstDash val="solid"/>
            <a:round/>
            <a:headEnd len="sm" w="sm" type="none"/>
            <a:tailEnd len="med" w="med" type="triangle"/>
          </a:ln>
        </p:spPr>
      </p:cxnSp>
      <p:sp>
        <p:nvSpPr>
          <p:cNvPr id="153" name="Google Shape;153;p19"/>
          <p:cNvSpPr/>
          <p:nvPr/>
        </p:nvSpPr>
        <p:spPr>
          <a:xfrm flipH="1" rot="-5400000">
            <a:off x="240850" y="936975"/>
            <a:ext cx="1475700" cy="1488600"/>
          </a:xfrm>
          <a:prstGeom prst="wedgeRectCallout">
            <a:avLst>
              <a:gd fmla="val 22627" name="adj1"/>
              <a:gd fmla="val 58661" name="adj2"/>
            </a:avLst>
          </a:prstGeom>
          <a:noFill/>
          <a:ln cap="flat" cmpd="sng" w="19050">
            <a:solidFill>
              <a:srgbClr val="7436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9"/>
          <p:cNvSpPr txBox="1"/>
          <p:nvPr/>
        </p:nvSpPr>
        <p:spPr>
          <a:xfrm>
            <a:off x="234411" y="2935689"/>
            <a:ext cx="1488600" cy="1059300"/>
          </a:xfrm>
          <a:prstGeom prst="rect">
            <a:avLst/>
          </a:prstGeom>
          <a:noFill/>
          <a:ln>
            <a:noFill/>
          </a:ln>
        </p:spPr>
        <p:txBody>
          <a:bodyPr anchorCtr="0" anchor="t" bIns="91425" lIns="91425" spcFirstLastPara="1" rIns="91425" wrap="square" tIns="0">
            <a:noAutofit/>
          </a:bodyPr>
          <a:lstStyle/>
          <a:p>
            <a:pPr indent="0" lvl="0" marL="0" marR="0" rtl="0" algn="l">
              <a:lnSpc>
                <a:spcPct val="100000"/>
              </a:lnSpc>
              <a:spcBef>
                <a:spcPts val="0"/>
              </a:spcBef>
              <a:spcAft>
                <a:spcPts val="0"/>
              </a:spcAft>
              <a:buNone/>
            </a:pPr>
            <a:r>
              <a:rPr lang="id">
                <a:solidFill>
                  <a:schemeClr val="dk1"/>
                </a:solidFill>
                <a:latin typeface="Bai Jamjuree"/>
                <a:ea typeface="Bai Jamjuree"/>
                <a:cs typeface="Bai Jamjuree"/>
                <a:sym typeface="Bai Jamjuree"/>
              </a:rPr>
              <a:t>- Cleansing data dengan regex</a:t>
            </a:r>
            <a:endParaRPr>
              <a:solidFill>
                <a:schemeClr val="dk1"/>
              </a:solidFill>
              <a:latin typeface="Bai Jamjuree"/>
              <a:ea typeface="Bai Jamjuree"/>
              <a:cs typeface="Bai Jamjuree"/>
              <a:sym typeface="Bai Jamjuree"/>
            </a:endParaRPr>
          </a:p>
          <a:p>
            <a:pPr indent="0" lvl="0" marL="0" marR="0" rtl="0" algn="l">
              <a:lnSpc>
                <a:spcPct val="100000"/>
              </a:lnSpc>
              <a:spcBef>
                <a:spcPts val="0"/>
              </a:spcBef>
              <a:spcAft>
                <a:spcPts val="0"/>
              </a:spcAft>
              <a:buNone/>
            </a:pPr>
            <a:r>
              <a:rPr lang="id">
                <a:solidFill>
                  <a:schemeClr val="dk1"/>
                </a:solidFill>
                <a:latin typeface="Bai Jamjuree"/>
                <a:ea typeface="Bai Jamjuree"/>
                <a:cs typeface="Bai Jamjuree"/>
                <a:sym typeface="Bai Jamjuree"/>
              </a:rPr>
              <a:t>- Normalisasi</a:t>
            </a:r>
            <a:endParaRPr>
              <a:solidFill>
                <a:schemeClr val="dk1"/>
              </a:solidFill>
              <a:latin typeface="Bai Jamjuree"/>
              <a:ea typeface="Bai Jamjuree"/>
              <a:cs typeface="Bai Jamjuree"/>
              <a:sym typeface="Bai Jamjuree"/>
            </a:endParaRPr>
          </a:p>
          <a:p>
            <a:pPr indent="0" lvl="0" marL="0" rtl="0" algn="l">
              <a:spcBef>
                <a:spcPts val="0"/>
              </a:spcBef>
              <a:spcAft>
                <a:spcPts val="0"/>
              </a:spcAft>
              <a:buClr>
                <a:schemeClr val="dk1"/>
              </a:buClr>
              <a:buSzPts val="1100"/>
              <a:buFont typeface="Arial"/>
              <a:buNone/>
            </a:pPr>
            <a:r>
              <a:rPr lang="id">
                <a:solidFill>
                  <a:schemeClr val="dk1"/>
                </a:solidFill>
                <a:latin typeface="Bai Jamjuree"/>
                <a:ea typeface="Bai Jamjuree"/>
                <a:cs typeface="Bai Jamjuree"/>
                <a:sym typeface="Bai Jamjuree"/>
              </a:rPr>
              <a:t>- Stopword</a:t>
            </a:r>
            <a:endParaRPr>
              <a:solidFill>
                <a:schemeClr val="dk1"/>
              </a:solidFill>
              <a:latin typeface="Bai Jamjuree"/>
              <a:ea typeface="Bai Jamjuree"/>
              <a:cs typeface="Bai Jamjuree"/>
              <a:sym typeface="Bai Jamjuree"/>
            </a:endParaRPr>
          </a:p>
        </p:txBody>
      </p:sp>
      <p:sp>
        <p:nvSpPr>
          <p:cNvPr id="155" name="Google Shape;155;p19"/>
          <p:cNvSpPr/>
          <p:nvPr/>
        </p:nvSpPr>
        <p:spPr>
          <a:xfrm flipH="1" rot="-5400000">
            <a:off x="340000" y="2721050"/>
            <a:ext cx="1277400" cy="1488600"/>
          </a:xfrm>
          <a:prstGeom prst="wedgeRectCallout">
            <a:avLst>
              <a:gd fmla="val -30412" name="adj1"/>
              <a:gd fmla="val 61343" name="adj2"/>
            </a:avLst>
          </a:prstGeom>
          <a:noFill/>
          <a:ln cap="flat" cmpd="sng" w="19050">
            <a:solidFill>
              <a:srgbClr val="7436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9"/>
          <p:cNvSpPr txBox="1"/>
          <p:nvPr/>
        </p:nvSpPr>
        <p:spPr>
          <a:xfrm>
            <a:off x="234400" y="956801"/>
            <a:ext cx="1488600" cy="1165800"/>
          </a:xfrm>
          <a:prstGeom prst="rect">
            <a:avLst/>
          </a:prstGeom>
          <a:noFill/>
          <a:ln>
            <a:noFill/>
          </a:ln>
        </p:spPr>
        <p:txBody>
          <a:bodyPr anchorCtr="0" anchor="t" bIns="91425" lIns="91425" spcFirstLastPara="1" rIns="91425" wrap="square" tIns="0">
            <a:noAutofit/>
          </a:bodyPr>
          <a:lstStyle/>
          <a:p>
            <a:pPr indent="0" lvl="0" marL="0" rtl="0" algn="l">
              <a:spcBef>
                <a:spcPts val="0"/>
              </a:spcBef>
              <a:spcAft>
                <a:spcPts val="0"/>
              </a:spcAft>
              <a:buNone/>
            </a:pPr>
            <a:r>
              <a:rPr lang="id" sz="1300">
                <a:solidFill>
                  <a:schemeClr val="dk1"/>
                </a:solidFill>
                <a:latin typeface="Bai Jamjuree"/>
                <a:ea typeface="Bai Jamjuree"/>
                <a:cs typeface="Bai Jamjuree"/>
                <a:sym typeface="Bai Jamjuree"/>
              </a:rPr>
              <a:t>- Cek jumlah data</a:t>
            </a:r>
            <a:endParaRPr sz="1300">
              <a:solidFill>
                <a:schemeClr val="dk1"/>
              </a:solidFill>
              <a:latin typeface="Bai Jamjuree"/>
              <a:ea typeface="Bai Jamjuree"/>
              <a:cs typeface="Bai Jamjuree"/>
              <a:sym typeface="Bai Jamjuree"/>
            </a:endParaRPr>
          </a:p>
          <a:p>
            <a:pPr indent="0" lvl="0" marL="0" rtl="0" algn="l">
              <a:spcBef>
                <a:spcPts val="0"/>
              </a:spcBef>
              <a:spcAft>
                <a:spcPts val="0"/>
              </a:spcAft>
              <a:buNone/>
            </a:pPr>
            <a:r>
              <a:rPr lang="id" sz="1300">
                <a:solidFill>
                  <a:schemeClr val="dk1"/>
                </a:solidFill>
                <a:latin typeface="Bai Jamjuree"/>
                <a:ea typeface="Bai Jamjuree"/>
                <a:cs typeface="Bai Jamjuree"/>
                <a:sym typeface="Bai Jamjuree"/>
              </a:rPr>
              <a:t>- Cek jumlah label</a:t>
            </a:r>
            <a:endParaRPr sz="1300">
              <a:solidFill>
                <a:schemeClr val="dk1"/>
              </a:solidFill>
              <a:latin typeface="Bai Jamjuree"/>
              <a:ea typeface="Bai Jamjuree"/>
              <a:cs typeface="Bai Jamjuree"/>
              <a:sym typeface="Bai Jamjuree"/>
            </a:endParaRPr>
          </a:p>
          <a:p>
            <a:pPr indent="0" lvl="0" marL="0" rtl="0" algn="l">
              <a:spcBef>
                <a:spcPts val="0"/>
              </a:spcBef>
              <a:spcAft>
                <a:spcPts val="0"/>
              </a:spcAft>
              <a:buNone/>
            </a:pPr>
            <a:r>
              <a:rPr lang="id" sz="1300">
                <a:solidFill>
                  <a:schemeClr val="dk1"/>
                </a:solidFill>
                <a:latin typeface="Bai Jamjuree"/>
                <a:ea typeface="Bai Jamjuree"/>
                <a:cs typeface="Bai Jamjuree"/>
                <a:sym typeface="Bai Jamjuree"/>
              </a:rPr>
              <a:t>- Cek data Null</a:t>
            </a:r>
            <a:endParaRPr sz="1300">
              <a:solidFill>
                <a:schemeClr val="dk1"/>
              </a:solidFill>
              <a:latin typeface="Bai Jamjuree"/>
              <a:ea typeface="Bai Jamjuree"/>
              <a:cs typeface="Bai Jamjuree"/>
              <a:sym typeface="Bai Jamjuree"/>
            </a:endParaRPr>
          </a:p>
          <a:p>
            <a:pPr indent="0" lvl="0" marL="0" rtl="0" algn="l">
              <a:spcBef>
                <a:spcPts val="0"/>
              </a:spcBef>
              <a:spcAft>
                <a:spcPts val="0"/>
              </a:spcAft>
              <a:buNone/>
            </a:pPr>
            <a:r>
              <a:rPr lang="id" sz="1300">
                <a:solidFill>
                  <a:schemeClr val="dk1"/>
                </a:solidFill>
                <a:latin typeface="Bai Jamjuree"/>
                <a:ea typeface="Bai Jamjuree"/>
                <a:cs typeface="Bai Jamjuree"/>
                <a:sym typeface="Bai Jamjuree"/>
              </a:rPr>
              <a:t>- Cek data duplikat</a:t>
            </a:r>
            <a:endParaRPr sz="1300">
              <a:solidFill>
                <a:schemeClr val="dk1"/>
              </a:solidFill>
              <a:latin typeface="Bai Jamjuree"/>
              <a:ea typeface="Bai Jamjuree"/>
              <a:cs typeface="Bai Jamjuree"/>
              <a:sym typeface="Bai Jamjuree"/>
            </a:endParaRPr>
          </a:p>
        </p:txBody>
      </p:sp>
      <p:sp>
        <p:nvSpPr>
          <p:cNvPr id="157" name="Google Shape;157;p19"/>
          <p:cNvSpPr/>
          <p:nvPr/>
        </p:nvSpPr>
        <p:spPr>
          <a:xfrm flipH="1" rot="10800000">
            <a:off x="3749686" y="4130939"/>
            <a:ext cx="1930500" cy="470100"/>
          </a:xfrm>
          <a:prstGeom prst="wedgeRectCallout">
            <a:avLst>
              <a:gd fmla="val -21430" name="adj1"/>
              <a:gd fmla="val 69200" name="adj2"/>
            </a:avLst>
          </a:prstGeom>
          <a:noFill/>
          <a:ln cap="flat" cmpd="sng" w="19050">
            <a:solidFill>
              <a:srgbClr val="7436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9"/>
          <p:cNvSpPr txBox="1"/>
          <p:nvPr/>
        </p:nvSpPr>
        <p:spPr>
          <a:xfrm>
            <a:off x="3970636" y="4238869"/>
            <a:ext cx="1488600" cy="262200"/>
          </a:xfrm>
          <a:prstGeom prst="rect">
            <a:avLst/>
          </a:prstGeom>
          <a:noFill/>
          <a:ln>
            <a:noFill/>
          </a:ln>
        </p:spPr>
        <p:txBody>
          <a:bodyPr anchorCtr="0" anchor="t" bIns="91425" lIns="91425" spcFirstLastPara="1" rIns="91425" wrap="square" tIns="0">
            <a:noAutofit/>
          </a:bodyPr>
          <a:lstStyle/>
          <a:p>
            <a:pPr indent="0" lvl="0" marL="0" rtl="0" algn="l">
              <a:spcBef>
                <a:spcPts val="0"/>
              </a:spcBef>
              <a:spcAft>
                <a:spcPts val="0"/>
              </a:spcAft>
              <a:buNone/>
            </a:pPr>
            <a:r>
              <a:rPr lang="id" sz="1300">
                <a:solidFill>
                  <a:schemeClr val="dk1"/>
                </a:solidFill>
                <a:latin typeface="Bai Jamjuree"/>
                <a:ea typeface="Bai Jamjuree"/>
                <a:cs typeface="Bai Jamjuree"/>
                <a:sym typeface="Bai Jamjuree"/>
              </a:rPr>
              <a:t>CNN dan LSTM</a:t>
            </a:r>
            <a:endParaRPr sz="1300">
              <a:solidFill>
                <a:schemeClr val="dk1"/>
              </a:solidFill>
              <a:latin typeface="Bai Jamjuree"/>
              <a:ea typeface="Bai Jamjuree"/>
              <a:cs typeface="Bai Jamjuree"/>
              <a:sym typeface="Bai Jamjuree"/>
            </a:endParaRPr>
          </a:p>
        </p:txBody>
      </p:sp>
      <p:cxnSp>
        <p:nvCxnSpPr>
          <p:cNvPr id="159" name="Google Shape;159;p19"/>
          <p:cNvCxnSpPr>
            <a:stCxn id="142" idx="2"/>
            <a:endCxn id="143" idx="0"/>
          </p:cNvCxnSpPr>
          <p:nvPr/>
        </p:nvCxnSpPr>
        <p:spPr>
          <a:xfrm>
            <a:off x="2601211" y="2262039"/>
            <a:ext cx="0" cy="705900"/>
          </a:xfrm>
          <a:prstGeom prst="straightConnector1">
            <a:avLst/>
          </a:prstGeom>
          <a:noFill/>
          <a:ln cap="flat" cmpd="sng" w="19050">
            <a:solidFill>
              <a:srgbClr val="761A79"/>
            </a:solidFill>
            <a:prstDash val="solid"/>
            <a:round/>
            <a:headEnd len="med" w="med" type="none"/>
            <a:tailEnd len="med" w="med" type="triangle"/>
          </a:ln>
        </p:spPr>
      </p:cxnSp>
      <p:sp>
        <p:nvSpPr>
          <p:cNvPr id="160" name="Google Shape;160;p19"/>
          <p:cNvSpPr/>
          <p:nvPr/>
        </p:nvSpPr>
        <p:spPr>
          <a:xfrm flipH="1" rot="10800000">
            <a:off x="6979111" y="2590615"/>
            <a:ext cx="1930500" cy="1233900"/>
          </a:xfrm>
          <a:prstGeom prst="wedgeRectCallout">
            <a:avLst>
              <a:gd fmla="val -21430" name="adj1"/>
              <a:gd fmla="val 69200" name="adj2"/>
            </a:avLst>
          </a:prstGeom>
          <a:noFill/>
          <a:ln cap="flat" cmpd="sng" w="19050">
            <a:solidFill>
              <a:srgbClr val="7436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9"/>
          <p:cNvSpPr txBox="1"/>
          <p:nvPr/>
        </p:nvSpPr>
        <p:spPr>
          <a:xfrm>
            <a:off x="6979111" y="2599540"/>
            <a:ext cx="1930500" cy="1272600"/>
          </a:xfrm>
          <a:prstGeom prst="rect">
            <a:avLst/>
          </a:prstGeom>
          <a:noFill/>
          <a:ln>
            <a:noFill/>
          </a:ln>
        </p:spPr>
        <p:txBody>
          <a:bodyPr anchorCtr="0" anchor="t" bIns="91425" lIns="91425" spcFirstLastPara="1" rIns="91425" wrap="square" tIns="0">
            <a:noAutofit/>
          </a:bodyPr>
          <a:lstStyle/>
          <a:p>
            <a:pPr indent="0" lvl="0" marL="0" rtl="0" algn="l">
              <a:spcBef>
                <a:spcPts val="0"/>
              </a:spcBef>
              <a:spcAft>
                <a:spcPts val="0"/>
              </a:spcAft>
              <a:buNone/>
            </a:pPr>
            <a:r>
              <a:rPr lang="id" sz="1300">
                <a:solidFill>
                  <a:schemeClr val="dk1"/>
                </a:solidFill>
                <a:latin typeface="Bai Jamjuree"/>
                <a:ea typeface="Bai Jamjuree"/>
                <a:cs typeface="Bai Jamjuree"/>
                <a:sym typeface="Bai Jamjuree"/>
              </a:rPr>
              <a:t>Dilakukan testing pada model untuk melihat apakah model sudah baik atau belum dengan menggunakan data dummy.</a:t>
            </a:r>
            <a:endParaRPr sz="1300">
              <a:solidFill>
                <a:schemeClr val="dk1"/>
              </a:solidFill>
              <a:latin typeface="Bai Jamjuree"/>
              <a:ea typeface="Bai Jamjuree"/>
              <a:cs typeface="Bai Jamjuree"/>
              <a:sym typeface="Bai Jamjure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5" name="Shape 165"/>
        <p:cNvGrpSpPr/>
        <p:nvPr/>
      </p:nvGrpSpPr>
      <p:grpSpPr>
        <a:xfrm>
          <a:off x="0" y="0"/>
          <a:ext cx="0" cy="0"/>
          <a:chOff x="0" y="0"/>
          <a:chExt cx="0" cy="0"/>
        </a:xfrm>
      </p:grpSpPr>
      <p:pic>
        <p:nvPicPr>
          <p:cNvPr id="166" name="Google Shape;166;p20"/>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167" name="Google Shape;167;p20"/>
          <p:cNvCxnSpPr/>
          <p:nvPr/>
        </p:nvCxnSpPr>
        <p:spPr>
          <a:xfrm flipH="1">
            <a:off x="2630225" y="427100"/>
            <a:ext cx="4894200" cy="12000"/>
          </a:xfrm>
          <a:prstGeom prst="straightConnector1">
            <a:avLst/>
          </a:prstGeom>
          <a:noFill/>
          <a:ln cap="flat" cmpd="sng" w="19050">
            <a:solidFill>
              <a:srgbClr val="761A79"/>
            </a:solidFill>
            <a:prstDash val="solid"/>
            <a:round/>
            <a:headEnd len="sm" w="sm" type="none"/>
            <a:tailEnd len="sm" w="sm" type="none"/>
          </a:ln>
        </p:spPr>
      </p:cxnSp>
      <p:sp>
        <p:nvSpPr>
          <p:cNvPr id="168" name="Google Shape;168;p20"/>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id"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pic>
        <p:nvPicPr>
          <p:cNvPr id="169" name="Google Shape;169;p20"/>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170" name="Google Shape;170;p20"/>
          <p:cNvSpPr txBox="1"/>
          <p:nvPr/>
        </p:nvSpPr>
        <p:spPr>
          <a:xfrm>
            <a:off x="311700" y="2049200"/>
            <a:ext cx="8371500" cy="7509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1000"/>
              </a:spcAft>
              <a:buNone/>
            </a:pPr>
            <a:r>
              <a:rPr b="1" lang="id" sz="2400">
                <a:solidFill>
                  <a:srgbClr val="743673"/>
                </a:solidFill>
                <a:latin typeface="Montserrat"/>
                <a:ea typeface="Montserrat"/>
                <a:cs typeface="Montserrat"/>
                <a:sym typeface="Montserrat"/>
              </a:rPr>
              <a:t>Metode Penelitian</a:t>
            </a:r>
            <a:endParaRPr b="1" sz="2400">
              <a:solidFill>
                <a:srgbClr val="743673"/>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4" name="Shape 174"/>
        <p:cNvGrpSpPr/>
        <p:nvPr/>
      </p:nvGrpSpPr>
      <p:grpSpPr>
        <a:xfrm>
          <a:off x="0" y="0"/>
          <a:ext cx="0" cy="0"/>
          <a:chOff x="0" y="0"/>
          <a:chExt cx="0" cy="0"/>
        </a:xfrm>
      </p:grpSpPr>
      <p:pic>
        <p:nvPicPr>
          <p:cNvPr id="175" name="Google Shape;175;p21"/>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176" name="Google Shape;176;p21"/>
          <p:cNvCxnSpPr/>
          <p:nvPr/>
        </p:nvCxnSpPr>
        <p:spPr>
          <a:xfrm flipH="1">
            <a:off x="2630225" y="427100"/>
            <a:ext cx="4894200" cy="12000"/>
          </a:xfrm>
          <a:prstGeom prst="straightConnector1">
            <a:avLst/>
          </a:prstGeom>
          <a:noFill/>
          <a:ln cap="flat" cmpd="sng" w="19050">
            <a:solidFill>
              <a:srgbClr val="761A79"/>
            </a:solidFill>
            <a:prstDash val="solid"/>
            <a:round/>
            <a:headEnd len="sm" w="sm" type="none"/>
            <a:tailEnd len="sm" w="sm" type="none"/>
          </a:ln>
        </p:spPr>
      </p:cxnSp>
      <p:sp>
        <p:nvSpPr>
          <p:cNvPr id="177" name="Google Shape;177;p21"/>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id"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pic>
        <p:nvPicPr>
          <p:cNvPr id="178" name="Google Shape;178;p21"/>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179" name="Google Shape;179;p21"/>
          <p:cNvSpPr txBox="1"/>
          <p:nvPr>
            <p:ph type="title"/>
          </p:nvPr>
        </p:nvSpPr>
        <p:spPr>
          <a:xfrm>
            <a:off x="149575" y="144400"/>
            <a:ext cx="28287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d" sz="1900">
                <a:solidFill>
                  <a:srgbClr val="761A79"/>
                </a:solidFill>
                <a:latin typeface="Montserrat ExtraBold"/>
                <a:ea typeface="Montserrat ExtraBold"/>
                <a:cs typeface="Montserrat ExtraBold"/>
                <a:sym typeface="Montserrat ExtraBold"/>
              </a:rPr>
              <a:t>Metode Penelitian</a:t>
            </a:r>
            <a:endParaRPr sz="1900">
              <a:solidFill>
                <a:srgbClr val="761A79"/>
              </a:solidFill>
              <a:latin typeface="Montserrat ExtraBold"/>
              <a:ea typeface="Montserrat ExtraBold"/>
              <a:cs typeface="Montserrat ExtraBold"/>
              <a:sym typeface="Montserrat ExtraBold"/>
            </a:endParaRPr>
          </a:p>
        </p:txBody>
      </p:sp>
      <p:sp>
        <p:nvSpPr>
          <p:cNvPr id="180" name="Google Shape;180;p21"/>
          <p:cNvSpPr/>
          <p:nvPr/>
        </p:nvSpPr>
        <p:spPr>
          <a:xfrm>
            <a:off x="437139" y="1049275"/>
            <a:ext cx="2902800" cy="3570600"/>
          </a:xfrm>
          <a:prstGeom prst="roundRect">
            <a:avLst>
              <a:gd fmla="val 16667" name="adj"/>
            </a:avLst>
          </a:prstGeom>
          <a:noFill/>
          <a:ln cap="flat" cmpd="sng" w="19050">
            <a:solidFill>
              <a:srgbClr val="761A7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81" name="Google Shape;181;p21"/>
          <p:cNvSpPr txBox="1"/>
          <p:nvPr/>
        </p:nvSpPr>
        <p:spPr>
          <a:xfrm>
            <a:off x="527739" y="1138012"/>
            <a:ext cx="2721600" cy="3018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id">
                <a:solidFill>
                  <a:srgbClr val="743673"/>
                </a:solidFill>
                <a:highlight>
                  <a:schemeClr val="lt1"/>
                </a:highlight>
                <a:latin typeface="Montserrat"/>
                <a:ea typeface="Montserrat"/>
                <a:cs typeface="Montserrat"/>
                <a:sym typeface="Montserrat"/>
              </a:rPr>
              <a:t>Sumber Data</a:t>
            </a:r>
            <a:endParaRPr b="1">
              <a:solidFill>
                <a:srgbClr val="743673"/>
              </a:solidFill>
              <a:highlight>
                <a:schemeClr val="lt1"/>
              </a:highlight>
              <a:latin typeface="Montserrat"/>
              <a:ea typeface="Montserrat"/>
              <a:cs typeface="Montserrat"/>
              <a:sym typeface="Montserrat"/>
            </a:endParaRPr>
          </a:p>
          <a:p>
            <a:pPr indent="0" lvl="0" marL="0" rtl="0" algn="just">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just">
              <a:spcBef>
                <a:spcPts val="0"/>
              </a:spcBef>
              <a:spcAft>
                <a:spcPts val="0"/>
              </a:spcAft>
              <a:buNone/>
            </a:pPr>
            <a:r>
              <a:rPr lang="id">
                <a:solidFill>
                  <a:schemeClr val="dk1"/>
                </a:solidFill>
                <a:latin typeface="Montserrat"/>
                <a:ea typeface="Montserrat"/>
                <a:cs typeface="Montserrat"/>
                <a:sym typeface="Montserrat"/>
              </a:rPr>
              <a:t>Sumber data pada penelitian ini merupakan data sekunder dimana diambil peneliti dari situs open source Kaggle yang dapat dilihat melalui </a:t>
            </a:r>
            <a:r>
              <a:rPr lang="id" u="sng">
                <a:solidFill>
                  <a:schemeClr val="accent5"/>
                </a:solidFill>
                <a:latin typeface="Montserrat"/>
                <a:ea typeface="Montserrat"/>
                <a:cs typeface="Montserrat"/>
                <a:sym typeface="Montserrat"/>
                <a:hlinkClick r:id="rId5">
                  <a:extLst>
                    <a:ext uri="{A12FA001-AC4F-418D-AE19-62706E023703}">
                      <ahyp:hlinkClr val="tx"/>
                    </a:ext>
                  </a:extLst>
                </a:hlinkClick>
              </a:rPr>
              <a:t>link berikut</a:t>
            </a:r>
            <a:r>
              <a:rPr lang="id">
                <a:solidFill>
                  <a:schemeClr val="dk1"/>
                </a:solidFill>
                <a:latin typeface="Montserrat"/>
                <a:ea typeface="Montserrat"/>
                <a:cs typeface="Montserrat"/>
                <a:sym typeface="Montserrat"/>
              </a:rPr>
              <a:t>. Data yang dianalisis adalah data tweet dalam bahasa indonesia dari platform social media Twitter.</a:t>
            </a:r>
            <a:endParaRPr>
              <a:solidFill>
                <a:schemeClr val="dk1"/>
              </a:solidFill>
              <a:latin typeface="Montserrat"/>
              <a:ea typeface="Montserrat"/>
              <a:cs typeface="Montserrat"/>
              <a:sym typeface="Montserrat"/>
            </a:endParaRPr>
          </a:p>
        </p:txBody>
      </p:sp>
      <p:sp>
        <p:nvSpPr>
          <p:cNvPr id="182" name="Google Shape;182;p21"/>
          <p:cNvSpPr/>
          <p:nvPr/>
        </p:nvSpPr>
        <p:spPr>
          <a:xfrm>
            <a:off x="3628575" y="1049275"/>
            <a:ext cx="5138100" cy="3570600"/>
          </a:xfrm>
          <a:prstGeom prst="roundRect">
            <a:avLst>
              <a:gd fmla="val 16667" name="adj"/>
            </a:avLst>
          </a:prstGeom>
          <a:noFill/>
          <a:ln cap="flat" cmpd="sng" w="19050">
            <a:solidFill>
              <a:srgbClr val="761A7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83" name="Google Shape;183;p21"/>
          <p:cNvSpPr txBox="1"/>
          <p:nvPr/>
        </p:nvSpPr>
        <p:spPr>
          <a:xfrm>
            <a:off x="3872475" y="1032775"/>
            <a:ext cx="4749000" cy="3816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id" sz="1300">
                <a:solidFill>
                  <a:srgbClr val="743673"/>
                </a:solidFill>
                <a:highlight>
                  <a:schemeClr val="lt1"/>
                </a:highlight>
                <a:latin typeface="Montserrat"/>
                <a:ea typeface="Montserrat"/>
                <a:cs typeface="Montserrat"/>
                <a:sym typeface="Montserrat"/>
              </a:rPr>
              <a:t>Jenis Analisis</a:t>
            </a:r>
            <a:endParaRPr b="1" sz="1300">
              <a:solidFill>
                <a:srgbClr val="743673"/>
              </a:solidFill>
              <a:highlight>
                <a:schemeClr val="lt1"/>
              </a:highlight>
              <a:latin typeface="Montserrat"/>
              <a:ea typeface="Montserrat"/>
              <a:cs typeface="Montserrat"/>
              <a:sym typeface="Montserrat"/>
            </a:endParaRPr>
          </a:p>
          <a:p>
            <a:pPr indent="0" lvl="0" marL="0" rtl="0" algn="just">
              <a:spcBef>
                <a:spcPts val="0"/>
              </a:spcBef>
              <a:spcAft>
                <a:spcPts val="0"/>
              </a:spcAft>
              <a:buNone/>
            </a:pPr>
            <a:r>
              <a:t/>
            </a:r>
            <a:endParaRPr sz="1300">
              <a:solidFill>
                <a:schemeClr val="dk1"/>
              </a:solidFill>
              <a:latin typeface="Montserrat"/>
              <a:ea typeface="Montserrat"/>
              <a:cs typeface="Montserrat"/>
              <a:sym typeface="Montserrat"/>
            </a:endParaRPr>
          </a:p>
          <a:p>
            <a:pPr indent="0" lvl="0" marL="0" rtl="0" algn="just">
              <a:spcBef>
                <a:spcPts val="0"/>
              </a:spcBef>
              <a:spcAft>
                <a:spcPts val="0"/>
              </a:spcAft>
              <a:buNone/>
            </a:pPr>
            <a:r>
              <a:rPr lang="id" sz="1300">
                <a:solidFill>
                  <a:schemeClr val="dk1"/>
                </a:solidFill>
                <a:latin typeface="Montserrat"/>
                <a:ea typeface="Montserrat"/>
                <a:cs typeface="Montserrat"/>
                <a:sym typeface="Montserrat"/>
              </a:rPr>
              <a:t>Jenis analisis yang dipakai peneliti adalah Descriptive dan Predictive Analytics. Descriptive Analytics bertujuan mengetahui dan mempelajari kondisi dan pola dari suatu data menggunakan berbagai operasi matematika dan statistika. Predictive bertujuan untuk memprediksi suatu data di masa depan menggunakan data di masa lampau</a:t>
            </a:r>
            <a:endParaRPr sz="1300">
              <a:solidFill>
                <a:schemeClr val="dk1"/>
              </a:solidFill>
              <a:latin typeface="Montserrat"/>
              <a:ea typeface="Montserrat"/>
              <a:cs typeface="Montserrat"/>
              <a:sym typeface="Montserrat"/>
            </a:endParaRPr>
          </a:p>
          <a:p>
            <a:pPr indent="0" lvl="0" marL="0" rtl="0" algn="just">
              <a:spcBef>
                <a:spcPts val="0"/>
              </a:spcBef>
              <a:spcAft>
                <a:spcPts val="0"/>
              </a:spcAft>
              <a:buNone/>
            </a:pPr>
            <a:r>
              <a:t/>
            </a:r>
            <a:endParaRPr sz="1300">
              <a:solidFill>
                <a:schemeClr val="dk1"/>
              </a:solidFill>
              <a:latin typeface="Montserrat"/>
              <a:ea typeface="Montserrat"/>
              <a:cs typeface="Montserrat"/>
              <a:sym typeface="Montserrat"/>
            </a:endParaRPr>
          </a:p>
          <a:p>
            <a:pPr indent="0" lvl="0" marL="0" rtl="0" algn="just">
              <a:spcBef>
                <a:spcPts val="0"/>
              </a:spcBef>
              <a:spcAft>
                <a:spcPts val="0"/>
              </a:spcAft>
              <a:buNone/>
            </a:pPr>
            <a:r>
              <a:rPr lang="id" sz="1300">
                <a:solidFill>
                  <a:schemeClr val="dk1"/>
                </a:solidFill>
                <a:latin typeface="Montserrat"/>
                <a:ea typeface="Montserrat"/>
                <a:cs typeface="Montserrat"/>
                <a:sym typeface="Montserrat"/>
              </a:rPr>
              <a:t>Jenis Exploratory Data Analysis (EDA) yang digunakan adalah 1 variabel (Univariate Analysis). Proses analisis yang  digunakan adalah metode statistik deskriptif dan  visualisasi data. Deskriptif statistik digunakan untuk mengetahui persebaran data. Visualisasi data dipakai untuk memudahkan pembaca memahami tren data tweet hate speech di Indonesia.</a:t>
            </a:r>
            <a:endParaRPr sz="1300">
              <a:solidFill>
                <a:srgbClr val="292929"/>
              </a:solidFill>
              <a:latin typeface="Montserrat"/>
              <a:ea typeface="Montserrat"/>
              <a:cs typeface="Montserrat"/>
              <a:sym typeface="Montserrat"/>
            </a:endParaRPr>
          </a:p>
          <a:p>
            <a:pPr indent="0" lvl="0" marL="0" rtl="0" algn="just">
              <a:spcBef>
                <a:spcPts val="0"/>
              </a:spcBef>
              <a:spcAft>
                <a:spcPts val="0"/>
              </a:spcAft>
              <a:buNone/>
            </a:pPr>
            <a:r>
              <a:t/>
            </a:r>
            <a:endParaRPr b="1" sz="1300">
              <a:solidFill>
                <a:srgbClr val="743673"/>
              </a:solidFill>
              <a:highlight>
                <a:schemeClr val="lt1"/>
              </a:highlight>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7" name="Shape 187"/>
        <p:cNvGrpSpPr/>
        <p:nvPr/>
      </p:nvGrpSpPr>
      <p:grpSpPr>
        <a:xfrm>
          <a:off x="0" y="0"/>
          <a:ext cx="0" cy="0"/>
          <a:chOff x="0" y="0"/>
          <a:chExt cx="0" cy="0"/>
        </a:xfrm>
      </p:grpSpPr>
      <p:cxnSp>
        <p:nvCxnSpPr>
          <p:cNvPr id="188" name="Google Shape;188;p22"/>
          <p:cNvCxnSpPr/>
          <p:nvPr/>
        </p:nvCxnSpPr>
        <p:spPr>
          <a:xfrm flipH="1">
            <a:off x="2630225" y="427100"/>
            <a:ext cx="4894200" cy="12000"/>
          </a:xfrm>
          <a:prstGeom prst="straightConnector1">
            <a:avLst/>
          </a:prstGeom>
          <a:noFill/>
          <a:ln cap="flat" cmpd="sng" w="19050">
            <a:solidFill>
              <a:srgbClr val="761A79"/>
            </a:solidFill>
            <a:prstDash val="solid"/>
            <a:round/>
            <a:headEnd len="sm" w="sm" type="none"/>
            <a:tailEnd len="sm" w="sm" type="none"/>
          </a:ln>
        </p:spPr>
      </p:cxnSp>
      <p:sp>
        <p:nvSpPr>
          <p:cNvPr id="189" name="Google Shape;189;p22"/>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id"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pic>
        <p:nvPicPr>
          <p:cNvPr id="190" name="Google Shape;190;p22"/>
          <p:cNvPicPr preferRelativeResize="0"/>
          <p:nvPr/>
        </p:nvPicPr>
        <p:blipFill rotWithShape="1">
          <a:blip r:embed="rId3">
            <a:alphaModFix/>
          </a:blip>
          <a:srcRect b="0" l="0" r="0" t="0"/>
          <a:stretch/>
        </p:blipFill>
        <p:spPr>
          <a:xfrm>
            <a:off x="7694225" y="295988"/>
            <a:ext cx="989200" cy="262225"/>
          </a:xfrm>
          <a:prstGeom prst="rect">
            <a:avLst/>
          </a:prstGeom>
          <a:noFill/>
          <a:ln>
            <a:noFill/>
          </a:ln>
        </p:spPr>
      </p:pic>
      <p:sp>
        <p:nvSpPr>
          <p:cNvPr id="191" name="Google Shape;191;p22"/>
          <p:cNvSpPr txBox="1"/>
          <p:nvPr>
            <p:ph type="title"/>
          </p:nvPr>
        </p:nvSpPr>
        <p:spPr>
          <a:xfrm>
            <a:off x="301975" y="144400"/>
            <a:ext cx="28287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d" sz="1900">
                <a:solidFill>
                  <a:srgbClr val="761A79"/>
                </a:solidFill>
                <a:latin typeface="Montserrat ExtraBold"/>
                <a:ea typeface="Montserrat ExtraBold"/>
                <a:cs typeface="Montserrat ExtraBold"/>
                <a:sym typeface="Montserrat ExtraBold"/>
              </a:rPr>
              <a:t>Data Preparation</a:t>
            </a:r>
            <a:endParaRPr sz="1900">
              <a:solidFill>
                <a:srgbClr val="761A79"/>
              </a:solidFill>
              <a:latin typeface="Montserrat ExtraBold"/>
              <a:ea typeface="Montserrat ExtraBold"/>
              <a:cs typeface="Montserrat ExtraBold"/>
              <a:sym typeface="Montserrat ExtraBold"/>
            </a:endParaRPr>
          </a:p>
        </p:txBody>
      </p:sp>
      <p:sp>
        <p:nvSpPr>
          <p:cNvPr id="192" name="Google Shape;192;p22"/>
          <p:cNvSpPr txBox="1"/>
          <p:nvPr/>
        </p:nvSpPr>
        <p:spPr>
          <a:xfrm>
            <a:off x="1197202" y="3808800"/>
            <a:ext cx="2487900" cy="9759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b="1" lang="id" sz="1600">
                <a:solidFill>
                  <a:srgbClr val="743673"/>
                </a:solidFill>
                <a:highlight>
                  <a:schemeClr val="lt1"/>
                </a:highlight>
                <a:latin typeface="Montserrat"/>
                <a:ea typeface="Montserrat"/>
                <a:cs typeface="Montserrat"/>
                <a:sym typeface="Montserrat"/>
              </a:rPr>
              <a:t>Duplicate Data</a:t>
            </a:r>
            <a:endParaRPr sz="1000">
              <a:solidFill>
                <a:schemeClr val="dk1"/>
              </a:solidFill>
              <a:latin typeface="Montserrat"/>
              <a:ea typeface="Montserrat"/>
              <a:cs typeface="Montserrat"/>
              <a:sym typeface="Montserrat"/>
            </a:endParaRPr>
          </a:p>
          <a:p>
            <a:pPr indent="0" lvl="0" marL="0" rtl="0" algn="just">
              <a:lnSpc>
                <a:spcPct val="115000"/>
              </a:lnSpc>
              <a:spcBef>
                <a:spcPts val="1000"/>
              </a:spcBef>
              <a:spcAft>
                <a:spcPts val="1000"/>
              </a:spcAft>
              <a:buNone/>
            </a:pPr>
            <a:r>
              <a:rPr lang="id" sz="1300">
                <a:solidFill>
                  <a:srgbClr val="292929"/>
                </a:solidFill>
                <a:latin typeface="Montserrat"/>
                <a:ea typeface="Montserrat"/>
                <a:cs typeface="Montserrat"/>
                <a:sym typeface="Montserrat"/>
              </a:rPr>
              <a:t>Terdapat 67 data duplikat dan sudah dihapus pada dataframe</a:t>
            </a:r>
            <a:endParaRPr sz="1300">
              <a:solidFill>
                <a:srgbClr val="292929"/>
              </a:solidFill>
              <a:latin typeface="Montserrat"/>
              <a:ea typeface="Montserrat"/>
              <a:cs typeface="Montserrat"/>
              <a:sym typeface="Montserrat"/>
            </a:endParaRPr>
          </a:p>
        </p:txBody>
      </p:sp>
      <p:sp>
        <p:nvSpPr>
          <p:cNvPr id="193" name="Google Shape;193;p22"/>
          <p:cNvSpPr txBox="1"/>
          <p:nvPr/>
        </p:nvSpPr>
        <p:spPr>
          <a:xfrm>
            <a:off x="5835182" y="3328518"/>
            <a:ext cx="2142600" cy="9759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b="1" lang="id" sz="1600">
                <a:solidFill>
                  <a:srgbClr val="743673"/>
                </a:solidFill>
                <a:highlight>
                  <a:schemeClr val="lt1"/>
                </a:highlight>
                <a:latin typeface="Montserrat"/>
                <a:ea typeface="Montserrat"/>
                <a:cs typeface="Montserrat"/>
                <a:sym typeface="Montserrat"/>
              </a:rPr>
              <a:t>Missing Value</a:t>
            </a:r>
            <a:endParaRPr sz="1000">
              <a:solidFill>
                <a:schemeClr val="dk1"/>
              </a:solidFill>
              <a:latin typeface="Montserrat"/>
              <a:ea typeface="Montserrat"/>
              <a:cs typeface="Montserrat"/>
              <a:sym typeface="Montserrat"/>
            </a:endParaRPr>
          </a:p>
          <a:p>
            <a:pPr indent="0" lvl="0" marL="0" rtl="0" algn="just">
              <a:lnSpc>
                <a:spcPct val="115000"/>
              </a:lnSpc>
              <a:spcBef>
                <a:spcPts val="1000"/>
              </a:spcBef>
              <a:spcAft>
                <a:spcPts val="0"/>
              </a:spcAft>
              <a:buNone/>
            </a:pPr>
            <a:r>
              <a:rPr lang="id" sz="1300">
                <a:solidFill>
                  <a:srgbClr val="292929"/>
                </a:solidFill>
                <a:latin typeface="Montserrat"/>
                <a:ea typeface="Montserrat"/>
                <a:cs typeface="Montserrat"/>
                <a:sym typeface="Montserrat"/>
              </a:rPr>
              <a:t>Tidak terdapat missing value pada dataframe</a:t>
            </a:r>
            <a:endParaRPr sz="1300">
              <a:solidFill>
                <a:srgbClr val="292929"/>
              </a:solidFill>
              <a:latin typeface="Montserrat"/>
              <a:ea typeface="Montserrat"/>
              <a:cs typeface="Montserrat"/>
              <a:sym typeface="Montserrat"/>
            </a:endParaRPr>
          </a:p>
          <a:p>
            <a:pPr indent="0" lvl="0" marL="0" rtl="0" algn="just">
              <a:lnSpc>
                <a:spcPct val="115000"/>
              </a:lnSpc>
              <a:spcBef>
                <a:spcPts val="1000"/>
              </a:spcBef>
              <a:spcAft>
                <a:spcPts val="1000"/>
              </a:spcAft>
              <a:buNone/>
            </a:pPr>
            <a:r>
              <a:t/>
            </a:r>
            <a:endParaRPr sz="1000">
              <a:solidFill>
                <a:srgbClr val="292929"/>
              </a:solidFill>
              <a:latin typeface="Montserrat"/>
              <a:ea typeface="Montserrat"/>
              <a:cs typeface="Montserrat"/>
              <a:sym typeface="Montserrat"/>
            </a:endParaRPr>
          </a:p>
        </p:txBody>
      </p:sp>
      <p:sp>
        <p:nvSpPr>
          <p:cNvPr id="194" name="Google Shape;194;p22"/>
          <p:cNvSpPr txBox="1"/>
          <p:nvPr/>
        </p:nvSpPr>
        <p:spPr>
          <a:xfrm>
            <a:off x="487625" y="608175"/>
            <a:ext cx="7686600" cy="1430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id" sz="1600">
                <a:solidFill>
                  <a:srgbClr val="743673"/>
                </a:solidFill>
                <a:highlight>
                  <a:schemeClr val="lt1"/>
                </a:highlight>
                <a:latin typeface="Montserrat"/>
                <a:ea typeface="Montserrat"/>
                <a:cs typeface="Montserrat"/>
                <a:sym typeface="Montserrat"/>
              </a:rPr>
              <a:t>Cek Data Duplicates &amp; Missing Value</a:t>
            </a:r>
            <a:endParaRPr b="1" sz="1600">
              <a:solidFill>
                <a:srgbClr val="743673"/>
              </a:solidFill>
              <a:highlight>
                <a:schemeClr val="lt1"/>
              </a:highlight>
              <a:latin typeface="Montserrat"/>
              <a:ea typeface="Montserrat"/>
              <a:cs typeface="Montserrat"/>
              <a:sym typeface="Montserrat"/>
            </a:endParaRPr>
          </a:p>
          <a:p>
            <a:pPr indent="0" lvl="0" marL="0" rtl="0" algn="l">
              <a:spcBef>
                <a:spcPts val="0"/>
              </a:spcBef>
              <a:spcAft>
                <a:spcPts val="0"/>
              </a:spcAft>
              <a:buNone/>
            </a:pPr>
            <a:r>
              <a:t/>
            </a:r>
            <a:endParaRPr sz="1000">
              <a:solidFill>
                <a:schemeClr val="dk1"/>
              </a:solidFill>
              <a:latin typeface="Montserrat"/>
              <a:ea typeface="Montserrat"/>
              <a:cs typeface="Montserrat"/>
              <a:sym typeface="Montserrat"/>
            </a:endParaRPr>
          </a:p>
          <a:p>
            <a:pPr indent="0" lvl="0" marL="0" rtl="0" algn="just">
              <a:spcBef>
                <a:spcPts val="0"/>
              </a:spcBef>
              <a:spcAft>
                <a:spcPts val="0"/>
              </a:spcAft>
              <a:buNone/>
            </a:pPr>
            <a:r>
              <a:t/>
            </a:r>
            <a:endParaRPr sz="1050">
              <a:solidFill>
                <a:srgbClr val="292929"/>
              </a:solidFill>
              <a:latin typeface="Montserrat"/>
              <a:ea typeface="Montserrat"/>
              <a:cs typeface="Montserrat"/>
              <a:sym typeface="Montserrat"/>
            </a:endParaRPr>
          </a:p>
        </p:txBody>
      </p:sp>
      <p:pic>
        <p:nvPicPr>
          <p:cNvPr id="195" name="Google Shape;195;p22"/>
          <p:cNvPicPr preferRelativeResize="0"/>
          <p:nvPr/>
        </p:nvPicPr>
        <p:blipFill>
          <a:blip r:embed="rId4">
            <a:alphaModFix/>
          </a:blip>
          <a:stretch>
            <a:fillRect/>
          </a:stretch>
        </p:blipFill>
        <p:spPr>
          <a:xfrm>
            <a:off x="5500650" y="1976425"/>
            <a:ext cx="2695575" cy="1190625"/>
          </a:xfrm>
          <a:prstGeom prst="rect">
            <a:avLst/>
          </a:prstGeom>
          <a:noFill/>
          <a:ln>
            <a:noFill/>
          </a:ln>
        </p:spPr>
      </p:pic>
      <p:pic>
        <p:nvPicPr>
          <p:cNvPr id="196" name="Google Shape;196;p22"/>
          <p:cNvPicPr preferRelativeResize="0"/>
          <p:nvPr/>
        </p:nvPicPr>
        <p:blipFill>
          <a:blip r:embed="rId5">
            <a:alphaModFix/>
          </a:blip>
          <a:stretch>
            <a:fillRect/>
          </a:stretch>
        </p:blipFill>
        <p:spPr>
          <a:xfrm>
            <a:off x="374225" y="1481125"/>
            <a:ext cx="4133850" cy="2181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