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tif" ContentType="image/tif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386800" cy="30276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9200" y="7084440"/>
            <a:ext cx="19247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69200" y="16256520"/>
            <a:ext cx="19247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00" y="708444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32120" y="708444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69200" y="1625652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32120" y="1625652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9200" y="7084440"/>
            <a:ext cx="619740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576920" y="7084440"/>
            <a:ext cx="619740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4084640" y="7084440"/>
            <a:ext cx="619740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69200" y="16256520"/>
            <a:ext cx="619740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7576920" y="16256520"/>
            <a:ext cx="619740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4084640" y="16256520"/>
            <a:ext cx="619740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69200" y="7084440"/>
            <a:ext cx="19247760" cy="1756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9200" y="7084440"/>
            <a:ext cx="19247760" cy="175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69200" y="7084440"/>
            <a:ext cx="9392760" cy="175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0932120" y="7084440"/>
            <a:ext cx="9392760" cy="175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69200" y="1207800"/>
            <a:ext cx="19247760" cy="2343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9200" y="708444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32120" y="7084440"/>
            <a:ext cx="9392760" cy="175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69200" y="1625652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9200" y="7084440"/>
            <a:ext cx="9392760" cy="175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932120" y="708444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932120" y="1625652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9200" y="708444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932120" y="7084440"/>
            <a:ext cx="9392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9200" y="16256520"/>
            <a:ext cx="19247760" cy="83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9200" y="1207800"/>
            <a:ext cx="1924776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69200" y="7084440"/>
            <a:ext cx="19247760" cy="175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737280" y="5012280"/>
            <a:ext cx="4692600" cy="652680"/>
            <a:chOff x="737280" y="5012280"/>
            <a:chExt cx="4692600" cy="652680"/>
          </a:xfrm>
        </p:grpSpPr>
        <p:sp>
          <p:nvSpPr>
            <p:cNvPr id="39" name="CustomShape 2"/>
            <p:cNvSpPr/>
            <p:nvPr/>
          </p:nvSpPr>
          <p:spPr>
            <a:xfrm>
              <a:off x="737280" y="5053680"/>
              <a:ext cx="4692600" cy="569160"/>
            </a:xfrm>
            <a:prstGeom prst="rect">
              <a:avLst/>
            </a:prstGeom>
            <a:solidFill>
              <a:srgbClr val="94219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737280" y="5012280"/>
              <a:ext cx="4692600" cy="65268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2320" rIns="22320" tIns="22320" bIns="22320" anchor="ctr"/>
            <a:p>
              <a:pPr algn="ctr">
                <a:lnSpc>
                  <a:spcPct val="100000"/>
                </a:lnSpc>
              </a:pPr>
              <a:r>
                <a:rPr b="1" lang="en-GB" sz="4000" spc="-1" strike="noStrike">
                  <a:solidFill>
                    <a:srgbClr val="ffffff"/>
                  </a:solidFill>
                  <a:latin typeface="Arial"/>
                  <a:ea typeface="Arial"/>
                </a:rPr>
                <a:t>Introduction</a:t>
              </a:r>
              <a:endParaRPr b="0" lang="en-GB" sz="40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737280" y="13932000"/>
            <a:ext cx="4692600" cy="652680"/>
            <a:chOff x="737280" y="13932000"/>
            <a:chExt cx="4692600" cy="652680"/>
          </a:xfrm>
        </p:grpSpPr>
        <p:sp>
          <p:nvSpPr>
            <p:cNvPr id="42" name="CustomShape 5"/>
            <p:cNvSpPr/>
            <p:nvPr/>
          </p:nvSpPr>
          <p:spPr>
            <a:xfrm>
              <a:off x="737280" y="13973760"/>
              <a:ext cx="4692600" cy="569160"/>
            </a:xfrm>
            <a:prstGeom prst="rect">
              <a:avLst/>
            </a:prstGeom>
            <a:solidFill>
              <a:srgbClr val="94219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6"/>
            <p:cNvSpPr/>
            <p:nvPr/>
          </p:nvSpPr>
          <p:spPr>
            <a:xfrm>
              <a:off x="737280" y="13932000"/>
              <a:ext cx="4692600" cy="65268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2320" rIns="22320" tIns="22320" bIns="22320" anchor="ctr"/>
            <a:p>
              <a:pPr algn="ctr">
                <a:lnSpc>
                  <a:spcPct val="100000"/>
                </a:lnSpc>
              </a:pPr>
              <a:r>
                <a:rPr b="1" lang="en-GB" sz="4000" spc="-1" strike="noStrike">
                  <a:solidFill>
                    <a:srgbClr val="ffffff"/>
                  </a:solidFill>
                  <a:latin typeface="Arial"/>
                  <a:ea typeface="Arial"/>
                </a:rPr>
                <a:t>Project Aim</a:t>
              </a:r>
              <a:endParaRPr b="0" lang="en-GB" sz="4000" spc="-1" strike="noStrike">
                <a:latin typeface="Arial"/>
              </a:endParaRPr>
            </a:p>
          </p:txBody>
        </p:sp>
      </p:grpSp>
      <p:grpSp>
        <p:nvGrpSpPr>
          <p:cNvPr id="44" name="Group 7"/>
          <p:cNvGrpSpPr/>
          <p:nvPr/>
        </p:nvGrpSpPr>
        <p:grpSpPr>
          <a:xfrm>
            <a:off x="742680" y="17490600"/>
            <a:ext cx="4692600" cy="652680"/>
            <a:chOff x="742680" y="17490600"/>
            <a:chExt cx="4692600" cy="652680"/>
          </a:xfrm>
        </p:grpSpPr>
        <p:sp>
          <p:nvSpPr>
            <p:cNvPr id="45" name="CustomShape 8"/>
            <p:cNvSpPr/>
            <p:nvPr/>
          </p:nvSpPr>
          <p:spPr>
            <a:xfrm>
              <a:off x="742680" y="17532000"/>
              <a:ext cx="4692600" cy="569160"/>
            </a:xfrm>
            <a:prstGeom prst="rect">
              <a:avLst/>
            </a:prstGeom>
            <a:solidFill>
              <a:srgbClr val="94219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742680" y="17490600"/>
              <a:ext cx="4692600" cy="65268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2320" rIns="22320" tIns="22320" bIns="22320" anchor="ctr"/>
            <a:p>
              <a:pPr algn="ctr">
                <a:lnSpc>
                  <a:spcPct val="100000"/>
                </a:lnSpc>
              </a:pPr>
              <a:r>
                <a:rPr b="1" lang="en-GB" sz="4000" spc="-1" strike="noStrike">
                  <a:solidFill>
                    <a:srgbClr val="ffffff"/>
                  </a:solidFill>
                  <a:latin typeface="Arial"/>
                  <a:ea typeface="Arial"/>
                </a:rPr>
                <a:t>Methods</a:t>
              </a:r>
              <a:endParaRPr b="0" lang="en-GB" sz="4000" spc="-1" strike="noStrike">
                <a:latin typeface="Arial"/>
              </a:endParaRPr>
            </a:p>
          </p:txBody>
        </p:sp>
      </p:grpSp>
      <p:grpSp>
        <p:nvGrpSpPr>
          <p:cNvPr id="47" name="Group 10"/>
          <p:cNvGrpSpPr/>
          <p:nvPr/>
        </p:nvGrpSpPr>
        <p:grpSpPr>
          <a:xfrm>
            <a:off x="5908320" y="5012280"/>
            <a:ext cx="9880920" cy="652680"/>
            <a:chOff x="5908320" y="5012280"/>
            <a:chExt cx="9880920" cy="652680"/>
          </a:xfrm>
        </p:grpSpPr>
        <p:sp>
          <p:nvSpPr>
            <p:cNvPr id="48" name="CustomShape 11"/>
            <p:cNvSpPr/>
            <p:nvPr/>
          </p:nvSpPr>
          <p:spPr>
            <a:xfrm>
              <a:off x="5908320" y="5053680"/>
              <a:ext cx="9880920" cy="569160"/>
            </a:xfrm>
            <a:prstGeom prst="rect">
              <a:avLst/>
            </a:prstGeom>
            <a:solidFill>
              <a:srgbClr val="94219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12"/>
            <p:cNvSpPr/>
            <p:nvPr/>
          </p:nvSpPr>
          <p:spPr>
            <a:xfrm>
              <a:off x="5908320" y="5012280"/>
              <a:ext cx="9880920" cy="65268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2320" rIns="22320" tIns="22320" bIns="22320" anchor="ctr"/>
            <a:p>
              <a:pPr algn="ctr">
                <a:lnSpc>
                  <a:spcPct val="100000"/>
                </a:lnSpc>
              </a:pPr>
              <a:r>
                <a:rPr b="1" lang="en-GB" sz="4000" spc="-1" strike="noStrike">
                  <a:solidFill>
                    <a:srgbClr val="ffffff"/>
                  </a:solidFill>
                  <a:latin typeface="Arial"/>
                  <a:ea typeface="Arial"/>
                </a:rPr>
                <a:t>Figures and Results</a:t>
              </a:r>
              <a:endParaRPr b="0" lang="en-GB" sz="4000" spc="-1" strike="noStrike">
                <a:latin typeface="Arial"/>
              </a:endParaRPr>
            </a:p>
          </p:txBody>
        </p:sp>
      </p:grpSp>
      <p:grpSp>
        <p:nvGrpSpPr>
          <p:cNvPr id="50" name="Group 13"/>
          <p:cNvGrpSpPr/>
          <p:nvPr/>
        </p:nvGrpSpPr>
        <p:grpSpPr>
          <a:xfrm>
            <a:off x="16267680" y="5012280"/>
            <a:ext cx="4709160" cy="652680"/>
            <a:chOff x="16267680" y="5012280"/>
            <a:chExt cx="4709160" cy="652680"/>
          </a:xfrm>
        </p:grpSpPr>
        <p:sp>
          <p:nvSpPr>
            <p:cNvPr id="51" name="CustomShape 14"/>
            <p:cNvSpPr/>
            <p:nvPr/>
          </p:nvSpPr>
          <p:spPr>
            <a:xfrm>
              <a:off x="16267680" y="5053680"/>
              <a:ext cx="4709160" cy="569160"/>
            </a:xfrm>
            <a:prstGeom prst="rect">
              <a:avLst/>
            </a:prstGeom>
            <a:solidFill>
              <a:srgbClr val="94219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15"/>
            <p:cNvSpPr/>
            <p:nvPr/>
          </p:nvSpPr>
          <p:spPr>
            <a:xfrm>
              <a:off x="16267680" y="5012280"/>
              <a:ext cx="4709160" cy="65268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2320" rIns="22320" tIns="22320" bIns="22320" anchor="ctr"/>
            <a:p>
              <a:pPr algn="ctr">
                <a:lnSpc>
                  <a:spcPct val="100000"/>
                </a:lnSpc>
              </a:pPr>
              <a:r>
                <a:rPr b="1" lang="en-GB" sz="40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Conclusion</a:t>
              </a:r>
              <a:endParaRPr b="0" lang="en-GB" sz="4000" spc="-1" strike="noStrike">
                <a:latin typeface="Arial"/>
              </a:endParaRPr>
            </a:p>
          </p:txBody>
        </p:sp>
      </p:grpSp>
      <p:grpSp>
        <p:nvGrpSpPr>
          <p:cNvPr id="53" name="Group 16"/>
          <p:cNvGrpSpPr/>
          <p:nvPr/>
        </p:nvGrpSpPr>
        <p:grpSpPr>
          <a:xfrm>
            <a:off x="16278840" y="21060000"/>
            <a:ext cx="4709160" cy="652680"/>
            <a:chOff x="16278840" y="21060000"/>
            <a:chExt cx="4709160" cy="652680"/>
          </a:xfrm>
        </p:grpSpPr>
        <p:sp>
          <p:nvSpPr>
            <p:cNvPr id="54" name="CustomShape 17"/>
            <p:cNvSpPr/>
            <p:nvPr/>
          </p:nvSpPr>
          <p:spPr>
            <a:xfrm>
              <a:off x="16278840" y="21101760"/>
              <a:ext cx="4709160" cy="569160"/>
            </a:xfrm>
            <a:prstGeom prst="rect">
              <a:avLst/>
            </a:prstGeom>
            <a:solidFill>
              <a:srgbClr val="94219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8"/>
            <p:cNvSpPr/>
            <p:nvPr/>
          </p:nvSpPr>
          <p:spPr>
            <a:xfrm>
              <a:off x="16278840" y="21060000"/>
              <a:ext cx="4709160" cy="65268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2320" rIns="22320" tIns="22320" bIns="22320" anchor="ctr"/>
            <a:p>
              <a:pPr algn="ctr">
                <a:lnSpc>
                  <a:spcPct val="100000"/>
                </a:lnSpc>
              </a:pPr>
              <a:r>
                <a:rPr b="1" lang="en-GB" sz="4000" spc="-1" strike="noStrike">
                  <a:solidFill>
                    <a:srgbClr val="ffffff"/>
                  </a:solidFill>
                  <a:latin typeface="Arial"/>
                  <a:ea typeface="Arial"/>
                </a:rPr>
                <a:t>References</a:t>
              </a:r>
              <a:endParaRPr b="0" lang="en-GB" sz="4000" spc="-1" strike="noStrike">
                <a:latin typeface="Arial"/>
              </a:endParaRPr>
            </a:p>
          </p:txBody>
        </p:sp>
      </p:grpSp>
      <p:sp>
        <p:nvSpPr>
          <p:cNvPr id="56" name="CustomShape 19"/>
          <p:cNvSpPr/>
          <p:nvPr/>
        </p:nvSpPr>
        <p:spPr>
          <a:xfrm>
            <a:off x="16267680" y="21816000"/>
            <a:ext cx="4709160" cy="385380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 algn="just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1 -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Dorling, K., Heinrichs, J., Messier, G. and Magierowski, S. (2017). Vehicle Routing Problems for Drone Delivery. IEEE Transactions on Systems, Man, and Cybernetics: Systems, 47(1), pp.70-71.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2 - McKinsey &amp; Company (2016). Parcel delivery. The future of of last mile. [online] pp.9-9. Available at: https://mck.co/34XcEXR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737280" y="5882400"/>
            <a:ext cx="4692600" cy="772524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 algn="just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Drones are an up-and-coming method of delivering items to customers. They have not been extensively used as of yet due to being a relatively new technology, as well as some hardware limitations of the drones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(Doring et al.,2017). Due to this they will likely be restricted to delivery from a depot in a city to the customers door.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demand from customers is great, with many being happy to pay extra for same-day delivery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(McKinsey &amp; Company, 2016)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. With future advances in drone tech allowing drones to fly further and carry more weight, it is safe to assume that they will only become a more prevalent delivery method in future.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737280" y="14674680"/>
            <a:ext cx="4692600" cy="260460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aim of this project is to build a software solution to create an efficient delivery schedule. The schedule should be optimised to reduce the total amount of time taken for each customer to receive their item.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736200" y="22275720"/>
            <a:ext cx="4692600" cy="479844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schedule is created by first creating groups of customers based on how close they are to one another geographically. A path-finding algorithm is then used to find a route for each drone to follow, visiting each member of the group only once. Two path-finding algorithms were implemented to allow comparison of their suitability for the task: Genetic Algorithm (GA) and Greedy Best First (GBF).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16267680" y="9911520"/>
            <a:ext cx="4709160" cy="1010448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project demonstrates that artificial intelligence can be a useful tool in delivery scheduling. The solution created is able to produce an efficient schedule quickly and easily. It also allows comparison of different path finding algorithms.</a:t>
            </a:r>
            <a:endParaRPr b="0" lang="en-GB" sz="2400" spc="-1" strike="noStrike">
              <a:latin typeface="arie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algorithms are potentially not as optimal as possible, as many factors haven’t been considered due to time limitations of this project. Factors such as the amount of time a customer has been waiting could be considered, so that customers who have waited a long time are given priority in the queue.</a:t>
            </a:r>
            <a:endParaRPr b="0" lang="en-GB" sz="2400" spc="-1" strike="noStrike">
              <a:latin typeface="arie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Additionally, the software could be expanded to provide more of a ‘real-time’ environment, showing the current location of drones and sorting new orders into new groups to be completed once drones have completed the route they are on.</a:t>
            </a:r>
            <a:endParaRPr b="0" lang="en-GB" sz="2400" spc="-1" strike="noStrike">
              <a:latin typeface="arie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Future work could be carried out to implement these features, allowing for a system more fit for commercial use.</a:t>
            </a:r>
            <a:endParaRPr b="0" lang="en-GB" sz="2400" spc="-1" strike="noStrike">
              <a:latin typeface="ariel"/>
            </a:endParaRPr>
          </a:p>
        </p:txBody>
      </p:sp>
      <p:grpSp>
        <p:nvGrpSpPr>
          <p:cNvPr id="61" name="Group 24"/>
          <p:cNvGrpSpPr/>
          <p:nvPr/>
        </p:nvGrpSpPr>
        <p:grpSpPr>
          <a:xfrm>
            <a:off x="16267680" y="5969160"/>
            <a:ext cx="4709160" cy="3730320"/>
            <a:chOff x="16267680" y="5969160"/>
            <a:chExt cx="4709160" cy="3730320"/>
          </a:xfrm>
        </p:grpSpPr>
        <p:sp>
          <p:nvSpPr>
            <p:cNvPr id="62" name="CustomShape 25"/>
            <p:cNvSpPr/>
            <p:nvPr/>
          </p:nvSpPr>
          <p:spPr>
            <a:xfrm>
              <a:off x="16267680" y="5969160"/>
              <a:ext cx="4709160" cy="3730320"/>
            </a:xfrm>
            <a:prstGeom prst="rect">
              <a:avLst/>
            </a:prstGeom>
            <a:solidFill>
              <a:srgbClr val="dbdbdb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26"/>
            <p:cNvSpPr/>
            <p:nvPr/>
          </p:nvSpPr>
          <p:spPr>
            <a:xfrm>
              <a:off x="16267680" y="7401240"/>
              <a:ext cx="4709160" cy="86616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2320" rIns="22320" tIns="22320" bIns="22320" anchor="ctr"/>
            <a:p>
              <a:pPr algn="ctr">
                <a:lnSpc>
                  <a:spcPct val="100000"/>
                </a:lnSpc>
              </a:pPr>
              <a:r>
                <a:rPr b="0" lang="en-GB" sz="5400" spc="-1" strike="noStrike">
                  <a:solidFill>
                    <a:srgbClr val="ffffff"/>
                  </a:solidFill>
                  <a:latin typeface="Arial"/>
                  <a:ea typeface="Arial"/>
                </a:rPr>
                <a:t>figures</a:t>
              </a:r>
              <a:endParaRPr b="0" lang="en-GB" sz="5400" spc="-1" strike="noStrike">
                <a:latin typeface="Arial"/>
              </a:endParaRPr>
            </a:p>
          </p:txBody>
        </p:sp>
      </p:grpSp>
      <p:sp>
        <p:nvSpPr>
          <p:cNvPr id="64" name="CustomShape 27"/>
          <p:cNvSpPr/>
          <p:nvPr/>
        </p:nvSpPr>
        <p:spPr>
          <a:xfrm>
            <a:off x="370080" y="390960"/>
            <a:ext cx="20646000" cy="25426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 algn="ctr">
              <a:lnSpc>
                <a:spcPct val="100000"/>
              </a:lnSpc>
            </a:pPr>
            <a:r>
              <a:rPr b="1" lang="en-GB" sz="8200" spc="-1" strike="noStrike">
                <a:solidFill>
                  <a:srgbClr val="000000"/>
                </a:solidFill>
                <a:latin typeface="Arial"/>
                <a:ea typeface="Arial"/>
              </a:rPr>
              <a:t>Ensuring efficiency of drone delivery using artificial intelligence</a:t>
            </a:r>
            <a:endParaRPr b="0" lang="en-GB" sz="82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737280" y="4242600"/>
            <a:ext cx="6030720" cy="5929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Andrew Trail &amp; Kit-ying Hui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66" name="Image" descr=""/>
          <p:cNvPicPr/>
          <p:nvPr/>
        </p:nvPicPr>
        <p:blipFill>
          <a:blip r:embed="rId1"/>
          <a:stretch/>
        </p:blipFill>
        <p:spPr>
          <a:xfrm>
            <a:off x="573120" y="26919720"/>
            <a:ext cx="10634400" cy="3318120"/>
          </a:xfrm>
          <a:prstGeom prst="rect">
            <a:avLst/>
          </a:prstGeom>
          <a:ln w="12600">
            <a:noFill/>
          </a:ln>
        </p:spPr>
      </p:pic>
      <p:sp>
        <p:nvSpPr>
          <p:cNvPr id="67" name="CustomShape 29"/>
          <p:cNvSpPr/>
          <p:nvPr/>
        </p:nvSpPr>
        <p:spPr>
          <a:xfrm>
            <a:off x="11351520" y="27252000"/>
            <a:ext cx="8879760" cy="27864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/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"/>
                <a:ea typeface="Calibri"/>
              </a:rPr>
              <a:t>BSc. (Hons) Computing</a:t>
            </a:r>
            <a:endParaRPr b="0" lang="en-GB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"/>
                <a:ea typeface="Calibri"/>
              </a:rPr>
              <a:t>(Application Software</a:t>
            </a:r>
            <a:endParaRPr b="0" lang="en-GB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"/>
                <a:ea typeface="Calibri"/>
              </a:rPr>
              <a:t>Development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1224000" y="2592000"/>
            <a:ext cx="19792080" cy="2540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1"/>
          <p:cNvSpPr/>
          <p:nvPr/>
        </p:nvSpPr>
        <p:spPr>
          <a:xfrm>
            <a:off x="370080" y="2934360"/>
            <a:ext cx="20646000" cy="7754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 algn="ctr">
              <a:lnSpc>
                <a:spcPct val="100000"/>
              </a:lnSpc>
            </a:pPr>
            <a:r>
              <a:rPr b="1" lang="en-GB" sz="4800" spc="-1" strike="noStrike">
                <a:solidFill>
                  <a:srgbClr val="000000"/>
                </a:solidFill>
                <a:latin typeface="Arial"/>
                <a:ea typeface="Arial"/>
              </a:rPr>
              <a:t>Clustering and Path Finding to produce a schedule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738000" y="18316800"/>
            <a:ext cx="4686120" cy="2976480"/>
          </a:xfrm>
          <a:prstGeom prst="rect">
            <a:avLst/>
          </a:prstGeom>
          <a:ln>
            <a:noFill/>
          </a:ln>
        </p:spPr>
      </p:pic>
      <p:sp>
        <p:nvSpPr>
          <p:cNvPr id="71" name="CustomShape 32"/>
          <p:cNvSpPr/>
          <p:nvPr/>
        </p:nvSpPr>
        <p:spPr>
          <a:xfrm>
            <a:off x="738000" y="21330000"/>
            <a:ext cx="4692600" cy="77508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Figure 1: A set of customers split into groups with routes generated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7898400" y="5873760"/>
            <a:ext cx="5421240" cy="38818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4"/>
          <a:stretch/>
        </p:blipFill>
        <p:spPr>
          <a:xfrm>
            <a:off x="6606000" y="10512000"/>
            <a:ext cx="2227320" cy="22316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5"/>
          <a:stretch/>
        </p:blipFill>
        <p:spPr>
          <a:xfrm>
            <a:off x="9734400" y="10512000"/>
            <a:ext cx="2228040" cy="22316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6"/>
          <a:stretch/>
        </p:blipFill>
        <p:spPr>
          <a:xfrm>
            <a:off x="12862800" y="10512000"/>
            <a:ext cx="2228040" cy="2231640"/>
          </a:xfrm>
          <a:prstGeom prst="rect">
            <a:avLst/>
          </a:prstGeom>
          <a:ln>
            <a:noFill/>
          </a:ln>
        </p:spPr>
      </p:pic>
      <p:sp>
        <p:nvSpPr>
          <p:cNvPr id="76" name="CustomShape 33"/>
          <p:cNvSpPr/>
          <p:nvPr/>
        </p:nvSpPr>
        <p:spPr>
          <a:xfrm>
            <a:off x="8568000" y="9864360"/>
            <a:ext cx="4188960" cy="43164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Figure 2: The solution GUI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7" name="CustomShape 34"/>
          <p:cNvSpPr/>
          <p:nvPr/>
        </p:nvSpPr>
        <p:spPr>
          <a:xfrm>
            <a:off x="7056000" y="12777120"/>
            <a:ext cx="1367640" cy="43164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Figure 3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8" name="CustomShape 35"/>
          <p:cNvSpPr/>
          <p:nvPr/>
        </p:nvSpPr>
        <p:spPr>
          <a:xfrm>
            <a:off x="13320000" y="12816000"/>
            <a:ext cx="1583640" cy="43164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Figure 5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36"/>
          <p:cNvSpPr/>
          <p:nvPr/>
        </p:nvSpPr>
        <p:spPr>
          <a:xfrm>
            <a:off x="10139040" y="12777120"/>
            <a:ext cx="1524600" cy="43164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Figure 4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7"/>
          <a:stretch/>
        </p:blipFill>
        <p:spPr>
          <a:xfrm>
            <a:off x="6377760" y="19665360"/>
            <a:ext cx="8924040" cy="6693120"/>
          </a:xfrm>
          <a:prstGeom prst="rect">
            <a:avLst/>
          </a:prstGeom>
          <a:ln>
            <a:noFill/>
          </a:ln>
        </p:spPr>
      </p:pic>
      <p:sp>
        <p:nvSpPr>
          <p:cNvPr id="81" name="CustomShape 37"/>
          <p:cNvSpPr/>
          <p:nvPr/>
        </p:nvSpPr>
        <p:spPr>
          <a:xfrm>
            <a:off x="5904000" y="26532000"/>
            <a:ext cx="10223640" cy="43164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Figure 6: Results of running both algorithms on sample data with 5 drones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2" name="CustomShape 38"/>
          <p:cNvSpPr/>
          <p:nvPr/>
        </p:nvSpPr>
        <p:spPr>
          <a:xfrm>
            <a:off x="5908320" y="13353120"/>
            <a:ext cx="9880920" cy="6662520"/>
          </a:xfrm>
          <a:prstGeom prst="rect">
            <a:avLst/>
          </a:prstGeom>
          <a:solidFill>
            <a:srgbClr val="ffffff">
              <a:alpha val="81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el"/>
                <a:ea typeface="Arial"/>
              </a:rPr>
              <a:t>Figure 2 shows the software solution that was produced. Figures 3, 4 and 5 show a sample set of data before any processing is applied, with clusters shown and with routes shown respectively.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el"/>
                <a:ea typeface="Arial"/>
              </a:rPr>
              <a:t>The customers were split into 5 groups using the kMeans clustering algorithm. From here, GA and GBF were used to produce routes. The time a drone would take to complete each route is shown in figure 6, assuming the drone’s flight speed is 15 m/s.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el"/>
                <a:ea typeface="Arial"/>
              </a:rPr>
              <a:t>Figure 6 shows that across all routes, GA out-performed GBF. Route 3 shows similar results, with GBF producing a route 3.76% greater than GA. However, in route 4, GBF produced a route with a massive 51.89% increase.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el"/>
                <a:ea typeface="Arial"/>
              </a:rPr>
              <a:t>Interestingly, there are occasions where the Genetic Algorithm produces a longer route by distance, but takes less time to complete. This is because the Genetic Algorithm is able to try many different combinations, allowing it to produce a route where it flies with a tailwind for as long as possible.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Application>LibreOffice/6.0.7.3$Linux_X86_64 LibreOffice_project/00m0$Build-3</Application>
  <Words>2802</Words>
  <Paragraphs>127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2020-04-22T15:30:57Z</dcterms:modified>
  <cp:revision>50</cp:revision>
  <dc:subject/>
  <dc:title>The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