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357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Click to edit the outline text format</a:t>
            </a:r>
            <a:endParaRPr b="0" lang="en-GB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280" spc="-1" strike="noStrike">
                <a:latin typeface="Arial"/>
              </a:rPr>
              <a:t>Second Outline Level</a:t>
            </a:r>
            <a:endParaRPr b="0" lang="en-GB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950" spc="-1" strike="noStrike">
                <a:latin typeface="Arial"/>
              </a:rPr>
              <a:t>Third Outline Level</a:t>
            </a:r>
            <a:endParaRPr b="0" lang="en-GB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629" spc="-1" strike="noStrike">
                <a:latin typeface="Arial"/>
              </a:rPr>
              <a:t>Fourth Outline Level</a:t>
            </a:r>
            <a:endParaRPr b="0" lang="en-GB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29" spc="-1" strike="noStrike">
                <a:latin typeface="Arial"/>
              </a:rPr>
              <a:t>Fifth Outline Level</a:t>
            </a:r>
            <a:endParaRPr b="0" lang="en-GB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29" spc="-1" strike="noStrike">
                <a:latin typeface="Arial"/>
              </a:rPr>
              <a:t>Sixth Outline Level</a:t>
            </a:r>
            <a:endParaRPr b="0" lang="en-GB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29" spc="-1" strike="noStrike">
                <a:latin typeface="Arial"/>
              </a:rPr>
              <a:t>Seventh Outline Level</a:t>
            </a:r>
            <a:endParaRPr b="0" lang="en-GB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Arial"/>
              </a:rPr>
              <a:t>&lt;date/time&gt;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latin typeface="Arial"/>
              </a:rPr>
              <a:t>&lt;footer&gt;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D89B8DF0-E6DE-40BF-8B4C-3B9631AD1D19}" type="slidenum">
              <a:rPr b="0" lang="en-GB" sz="1400" spc="-1" strike="noStrike">
                <a:latin typeface="Arial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3570" spc="-1" strike="noStrike">
                <a:solidFill>
                  <a:srgbClr val="ffffff"/>
                </a:solidFill>
                <a:latin typeface="Arial"/>
              </a:rPr>
              <a:t>Drone Delivery Scheduling</a:t>
            </a:r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  <a:p>
            <a:pPr algn="ctr"/>
            <a:r>
              <a:rPr b="0" lang="en-GB" sz="3200" spc="-1" strike="noStrike">
                <a:latin typeface="Arial"/>
              </a:rPr>
              <a:t>Clustering and Path Finding to produce a schedule</a:t>
            </a:r>
            <a:endParaRPr b="0" lang="en-GB" sz="3200" spc="-1" strike="noStrike">
              <a:latin typeface="Arial"/>
            </a:endParaRPr>
          </a:p>
          <a:p>
            <a:pPr algn="ctr"/>
            <a:endParaRPr b="0" lang="en-GB" sz="3200" spc="-1" strike="noStrike">
              <a:latin typeface="Arial"/>
            </a:endParaRPr>
          </a:p>
          <a:p>
            <a:pPr algn="ctr"/>
            <a:r>
              <a:rPr b="0" lang="en-GB" sz="3200" spc="-1" strike="noStrike">
                <a:latin typeface="Arial"/>
              </a:rPr>
              <a:t>Andrew Trail &amp; Dr Kit-ying Hui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3570" spc="-1" strike="noStrike">
                <a:solidFill>
                  <a:srgbClr val="ffffff"/>
                </a:solidFill>
                <a:latin typeface="Arial"/>
              </a:rPr>
              <a:t>Breaking down the problem</a:t>
            </a:r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Group the customers into smaller, manageable groups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Find routes for each of these groups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Clustering algorithm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Path-finding algorithm</a:t>
            </a:r>
            <a:endParaRPr b="0" lang="en-GB" sz="26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3570" spc="-1" strike="noStrike">
                <a:solidFill>
                  <a:srgbClr val="ffffff"/>
                </a:solidFill>
                <a:latin typeface="Arial"/>
              </a:rPr>
              <a:t>Clustering</a:t>
            </a:r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1368000"/>
            <a:ext cx="9072000" cy="403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Allows us to group customers together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Grouping by customer location allows one drone to serve one cluster of customers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Speeds up route finding algorithms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Improves odds of finding a fast route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3570" spc="-1" strike="noStrike">
                <a:solidFill>
                  <a:srgbClr val="ffffff"/>
                </a:solidFill>
                <a:latin typeface="Arial"/>
              </a:rPr>
              <a:t>“</a:t>
            </a:r>
            <a:r>
              <a:rPr b="0" lang="en-GB" sz="3570" spc="-1" strike="noStrike">
                <a:solidFill>
                  <a:srgbClr val="ffffff"/>
                </a:solidFill>
                <a:latin typeface="Arial"/>
              </a:rPr>
              <a:t>kMeans” clustering</a:t>
            </a:r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Randomly selects “k” number of centres of clusters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Assigns each customer to a cluster based on which centre they are closest to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Recalculates the centres by taking the mean distance to each customer in that cluster and picking the closest one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Repeats until no changes are made to clusters</a:t>
            </a:r>
            <a:endParaRPr b="0" lang="en-GB" sz="26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3570" spc="-1" strike="noStrike">
                <a:solidFill>
                  <a:srgbClr val="ffffff"/>
                </a:solidFill>
                <a:latin typeface="Arial"/>
              </a:rPr>
              <a:t>Path Finding</a:t>
            </a:r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504000" y="1368000"/>
            <a:ext cx="907200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Once the clusters are decided we need to make a route 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for the drones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Many potential algorithms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Brute Force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Greedy Best First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Genetic Algorithm</a:t>
            </a:r>
            <a:endParaRPr b="0" lang="en-GB" sz="26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3570" spc="-1" strike="noStrike">
                <a:solidFill>
                  <a:srgbClr val="ffffff"/>
                </a:solidFill>
                <a:latin typeface="Arial"/>
              </a:rPr>
              <a:t>Brute Force</a:t>
            </a:r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Calculate every possible route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Pick the shortest one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Guaranteed to give best route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Takes a long time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Takes a lot of memory</a:t>
            </a:r>
            <a:endParaRPr b="0" lang="en-GB" sz="26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3570" spc="-1" strike="noStrike">
                <a:solidFill>
                  <a:srgbClr val="ffffff"/>
                </a:solidFill>
                <a:latin typeface="Arial"/>
              </a:rPr>
              <a:t>Greedy Best First</a:t>
            </a:r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Calculate the flight time </a:t>
            </a:r>
            <a:r>
              <a:rPr b="0" lang="en-GB" sz="2600" spc="-1" strike="noStrike">
                <a:latin typeface="Arial"/>
              </a:rPr>
              <a:t>from current location to </a:t>
            </a:r>
            <a:r>
              <a:rPr b="0" lang="en-GB" sz="2600" spc="-1" strike="noStrike">
                <a:latin typeface="Arial"/>
              </a:rPr>
              <a:t>each other unvisited </a:t>
            </a:r>
            <a:r>
              <a:rPr b="0" lang="en-GB" sz="2600" spc="-1" strike="noStrike">
                <a:latin typeface="Arial"/>
              </a:rPr>
              <a:t>location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Pick the shortest one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Repeat until drone is </a:t>
            </a:r>
            <a:r>
              <a:rPr b="0" lang="en-GB" sz="2600" spc="-1" strike="noStrike">
                <a:latin typeface="Arial"/>
              </a:rPr>
              <a:t>back at the depot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Faster than brute force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Not guaranteed to find </a:t>
            </a:r>
            <a:r>
              <a:rPr b="0" lang="en-GB" sz="2600" spc="-1" strike="noStrike">
                <a:latin typeface="Arial"/>
              </a:rPr>
              <a:t>the best route</a:t>
            </a:r>
            <a:endParaRPr b="0" lang="en-GB" sz="26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3570" spc="-1" strike="noStrike">
                <a:solidFill>
                  <a:srgbClr val="ffffff"/>
                </a:solidFill>
                <a:latin typeface="Arial"/>
              </a:rPr>
              <a:t>Genetic Algorithm</a:t>
            </a:r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504000" y="1368000"/>
            <a:ext cx="9360000" cy="403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Design to emulate Darwin’s Theory of Evolution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Starts with a ‘population’ of randomly generated routes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Calculates a score for each route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High scoring routes are selected to ‘breed’ and swap some characteristics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Potential to ‘mutate’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Low scoring routes are removed from the search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Repeats for a set number of ‘generations’</a:t>
            </a:r>
            <a:endParaRPr b="0" lang="en-GB" sz="26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3570" spc="-1" strike="noStrike">
                <a:solidFill>
                  <a:srgbClr val="ffffff"/>
                </a:solidFill>
                <a:latin typeface="Arial"/>
              </a:rPr>
              <a:t>Genetic Algorithm</a:t>
            </a:r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504000" y="1368000"/>
            <a:ext cx="9072000" cy="403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Good at searching </a:t>
            </a:r>
            <a:r>
              <a:rPr b="0" lang="en-GB" sz="2600" spc="-1" strike="noStrike">
                <a:latin typeface="Arial"/>
              </a:rPr>
              <a:t>problems with many </a:t>
            </a:r>
            <a:r>
              <a:rPr b="0" lang="en-GB" sz="2600" spc="-1" strike="noStrike">
                <a:latin typeface="Arial"/>
              </a:rPr>
              <a:t>possible solutions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Compares many possible </a:t>
            </a:r>
            <a:r>
              <a:rPr b="0" lang="en-GB" sz="2600" spc="-1" strike="noStrike">
                <a:latin typeface="Arial"/>
              </a:rPr>
              <a:t>routes at once and picks </a:t>
            </a:r>
            <a:r>
              <a:rPr b="0" lang="en-GB" sz="2600" spc="-1" strike="noStrike">
                <a:latin typeface="Arial"/>
              </a:rPr>
              <a:t>the best one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Iteratively improves the </a:t>
            </a:r>
            <a:r>
              <a:rPr b="0" lang="en-GB" sz="2600" spc="-1" strike="noStrike">
                <a:latin typeface="Arial"/>
              </a:rPr>
              <a:t>route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Reasonably fast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Parameters can be </a:t>
            </a:r>
            <a:r>
              <a:rPr b="0" lang="en-GB" sz="2600" spc="-1" strike="noStrike">
                <a:latin typeface="Arial"/>
              </a:rPr>
              <a:t>adjusted for better </a:t>
            </a:r>
            <a:r>
              <a:rPr b="0" lang="en-GB" sz="2600" spc="-1" strike="noStrike">
                <a:latin typeface="Arial"/>
              </a:rPr>
              <a:t>performance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Not guaranteed to give the </a:t>
            </a:r>
            <a:r>
              <a:rPr b="0" lang="en-GB" sz="2600" spc="-1" strike="noStrike">
                <a:latin typeface="Arial"/>
              </a:rPr>
              <a:t>best route</a:t>
            </a:r>
            <a:endParaRPr b="0" lang="en-GB" sz="26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3570" spc="-1" strike="noStrike">
                <a:solidFill>
                  <a:srgbClr val="ffffff"/>
                </a:solidFill>
                <a:latin typeface="Arial"/>
              </a:rPr>
              <a:t>The Software Solution</a:t>
            </a:r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144000" y="1368000"/>
            <a:ext cx="9720000" cy="42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Written in Python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Provides a GUI to interact with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Data is saved to a database for later use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Allows easy adjustment of number of drones, flight speed </a:t>
            </a:r>
            <a:r>
              <a:rPr b="0" lang="en-GB" sz="2600" spc="-1" strike="noStrike">
                <a:latin typeface="Arial"/>
              </a:rPr>
              <a:t>and max flight time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Uses “kMeans” for clustering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Allows a choice of Greedy Best First and Genetic </a:t>
            </a:r>
            <a:r>
              <a:rPr b="0" lang="en-GB" sz="2600" spc="-1" strike="noStrike">
                <a:latin typeface="Arial"/>
              </a:rPr>
              <a:t>Algorithm search algorithms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Visually shows the clusters and routes once they are </a:t>
            </a:r>
            <a:r>
              <a:rPr b="0" lang="en-GB" sz="2600" spc="-1" strike="noStrike">
                <a:latin typeface="Arial"/>
              </a:rPr>
              <a:t>calculated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Generates an HTML file giving an overview of the last run </a:t>
            </a:r>
            <a:r>
              <a:rPr b="0" lang="en-GB" sz="2600" spc="-1" strike="noStrike">
                <a:latin typeface="Arial"/>
              </a:rPr>
              <a:t>of the application</a:t>
            </a:r>
            <a:endParaRPr b="0" lang="en-GB" sz="26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3570" spc="-1" strike="noStrike">
                <a:solidFill>
                  <a:srgbClr val="ffffff"/>
                </a:solidFill>
                <a:latin typeface="Arial"/>
              </a:rPr>
              <a:t>The GUI</a:t>
            </a:r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176760" y="1512000"/>
            <a:ext cx="5223240" cy="3960000"/>
          </a:xfrm>
          <a:prstGeom prst="rect">
            <a:avLst/>
          </a:prstGeom>
          <a:ln>
            <a:noFill/>
          </a:ln>
        </p:spPr>
      </p:pic>
      <p:sp>
        <p:nvSpPr>
          <p:cNvPr id="80" name="Line 2"/>
          <p:cNvSpPr/>
          <p:nvPr/>
        </p:nvSpPr>
        <p:spPr>
          <a:xfrm flipV="1">
            <a:off x="2592000" y="1584000"/>
            <a:ext cx="3528000" cy="100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Line 3"/>
          <p:cNvSpPr/>
          <p:nvPr/>
        </p:nvSpPr>
        <p:spPr>
          <a:xfrm flipV="1">
            <a:off x="5112000" y="1584000"/>
            <a:ext cx="2736000" cy="50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Line 4"/>
          <p:cNvSpPr/>
          <p:nvPr/>
        </p:nvSpPr>
        <p:spPr>
          <a:xfrm flipV="1">
            <a:off x="5112000" y="2088000"/>
            <a:ext cx="302400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5"/>
          <p:cNvSpPr/>
          <p:nvPr/>
        </p:nvSpPr>
        <p:spPr>
          <a:xfrm>
            <a:off x="5112000" y="2520000"/>
            <a:ext cx="259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Line 6"/>
          <p:cNvSpPr/>
          <p:nvPr/>
        </p:nvSpPr>
        <p:spPr>
          <a:xfrm>
            <a:off x="3888000" y="3168000"/>
            <a:ext cx="1656000" cy="194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TextShape 7"/>
          <p:cNvSpPr txBox="1"/>
          <p:nvPr/>
        </p:nvSpPr>
        <p:spPr>
          <a:xfrm>
            <a:off x="6078600" y="1370880"/>
            <a:ext cx="180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Map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6" name="TextShape 8"/>
          <p:cNvSpPr txBox="1"/>
          <p:nvPr/>
        </p:nvSpPr>
        <p:spPr>
          <a:xfrm>
            <a:off x="7848000" y="1296000"/>
            <a:ext cx="1800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Number of drones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7" name="TextShape 9"/>
          <p:cNvSpPr txBox="1"/>
          <p:nvPr/>
        </p:nvSpPr>
        <p:spPr>
          <a:xfrm>
            <a:off x="8136000" y="1898280"/>
            <a:ext cx="180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Max flight time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8" name="TextShape 10"/>
          <p:cNvSpPr txBox="1"/>
          <p:nvPr/>
        </p:nvSpPr>
        <p:spPr>
          <a:xfrm>
            <a:off x="7704000" y="2376000"/>
            <a:ext cx="180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Flight speed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9" name="TextShape 11"/>
          <p:cNvSpPr txBox="1"/>
          <p:nvPr/>
        </p:nvSpPr>
        <p:spPr>
          <a:xfrm>
            <a:off x="5472000" y="5112000"/>
            <a:ext cx="2520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Path finding algorithm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0" name="Line 12"/>
          <p:cNvSpPr/>
          <p:nvPr/>
        </p:nvSpPr>
        <p:spPr>
          <a:xfrm>
            <a:off x="4104000" y="2736000"/>
            <a:ext cx="3024000" cy="28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Line 13"/>
          <p:cNvSpPr/>
          <p:nvPr/>
        </p:nvSpPr>
        <p:spPr>
          <a:xfrm>
            <a:off x="4680000" y="2736000"/>
            <a:ext cx="2448000" cy="28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TextShape 14"/>
          <p:cNvSpPr txBox="1"/>
          <p:nvPr/>
        </p:nvSpPr>
        <p:spPr>
          <a:xfrm>
            <a:off x="7128000" y="2880000"/>
            <a:ext cx="2952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Database create or open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3" name="Line 15"/>
          <p:cNvSpPr/>
          <p:nvPr/>
        </p:nvSpPr>
        <p:spPr>
          <a:xfrm>
            <a:off x="4104000" y="2952000"/>
            <a:ext cx="1944000" cy="12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TextShape 16"/>
          <p:cNvSpPr txBox="1"/>
          <p:nvPr/>
        </p:nvSpPr>
        <p:spPr>
          <a:xfrm>
            <a:off x="7128000" y="2880000"/>
            <a:ext cx="2952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Database create or open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5" name="TextShape 17"/>
          <p:cNvSpPr txBox="1"/>
          <p:nvPr/>
        </p:nvSpPr>
        <p:spPr>
          <a:xfrm>
            <a:off x="5976000" y="4248000"/>
            <a:ext cx="2952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Add a new customer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6" name="Line 18"/>
          <p:cNvSpPr/>
          <p:nvPr/>
        </p:nvSpPr>
        <p:spPr>
          <a:xfrm>
            <a:off x="4680000" y="2952000"/>
            <a:ext cx="1656000" cy="79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TextShape 19"/>
          <p:cNvSpPr txBox="1"/>
          <p:nvPr/>
        </p:nvSpPr>
        <p:spPr>
          <a:xfrm>
            <a:off x="6336000" y="3600000"/>
            <a:ext cx="295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Run using the current settings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3570" spc="-1" strike="noStrike">
                <a:solidFill>
                  <a:srgbClr val="ffffff"/>
                </a:solidFill>
                <a:latin typeface="Arial"/>
              </a:rPr>
              <a:t>Motivation</a:t>
            </a:r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I am a regular online shopper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Delivery times can be unnecessarily long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Exciting new technology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Saving the environment</a:t>
            </a:r>
            <a:endParaRPr b="0" lang="en-GB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3570" spc="-1" strike="noStrike">
                <a:solidFill>
                  <a:srgbClr val="ffffff"/>
                </a:solidFill>
                <a:latin typeface="Arial"/>
              </a:rPr>
              <a:t>Clustering</a:t>
            </a:r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36000" y="2304000"/>
            <a:ext cx="5328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Blue markers represent a customer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Grouped into 5 clusters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The centre marker is the depot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47240" y="1368000"/>
            <a:ext cx="4172760" cy="417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3570" spc="-1" strike="noStrike">
                <a:solidFill>
                  <a:srgbClr val="ffffff"/>
                </a:solidFill>
                <a:latin typeface="Arial"/>
              </a:rPr>
              <a:t>Path Finding</a:t>
            </a:r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824000" y="1607760"/>
            <a:ext cx="4536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Routes for each of the 5 clusters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Each different coloured line represents the route for that cluster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Found using the genetic algorithm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47600" y="1360800"/>
            <a:ext cx="4185000" cy="418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3570" spc="-1" strike="noStrike">
                <a:solidFill>
                  <a:srgbClr val="ffffff"/>
                </a:solidFill>
                <a:latin typeface="Arial"/>
              </a:rPr>
              <a:t>HTML Output</a:t>
            </a:r>
            <a:r>
              <a:rPr b="0" lang="en-GB" sz="357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688000" y="1368000"/>
            <a:ext cx="4248000" cy="417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Very basic HTML file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Little styling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Gives an overview of parameters and weather of last run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Shows resulting routes in a table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Shows the map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576000" y="1296000"/>
            <a:ext cx="2594520" cy="432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3570" spc="-1" strike="noStrike">
                <a:solidFill>
                  <a:srgbClr val="ffffff"/>
                </a:solidFill>
                <a:latin typeface="Arial"/>
              </a:rPr>
              <a:t>Requirements Specification</a:t>
            </a:r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Was created earlier on in the project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Details Must haves, Should haves and Could haves of the </a:t>
            </a:r>
            <a:r>
              <a:rPr b="0" lang="en-GB" sz="2600" spc="-1" strike="noStrike">
                <a:latin typeface="Arial"/>
              </a:rPr>
              <a:t>project functionality</a:t>
            </a:r>
            <a:endParaRPr b="0" lang="en-GB" sz="26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3570" spc="-1" strike="noStrike">
                <a:solidFill>
                  <a:srgbClr val="ffffff"/>
                </a:solidFill>
                <a:latin typeface="Arial"/>
              </a:rPr>
              <a:t>Must Haves</a:t>
            </a:r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10" name="Table 2"/>
          <p:cNvGraphicFramePr/>
          <p:nvPr/>
        </p:nvGraphicFramePr>
        <p:xfrm>
          <a:off x="438840" y="3073320"/>
          <a:ext cx="9071640" cy="699480"/>
        </p:xfrm>
        <a:graphic>
          <a:graphicData uri="http://schemas.openxmlformats.org/drawingml/2006/table">
            <a:tbl>
              <a:tblPr/>
              <a:tblGrid>
                <a:gridCol w="4536000"/>
                <a:gridCol w="4536000"/>
              </a:tblGrid>
              <a:tr h="337320"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Function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Requirement Met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A GUI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Yes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Real City Map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Yes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User input from GUI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Yes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User controlled parameters from GUI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Yes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Clustering Algorithm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Yes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Path finding algorithm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Yes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11" name="TextShape 3"/>
          <p:cNvSpPr txBox="1"/>
          <p:nvPr/>
        </p:nvSpPr>
        <p:spPr>
          <a:xfrm>
            <a:off x="504000" y="1368000"/>
            <a:ext cx="9072000" cy="15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Essential functionality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Must all be completed</a:t>
            </a:r>
            <a:endParaRPr b="0" lang="en-GB" sz="26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3570" spc="-1" strike="noStrike">
                <a:solidFill>
                  <a:srgbClr val="ffffff"/>
                </a:solidFill>
                <a:latin typeface="Arial"/>
              </a:rPr>
              <a:t>Should Haves</a:t>
            </a:r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13" name="Table 2"/>
          <p:cNvGraphicFramePr/>
          <p:nvPr/>
        </p:nvGraphicFramePr>
        <p:xfrm>
          <a:off x="415440" y="2618640"/>
          <a:ext cx="9071640" cy="699480"/>
        </p:xfrm>
        <a:graphic>
          <a:graphicData uri="http://schemas.openxmlformats.org/drawingml/2006/table">
            <a:tbl>
              <a:tblPr/>
              <a:tblGrid>
                <a:gridCol w="4536000"/>
                <a:gridCol w="4536000"/>
              </a:tblGrid>
              <a:tr h="337320"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Function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Requirement Met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16000"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Solution produced in a reasonable timeframe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Yes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Simple to use GUI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Yes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Explore alternative path finding algorithms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Yes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Weather conditions considered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Yes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Interactive user input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Yes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Delivered as a .exe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No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14" name="TextShape 3"/>
          <p:cNvSpPr txBox="1"/>
          <p:nvPr/>
        </p:nvSpPr>
        <p:spPr>
          <a:xfrm>
            <a:off x="504000" y="1368000"/>
            <a:ext cx="9072000" cy="15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Good to have functionality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Should all be completed</a:t>
            </a:r>
            <a:endParaRPr b="0" lang="en-GB" sz="26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3570" spc="-1" strike="noStrike">
                <a:solidFill>
                  <a:srgbClr val="ffffff"/>
                </a:solidFill>
                <a:latin typeface="Arial"/>
              </a:rPr>
              <a:t>Could Haves</a:t>
            </a:r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16" name="Table 2"/>
          <p:cNvGraphicFramePr/>
          <p:nvPr/>
        </p:nvGraphicFramePr>
        <p:xfrm>
          <a:off x="458280" y="3582720"/>
          <a:ext cx="9071640" cy="699480"/>
        </p:xfrm>
        <a:graphic>
          <a:graphicData uri="http://schemas.openxmlformats.org/drawingml/2006/table">
            <a:tbl>
              <a:tblPr/>
              <a:tblGrid>
                <a:gridCol w="4536000"/>
                <a:gridCol w="4536000"/>
              </a:tblGrid>
              <a:tr h="337320"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Function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Requirement Met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Display current state of routes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No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Show where drones are on their routes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No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17" name="TextShape 3"/>
          <p:cNvSpPr txBox="1"/>
          <p:nvPr/>
        </p:nvSpPr>
        <p:spPr>
          <a:xfrm>
            <a:off x="504000" y="1368000"/>
            <a:ext cx="9072000" cy="15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Extra features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Not necessary for the application to complete the main functions</a:t>
            </a:r>
            <a:endParaRPr b="0" lang="en-GB" sz="26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3570" spc="-1" strike="noStrike">
                <a:solidFill>
                  <a:srgbClr val="ffffff"/>
                </a:solidFill>
                <a:latin typeface="Arial"/>
              </a:rPr>
              <a:t>Evaluation</a:t>
            </a:r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3570" spc="-1" strike="noStrike">
                <a:solidFill>
                  <a:srgbClr val="ffffff"/>
                </a:solidFill>
                <a:latin typeface="Arial"/>
              </a:rPr>
              <a:t>Aims</a:t>
            </a:r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To provide a software solution to </a:t>
            </a:r>
            <a:r>
              <a:rPr b="0" lang="en-GB" sz="2600" spc="-1" strike="noStrike">
                <a:latin typeface="Arial"/>
              </a:rPr>
              <a:t>create a scheduler for drone </a:t>
            </a:r>
            <a:r>
              <a:rPr b="0" lang="en-GB" sz="2600" spc="-1" strike="noStrike">
                <a:latin typeface="Arial"/>
              </a:rPr>
              <a:t>deliveries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To compare the effectiveness of </a:t>
            </a:r>
            <a:r>
              <a:rPr b="0" lang="en-GB" sz="2600" spc="-1" strike="noStrike">
                <a:latin typeface="Arial"/>
              </a:rPr>
              <a:t>different path finding algorithms </a:t>
            </a:r>
            <a:r>
              <a:rPr b="0" lang="en-GB" sz="2600" spc="-1" strike="noStrike">
                <a:latin typeface="Arial"/>
              </a:rPr>
              <a:t>for the task</a:t>
            </a:r>
            <a:endParaRPr b="0" lang="en-GB" sz="2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3570" spc="-1" strike="noStrike">
                <a:solidFill>
                  <a:srgbClr val="ffffff"/>
                </a:solidFill>
                <a:latin typeface="Arial"/>
              </a:rPr>
              <a:t>Introduction</a:t>
            </a:r>
            <a:r>
              <a:rPr b="0" lang="en-GB" sz="357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A drone is a small unmanned flying vehicle.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Many companies are looking into using them as a method of delivering items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Amazon’s “Prime Air”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DHL’s “Parcelcopter”</a:t>
            </a:r>
            <a:endParaRPr b="0" lang="en-GB" sz="2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3570" spc="-1" strike="noStrike">
                <a:solidFill>
                  <a:srgbClr val="ffffff"/>
                </a:solidFill>
                <a:latin typeface="Arial"/>
              </a:rPr>
              <a:t>Advantages of drone delivery</a:t>
            </a:r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368000"/>
            <a:ext cx="9072000" cy="41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Speed – Drones are not affected by traffic on the roads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Cost – The cost of flying a drone is much lower than that </a:t>
            </a:r>
            <a:r>
              <a:rPr b="0" lang="en-GB" sz="2600" spc="-1" strike="noStrike">
                <a:latin typeface="Arial"/>
              </a:rPr>
              <a:t>of driving a van around a busy city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Environment – The damage done to the environment is </a:t>
            </a:r>
            <a:r>
              <a:rPr b="0" lang="en-GB" sz="2600" spc="-1" strike="noStrike">
                <a:latin typeface="Arial"/>
              </a:rPr>
              <a:t>reduced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High demand – many customers are willing to pay more </a:t>
            </a:r>
            <a:r>
              <a:rPr b="0" lang="en-GB" sz="2600" spc="-1" strike="noStrike">
                <a:latin typeface="Arial"/>
              </a:rPr>
              <a:t>for faster delivery </a:t>
            </a:r>
            <a:endParaRPr b="0" lang="en-GB" sz="2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3570" spc="-1" strike="noStrike">
                <a:solidFill>
                  <a:srgbClr val="ffffff"/>
                </a:solidFill>
                <a:latin typeface="Arial"/>
              </a:rPr>
              <a:t>Drawbacks</a:t>
            </a:r>
            <a:r>
              <a:rPr b="0" lang="en-GB" sz="357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Flight time – Drones are </a:t>
            </a:r>
            <a:r>
              <a:rPr b="0" lang="en-GB" sz="2600" spc="-1" strike="noStrike">
                <a:latin typeface="Arial"/>
              </a:rPr>
              <a:t>limited by their battery life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Weight capacity – The </a:t>
            </a:r>
            <a:r>
              <a:rPr b="0" lang="en-GB" sz="2600" spc="-1" strike="noStrike">
                <a:latin typeface="Arial"/>
              </a:rPr>
              <a:t>more weight, the less </a:t>
            </a:r>
            <a:r>
              <a:rPr b="0" lang="en-GB" sz="2600" spc="-1" strike="noStrike">
                <a:latin typeface="Arial"/>
              </a:rPr>
              <a:t>flight time you have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Weather – Adverse </a:t>
            </a:r>
            <a:r>
              <a:rPr b="0" lang="en-GB" sz="2600" spc="-1" strike="noStrike">
                <a:latin typeface="Arial"/>
              </a:rPr>
              <a:t>weather such as strong </a:t>
            </a:r>
            <a:r>
              <a:rPr b="0" lang="en-GB" sz="2600" spc="-1" strike="noStrike">
                <a:latin typeface="Arial"/>
              </a:rPr>
              <a:t>wind may prevent drones </a:t>
            </a:r>
            <a:r>
              <a:rPr b="0" lang="en-GB" sz="2600" spc="-1" strike="noStrike">
                <a:latin typeface="Arial"/>
              </a:rPr>
              <a:t>from being practical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Legal issues – Rules and </a:t>
            </a:r>
            <a:r>
              <a:rPr b="0" lang="en-GB" sz="2600" spc="-1" strike="noStrike">
                <a:latin typeface="Arial"/>
              </a:rPr>
              <a:t>regulations are still not in </a:t>
            </a:r>
            <a:r>
              <a:rPr b="0" lang="en-GB" sz="2600" spc="-1" strike="noStrike">
                <a:latin typeface="Arial"/>
              </a:rPr>
              <a:t>place and will likely </a:t>
            </a:r>
            <a:r>
              <a:rPr b="0" lang="en-GB" sz="2600" spc="-1" strike="noStrike">
                <a:latin typeface="Arial"/>
              </a:rPr>
              <a:t>change in the coming </a:t>
            </a:r>
            <a:r>
              <a:rPr b="0" lang="en-GB" sz="2600" spc="-1" strike="noStrike">
                <a:latin typeface="Arial"/>
              </a:rPr>
              <a:t>years</a:t>
            </a:r>
            <a:endParaRPr b="0" lang="en-GB" sz="2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3570" spc="-1" strike="noStrike">
                <a:solidFill>
                  <a:srgbClr val="ffffff"/>
                </a:solidFill>
                <a:latin typeface="Arial"/>
              </a:rPr>
              <a:t>Amazon’s Prediction</a:t>
            </a:r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368000"/>
            <a:ext cx="9072000" cy="41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5 mile range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5 lb capacity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Restricts how many customers can be served at once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We assume that tech will advance to improve these limits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Allows one drone to carry multiple items</a:t>
            </a:r>
            <a:endParaRPr b="0" lang="en-GB" sz="2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3570" spc="-1" strike="noStrike">
                <a:solidFill>
                  <a:srgbClr val="ffffff"/>
                </a:solidFill>
                <a:latin typeface="Arial"/>
              </a:rPr>
              <a:t>The need for a schedule</a:t>
            </a:r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368000"/>
            <a:ext cx="9072000" cy="417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Save time for the company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Faster delivery for the customer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More accurate timing predictions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Make resources more cost-effective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Prevent wasted electricity</a:t>
            </a:r>
            <a:endParaRPr b="0" lang="en-GB" sz="2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3570" spc="-1" strike="noStrike">
                <a:solidFill>
                  <a:srgbClr val="ffffff"/>
                </a:solidFill>
                <a:latin typeface="Arial"/>
              </a:rPr>
              <a:t>The Travelling Salesman Problem</a:t>
            </a:r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368000"/>
            <a:ext cx="9072000" cy="41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An old mathematics problem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Number of routes increases exponentially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5 customers = 120 possible routes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10 customers = 362,800 possible routes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15 customers = 1,307,674,368,000 possible routes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Quickly becomes unmanageable</a:t>
            </a:r>
            <a:endParaRPr b="0" lang="en-GB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No known solution</a:t>
            </a:r>
            <a:endParaRPr b="0" lang="en-GB" sz="2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2020-04-28T15:06:49Z</dcterms:created>
  <dc:creator/>
  <dc:description/>
  <dc:language>en-GB</dc:language>
  <cp:lastModifiedBy/>
  <dcterms:modified xsi:type="dcterms:W3CDTF">2020-04-28T17:10:47Z</dcterms:modified>
  <cp:revision>85</cp:revision>
  <dc:subject/>
  <dc:title>Bright Blue</dc:title>
</cp:coreProperties>
</file>