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tif" ContentType="image/tif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21386800" cy="302768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1069200" y="7084440"/>
            <a:ext cx="19247400" cy="837576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1069200" y="16256160"/>
            <a:ext cx="19247400" cy="837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1069200" y="7084440"/>
            <a:ext cx="9392400" cy="83757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10931760" y="7084440"/>
            <a:ext cx="9392400" cy="837576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1069200" y="16256160"/>
            <a:ext cx="9392400" cy="837576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10931760" y="16256160"/>
            <a:ext cx="9392400" cy="837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1069200" y="7084440"/>
            <a:ext cx="6197400" cy="837576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7576920" y="7084440"/>
            <a:ext cx="6197400" cy="837576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14084640" y="7084440"/>
            <a:ext cx="6197400" cy="837576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1069200" y="16256160"/>
            <a:ext cx="6197400" cy="837576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7576920" y="16256160"/>
            <a:ext cx="6197400" cy="837576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14084640" y="16256160"/>
            <a:ext cx="6197400" cy="837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1069200" y="7084440"/>
            <a:ext cx="19247400" cy="175597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1069200" y="7084440"/>
            <a:ext cx="19247400" cy="17559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1069200" y="7084440"/>
            <a:ext cx="9392400" cy="1755972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10931760" y="7084440"/>
            <a:ext cx="9392400" cy="17559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069200" y="1207800"/>
            <a:ext cx="19247040" cy="2343384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1069200" y="7084440"/>
            <a:ext cx="9392400" cy="837576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10931760" y="7084440"/>
            <a:ext cx="9392400" cy="1755972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1069200" y="16256160"/>
            <a:ext cx="9392400" cy="837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1069200" y="7084440"/>
            <a:ext cx="9392400" cy="1755972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10931760" y="7084440"/>
            <a:ext cx="9392400" cy="83757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10931760" y="16256160"/>
            <a:ext cx="9392400" cy="837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69200" y="1207800"/>
            <a:ext cx="19247040" cy="505512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1069200" y="7084440"/>
            <a:ext cx="9392400" cy="83757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10931760" y="7084440"/>
            <a:ext cx="9392400" cy="837576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1069200" y="16256160"/>
            <a:ext cx="19247400" cy="83757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069200" y="1207800"/>
            <a:ext cx="19247040" cy="505512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1069200" y="7084440"/>
            <a:ext cx="19247400" cy="17559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tif"/><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 name="Group 1"/>
          <p:cNvGrpSpPr/>
          <p:nvPr/>
        </p:nvGrpSpPr>
        <p:grpSpPr>
          <a:xfrm>
            <a:off x="737280" y="3212280"/>
            <a:ext cx="4690800" cy="650880"/>
            <a:chOff x="737280" y="3212280"/>
            <a:chExt cx="4690800" cy="650880"/>
          </a:xfrm>
        </p:grpSpPr>
        <p:sp>
          <p:nvSpPr>
            <p:cNvPr id="39" name="CustomShape 2"/>
            <p:cNvSpPr/>
            <p:nvPr/>
          </p:nvSpPr>
          <p:spPr>
            <a:xfrm>
              <a:off x="737280" y="3253680"/>
              <a:ext cx="4690800" cy="567360"/>
            </a:xfrm>
            <a:prstGeom prst="rect">
              <a:avLst/>
            </a:prstGeom>
            <a:solidFill>
              <a:srgbClr val="942192"/>
            </a:solidFill>
            <a:ln w="12600">
              <a:noFill/>
            </a:ln>
          </p:spPr>
          <p:style>
            <a:lnRef idx="0"/>
            <a:fillRef idx="0"/>
            <a:effectRef idx="0"/>
            <a:fontRef idx="minor"/>
          </p:style>
        </p:sp>
        <p:sp>
          <p:nvSpPr>
            <p:cNvPr id="40" name="CustomShape 3"/>
            <p:cNvSpPr/>
            <p:nvPr/>
          </p:nvSpPr>
          <p:spPr>
            <a:xfrm>
              <a:off x="737280" y="3212280"/>
              <a:ext cx="4690800" cy="650880"/>
            </a:xfrm>
            <a:prstGeom prst="rect">
              <a:avLst/>
            </a:prstGeom>
            <a:noFill/>
            <a:ln w="3240">
              <a:noFill/>
            </a:ln>
          </p:spPr>
          <p:style>
            <a:lnRef idx="0"/>
            <a:fillRef idx="0"/>
            <a:effectRef idx="0"/>
            <a:fontRef idx="minor"/>
          </p:style>
          <p:txBody>
            <a:bodyPr lIns="22320" rIns="22320" tIns="22320" bIns="22320" anchor="ctr"/>
            <a:p>
              <a:pPr algn="ctr">
                <a:lnSpc>
                  <a:spcPct val="100000"/>
                </a:lnSpc>
              </a:pPr>
              <a:r>
                <a:rPr b="1" lang="en-GB" sz="4000" spc="-1" strike="noStrike">
                  <a:solidFill>
                    <a:srgbClr val="ffffff"/>
                  </a:solidFill>
                  <a:latin typeface="Arial"/>
                  <a:ea typeface="Arial"/>
                </a:rPr>
                <a:t>Introduction</a:t>
              </a:r>
              <a:endParaRPr b="0" lang="en-GB" sz="4000" spc="-1" strike="noStrike">
                <a:latin typeface="Arial"/>
              </a:endParaRPr>
            </a:p>
          </p:txBody>
        </p:sp>
      </p:grpSp>
      <p:grpSp>
        <p:nvGrpSpPr>
          <p:cNvPr id="41" name="Group 4"/>
          <p:cNvGrpSpPr/>
          <p:nvPr/>
        </p:nvGrpSpPr>
        <p:grpSpPr>
          <a:xfrm>
            <a:off x="737280" y="13932000"/>
            <a:ext cx="4690800" cy="650880"/>
            <a:chOff x="737280" y="13932000"/>
            <a:chExt cx="4690800" cy="650880"/>
          </a:xfrm>
        </p:grpSpPr>
        <p:sp>
          <p:nvSpPr>
            <p:cNvPr id="42" name="CustomShape 5"/>
            <p:cNvSpPr/>
            <p:nvPr/>
          </p:nvSpPr>
          <p:spPr>
            <a:xfrm>
              <a:off x="737280" y="13973760"/>
              <a:ext cx="4690800" cy="567360"/>
            </a:xfrm>
            <a:prstGeom prst="rect">
              <a:avLst/>
            </a:prstGeom>
            <a:solidFill>
              <a:srgbClr val="942192"/>
            </a:solidFill>
            <a:ln w="12600">
              <a:noFill/>
            </a:ln>
          </p:spPr>
          <p:style>
            <a:lnRef idx="0"/>
            <a:fillRef idx="0"/>
            <a:effectRef idx="0"/>
            <a:fontRef idx="minor"/>
          </p:style>
        </p:sp>
        <p:sp>
          <p:nvSpPr>
            <p:cNvPr id="43" name="CustomShape 6"/>
            <p:cNvSpPr/>
            <p:nvPr/>
          </p:nvSpPr>
          <p:spPr>
            <a:xfrm>
              <a:off x="737280" y="13932000"/>
              <a:ext cx="4690800" cy="650880"/>
            </a:xfrm>
            <a:prstGeom prst="rect">
              <a:avLst/>
            </a:prstGeom>
            <a:noFill/>
            <a:ln w="3240">
              <a:noFill/>
            </a:ln>
          </p:spPr>
          <p:style>
            <a:lnRef idx="0"/>
            <a:fillRef idx="0"/>
            <a:effectRef idx="0"/>
            <a:fontRef idx="minor"/>
          </p:style>
          <p:txBody>
            <a:bodyPr lIns="22320" rIns="22320" tIns="22320" bIns="22320" anchor="ctr"/>
            <a:p>
              <a:pPr algn="ctr">
                <a:lnSpc>
                  <a:spcPct val="100000"/>
                </a:lnSpc>
              </a:pPr>
              <a:r>
                <a:rPr b="1" lang="en-GB" sz="4000" spc="-1" strike="noStrike">
                  <a:solidFill>
                    <a:srgbClr val="ffffff"/>
                  </a:solidFill>
                  <a:latin typeface="Arial"/>
                  <a:ea typeface="Arial"/>
                </a:rPr>
                <a:t>Project Aim</a:t>
              </a:r>
              <a:endParaRPr b="0" lang="en-GB" sz="4000" spc="-1" strike="noStrike">
                <a:latin typeface="Arial"/>
              </a:endParaRPr>
            </a:p>
          </p:txBody>
        </p:sp>
      </p:grpSp>
      <p:grpSp>
        <p:nvGrpSpPr>
          <p:cNvPr id="44" name="Group 7"/>
          <p:cNvGrpSpPr/>
          <p:nvPr/>
        </p:nvGrpSpPr>
        <p:grpSpPr>
          <a:xfrm>
            <a:off x="742680" y="17490600"/>
            <a:ext cx="4690800" cy="650880"/>
            <a:chOff x="742680" y="17490600"/>
            <a:chExt cx="4690800" cy="650880"/>
          </a:xfrm>
        </p:grpSpPr>
        <p:sp>
          <p:nvSpPr>
            <p:cNvPr id="45" name="CustomShape 8"/>
            <p:cNvSpPr/>
            <p:nvPr/>
          </p:nvSpPr>
          <p:spPr>
            <a:xfrm>
              <a:off x="742680" y="17532000"/>
              <a:ext cx="4690800" cy="567360"/>
            </a:xfrm>
            <a:prstGeom prst="rect">
              <a:avLst/>
            </a:prstGeom>
            <a:solidFill>
              <a:srgbClr val="942192"/>
            </a:solidFill>
            <a:ln w="12600">
              <a:noFill/>
            </a:ln>
          </p:spPr>
          <p:style>
            <a:lnRef idx="0"/>
            <a:fillRef idx="0"/>
            <a:effectRef idx="0"/>
            <a:fontRef idx="minor"/>
          </p:style>
        </p:sp>
        <p:sp>
          <p:nvSpPr>
            <p:cNvPr id="46" name="CustomShape 9"/>
            <p:cNvSpPr/>
            <p:nvPr/>
          </p:nvSpPr>
          <p:spPr>
            <a:xfrm>
              <a:off x="742680" y="17490600"/>
              <a:ext cx="4690800" cy="650880"/>
            </a:xfrm>
            <a:prstGeom prst="rect">
              <a:avLst/>
            </a:prstGeom>
            <a:noFill/>
            <a:ln w="3240">
              <a:noFill/>
            </a:ln>
          </p:spPr>
          <p:style>
            <a:lnRef idx="0"/>
            <a:fillRef idx="0"/>
            <a:effectRef idx="0"/>
            <a:fontRef idx="minor"/>
          </p:style>
          <p:txBody>
            <a:bodyPr lIns="22320" rIns="22320" tIns="22320" bIns="22320" anchor="ctr"/>
            <a:p>
              <a:pPr algn="ctr">
                <a:lnSpc>
                  <a:spcPct val="100000"/>
                </a:lnSpc>
              </a:pPr>
              <a:r>
                <a:rPr b="1" lang="en-GB" sz="4000" spc="-1" strike="noStrike">
                  <a:solidFill>
                    <a:srgbClr val="ffffff"/>
                  </a:solidFill>
                  <a:latin typeface="Arial"/>
                  <a:ea typeface="Arial"/>
                </a:rPr>
                <a:t>Methods</a:t>
              </a:r>
              <a:endParaRPr b="0" lang="en-GB" sz="4000" spc="-1" strike="noStrike">
                <a:latin typeface="Arial"/>
              </a:endParaRPr>
            </a:p>
          </p:txBody>
        </p:sp>
      </p:grpSp>
      <p:grpSp>
        <p:nvGrpSpPr>
          <p:cNvPr id="47" name="Group 10"/>
          <p:cNvGrpSpPr/>
          <p:nvPr/>
        </p:nvGrpSpPr>
        <p:grpSpPr>
          <a:xfrm>
            <a:off x="5908320" y="3212280"/>
            <a:ext cx="9879120" cy="650880"/>
            <a:chOff x="5908320" y="3212280"/>
            <a:chExt cx="9879120" cy="650880"/>
          </a:xfrm>
        </p:grpSpPr>
        <p:sp>
          <p:nvSpPr>
            <p:cNvPr id="48" name="CustomShape 11"/>
            <p:cNvSpPr/>
            <p:nvPr/>
          </p:nvSpPr>
          <p:spPr>
            <a:xfrm>
              <a:off x="5908320" y="3253680"/>
              <a:ext cx="9879120" cy="567360"/>
            </a:xfrm>
            <a:prstGeom prst="rect">
              <a:avLst/>
            </a:prstGeom>
            <a:solidFill>
              <a:srgbClr val="942192"/>
            </a:solidFill>
            <a:ln w="12600">
              <a:noFill/>
            </a:ln>
          </p:spPr>
          <p:style>
            <a:lnRef idx="0"/>
            <a:fillRef idx="0"/>
            <a:effectRef idx="0"/>
            <a:fontRef idx="minor"/>
          </p:style>
        </p:sp>
        <p:sp>
          <p:nvSpPr>
            <p:cNvPr id="49" name="CustomShape 12"/>
            <p:cNvSpPr/>
            <p:nvPr/>
          </p:nvSpPr>
          <p:spPr>
            <a:xfrm>
              <a:off x="5908320" y="3212280"/>
              <a:ext cx="9879120" cy="650880"/>
            </a:xfrm>
            <a:prstGeom prst="rect">
              <a:avLst/>
            </a:prstGeom>
            <a:noFill/>
            <a:ln w="3240">
              <a:noFill/>
            </a:ln>
          </p:spPr>
          <p:style>
            <a:lnRef idx="0"/>
            <a:fillRef idx="0"/>
            <a:effectRef idx="0"/>
            <a:fontRef idx="minor"/>
          </p:style>
          <p:txBody>
            <a:bodyPr lIns="22320" rIns="22320" tIns="22320" bIns="22320" anchor="ctr"/>
            <a:p>
              <a:pPr algn="ctr">
                <a:lnSpc>
                  <a:spcPct val="100000"/>
                </a:lnSpc>
              </a:pPr>
              <a:r>
                <a:rPr b="1" lang="en-GB" sz="4000" spc="-1" strike="noStrike">
                  <a:solidFill>
                    <a:srgbClr val="ffffff"/>
                  </a:solidFill>
                  <a:latin typeface="Arial"/>
                  <a:ea typeface="Arial"/>
                </a:rPr>
                <a:t>Testing</a:t>
              </a:r>
              <a:endParaRPr b="0" lang="en-GB" sz="4000" spc="-1" strike="noStrike">
                <a:latin typeface="Arial"/>
              </a:endParaRPr>
            </a:p>
          </p:txBody>
        </p:sp>
      </p:grpSp>
      <p:grpSp>
        <p:nvGrpSpPr>
          <p:cNvPr id="50" name="Group 13"/>
          <p:cNvGrpSpPr/>
          <p:nvPr/>
        </p:nvGrpSpPr>
        <p:grpSpPr>
          <a:xfrm>
            <a:off x="16267680" y="3212280"/>
            <a:ext cx="4707360" cy="650880"/>
            <a:chOff x="16267680" y="3212280"/>
            <a:chExt cx="4707360" cy="650880"/>
          </a:xfrm>
        </p:grpSpPr>
        <p:sp>
          <p:nvSpPr>
            <p:cNvPr id="51" name="CustomShape 14"/>
            <p:cNvSpPr/>
            <p:nvPr/>
          </p:nvSpPr>
          <p:spPr>
            <a:xfrm>
              <a:off x="16267680" y="3253680"/>
              <a:ext cx="4707360" cy="567360"/>
            </a:xfrm>
            <a:prstGeom prst="rect">
              <a:avLst/>
            </a:prstGeom>
            <a:solidFill>
              <a:srgbClr val="942192"/>
            </a:solidFill>
            <a:ln w="12600">
              <a:noFill/>
            </a:ln>
          </p:spPr>
          <p:style>
            <a:lnRef idx="0"/>
            <a:fillRef idx="0"/>
            <a:effectRef idx="0"/>
            <a:fontRef idx="minor"/>
          </p:style>
        </p:sp>
        <p:sp>
          <p:nvSpPr>
            <p:cNvPr id="52" name="CustomShape 15"/>
            <p:cNvSpPr/>
            <p:nvPr/>
          </p:nvSpPr>
          <p:spPr>
            <a:xfrm>
              <a:off x="16267680" y="3212280"/>
              <a:ext cx="4707360" cy="650880"/>
            </a:xfrm>
            <a:prstGeom prst="rect">
              <a:avLst/>
            </a:prstGeom>
            <a:noFill/>
            <a:ln w="3240">
              <a:noFill/>
            </a:ln>
          </p:spPr>
          <p:style>
            <a:lnRef idx="0"/>
            <a:fillRef idx="0"/>
            <a:effectRef idx="0"/>
            <a:fontRef idx="minor"/>
          </p:style>
          <p:txBody>
            <a:bodyPr lIns="22320" rIns="22320" tIns="22320" bIns="22320" anchor="ctr"/>
            <a:p>
              <a:pPr algn="ctr">
                <a:lnSpc>
                  <a:spcPct val="100000"/>
                </a:lnSpc>
              </a:pPr>
              <a:r>
                <a:rPr b="1" lang="en-GB" sz="4000" spc="-1" strike="noStrike">
                  <a:solidFill>
                    <a:srgbClr val="ffffff"/>
                  </a:solidFill>
                  <a:latin typeface="Arial"/>
                  <a:ea typeface="Arial"/>
                </a:rPr>
                <a:t>Conclusion</a:t>
              </a:r>
              <a:endParaRPr b="0" lang="en-GB" sz="4000" spc="-1" strike="noStrike">
                <a:latin typeface="Arial"/>
              </a:endParaRPr>
            </a:p>
          </p:txBody>
        </p:sp>
      </p:grpSp>
      <p:grpSp>
        <p:nvGrpSpPr>
          <p:cNvPr id="53" name="Group 16"/>
          <p:cNvGrpSpPr/>
          <p:nvPr/>
        </p:nvGrpSpPr>
        <p:grpSpPr>
          <a:xfrm>
            <a:off x="16278840" y="21888000"/>
            <a:ext cx="4707360" cy="650880"/>
            <a:chOff x="16278840" y="21888000"/>
            <a:chExt cx="4707360" cy="650880"/>
          </a:xfrm>
        </p:grpSpPr>
        <p:sp>
          <p:nvSpPr>
            <p:cNvPr id="54" name="CustomShape 17"/>
            <p:cNvSpPr/>
            <p:nvPr/>
          </p:nvSpPr>
          <p:spPr>
            <a:xfrm>
              <a:off x="16278840" y="21929760"/>
              <a:ext cx="4707360" cy="567360"/>
            </a:xfrm>
            <a:prstGeom prst="rect">
              <a:avLst/>
            </a:prstGeom>
            <a:solidFill>
              <a:srgbClr val="942192"/>
            </a:solidFill>
            <a:ln w="12600">
              <a:noFill/>
            </a:ln>
          </p:spPr>
          <p:style>
            <a:lnRef idx="0"/>
            <a:fillRef idx="0"/>
            <a:effectRef idx="0"/>
            <a:fontRef idx="minor"/>
          </p:style>
        </p:sp>
        <p:sp>
          <p:nvSpPr>
            <p:cNvPr id="55" name="CustomShape 18"/>
            <p:cNvSpPr/>
            <p:nvPr/>
          </p:nvSpPr>
          <p:spPr>
            <a:xfrm>
              <a:off x="16278840" y="21888000"/>
              <a:ext cx="4707360" cy="650880"/>
            </a:xfrm>
            <a:prstGeom prst="rect">
              <a:avLst/>
            </a:prstGeom>
            <a:noFill/>
            <a:ln w="3240">
              <a:noFill/>
            </a:ln>
          </p:spPr>
          <p:style>
            <a:lnRef idx="0"/>
            <a:fillRef idx="0"/>
            <a:effectRef idx="0"/>
            <a:fontRef idx="minor"/>
          </p:style>
          <p:txBody>
            <a:bodyPr lIns="22320" rIns="22320" tIns="22320" bIns="22320" anchor="ctr"/>
            <a:p>
              <a:pPr algn="ctr">
                <a:lnSpc>
                  <a:spcPct val="100000"/>
                </a:lnSpc>
              </a:pPr>
              <a:r>
                <a:rPr b="1" lang="en-GB" sz="4000" spc="-1" strike="noStrike">
                  <a:solidFill>
                    <a:srgbClr val="ffffff"/>
                  </a:solidFill>
                  <a:latin typeface="Arial"/>
                  <a:ea typeface="Arial"/>
                </a:rPr>
                <a:t>References</a:t>
              </a:r>
              <a:endParaRPr b="0" lang="en-GB" sz="4000" spc="-1" strike="noStrike">
                <a:latin typeface="Arial"/>
              </a:endParaRPr>
            </a:p>
          </p:txBody>
        </p:sp>
      </p:grpSp>
      <p:sp>
        <p:nvSpPr>
          <p:cNvPr id="56" name="CustomShape 19"/>
          <p:cNvSpPr/>
          <p:nvPr/>
        </p:nvSpPr>
        <p:spPr>
          <a:xfrm>
            <a:off x="16267680" y="22788000"/>
            <a:ext cx="4707360" cy="3852000"/>
          </a:xfrm>
          <a:prstGeom prst="rect">
            <a:avLst/>
          </a:prstGeom>
          <a:solidFill>
            <a:srgbClr val="ffffff">
              <a:alpha val="81000"/>
            </a:srgbClr>
          </a:solidFill>
          <a:ln w="3240">
            <a:noFill/>
          </a:ln>
        </p:spPr>
        <p:style>
          <a:lnRef idx="0"/>
          <a:fillRef idx="0"/>
          <a:effectRef idx="0"/>
          <a:fontRef idx="minor"/>
        </p:style>
        <p:txBody>
          <a:bodyPr lIns="22320" rIns="22320" tIns="22320" bIns="22320"/>
          <a:p>
            <a:pPr algn="just">
              <a:lnSpc>
                <a:spcPct val="100000"/>
              </a:lnSpc>
            </a:pPr>
            <a:r>
              <a:rPr b="0" lang="en-GB" sz="2400" spc="-1" strike="noStrike">
                <a:solidFill>
                  <a:srgbClr val="000000"/>
                </a:solidFill>
                <a:latin typeface="Arial"/>
                <a:ea typeface="Arial"/>
              </a:rPr>
              <a:t>1 - Dorling, K., Heinrichs, J., Messier, G. and Magierowski, S. (2017). Vehicle Routing Problems for Drone Delivery. IEEE Transactions on Systems, Man, and Cybernetics: Systems, 47(1), pp.70-71.</a:t>
            </a:r>
            <a:endParaRPr b="0" lang="en-GB" sz="2400" spc="-1" strike="noStrike">
              <a:latin typeface="Arial"/>
            </a:endParaRPr>
          </a:p>
          <a:p>
            <a:pPr algn="just">
              <a:lnSpc>
                <a:spcPct val="100000"/>
              </a:lnSpc>
            </a:pPr>
            <a:r>
              <a:rPr b="0" lang="en-GB" sz="2400" spc="-1" strike="noStrike">
                <a:solidFill>
                  <a:srgbClr val="000000"/>
                </a:solidFill>
                <a:latin typeface="Arial"/>
                <a:ea typeface="Arial"/>
              </a:rPr>
              <a:t>2 - McKinsey &amp; Company (2016). Parcel delivery. The future of of last mile. [online] pp.9-9. Available at: https://mck.co/34XcEXR</a:t>
            </a:r>
            <a:endParaRPr b="0" lang="en-GB" sz="2400" spc="-1" strike="noStrike">
              <a:latin typeface="Arial"/>
            </a:endParaRPr>
          </a:p>
        </p:txBody>
      </p:sp>
      <p:sp>
        <p:nvSpPr>
          <p:cNvPr id="57" name="CustomShape 20"/>
          <p:cNvSpPr/>
          <p:nvPr/>
        </p:nvSpPr>
        <p:spPr>
          <a:xfrm>
            <a:off x="737280" y="3902400"/>
            <a:ext cx="4690800" cy="9884880"/>
          </a:xfrm>
          <a:prstGeom prst="rect">
            <a:avLst/>
          </a:prstGeom>
          <a:solidFill>
            <a:srgbClr val="ffffff">
              <a:alpha val="81000"/>
            </a:srgbClr>
          </a:solidFill>
          <a:ln w="3240">
            <a:noFill/>
          </a:ln>
        </p:spPr>
        <p:style>
          <a:lnRef idx="0"/>
          <a:fillRef idx="0"/>
          <a:effectRef idx="0"/>
          <a:fontRef idx="minor"/>
        </p:style>
        <p:txBody>
          <a:bodyPr lIns="22320" rIns="22320" tIns="22320" bIns="22320"/>
          <a:p>
            <a:pPr>
              <a:lnSpc>
                <a:spcPct val="100000"/>
              </a:lnSpc>
            </a:pPr>
            <a:r>
              <a:rPr b="0" lang="en-GB" sz="2400" spc="-1" strike="noStrike">
                <a:solidFill>
                  <a:srgbClr val="000000"/>
                </a:solidFill>
                <a:latin typeface="Arial"/>
                <a:ea typeface="Arial"/>
              </a:rPr>
              <a:t>Drones are an up-and-coming method of delivering items to customers. They have not been extensively used as of yet, due to being a relatively new technology. There are also some hardware limitations of the drones. These limitations include maximum flight distance, weight capacity, adverse weather conditions, and legal issues </a:t>
            </a:r>
            <a:r>
              <a:rPr b="0" lang="en-GB" sz="2400" spc="-1" strike="noStrike">
                <a:solidFill>
                  <a:srgbClr val="000000"/>
                </a:solidFill>
                <a:latin typeface="Arial"/>
                <a:ea typeface="Arial"/>
              </a:rPr>
              <a:t>(Doring et al.,2017).</a:t>
            </a:r>
            <a:endParaRPr b="0" lang="en-GB" sz="2400" spc="-1" strike="noStrike">
              <a:latin typeface="Arial"/>
            </a:endParaRPr>
          </a:p>
          <a:p>
            <a:pPr>
              <a:lnSpc>
                <a:spcPct val="100000"/>
              </a:lnSpc>
            </a:pPr>
            <a:r>
              <a:rPr b="0" lang="en-GB" sz="2400" spc="-1" strike="noStrike">
                <a:solidFill>
                  <a:srgbClr val="000000"/>
                </a:solidFill>
                <a:latin typeface="Arial"/>
                <a:ea typeface="Arial"/>
              </a:rPr>
              <a:t>However, as drone technology advances they will be able to fly further and carry more weight.</a:t>
            </a:r>
            <a:endParaRPr b="0" lang="en-GB" sz="2400" spc="-1" strike="noStrike">
              <a:latin typeface="Arial"/>
            </a:endParaRPr>
          </a:p>
          <a:p>
            <a:pPr>
              <a:lnSpc>
                <a:spcPct val="100000"/>
              </a:lnSpc>
            </a:pPr>
            <a:r>
              <a:rPr b="0" lang="en-GB" sz="2400" spc="-1" strike="noStrike">
                <a:solidFill>
                  <a:srgbClr val="000000"/>
                </a:solidFill>
                <a:latin typeface="Arial"/>
                <a:ea typeface="Arial"/>
              </a:rPr>
              <a:t>The demand from customers is high, with many being happy to pay extra for same-day delivery (McKinsey &amp; Company, 2016).</a:t>
            </a: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400" spc="-1" strike="noStrike">
                <a:solidFill>
                  <a:srgbClr val="000000"/>
                </a:solidFill>
                <a:latin typeface="Arial"/>
                <a:ea typeface="Arial"/>
              </a:rPr>
              <a:t>This combination of demand from customers and advances in drone technology will lead to an increase in their use. It is safe to imagine a situation in the near future where drones are able to carry multiple items to multiple customers in a single flight.</a:t>
            </a:r>
            <a:endParaRPr b="0" lang="en-GB" sz="2400" spc="-1" strike="noStrike">
              <a:latin typeface="Arial"/>
            </a:endParaRPr>
          </a:p>
          <a:p>
            <a:pPr>
              <a:lnSpc>
                <a:spcPct val="100000"/>
              </a:lnSpc>
            </a:pPr>
            <a:endParaRPr b="0" lang="en-GB" sz="2400" spc="-1" strike="noStrike">
              <a:latin typeface="Arial"/>
            </a:endParaRPr>
          </a:p>
        </p:txBody>
      </p:sp>
      <p:sp>
        <p:nvSpPr>
          <p:cNvPr id="58" name="CustomShape 21"/>
          <p:cNvSpPr/>
          <p:nvPr/>
        </p:nvSpPr>
        <p:spPr>
          <a:xfrm>
            <a:off x="737280" y="14674680"/>
            <a:ext cx="4690800" cy="2602800"/>
          </a:xfrm>
          <a:prstGeom prst="rect">
            <a:avLst/>
          </a:prstGeom>
          <a:solidFill>
            <a:srgbClr val="ffffff">
              <a:alpha val="81000"/>
            </a:srgbClr>
          </a:solidFill>
          <a:ln w="3240">
            <a:noFill/>
          </a:ln>
        </p:spPr>
        <p:style>
          <a:lnRef idx="0"/>
          <a:fillRef idx="0"/>
          <a:effectRef idx="0"/>
          <a:fontRef idx="minor"/>
        </p:style>
        <p:txBody>
          <a:bodyPr lIns="22320" rIns="22320" tIns="22320" bIns="22320"/>
          <a:p>
            <a:pPr>
              <a:lnSpc>
                <a:spcPct val="100000"/>
              </a:lnSpc>
            </a:pPr>
            <a:r>
              <a:rPr b="0" lang="en-GB" sz="2400" spc="-1" strike="noStrike">
                <a:solidFill>
                  <a:srgbClr val="000000"/>
                </a:solidFill>
                <a:latin typeface="Arial"/>
                <a:ea typeface="Arial"/>
              </a:rPr>
              <a:t>The aim of this project is to build a software solution to create an efficient delivery schedule. The schedule should be optimised to reduce the total amount of time taken for each customer to receive their item.</a:t>
            </a:r>
            <a:endParaRPr b="0" lang="en-GB" sz="2400" spc="-1" strike="noStrike">
              <a:latin typeface="Arial"/>
            </a:endParaRPr>
          </a:p>
        </p:txBody>
      </p:sp>
      <p:sp>
        <p:nvSpPr>
          <p:cNvPr id="59" name="CustomShape 22"/>
          <p:cNvSpPr/>
          <p:nvPr/>
        </p:nvSpPr>
        <p:spPr>
          <a:xfrm>
            <a:off x="736200" y="22275720"/>
            <a:ext cx="4690800" cy="4796640"/>
          </a:xfrm>
          <a:prstGeom prst="rect">
            <a:avLst/>
          </a:prstGeom>
          <a:solidFill>
            <a:srgbClr val="ffffff">
              <a:alpha val="81000"/>
            </a:srgbClr>
          </a:solidFill>
          <a:ln w="3240">
            <a:noFill/>
          </a:ln>
        </p:spPr>
        <p:style>
          <a:lnRef idx="0"/>
          <a:fillRef idx="0"/>
          <a:effectRef idx="0"/>
          <a:fontRef idx="minor"/>
        </p:style>
        <p:txBody>
          <a:bodyPr lIns="22320" rIns="22320" tIns="22320" bIns="22320"/>
          <a:p>
            <a:pPr>
              <a:lnSpc>
                <a:spcPct val="100000"/>
              </a:lnSpc>
            </a:pPr>
            <a:r>
              <a:rPr b="0" lang="en-GB" sz="2400" spc="-1" strike="noStrike">
                <a:solidFill>
                  <a:srgbClr val="000000"/>
                </a:solidFill>
                <a:latin typeface="Arial"/>
                <a:ea typeface="Arial"/>
              </a:rPr>
              <a:t>Two techniques are deployed to create a schedule:</a:t>
            </a:r>
            <a:endParaRPr b="0" lang="en-GB" sz="2400" spc="-1" strike="noStrike">
              <a:latin typeface="Arial"/>
            </a:endParaRPr>
          </a:p>
          <a:p>
            <a:pPr>
              <a:lnSpc>
                <a:spcPct val="100000"/>
              </a:lnSpc>
            </a:pPr>
            <a:r>
              <a:rPr b="0" lang="en-GB" sz="2400" spc="-1" strike="noStrike">
                <a:solidFill>
                  <a:srgbClr val="000000"/>
                </a:solidFill>
                <a:latin typeface="Arial"/>
                <a:ea typeface="Arial"/>
              </a:rPr>
              <a:t>- Customers are split into groups based on how close they are to one another geographically.</a:t>
            </a:r>
            <a:endParaRPr b="0" lang="en-GB" sz="2400" spc="-1" strike="noStrike">
              <a:latin typeface="Arial"/>
            </a:endParaRPr>
          </a:p>
          <a:p>
            <a:pPr>
              <a:lnSpc>
                <a:spcPct val="100000"/>
              </a:lnSpc>
            </a:pPr>
            <a:r>
              <a:rPr b="0" lang="en-GB" sz="2400" spc="-1" strike="noStrike">
                <a:solidFill>
                  <a:srgbClr val="000000"/>
                </a:solidFill>
                <a:latin typeface="Arial"/>
                <a:ea typeface="Arial"/>
              </a:rPr>
              <a:t>- A path finding algorithm is used to find a route for each drone to follow. </a:t>
            </a:r>
            <a:endParaRPr b="0" lang="en-GB" sz="2400" spc="-1" strike="noStrike">
              <a:latin typeface="Arial"/>
            </a:endParaRPr>
          </a:p>
          <a:p>
            <a:pPr>
              <a:lnSpc>
                <a:spcPct val="100000"/>
              </a:lnSpc>
            </a:pPr>
            <a:r>
              <a:rPr b="0" lang="en-GB" sz="2400" spc="-1" strike="noStrike">
                <a:solidFill>
                  <a:srgbClr val="000000"/>
                </a:solidFill>
                <a:latin typeface="Arial"/>
                <a:ea typeface="Arial"/>
              </a:rPr>
              <a:t>Two path-finding algorithms were implemented to allow comparison of their suitability for the task: Genetic Algorithm (GA) and Greedy Best First (GBF).</a:t>
            </a:r>
            <a:endParaRPr b="0" lang="en-GB" sz="2400" spc="-1" strike="noStrike">
              <a:latin typeface="Arial"/>
            </a:endParaRPr>
          </a:p>
        </p:txBody>
      </p:sp>
      <p:sp>
        <p:nvSpPr>
          <p:cNvPr id="60" name="CustomShape 23"/>
          <p:cNvSpPr/>
          <p:nvPr/>
        </p:nvSpPr>
        <p:spPr>
          <a:xfrm>
            <a:off x="16267680" y="3971520"/>
            <a:ext cx="4707360" cy="11075760"/>
          </a:xfrm>
          <a:prstGeom prst="rect">
            <a:avLst/>
          </a:prstGeom>
          <a:solidFill>
            <a:srgbClr val="ffffff">
              <a:alpha val="81000"/>
            </a:srgbClr>
          </a:solidFill>
          <a:ln w="3240">
            <a:noFill/>
          </a:ln>
        </p:spPr>
        <p:style>
          <a:lnRef idx="0"/>
          <a:fillRef idx="0"/>
          <a:effectRef idx="0"/>
          <a:fontRef idx="minor"/>
        </p:style>
        <p:txBody>
          <a:bodyPr lIns="22320" rIns="22320" tIns="22320" bIns="22320"/>
          <a:p>
            <a:pPr>
              <a:lnSpc>
                <a:spcPct val="100000"/>
              </a:lnSpc>
            </a:pPr>
            <a:r>
              <a:rPr b="0" lang="en-GB" sz="2400" spc="-1" strike="noStrike">
                <a:solidFill>
                  <a:srgbClr val="000000"/>
                </a:solidFill>
                <a:latin typeface="Arial"/>
                <a:ea typeface="Arial"/>
              </a:rPr>
              <a:t>- The project demonstrates that artificial intelligence can be a useful tool in delivery scheduling. The solution created is able to produce an efficient schedule quickly and easily. It also allows comparison of different path finding algorithms.</a:t>
            </a:r>
            <a:endParaRPr b="0" lang="en-GB" sz="2400" spc="-1" strike="noStrike">
              <a:latin typeface="Arial"/>
            </a:endParaRPr>
          </a:p>
          <a:p>
            <a:pPr>
              <a:lnSpc>
                <a:spcPct val="100000"/>
              </a:lnSpc>
            </a:pPr>
            <a:r>
              <a:rPr b="0" lang="en-GB" sz="2400" spc="-1" strike="noStrike">
                <a:solidFill>
                  <a:srgbClr val="000000"/>
                </a:solidFill>
                <a:latin typeface="Arial"/>
                <a:ea typeface="Arial"/>
              </a:rPr>
              <a:t>- The algorithms are potentially not as optimal as possible, as many factors haven’t been considered due to time limitations of this project. Factors such as the amount of time a customer has been waiting could be considered, so that customers who have waited a long time are given priority in the queue.</a:t>
            </a:r>
            <a:endParaRPr b="0" lang="en-GB" sz="2400" spc="-1" strike="noStrike">
              <a:latin typeface="Arial"/>
            </a:endParaRPr>
          </a:p>
          <a:p>
            <a:pPr>
              <a:lnSpc>
                <a:spcPct val="100000"/>
              </a:lnSpc>
            </a:pPr>
            <a:r>
              <a:rPr b="0" lang="en-GB" sz="2400" spc="-1" strike="noStrike">
                <a:solidFill>
                  <a:srgbClr val="000000"/>
                </a:solidFill>
                <a:latin typeface="Arial"/>
                <a:ea typeface="Arial"/>
              </a:rPr>
              <a:t>- Additionally, the software could be expanded to provide more of a ‘real-time’ environment, showing the current location of drones and sorting new orders into new groups to be completed once drones have completed the route they are on.</a:t>
            </a:r>
            <a:endParaRPr b="0" lang="en-GB" sz="2400" spc="-1" strike="noStrike">
              <a:latin typeface="Arial"/>
            </a:endParaRPr>
          </a:p>
          <a:p>
            <a:pPr>
              <a:lnSpc>
                <a:spcPct val="100000"/>
              </a:lnSpc>
            </a:pPr>
            <a:r>
              <a:rPr b="0" lang="en-GB" sz="2400" spc="-1" strike="noStrike">
                <a:solidFill>
                  <a:srgbClr val="000000"/>
                </a:solidFill>
                <a:latin typeface="Arial"/>
                <a:ea typeface="Arial"/>
              </a:rPr>
              <a:t>- Weight of items is not currently taken into account. In a real system this would be a key consideration, so would need to be added.</a:t>
            </a:r>
            <a:endParaRPr b="0" lang="en-GB" sz="2400" spc="-1" strike="noStrike">
              <a:latin typeface="Arial"/>
            </a:endParaRPr>
          </a:p>
          <a:p>
            <a:pPr>
              <a:lnSpc>
                <a:spcPct val="100000"/>
              </a:lnSpc>
            </a:pPr>
            <a:r>
              <a:rPr b="0" lang="en-GB" sz="2400" spc="-1" strike="noStrike">
                <a:solidFill>
                  <a:srgbClr val="000000"/>
                </a:solidFill>
                <a:latin typeface="Arial"/>
                <a:ea typeface="Arial"/>
              </a:rPr>
              <a:t>- Future work would need to be carried out to implement these features before the system was ready for commercial use.</a:t>
            </a:r>
            <a:endParaRPr b="0" lang="en-GB" sz="2400" spc="-1" strike="noStrike">
              <a:latin typeface="Arial"/>
            </a:endParaRPr>
          </a:p>
        </p:txBody>
      </p:sp>
      <p:sp>
        <p:nvSpPr>
          <p:cNvPr id="61" name="CustomShape 24"/>
          <p:cNvSpPr/>
          <p:nvPr/>
        </p:nvSpPr>
        <p:spPr>
          <a:xfrm>
            <a:off x="370080" y="246960"/>
            <a:ext cx="20644200" cy="2540880"/>
          </a:xfrm>
          <a:prstGeom prst="rect">
            <a:avLst/>
          </a:prstGeom>
          <a:noFill/>
          <a:ln w="3240">
            <a:noFill/>
          </a:ln>
        </p:spPr>
        <p:style>
          <a:lnRef idx="0"/>
          <a:fillRef idx="0"/>
          <a:effectRef idx="0"/>
          <a:fontRef idx="minor"/>
        </p:style>
        <p:txBody>
          <a:bodyPr lIns="22320" rIns="22320" tIns="22320" bIns="22320"/>
          <a:p>
            <a:pPr algn="ctr">
              <a:lnSpc>
                <a:spcPct val="100000"/>
              </a:lnSpc>
            </a:pPr>
            <a:r>
              <a:rPr b="1" lang="en-GB" sz="8200" spc="-1" strike="noStrike">
                <a:solidFill>
                  <a:srgbClr val="000000"/>
                </a:solidFill>
                <a:latin typeface="Arial"/>
                <a:ea typeface="Arial"/>
              </a:rPr>
              <a:t>Drone Delivery Scheduling</a:t>
            </a:r>
            <a:endParaRPr b="0" lang="en-GB" sz="8200" spc="-1" strike="noStrike">
              <a:latin typeface="Arial"/>
            </a:endParaRPr>
          </a:p>
        </p:txBody>
      </p:sp>
      <p:sp>
        <p:nvSpPr>
          <p:cNvPr id="62" name="CustomShape 25"/>
          <p:cNvSpPr/>
          <p:nvPr/>
        </p:nvSpPr>
        <p:spPr>
          <a:xfrm>
            <a:off x="737280" y="2442600"/>
            <a:ext cx="6678000" cy="591120"/>
          </a:xfrm>
          <a:prstGeom prst="rect">
            <a:avLst/>
          </a:prstGeom>
          <a:noFill/>
          <a:ln w="3240">
            <a:noFill/>
          </a:ln>
        </p:spPr>
        <p:style>
          <a:lnRef idx="0"/>
          <a:fillRef idx="0"/>
          <a:effectRef idx="0"/>
          <a:fontRef idx="minor"/>
        </p:style>
        <p:txBody>
          <a:bodyPr lIns="22320" rIns="22320" tIns="22320" bIns="22320"/>
          <a:p>
            <a:pPr>
              <a:lnSpc>
                <a:spcPct val="100000"/>
              </a:lnSpc>
            </a:pPr>
            <a:r>
              <a:rPr b="0" lang="en-GB" sz="3600" spc="-1" strike="noStrike">
                <a:solidFill>
                  <a:srgbClr val="000000"/>
                </a:solidFill>
                <a:latin typeface="Arial"/>
                <a:ea typeface="Arial"/>
              </a:rPr>
              <a:t>Andrew Trail &amp; Dr. Kit-ying Hui</a:t>
            </a:r>
            <a:endParaRPr b="0" lang="en-GB" sz="3600" spc="-1" strike="noStrike">
              <a:latin typeface="Arial"/>
            </a:endParaRPr>
          </a:p>
        </p:txBody>
      </p:sp>
      <p:pic>
        <p:nvPicPr>
          <p:cNvPr id="63" name="Image" descr=""/>
          <p:cNvPicPr/>
          <p:nvPr/>
        </p:nvPicPr>
        <p:blipFill>
          <a:blip r:embed="rId1"/>
          <a:stretch/>
        </p:blipFill>
        <p:spPr>
          <a:xfrm>
            <a:off x="573120" y="26919720"/>
            <a:ext cx="10632600" cy="3316320"/>
          </a:xfrm>
          <a:prstGeom prst="rect">
            <a:avLst/>
          </a:prstGeom>
          <a:ln w="12600">
            <a:noFill/>
          </a:ln>
        </p:spPr>
      </p:pic>
      <p:sp>
        <p:nvSpPr>
          <p:cNvPr id="64" name="CustomShape 26"/>
          <p:cNvSpPr/>
          <p:nvPr/>
        </p:nvSpPr>
        <p:spPr>
          <a:xfrm>
            <a:off x="11351520" y="27252000"/>
            <a:ext cx="8877960" cy="2784600"/>
          </a:xfrm>
          <a:prstGeom prst="rect">
            <a:avLst/>
          </a:prstGeom>
          <a:noFill/>
          <a:ln w="3240">
            <a:noFill/>
          </a:ln>
        </p:spPr>
        <p:style>
          <a:lnRef idx="0"/>
          <a:fillRef idx="0"/>
          <a:effectRef idx="0"/>
          <a:fontRef idx="minor"/>
        </p:style>
        <p:txBody>
          <a:bodyPr wrap="none" lIns="22320" rIns="22320" tIns="22320" bIns="22320"/>
          <a:p>
            <a:pPr>
              <a:lnSpc>
                <a:spcPct val="100000"/>
              </a:lnSpc>
            </a:pPr>
            <a:r>
              <a:rPr b="0" lang="en-GB" sz="6000" spc="-1" strike="noStrike">
                <a:solidFill>
                  <a:srgbClr val="000000"/>
                </a:solidFill>
                <a:latin typeface="Calibri"/>
                <a:ea typeface="Calibri"/>
              </a:rPr>
              <a:t>BSc. (Hons) Computing</a:t>
            </a:r>
            <a:endParaRPr b="0" lang="en-GB" sz="6000" spc="-1" strike="noStrike">
              <a:latin typeface="Arial"/>
            </a:endParaRPr>
          </a:p>
          <a:p>
            <a:pPr>
              <a:lnSpc>
                <a:spcPct val="100000"/>
              </a:lnSpc>
            </a:pPr>
            <a:r>
              <a:rPr b="0" lang="en-GB" sz="6000" spc="-1" strike="noStrike">
                <a:solidFill>
                  <a:srgbClr val="000000"/>
                </a:solidFill>
                <a:latin typeface="Calibri"/>
                <a:ea typeface="Calibri"/>
              </a:rPr>
              <a:t>(Application Software</a:t>
            </a:r>
            <a:endParaRPr b="0" lang="en-GB" sz="6000" spc="-1" strike="noStrike">
              <a:latin typeface="Arial"/>
            </a:endParaRPr>
          </a:p>
          <a:p>
            <a:pPr>
              <a:lnSpc>
                <a:spcPct val="100000"/>
              </a:lnSpc>
            </a:pPr>
            <a:r>
              <a:rPr b="0" lang="en-GB" sz="6000" spc="-1" strike="noStrike">
                <a:solidFill>
                  <a:srgbClr val="000000"/>
                </a:solidFill>
                <a:latin typeface="Calibri"/>
                <a:ea typeface="Calibri"/>
              </a:rPr>
              <a:t>Development</a:t>
            </a:r>
            <a:endParaRPr b="0" lang="en-GB" sz="6000" spc="-1" strike="noStrike">
              <a:latin typeface="Arial"/>
            </a:endParaRPr>
          </a:p>
        </p:txBody>
      </p:sp>
      <p:sp>
        <p:nvSpPr>
          <p:cNvPr id="65" name="CustomShape 27"/>
          <p:cNvSpPr/>
          <p:nvPr/>
        </p:nvSpPr>
        <p:spPr>
          <a:xfrm>
            <a:off x="370080" y="1584000"/>
            <a:ext cx="20644200" cy="773640"/>
          </a:xfrm>
          <a:prstGeom prst="rect">
            <a:avLst/>
          </a:prstGeom>
          <a:noFill/>
          <a:ln w="3240">
            <a:noFill/>
          </a:ln>
        </p:spPr>
        <p:style>
          <a:lnRef idx="0"/>
          <a:fillRef idx="0"/>
          <a:effectRef idx="0"/>
          <a:fontRef idx="minor"/>
        </p:style>
        <p:txBody>
          <a:bodyPr lIns="22320" rIns="22320" tIns="22320" bIns="22320"/>
          <a:p>
            <a:pPr algn="ctr">
              <a:lnSpc>
                <a:spcPct val="100000"/>
              </a:lnSpc>
            </a:pPr>
            <a:r>
              <a:rPr b="1" lang="en-GB" sz="4800" spc="-1" strike="noStrike">
                <a:solidFill>
                  <a:srgbClr val="000000"/>
                </a:solidFill>
                <a:latin typeface="Arial"/>
                <a:ea typeface="Arial"/>
              </a:rPr>
              <a:t>Clustering and Path Finding to produce a schedule</a:t>
            </a:r>
            <a:endParaRPr b="0" lang="en-GB" sz="4800" spc="-1" strike="noStrike">
              <a:latin typeface="Arial"/>
            </a:endParaRPr>
          </a:p>
        </p:txBody>
      </p:sp>
      <p:pic>
        <p:nvPicPr>
          <p:cNvPr id="66" name="" descr=""/>
          <p:cNvPicPr/>
          <p:nvPr/>
        </p:nvPicPr>
        <p:blipFill>
          <a:blip r:embed="rId2"/>
          <a:stretch/>
        </p:blipFill>
        <p:spPr>
          <a:xfrm>
            <a:off x="738000" y="18316800"/>
            <a:ext cx="4684320" cy="2974680"/>
          </a:xfrm>
          <a:prstGeom prst="rect">
            <a:avLst/>
          </a:prstGeom>
          <a:ln>
            <a:noFill/>
          </a:ln>
        </p:spPr>
      </p:pic>
      <p:sp>
        <p:nvSpPr>
          <p:cNvPr id="67" name="CustomShape 28"/>
          <p:cNvSpPr/>
          <p:nvPr/>
        </p:nvSpPr>
        <p:spPr>
          <a:xfrm>
            <a:off x="738000" y="21330000"/>
            <a:ext cx="4690800" cy="773280"/>
          </a:xfrm>
          <a:prstGeom prst="rect">
            <a:avLst/>
          </a:prstGeom>
          <a:solidFill>
            <a:srgbClr val="ffffff">
              <a:alpha val="81000"/>
            </a:srgbClr>
          </a:solidFill>
          <a:ln w="3240">
            <a:noFill/>
          </a:ln>
        </p:spPr>
        <p:style>
          <a:lnRef idx="0"/>
          <a:fillRef idx="0"/>
          <a:effectRef idx="0"/>
          <a:fontRef idx="minor"/>
        </p:style>
        <p:txBody>
          <a:bodyPr lIns="22320" rIns="22320" tIns="22320" bIns="22320"/>
          <a:p>
            <a:pPr algn="ctr">
              <a:lnSpc>
                <a:spcPct val="100000"/>
              </a:lnSpc>
            </a:pPr>
            <a:r>
              <a:rPr b="0" lang="en-GB" sz="2400" spc="-1" strike="noStrike">
                <a:solidFill>
                  <a:srgbClr val="000000"/>
                </a:solidFill>
                <a:latin typeface="Arial"/>
                <a:ea typeface="Arial"/>
              </a:rPr>
              <a:t>Figure 1: A set of customers split into groups with routes generated</a:t>
            </a:r>
            <a:endParaRPr b="0" lang="en-GB" sz="2400" spc="-1" strike="noStrike">
              <a:latin typeface="Arial"/>
            </a:endParaRPr>
          </a:p>
        </p:txBody>
      </p:sp>
      <p:pic>
        <p:nvPicPr>
          <p:cNvPr id="68" name="" descr=""/>
          <p:cNvPicPr/>
          <p:nvPr/>
        </p:nvPicPr>
        <p:blipFill>
          <a:blip r:embed="rId3"/>
          <a:stretch/>
        </p:blipFill>
        <p:spPr>
          <a:xfrm>
            <a:off x="5909040" y="4032000"/>
            <a:ext cx="4758480" cy="4762080"/>
          </a:xfrm>
          <a:prstGeom prst="rect">
            <a:avLst/>
          </a:prstGeom>
          <a:ln>
            <a:noFill/>
          </a:ln>
        </p:spPr>
      </p:pic>
      <p:sp>
        <p:nvSpPr>
          <p:cNvPr id="69" name="CustomShape 29"/>
          <p:cNvSpPr/>
          <p:nvPr/>
        </p:nvSpPr>
        <p:spPr>
          <a:xfrm>
            <a:off x="5904000" y="8821440"/>
            <a:ext cx="4751280" cy="861840"/>
          </a:xfrm>
          <a:prstGeom prst="rect">
            <a:avLst/>
          </a:prstGeom>
          <a:solidFill>
            <a:srgbClr val="ffffff">
              <a:alpha val="81000"/>
            </a:srgbClr>
          </a:solidFill>
          <a:ln w="3240">
            <a:noFill/>
          </a:ln>
        </p:spPr>
        <p:style>
          <a:lnRef idx="0"/>
          <a:fillRef idx="0"/>
          <a:effectRef idx="0"/>
          <a:fontRef idx="minor"/>
        </p:style>
        <p:txBody>
          <a:bodyPr lIns="22320" rIns="22320" tIns="22320" bIns="22320"/>
          <a:p>
            <a:pPr algn="ctr">
              <a:lnSpc>
                <a:spcPct val="100000"/>
              </a:lnSpc>
            </a:pPr>
            <a:r>
              <a:rPr b="0" lang="en-GB" sz="2400" spc="-1" strike="noStrike">
                <a:solidFill>
                  <a:srgbClr val="000000"/>
                </a:solidFill>
                <a:latin typeface="Arial"/>
                <a:ea typeface="Arial"/>
              </a:rPr>
              <a:t>Figure 2: Customers grouped into 5 clusters by location</a:t>
            </a:r>
            <a:endParaRPr b="0" lang="en-GB" sz="2400" spc="-1" strike="noStrike">
              <a:latin typeface="Arial"/>
            </a:endParaRPr>
          </a:p>
        </p:txBody>
      </p:sp>
      <p:sp>
        <p:nvSpPr>
          <p:cNvPr id="70" name="CustomShape 30"/>
          <p:cNvSpPr/>
          <p:nvPr/>
        </p:nvSpPr>
        <p:spPr>
          <a:xfrm>
            <a:off x="5908320" y="9717120"/>
            <a:ext cx="9879120" cy="7058160"/>
          </a:xfrm>
          <a:prstGeom prst="rect">
            <a:avLst/>
          </a:prstGeom>
          <a:solidFill>
            <a:srgbClr val="ffffff">
              <a:alpha val="81000"/>
            </a:srgbClr>
          </a:solidFill>
          <a:ln w="3240">
            <a:noFill/>
          </a:ln>
        </p:spPr>
        <p:style>
          <a:lnRef idx="0"/>
          <a:fillRef idx="0"/>
          <a:effectRef idx="0"/>
          <a:fontRef idx="minor"/>
        </p:style>
        <p:txBody>
          <a:bodyPr lIns="22320" rIns="22320" tIns="22320" bIns="22320"/>
          <a:p>
            <a:pPr>
              <a:lnSpc>
                <a:spcPct val="100000"/>
              </a:lnSpc>
            </a:pPr>
            <a:r>
              <a:rPr b="0" lang="en-GB" sz="2400" spc="-1" strike="noStrike">
                <a:solidFill>
                  <a:srgbClr val="000000"/>
                </a:solidFill>
                <a:latin typeface="ariel"/>
                <a:ea typeface="Arial"/>
              </a:rPr>
              <a:t>A sample set of data was input for testing purposes. 33 mock customers were added, scattered across Aberdeen. Each marker on the map in Figures 2 and 3 represent a customer.</a:t>
            </a: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400" spc="-1" strike="noStrike">
                <a:solidFill>
                  <a:srgbClr val="000000"/>
                </a:solidFill>
                <a:latin typeface="ariel"/>
                <a:ea typeface="Arial"/>
              </a:rPr>
              <a:t>The clustering algorithm “kMeans” was used to group customers by location. The resulting groups for different numbers of clusters input are shown in Figures 2 and 3.</a:t>
            </a:r>
            <a:endParaRPr b="0" lang="en-GB" sz="2400" spc="-1" strike="noStrike">
              <a:latin typeface="Arial"/>
            </a:endParaRPr>
          </a:p>
          <a:p>
            <a:pPr>
              <a:lnSpc>
                <a:spcPct val="100000"/>
              </a:lnSpc>
            </a:pPr>
            <a:r>
              <a:rPr b="0" lang="en-GB" sz="2400" spc="-1" strike="noStrike">
                <a:solidFill>
                  <a:srgbClr val="000000"/>
                </a:solidFill>
                <a:latin typeface="ariel"/>
                <a:ea typeface="Arial"/>
              </a:rPr>
              <a:t>From this stage, the two path-finding algorithms can be applied to find a route between each customer. If one of the routes is too long to be completed given the input parameters of the drones, the group is split in 2 using “kMeans” again. The process repeats until all groups are given a manageable route, or determined to be impossible.</a:t>
            </a:r>
            <a:endParaRPr b="0" lang="en-GB" sz="2400" spc="-1" strike="noStrike">
              <a:latin typeface="Arial"/>
            </a:endParaRPr>
          </a:p>
          <a:p>
            <a:pPr>
              <a:lnSpc>
                <a:spcPct val="100000"/>
              </a:lnSpc>
            </a:pPr>
            <a:r>
              <a:rPr b="0" lang="en-GB" sz="2400" spc="-1" strike="noStrike">
                <a:solidFill>
                  <a:srgbClr val="000000"/>
                </a:solidFill>
                <a:latin typeface="ariel"/>
                <a:ea typeface="Arial"/>
              </a:rPr>
              <a:t>The path finding algorithms have functions built in to improve the results that are produced. The distance between legs of the route are measured and fed into an algorithm that gives the time required for a drone to complete that leg. This algorithm takes into account the wind speed and direction to produce an accurate result.</a:t>
            </a: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a:p>
            <a:pPr>
              <a:lnSpc>
                <a:spcPct val="100000"/>
              </a:lnSpc>
            </a:pPr>
            <a:endParaRPr b="0" lang="en-GB" sz="2400" spc="-1" strike="noStrike">
              <a:latin typeface="Arial"/>
            </a:endParaRPr>
          </a:p>
        </p:txBody>
      </p:sp>
      <p:pic>
        <p:nvPicPr>
          <p:cNvPr id="71" name="" descr=""/>
          <p:cNvPicPr/>
          <p:nvPr/>
        </p:nvPicPr>
        <p:blipFill>
          <a:blip r:embed="rId4"/>
          <a:stretch/>
        </p:blipFill>
        <p:spPr>
          <a:xfrm>
            <a:off x="11026800" y="4024800"/>
            <a:ext cx="4758480" cy="4769280"/>
          </a:xfrm>
          <a:prstGeom prst="rect">
            <a:avLst/>
          </a:prstGeom>
          <a:ln>
            <a:noFill/>
          </a:ln>
        </p:spPr>
      </p:pic>
      <p:sp>
        <p:nvSpPr>
          <p:cNvPr id="72" name="CustomShape 31"/>
          <p:cNvSpPr/>
          <p:nvPr/>
        </p:nvSpPr>
        <p:spPr>
          <a:xfrm>
            <a:off x="11016000" y="8821440"/>
            <a:ext cx="4751280" cy="861840"/>
          </a:xfrm>
          <a:prstGeom prst="rect">
            <a:avLst/>
          </a:prstGeom>
          <a:solidFill>
            <a:srgbClr val="ffffff">
              <a:alpha val="81000"/>
            </a:srgbClr>
          </a:solidFill>
          <a:ln w="3240">
            <a:noFill/>
          </a:ln>
        </p:spPr>
        <p:style>
          <a:lnRef idx="0"/>
          <a:fillRef idx="0"/>
          <a:effectRef idx="0"/>
          <a:fontRef idx="minor"/>
        </p:style>
        <p:txBody>
          <a:bodyPr lIns="22320" rIns="22320" tIns="22320" bIns="22320"/>
          <a:p>
            <a:pPr algn="ctr">
              <a:lnSpc>
                <a:spcPct val="100000"/>
              </a:lnSpc>
            </a:pPr>
            <a:r>
              <a:rPr b="0" lang="en-GB" sz="2400" spc="-1" strike="noStrike">
                <a:solidFill>
                  <a:srgbClr val="000000"/>
                </a:solidFill>
                <a:latin typeface="Arial"/>
                <a:ea typeface="Arial"/>
              </a:rPr>
              <a:t>Figure 3: Customers grouped into 8 clusters by location</a:t>
            </a:r>
            <a:endParaRPr b="0" lang="en-GB" sz="2400" spc="-1" strike="noStrike">
              <a:latin typeface="Arial"/>
            </a:endParaRPr>
          </a:p>
        </p:txBody>
      </p:sp>
      <p:sp>
        <p:nvSpPr>
          <p:cNvPr id="73" name="CustomShape 32"/>
          <p:cNvSpPr/>
          <p:nvPr/>
        </p:nvSpPr>
        <p:spPr>
          <a:xfrm>
            <a:off x="5904000" y="21745440"/>
            <a:ext cx="4751280" cy="861840"/>
          </a:xfrm>
          <a:prstGeom prst="rect">
            <a:avLst/>
          </a:prstGeom>
          <a:solidFill>
            <a:srgbClr val="ffffff">
              <a:alpha val="81000"/>
            </a:srgbClr>
          </a:solidFill>
          <a:ln w="3240">
            <a:noFill/>
          </a:ln>
        </p:spPr>
        <p:style>
          <a:lnRef idx="0"/>
          <a:fillRef idx="0"/>
          <a:effectRef idx="0"/>
          <a:fontRef idx="minor"/>
        </p:style>
        <p:txBody>
          <a:bodyPr lIns="22320" rIns="22320" tIns="22320" bIns="22320"/>
          <a:p>
            <a:pPr algn="ctr">
              <a:lnSpc>
                <a:spcPct val="100000"/>
              </a:lnSpc>
            </a:pPr>
            <a:r>
              <a:rPr b="0" lang="en-GB" sz="2400" spc="-1" strike="noStrike">
                <a:solidFill>
                  <a:srgbClr val="000000"/>
                </a:solidFill>
                <a:latin typeface="Arial"/>
                <a:ea typeface="Arial"/>
              </a:rPr>
              <a:t>Figure 4: Routes for 5 clusters using the Genetic Algorithm</a:t>
            </a:r>
            <a:endParaRPr b="0" lang="en-GB" sz="2400" spc="-1" strike="noStrike">
              <a:latin typeface="Arial"/>
            </a:endParaRPr>
          </a:p>
        </p:txBody>
      </p:sp>
      <p:sp>
        <p:nvSpPr>
          <p:cNvPr id="74" name="CustomShape 33"/>
          <p:cNvSpPr/>
          <p:nvPr/>
        </p:nvSpPr>
        <p:spPr>
          <a:xfrm>
            <a:off x="11016000" y="21745440"/>
            <a:ext cx="4751280" cy="861840"/>
          </a:xfrm>
          <a:prstGeom prst="rect">
            <a:avLst/>
          </a:prstGeom>
          <a:solidFill>
            <a:srgbClr val="ffffff">
              <a:alpha val="81000"/>
            </a:srgbClr>
          </a:solidFill>
          <a:ln w="3240">
            <a:noFill/>
          </a:ln>
        </p:spPr>
        <p:style>
          <a:lnRef idx="0"/>
          <a:fillRef idx="0"/>
          <a:effectRef idx="0"/>
          <a:fontRef idx="minor"/>
        </p:style>
        <p:txBody>
          <a:bodyPr lIns="22320" rIns="22320" tIns="22320" bIns="22320"/>
          <a:p>
            <a:pPr algn="ctr">
              <a:lnSpc>
                <a:spcPct val="100000"/>
              </a:lnSpc>
            </a:pPr>
            <a:r>
              <a:rPr b="0" lang="en-GB" sz="2400" spc="-1" strike="noStrike">
                <a:solidFill>
                  <a:srgbClr val="000000"/>
                </a:solidFill>
                <a:latin typeface="Arial"/>
                <a:ea typeface="Arial"/>
              </a:rPr>
              <a:t>Figure 5: Routes for 5 clusters using Greedy Best First algorithm</a:t>
            </a:r>
            <a:endParaRPr b="0" lang="en-GB" sz="2400" spc="-1" strike="noStrike">
              <a:latin typeface="Arial"/>
            </a:endParaRPr>
          </a:p>
        </p:txBody>
      </p:sp>
      <p:grpSp>
        <p:nvGrpSpPr>
          <p:cNvPr id="75" name="Group 34"/>
          <p:cNvGrpSpPr/>
          <p:nvPr/>
        </p:nvGrpSpPr>
        <p:grpSpPr>
          <a:xfrm>
            <a:off x="5908320" y="22580280"/>
            <a:ext cx="9879120" cy="650880"/>
            <a:chOff x="5908320" y="22580280"/>
            <a:chExt cx="9879120" cy="650880"/>
          </a:xfrm>
        </p:grpSpPr>
        <p:sp>
          <p:nvSpPr>
            <p:cNvPr id="76" name="CustomShape 35"/>
            <p:cNvSpPr/>
            <p:nvPr/>
          </p:nvSpPr>
          <p:spPr>
            <a:xfrm>
              <a:off x="5908320" y="22621680"/>
              <a:ext cx="9879120" cy="567360"/>
            </a:xfrm>
            <a:prstGeom prst="rect">
              <a:avLst/>
            </a:prstGeom>
            <a:solidFill>
              <a:srgbClr val="942192"/>
            </a:solidFill>
            <a:ln w="12600">
              <a:noFill/>
            </a:ln>
          </p:spPr>
          <p:style>
            <a:lnRef idx="0"/>
            <a:fillRef idx="0"/>
            <a:effectRef idx="0"/>
            <a:fontRef idx="minor"/>
          </p:style>
        </p:sp>
        <p:sp>
          <p:nvSpPr>
            <p:cNvPr id="77" name="CustomShape 36"/>
            <p:cNvSpPr/>
            <p:nvPr/>
          </p:nvSpPr>
          <p:spPr>
            <a:xfrm>
              <a:off x="5908320" y="22580280"/>
              <a:ext cx="9879120" cy="650880"/>
            </a:xfrm>
            <a:prstGeom prst="rect">
              <a:avLst/>
            </a:prstGeom>
            <a:noFill/>
            <a:ln w="3240">
              <a:noFill/>
            </a:ln>
          </p:spPr>
          <p:style>
            <a:lnRef idx="0"/>
            <a:fillRef idx="0"/>
            <a:effectRef idx="0"/>
            <a:fontRef idx="minor"/>
          </p:style>
          <p:txBody>
            <a:bodyPr lIns="22320" rIns="22320" tIns="22320" bIns="22320" anchor="ctr"/>
            <a:p>
              <a:pPr algn="ctr">
                <a:lnSpc>
                  <a:spcPct val="100000"/>
                </a:lnSpc>
              </a:pPr>
              <a:r>
                <a:rPr b="1" lang="en-GB" sz="4000" spc="-1" strike="noStrike">
                  <a:solidFill>
                    <a:srgbClr val="ffffff"/>
                  </a:solidFill>
                  <a:latin typeface="Arial"/>
                  <a:ea typeface="Arial"/>
                </a:rPr>
                <a:t>Evaluation</a:t>
              </a:r>
              <a:endParaRPr b="0" lang="en-GB" sz="4000" spc="-1" strike="noStrike">
                <a:latin typeface="Arial"/>
              </a:endParaRPr>
            </a:p>
          </p:txBody>
        </p:sp>
      </p:grpSp>
      <p:sp>
        <p:nvSpPr>
          <p:cNvPr id="78" name="CustomShape 37"/>
          <p:cNvSpPr/>
          <p:nvPr/>
        </p:nvSpPr>
        <p:spPr>
          <a:xfrm>
            <a:off x="5908320" y="23433120"/>
            <a:ext cx="9879120" cy="3854160"/>
          </a:xfrm>
          <a:prstGeom prst="rect">
            <a:avLst/>
          </a:prstGeom>
          <a:solidFill>
            <a:srgbClr val="ffffff">
              <a:alpha val="81000"/>
            </a:srgbClr>
          </a:solidFill>
          <a:ln w="3240">
            <a:noFill/>
          </a:ln>
        </p:spPr>
        <p:style>
          <a:lnRef idx="0"/>
          <a:fillRef idx="0"/>
          <a:effectRef idx="0"/>
          <a:fontRef idx="minor"/>
        </p:style>
        <p:txBody>
          <a:bodyPr lIns="22320" rIns="22320" tIns="22320" bIns="22320"/>
          <a:p>
            <a:pPr>
              <a:lnSpc>
                <a:spcPct val="100000"/>
              </a:lnSpc>
            </a:pPr>
            <a:r>
              <a:rPr b="0" lang="en-GB" sz="2400" spc="-1" strike="noStrike">
                <a:solidFill>
                  <a:srgbClr val="000000"/>
                </a:solidFill>
                <a:latin typeface="ariel"/>
                <a:ea typeface="Arial"/>
              </a:rPr>
              <a:t>Figure 6 shows that across all routes, GA out-performed GBF. Route 3 shows similar results, with GBF producing a route 3.76% greater than GA. However, in route 4, GBF produced a massively worse route which was 51.89% slower than the route produced by GA.</a:t>
            </a:r>
            <a:endParaRPr b="0" lang="en-GB" sz="2400" spc="-1" strike="noStrike">
              <a:latin typeface="Arial"/>
            </a:endParaRPr>
          </a:p>
          <a:p>
            <a:pPr>
              <a:lnSpc>
                <a:spcPct val="100000"/>
              </a:lnSpc>
            </a:pPr>
            <a:r>
              <a:rPr b="0" lang="en-GB" sz="2400" spc="-1" strike="noStrike">
                <a:solidFill>
                  <a:srgbClr val="000000"/>
                </a:solidFill>
                <a:latin typeface="ariel"/>
                <a:ea typeface="Arial"/>
              </a:rPr>
              <a:t>Interestingly, there are occasions where the Genetic Algorithm produces a longer route by distance, but takes less time to complete. This is because the Genetic Algorithm is able to try many different combinations, allowing it to produce a route where it flies with a tailwind for as long as possible.</a:t>
            </a:r>
            <a:endParaRPr b="0" lang="en-GB" sz="2400" spc="-1" strike="noStrike">
              <a:latin typeface="Arial"/>
            </a:endParaRPr>
          </a:p>
        </p:txBody>
      </p:sp>
      <p:pic>
        <p:nvPicPr>
          <p:cNvPr id="79" name="" descr=""/>
          <p:cNvPicPr/>
          <p:nvPr/>
        </p:nvPicPr>
        <p:blipFill>
          <a:blip r:embed="rId5"/>
          <a:stretch/>
        </p:blipFill>
        <p:spPr>
          <a:xfrm>
            <a:off x="5921640" y="16923960"/>
            <a:ext cx="4761360" cy="4761360"/>
          </a:xfrm>
          <a:prstGeom prst="rect">
            <a:avLst/>
          </a:prstGeom>
          <a:ln>
            <a:noFill/>
          </a:ln>
        </p:spPr>
      </p:pic>
      <p:pic>
        <p:nvPicPr>
          <p:cNvPr id="80" name="" descr=""/>
          <p:cNvPicPr/>
          <p:nvPr/>
        </p:nvPicPr>
        <p:blipFill>
          <a:blip r:embed="rId6"/>
          <a:stretch/>
        </p:blipFill>
        <p:spPr>
          <a:xfrm>
            <a:off x="11042280" y="16917480"/>
            <a:ext cx="4761360" cy="4761360"/>
          </a:xfrm>
          <a:prstGeom prst="rect">
            <a:avLst/>
          </a:prstGeom>
          <a:ln>
            <a:noFill/>
          </a:ln>
        </p:spPr>
      </p:pic>
      <p:sp>
        <p:nvSpPr>
          <p:cNvPr id="81" name="CustomShape 38"/>
          <p:cNvSpPr/>
          <p:nvPr/>
        </p:nvSpPr>
        <p:spPr>
          <a:xfrm>
            <a:off x="16272000" y="20844000"/>
            <a:ext cx="4751280" cy="861840"/>
          </a:xfrm>
          <a:prstGeom prst="rect">
            <a:avLst/>
          </a:prstGeom>
          <a:solidFill>
            <a:srgbClr val="ffffff">
              <a:alpha val="81000"/>
            </a:srgbClr>
          </a:solidFill>
          <a:ln w="3240">
            <a:noFill/>
          </a:ln>
        </p:spPr>
        <p:style>
          <a:lnRef idx="0"/>
          <a:fillRef idx="0"/>
          <a:effectRef idx="0"/>
          <a:fontRef idx="minor"/>
        </p:style>
        <p:txBody>
          <a:bodyPr lIns="22320" rIns="22320" tIns="22320" bIns="22320"/>
          <a:p>
            <a:pPr algn="ctr">
              <a:lnSpc>
                <a:spcPct val="100000"/>
              </a:lnSpc>
            </a:pPr>
            <a:r>
              <a:rPr b="0" lang="en-GB" sz="2400" spc="-1" strike="noStrike">
                <a:solidFill>
                  <a:srgbClr val="000000"/>
                </a:solidFill>
                <a:latin typeface="Arial"/>
                <a:ea typeface="Arial"/>
              </a:rPr>
              <a:t>Figure 6: Comparison of length of routes produced by GA and GBF</a:t>
            </a:r>
            <a:endParaRPr b="0" lang="en-GB" sz="2400" spc="-1" strike="noStrike">
              <a:latin typeface="Arial"/>
            </a:endParaRPr>
          </a:p>
        </p:txBody>
      </p:sp>
      <p:pic>
        <p:nvPicPr>
          <p:cNvPr id="82" name="" descr=""/>
          <p:cNvPicPr/>
          <p:nvPr/>
        </p:nvPicPr>
        <p:blipFill>
          <a:blip r:embed="rId7"/>
          <a:stretch/>
        </p:blipFill>
        <p:spPr>
          <a:xfrm>
            <a:off x="16020000" y="16884000"/>
            <a:ext cx="5293800" cy="39700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1069200" y="1207800"/>
            <a:ext cx="19247040" cy="5055120"/>
          </a:xfrm>
          <a:prstGeom prst="rect">
            <a:avLst/>
          </a:prstGeom>
          <a:noFill/>
          <a:ln>
            <a:noFill/>
          </a:ln>
        </p:spPr>
        <p:txBody>
          <a:bodyPr lIns="0" rIns="0" tIns="0" bIns="0" anchor="ctr"/>
          <a:p>
            <a:pPr algn="ctr"/>
            <a:endParaRPr b="0" lang="en-GB" sz="4400" spc="-1" strike="noStrike">
              <a:latin typeface="Arial"/>
            </a:endParaRPr>
          </a:p>
        </p:txBody>
      </p:sp>
      <p:sp>
        <p:nvSpPr>
          <p:cNvPr id="84" name="TextShape 2"/>
          <p:cNvSpPr txBox="1"/>
          <p:nvPr/>
        </p:nvSpPr>
        <p:spPr>
          <a:xfrm>
            <a:off x="1069200" y="7084440"/>
            <a:ext cx="6197400" cy="8375760"/>
          </a:xfrm>
          <a:prstGeom prst="rect">
            <a:avLst/>
          </a:prstGeom>
          <a:noFill/>
          <a:ln>
            <a:noFill/>
          </a:ln>
        </p:spPr>
        <p:txBody>
          <a:bodyPr lIns="0" rIns="0" tIns="0" bIns="0">
            <a:normAutofit/>
          </a:bodyPr>
          <a:p>
            <a:endParaRPr b="0" lang="en-GB" sz="3200" spc="-1" strike="noStrike">
              <a:latin typeface="Arial"/>
            </a:endParaRPr>
          </a:p>
        </p:txBody>
      </p:sp>
      <p:sp>
        <p:nvSpPr>
          <p:cNvPr id="85" name="TextShape 3"/>
          <p:cNvSpPr txBox="1"/>
          <p:nvPr/>
        </p:nvSpPr>
        <p:spPr>
          <a:xfrm>
            <a:off x="7576920" y="7084440"/>
            <a:ext cx="6197400" cy="8375760"/>
          </a:xfrm>
          <a:prstGeom prst="rect">
            <a:avLst/>
          </a:prstGeom>
          <a:noFill/>
          <a:ln>
            <a:noFill/>
          </a:ln>
        </p:spPr>
        <p:txBody>
          <a:bodyPr lIns="0" rIns="0" tIns="0" bIns="0">
            <a:normAutofit/>
          </a:bodyPr>
          <a:p>
            <a:endParaRPr b="0" lang="en-GB" sz="3200" spc="-1" strike="noStrike">
              <a:latin typeface="Arial"/>
            </a:endParaRPr>
          </a:p>
        </p:txBody>
      </p:sp>
      <p:sp>
        <p:nvSpPr>
          <p:cNvPr id="86" name="TextShape 4"/>
          <p:cNvSpPr txBox="1"/>
          <p:nvPr/>
        </p:nvSpPr>
        <p:spPr>
          <a:xfrm>
            <a:off x="14084640" y="7084440"/>
            <a:ext cx="6197400" cy="8375760"/>
          </a:xfrm>
          <a:prstGeom prst="rect">
            <a:avLst/>
          </a:prstGeom>
          <a:noFill/>
          <a:ln>
            <a:noFill/>
          </a:ln>
        </p:spPr>
        <p:txBody>
          <a:bodyPr lIns="0" rIns="0" tIns="0" bIns="0">
            <a:normAutofit/>
          </a:bodyPr>
          <a:p>
            <a:endParaRPr b="0" lang="en-GB" sz="3200" spc="-1" strike="noStrike">
              <a:latin typeface="Arial"/>
            </a:endParaRPr>
          </a:p>
        </p:txBody>
      </p:sp>
      <p:sp>
        <p:nvSpPr>
          <p:cNvPr id="87" name="TextShape 5"/>
          <p:cNvSpPr txBox="1"/>
          <p:nvPr/>
        </p:nvSpPr>
        <p:spPr>
          <a:xfrm>
            <a:off x="1069200" y="16256160"/>
            <a:ext cx="6197400" cy="8375760"/>
          </a:xfrm>
          <a:prstGeom prst="rect">
            <a:avLst/>
          </a:prstGeom>
          <a:noFill/>
          <a:ln>
            <a:noFill/>
          </a:ln>
        </p:spPr>
        <p:txBody>
          <a:bodyPr lIns="0" rIns="0" tIns="0" bIns="0">
            <a:normAutofit/>
          </a:bodyPr>
          <a:p>
            <a:endParaRPr b="0" lang="en-GB" sz="3200" spc="-1" strike="noStrike">
              <a:latin typeface="Arial"/>
            </a:endParaRPr>
          </a:p>
        </p:txBody>
      </p:sp>
      <p:sp>
        <p:nvSpPr>
          <p:cNvPr id="88" name="TextShape 6"/>
          <p:cNvSpPr txBox="1"/>
          <p:nvPr/>
        </p:nvSpPr>
        <p:spPr>
          <a:xfrm>
            <a:off x="7576920" y="16256160"/>
            <a:ext cx="6197400" cy="8375760"/>
          </a:xfrm>
          <a:prstGeom prst="rect">
            <a:avLst/>
          </a:prstGeom>
          <a:noFill/>
          <a:ln>
            <a:noFill/>
          </a:ln>
        </p:spPr>
        <p:txBody>
          <a:bodyPr lIns="0" rIns="0" tIns="0" bIns="0">
            <a:normAutofit/>
          </a:bodyPr>
          <a:p>
            <a:endParaRPr b="0" lang="en-GB" sz="3200" spc="-1" strike="noStrike">
              <a:latin typeface="Arial"/>
            </a:endParaRPr>
          </a:p>
        </p:txBody>
      </p:sp>
      <p:sp>
        <p:nvSpPr>
          <p:cNvPr id="89" name="TextShape 7"/>
          <p:cNvSpPr txBox="1"/>
          <p:nvPr/>
        </p:nvSpPr>
        <p:spPr>
          <a:xfrm>
            <a:off x="14084640" y="16256160"/>
            <a:ext cx="6197400" cy="8375760"/>
          </a:xfrm>
          <a:prstGeom prst="rect">
            <a:avLst/>
          </a:prstGeom>
          <a:noFill/>
          <a:ln>
            <a:noFill/>
          </a:ln>
        </p:spPr>
        <p:txBody>
          <a:bodyPr lIns="0" rIns="0" tIns="0" bIns="0">
            <a:normAutofit/>
          </a:bodyPr>
          <a:p>
            <a:endParaRPr b="0" lang="en-GB" sz="32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1675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2020-04-24T11:00:33Z</dcterms:modified>
  <cp:revision>143</cp:revision>
  <dc:subject/>
  <dc:title>The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5</vt:i4>
  </property>
</Properties>
</file>