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1064875" cy="6858000"/>
  <p:notesSz cx="7010400" cy="92964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4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28" y="36"/>
      </p:cViewPr>
      <p:guideLst>
        <p:guide orient="horz" pos="2160"/>
        <p:guide pos="3840"/>
        <p:guide pos="34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74725" y="1162050"/>
            <a:ext cx="506095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6224fbe5_0_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526224fb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1162050"/>
            <a:ext cx="5061000" cy="313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1162050"/>
            <a:ext cx="506095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1162050"/>
            <a:ext cx="506095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26224fbe5_0_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526224fb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1162050"/>
            <a:ext cx="5061000" cy="313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1162050"/>
            <a:ext cx="506095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1162050"/>
            <a:ext cx="506095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269593887_2_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26959388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1162050"/>
            <a:ext cx="5061000" cy="313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1162050"/>
            <a:ext cx="506095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1162050"/>
            <a:ext cx="506095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26224fbe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1162050"/>
            <a:ext cx="5061000" cy="313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26224fbe5_3_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26224fbe5_3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6224fbe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1162050"/>
            <a:ext cx="5061000" cy="313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6224fbe5_1_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26224fbe5_1_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26224fbe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1162050"/>
            <a:ext cx="5061000" cy="313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26224fbe5_1_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526224fbe5_1_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26224fbe5_5_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526224fbe5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1162050"/>
            <a:ext cx="5061000" cy="313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1162050"/>
            <a:ext cx="506095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26224fbe5_1_36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526224fbe5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1162050"/>
            <a:ext cx="5061000" cy="313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7379647" y="7"/>
            <a:ext cx="3685511" cy="2707359"/>
            <a:chOff x="6098378" y="5"/>
            <a:chExt cx="3045625" cy="2030570"/>
          </a:xfrm>
        </p:grpSpPr>
        <p:sp>
          <p:nvSpPr>
            <p:cNvPr id="15" name="Google Shape;15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723743" y="2366963"/>
            <a:ext cx="9949200" cy="1118400"/>
          </a:xfrm>
          <a:prstGeom prst="rect">
            <a:avLst/>
          </a:prstGeom>
        </p:spPr>
        <p:txBody>
          <a:bodyPr spcFirstLastPara="1" wrap="square" lIns="114375" tIns="114375" rIns="114375" bIns="11437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723728" y="3621217"/>
            <a:ext cx="9949200" cy="577200"/>
          </a:xfrm>
          <a:prstGeom prst="rect">
            <a:avLst/>
          </a:prstGeom>
        </p:spPr>
        <p:txBody>
          <a:bodyPr spcFirstLastPara="1" wrap="square" lIns="114375" tIns="114375" rIns="114375" bIns="11437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</p:spPr>
        <p:txBody>
          <a:bodyPr spcFirstLastPara="1" wrap="square" lIns="114375" tIns="114375" rIns="114375" bIns="1143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7379647" y="7"/>
            <a:ext cx="3685511" cy="2707359"/>
            <a:chOff x="6098378" y="5"/>
            <a:chExt cx="3045625" cy="2030570"/>
          </a:xfrm>
        </p:grpSpPr>
        <p:sp>
          <p:nvSpPr>
            <p:cNvPr id="75" name="Google Shape;75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377179" y="1674733"/>
            <a:ext cx="10310400" cy="2707500"/>
          </a:xfrm>
          <a:prstGeom prst="rect">
            <a:avLst/>
          </a:prstGeom>
        </p:spPr>
        <p:txBody>
          <a:bodyPr spcFirstLastPara="1" wrap="square" lIns="114375" tIns="114375" rIns="114375" bIns="11437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377179" y="4492300"/>
            <a:ext cx="10310400" cy="1709100"/>
          </a:xfrm>
          <a:prstGeom prst="rect">
            <a:avLst/>
          </a:prstGeom>
        </p:spPr>
        <p:txBody>
          <a:bodyPr spcFirstLastPara="1" wrap="square" lIns="114375" tIns="114375" rIns="114375" bIns="114375" anchor="t" anchorCtr="0"/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290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290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290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290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290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2900" algn="ctr"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</p:spPr>
        <p:txBody>
          <a:bodyPr spcFirstLastPara="1" wrap="square" lIns="114375" tIns="114375" rIns="114375" bIns="1143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</p:spPr>
        <p:txBody>
          <a:bodyPr spcFirstLastPara="1" wrap="square" lIns="114375" tIns="114375" rIns="114375" bIns="11437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60710" y="365126"/>
            <a:ext cx="9543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3356765" y="-770576"/>
            <a:ext cx="4351200" cy="9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760710" y="6356353"/>
            <a:ext cx="248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3665240" y="6356353"/>
            <a:ext cx="3734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7814568" y="6356353"/>
            <a:ext cx="248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7379647" y="7"/>
            <a:ext cx="3685511" cy="2707359"/>
            <a:chOff x="6098378" y="5"/>
            <a:chExt cx="3045625" cy="2030570"/>
          </a:xfrm>
        </p:grpSpPr>
        <p:sp>
          <p:nvSpPr>
            <p:cNvPr id="25" name="Google Shape;25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723743" y="2869796"/>
            <a:ext cx="9949200" cy="1118400"/>
          </a:xfrm>
          <a:prstGeom prst="rect">
            <a:avLst/>
          </a:prstGeom>
        </p:spPr>
        <p:txBody>
          <a:bodyPr spcFirstLastPara="1" wrap="square" lIns="114375" tIns="114375" rIns="114375" bIns="11437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</p:spPr>
        <p:txBody>
          <a:bodyPr spcFirstLastPara="1" wrap="square" lIns="114375" tIns="114375" rIns="114375" bIns="1143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0" y="5204762"/>
            <a:ext cx="11065154" cy="1653192"/>
            <a:chOff x="0" y="3903669"/>
            <a:chExt cx="9144000" cy="1239925"/>
          </a:xfrm>
        </p:grpSpPr>
        <p:sp>
          <p:nvSpPr>
            <p:cNvPr id="34" name="Google Shape;34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377179" y="546667"/>
            <a:ext cx="10310400" cy="810300"/>
          </a:xfrm>
          <a:prstGeom prst="rect">
            <a:avLst/>
          </a:prstGeom>
        </p:spPr>
        <p:txBody>
          <a:bodyPr spcFirstLastPara="1" wrap="square" lIns="114375" tIns="114375" rIns="114375" bIns="11437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377179" y="1639833"/>
            <a:ext cx="10310400" cy="4452000"/>
          </a:xfrm>
          <a:prstGeom prst="rect">
            <a:avLst/>
          </a:prstGeom>
        </p:spPr>
        <p:txBody>
          <a:bodyPr spcFirstLastPara="1" wrap="square" lIns="114375" tIns="114375" rIns="114375" bIns="114375" anchor="t" anchorCtr="0"/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</p:spPr>
        <p:txBody>
          <a:bodyPr spcFirstLastPara="1" wrap="square" lIns="114375" tIns="114375" rIns="114375" bIns="1143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377179" y="546667"/>
            <a:ext cx="10310400" cy="810300"/>
          </a:xfrm>
          <a:prstGeom prst="rect">
            <a:avLst/>
          </a:prstGeom>
        </p:spPr>
        <p:txBody>
          <a:bodyPr spcFirstLastPara="1" wrap="square" lIns="114375" tIns="114375" rIns="114375" bIns="11437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377179" y="1639967"/>
            <a:ext cx="4840200" cy="4452000"/>
          </a:xfrm>
          <a:prstGeom prst="rect">
            <a:avLst/>
          </a:prstGeom>
        </p:spPr>
        <p:txBody>
          <a:bodyPr spcFirstLastPara="1" wrap="square" lIns="114375" tIns="114375" rIns="114375" bIns="11437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5847540" y="1639967"/>
            <a:ext cx="4840200" cy="4452000"/>
          </a:xfrm>
          <a:prstGeom prst="rect">
            <a:avLst/>
          </a:prstGeom>
        </p:spPr>
        <p:txBody>
          <a:bodyPr spcFirstLastPara="1" wrap="square" lIns="114375" tIns="114375" rIns="114375" bIns="11437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</p:spPr>
        <p:txBody>
          <a:bodyPr spcFirstLastPara="1" wrap="square" lIns="114375" tIns="114375" rIns="114375" bIns="11437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377179" y="546667"/>
            <a:ext cx="10310400" cy="810300"/>
          </a:xfrm>
          <a:prstGeom prst="rect">
            <a:avLst/>
          </a:prstGeom>
        </p:spPr>
        <p:txBody>
          <a:bodyPr spcFirstLastPara="1" wrap="square" lIns="114375" tIns="114375" rIns="114375" bIns="11437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</p:spPr>
        <p:txBody>
          <a:bodyPr spcFirstLastPara="1" wrap="square" lIns="114375" tIns="114375" rIns="114375" bIns="11437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377179" y="740800"/>
            <a:ext cx="3397800" cy="1007700"/>
          </a:xfrm>
          <a:prstGeom prst="rect">
            <a:avLst/>
          </a:prstGeom>
        </p:spPr>
        <p:txBody>
          <a:bodyPr spcFirstLastPara="1" wrap="square" lIns="114375" tIns="114375" rIns="114375" bIns="11437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377179" y="1954405"/>
            <a:ext cx="3397800" cy="4137600"/>
          </a:xfrm>
          <a:prstGeom prst="rect">
            <a:avLst/>
          </a:prstGeom>
        </p:spPr>
        <p:txBody>
          <a:bodyPr spcFirstLastPara="1" wrap="square" lIns="114375" tIns="114375" rIns="114375" bIns="114375" anchor="t" anchorCtr="0"/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</p:spPr>
        <p:txBody>
          <a:bodyPr spcFirstLastPara="1" wrap="square" lIns="114375" tIns="114375" rIns="114375" bIns="11437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8"/>
          <p:cNvGrpSpPr/>
          <p:nvPr/>
        </p:nvGrpSpPr>
        <p:grpSpPr>
          <a:xfrm>
            <a:off x="7379647" y="7"/>
            <a:ext cx="3685511" cy="2707359"/>
            <a:chOff x="6098378" y="5"/>
            <a:chExt cx="3045625" cy="2030570"/>
          </a:xfrm>
        </p:grpSpPr>
        <p:sp>
          <p:nvSpPr>
            <p:cNvPr id="56" name="Google Shape;56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14375" tIns="114375" rIns="114375" bIns="1143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593237" y="701800"/>
            <a:ext cx="6798900" cy="5454300"/>
          </a:xfrm>
          <a:prstGeom prst="rect">
            <a:avLst/>
          </a:prstGeom>
        </p:spPr>
        <p:txBody>
          <a:bodyPr spcFirstLastPara="1" wrap="square" lIns="114375" tIns="114375" rIns="114375" bIns="11437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</p:spPr>
        <p:txBody>
          <a:bodyPr spcFirstLastPara="1" wrap="square" lIns="114375" tIns="114375" rIns="114375" bIns="1143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5532438" y="-233"/>
            <a:ext cx="5532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14375" tIns="114375" rIns="114375" bIns="114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p9"/>
          <p:cNvCxnSpPr/>
          <p:nvPr/>
        </p:nvCxnSpPr>
        <p:spPr>
          <a:xfrm>
            <a:off x="6086256" y="5994000"/>
            <a:ext cx="566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321273" y="1534800"/>
            <a:ext cx="4895100" cy="2085900"/>
          </a:xfrm>
          <a:prstGeom prst="rect">
            <a:avLst/>
          </a:prstGeom>
        </p:spPr>
        <p:txBody>
          <a:bodyPr spcFirstLastPara="1" wrap="square" lIns="114375" tIns="114375" rIns="114375" bIns="11437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321273" y="3692002"/>
            <a:ext cx="4895100" cy="1692300"/>
          </a:xfrm>
          <a:prstGeom prst="rect">
            <a:avLst/>
          </a:prstGeom>
        </p:spPr>
        <p:txBody>
          <a:bodyPr spcFirstLastPara="1" wrap="square" lIns="114375" tIns="114375" rIns="114375" bIns="11437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977138" y="965600"/>
            <a:ext cx="4643100" cy="4926900"/>
          </a:xfrm>
          <a:prstGeom prst="rect">
            <a:avLst/>
          </a:prstGeom>
        </p:spPr>
        <p:txBody>
          <a:bodyPr spcFirstLastPara="1" wrap="square" lIns="114375" tIns="114375" rIns="114375" bIns="114375" anchor="ctr" anchorCtr="0"/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29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29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29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29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29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29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2900"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</p:spPr>
        <p:txBody>
          <a:bodyPr spcFirstLastPara="1" wrap="square" lIns="114375" tIns="114375" rIns="114375" bIns="1143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386617" y="5640767"/>
            <a:ext cx="7259100" cy="798300"/>
          </a:xfrm>
          <a:prstGeom prst="rect">
            <a:avLst/>
          </a:prstGeom>
        </p:spPr>
        <p:txBody>
          <a:bodyPr spcFirstLastPara="1" wrap="square" lIns="114375" tIns="114375" rIns="114375" bIns="11437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</p:spPr>
        <p:txBody>
          <a:bodyPr spcFirstLastPara="1" wrap="square" lIns="114375" tIns="114375" rIns="114375" bIns="11437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77179" y="546667"/>
            <a:ext cx="103104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75" tIns="114375" rIns="114375" bIns="11437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"/>
              <a:buNone/>
              <a:defRPr sz="3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"/>
              <a:buNone/>
              <a:defRPr sz="3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"/>
              <a:buNone/>
              <a:defRPr sz="3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"/>
              <a:buNone/>
              <a:defRPr sz="3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"/>
              <a:buNone/>
              <a:defRPr sz="3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"/>
              <a:buNone/>
              <a:defRPr sz="3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"/>
              <a:buNone/>
              <a:defRPr sz="3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"/>
              <a:buNone/>
              <a:defRPr sz="3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"/>
              <a:buNone/>
              <a:defRPr sz="3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77179" y="1639833"/>
            <a:ext cx="103104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75" tIns="114375" rIns="114375" bIns="114375" anchor="t" anchorCtr="0"/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  <a:defRPr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75" tIns="114375" rIns="114375" bIns="114375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.gov/clean-air-act-overview/clean-air-act-and-economy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pps.bea.gov/iTable/index_regional.cfm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cdc.gov/asthma/most_recent_data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ah.demo.socrata.com/Government/DATASET-Asthma-Chronic-Disease-Indicators/neii-ukbv" TargetMode="External"/><Relationship Id="rId5" Type="http://schemas.openxmlformats.org/officeDocument/2006/relationships/hyperlink" Target="https://www.kaggle.com/sogun3/uspollution" TargetMode="External"/><Relationship Id="rId4" Type="http://schemas.openxmlformats.org/officeDocument/2006/relationships/hyperlink" Target="https://public.opendatasoft.com/explore/dataset/worldwide-pollution/table/?disjunctive.country&amp;disjunctive.filename" TargetMode="External"/><Relationship Id="rId9" Type="http://schemas.openxmlformats.org/officeDocument/2006/relationships/hyperlink" Target="https://www.epa.gov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0902" y="1540275"/>
            <a:ext cx="4101000" cy="28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806974" y="850025"/>
            <a:ext cx="9473400" cy="5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Dangerous with Data</a:t>
            </a:r>
            <a:endParaRPr sz="4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200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Project Manager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 Desthy Matouba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200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Research Lead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 Imane Bourzgui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200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Lead Programmer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 Yann Ulysse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06979" y="186116"/>
            <a:ext cx="865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7814568" y="6356353"/>
            <a:ext cx="248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349779" y="166238"/>
            <a:ext cx="865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World Air Pollution</a:t>
            </a: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/>
          </a:p>
        </p:txBody>
      </p:sp>
      <p:sp>
        <p:nvSpPr>
          <p:cNvPr id="168" name="Google Shape;168;p23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250650" y="654300"/>
            <a:ext cx="10563600" cy="5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Created a heatmap using Google maps API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To created this heatmap we use three things.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Longitudes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Latitudes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Pollutant AQI values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Plotted geographical points with a heatmap layer and used AQI values as weight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/>
        </p:nvSpPr>
        <p:spPr>
          <a:xfrm>
            <a:off x="608200" y="245749"/>
            <a:ext cx="8953200" cy="9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u="sng"/>
          </a:p>
        </p:txBody>
      </p:sp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834738" y="2151327"/>
            <a:ext cx="9395400" cy="1181700"/>
          </a:xfrm>
          <a:prstGeom prst="rect">
            <a:avLst/>
          </a:prstGeom>
        </p:spPr>
        <p:txBody>
          <a:bodyPr spcFirstLastPara="1" wrap="square" lIns="114375" tIns="114375" rIns="114375" bIns="114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What are the trends of major Air Pollutants in the United States over time?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/>
        </p:nvSpPr>
        <p:spPr>
          <a:xfrm>
            <a:off x="687709" y="215934"/>
            <a:ext cx="8953200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air pollutants present health risks in the US?  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738550" y="1537400"/>
            <a:ext cx="8712000" cy="4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Air pollution triggers respiratory illnesses (ie. Asthma)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Air pollution can make asthma symptoms worse and trigger attacks: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(symptoms: burning in lungs, wheezing)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key air pollutants to affect asthma: Ground level Ozone and particulate matter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/>
        </p:nvSpPr>
        <p:spPr>
          <a:xfrm>
            <a:off x="618135" y="285508"/>
            <a:ext cx="8953247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How is US GDP trending over time compared to major Air Pollutants?</a:t>
            </a:r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510200" y="805075"/>
            <a:ext cx="6276600" cy="25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US GDP is trending up from 2000 to 2016, while the major pollutants are trending down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upward trends can be observed in industries such as “Mining, Oil and Gas Extraction”, “Manufacturing”, “Transportation and Warehousing”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According to the EPA, the Clean Air Act has been positive influence on the economy (</a:t>
            </a:r>
            <a:r>
              <a:rPr lang="en-US" sz="1800" u="sng">
                <a:latin typeface="Calibri"/>
                <a:ea typeface="Calibri"/>
                <a:cs typeface="Calibri"/>
                <a:sym typeface="Calibri"/>
                <a:hlinkClick r:id="rId3"/>
              </a:rPr>
              <a:t>Source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6400" y="805075"/>
            <a:ext cx="3637525" cy="235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6400" y="3060769"/>
            <a:ext cx="3637525" cy="235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34275" y="4155325"/>
            <a:ext cx="3827748" cy="22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0663" y="4140248"/>
            <a:ext cx="3392837" cy="2261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/>
        </p:nvSpPr>
        <p:spPr>
          <a:xfrm>
            <a:off x="806979" y="176177"/>
            <a:ext cx="8654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356925" y="1060900"/>
            <a:ext cx="9282900" cy="50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Air Pollutant AQIs are going down over time, which is in line with Mortality counts’ downward trend over time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Based on the data, we have not observed a correlation between Asthma and Pollutant levels.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Based on the data, we do not find that US GDP has been negatively impacted by decreasing Air Pollutants AQIs  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/>
        </p:nvSpPr>
        <p:spPr>
          <a:xfrm>
            <a:off x="806979" y="176177"/>
            <a:ext cx="865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Other Factors to consider</a:t>
            </a:r>
            <a:endParaRPr sz="3000"/>
          </a:p>
        </p:txBody>
      </p:sp>
      <p:sp>
        <p:nvSpPr>
          <p:cNvPr id="207" name="Google Shape;207;p28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356925" y="1060900"/>
            <a:ext cx="9282900" cy="50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Populations growth vs Pollution levels 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Effect of vehicles on pollution levels 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Effect of energy consumption on pollution levels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Effect of Pollution on other illnesses such as cardiovascular and lung cancer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Factors that make certain regions of the world more polluted than others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xfrm>
            <a:off x="1106496" y="310281"/>
            <a:ext cx="9197700" cy="15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Air Pollution Analyses in the US </a:t>
            </a:r>
            <a:endParaRPr sz="3600" b="1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450" y="2394828"/>
            <a:ext cx="6358950" cy="27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0902" y="1540275"/>
            <a:ext cx="4101080" cy="28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806974" y="850025"/>
            <a:ext cx="947334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Air pollution is the emission of harmful substances, pollutants, to the atmosphere.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Toxic air pollutants of concern </a:t>
            </a:r>
            <a:r>
              <a:rPr lang="en-US" sz="2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800100" marR="0" lvl="2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Sulphur dioxide (SO</a:t>
            </a:r>
            <a:r>
              <a:rPr lang="en-US" sz="2400" b="1" i="0" u="none" strike="noStrike" cap="none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Forms in the air  by the burning of fossil fuels by power plants and other industrial facilities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800100" marR="0" lvl="2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Nitrogen dioxide (NO</a:t>
            </a:r>
            <a:r>
              <a:rPr lang="en-US" sz="2400" b="1" i="0" u="none" strike="noStrike" cap="none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Forms from vehicle emission and power plants. Can aggravate respiratory diseases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800100" marR="0" lvl="2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Ozone (O</a:t>
            </a:r>
            <a:r>
              <a:rPr lang="en-US" sz="2400" b="1" i="0" u="none" strike="noStrike" cap="none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Harmful to lungs and is the main constituents of smog/haze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800100" marR="0" lvl="2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Carbon monoxide (CO)</a:t>
            </a:r>
            <a:r>
              <a:rPr lang="en-US" sz="2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Emitted by vehicles that burn fossil fuels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800100" marR="0" lvl="2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Particulate matter (PM2.5)</a:t>
            </a:r>
            <a:r>
              <a:rPr lang="en-US" sz="2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(small suspended particles of varying sizes): Tiny bits of dust, dirt, smoke that hang in the air. Can penetrate into the lungs and cause breathing problems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925250" y="186125"/>
            <a:ext cx="8535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388454" y="33717"/>
            <a:ext cx="10310400" cy="810300"/>
          </a:xfrm>
          <a:prstGeom prst="rect">
            <a:avLst/>
          </a:prstGeom>
        </p:spPr>
        <p:txBody>
          <a:bodyPr spcFirstLastPara="1" wrap="square" lIns="114375" tIns="114375" rIns="114375" bIns="114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Background and Focus of this Study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</p:spPr>
        <p:txBody>
          <a:bodyPr spcFirstLastPara="1" wrap="square" lIns="114375" tIns="114375" rIns="114375" bIns="114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844075" y="1085225"/>
            <a:ext cx="9782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measure of how clean or polluted the air is in a given time and location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Identifies any health risks to individuals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900" y="2593600"/>
            <a:ext cx="7742001" cy="35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737400" y="152400"/>
            <a:ext cx="95670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AQI: Air  Quality Index 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</p:spPr>
        <p:txBody>
          <a:bodyPr spcFirstLastPara="1" wrap="square" lIns="114375" tIns="114375" rIns="114375" bIns="114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ctrTitle"/>
          </p:nvPr>
        </p:nvSpPr>
        <p:spPr>
          <a:xfrm>
            <a:off x="2352975" y="2859325"/>
            <a:ext cx="5544000" cy="1818600"/>
          </a:xfrm>
          <a:prstGeom prst="rect">
            <a:avLst/>
          </a:prstGeom>
        </p:spPr>
        <p:txBody>
          <a:bodyPr spcFirstLastPara="1" wrap="square" lIns="114375" tIns="114375" rIns="114375" bIns="1143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1"/>
          </p:nvPr>
        </p:nvSpPr>
        <p:spPr>
          <a:xfrm>
            <a:off x="723728" y="3621217"/>
            <a:ext cx="9949200" cy="577200"/>
          </a:xfrm>
          <a:prstGeom prst="rect">
            <a:avLst/>
          </a:prstGeom>
        </p:spPr>
        <p:txBody>
          <a:bodyPr spcFirstLastPara="1" wrap="square" lIns="114375" tIns="114375" rIns="114375" bIns="114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</p:spPr>
        <p:txBody>
          <a:bodyPr spcFirstLastPara="1" wrap="square" lIns="114375" tIns="114375" rIns="114375" bIns="114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426900" y="1078500"/>
            <a:ext cx="10084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 are some of the major influences on Air pollution and what are some of the effects of air pollution?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697925" y="265225"/>
            <a:ext cx="87336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Overall Questions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0902" y="1540275"/>
            <a:ext cx="4101000" cy="28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361800" y="709325"/>
            <a:ext cx="10341300" cy="6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800100" marR="0" lvl="2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i="0" u="none" strike="noStrike" cap="none"/>
              <a:t>What are the most polluted countries in the world?</a:t>
            </a:r>
            <a:endParaRPr sz="2400"/>
          </a:p>
          <a:p>
            <a:pPr marL="800100" marR="0" lvl="2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i="0" u="none" strike="noStrike" cap="none"/>
              <a:t>What are the trends of major </a:t>
            </a:r>
            <a:r>
              <a:rPr lang="en-US" sz="2400"/>
              <a:t>air p</a:t>
            </a:r>
            <a:r>
              <a:rPr lang="en-US" sz="2400" i="0" u="none" strike="noStrike" cap="none"/>
              <a:t>ollutants in the United States over time?</a:t>
            </a:r>
            <a:endParaRPr sz="2400"/>
          </a:p>
          <a:p>
            <a:pPr marL="800100" marR="0" lvl="2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Do pollutant levels affect individual’s health? </a:t>
            </a:r>
            <a:endParaRPr sz="24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(</a:t>
            </a:r>
            <a:r>
              <a:rPr lang="en-US" sz="2400" i="0" u="none" strike="noStrike" cap="none"/>
              <a:t>Are there effects of high pollutant levels on the following?)</a:t>
            </a:r>
            <a:endParaRPr sz="2400"/>
          </a:p>
          <a:p>
            <a:pPr marL="1257300" marR="0" lvl="3" indent="-36195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 i="0" u="none" strike="noStrike" cap="none"/>
              <a:t>Mortality Rates</a:t>
            </a:r>
            <a:endParaRPr sz="2400"/>
          </a:p>
          <a:p>
            <a:pPr marL="1257300" marR="0" lvl="3" indent="-36195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 i="0" u="none" strike="noStrike" cap="none"/>
              <a:t>Asthma</a:t>
            </a:r>
            <a:endParaRPr sz="2400" i="0" u="none" strike="noStrike" cap="none"/>
          </a:p>
          <a:p>
            <a:pPr marL="18288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4. How is US GDP trending over time compared to major air pollutants?</a:t>
            </a:r>
            <a:endParaRPr sz="2400"/>
          </a:p>
        </p:txBody>
      </p:sp>
      <p:sp>
        <p:nvSpPr>
          <p:cNvPr id="146" name="Google Shape;146;p20"/>
          <p:cNvSpPr txBox="1"/>
          <p:nvPr/>
        </p:nvSpPr>
        <p:spPr>
          <a:xfrm>
            <a:off x="578379" y="186116"/>
            <a:ext cx="865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Analysis Questions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0902" y="1540275"/>
            <a:ext cx="4101080" cy="28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806974" y="697625"/>
            <a:ext cx="9473400" cy="6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Sources and Datasets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Open Data Soft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 World Pollution dataset</a:t>
            </a:r>
            <a:r>
              <a:rPr lang="en-US" sz="1800" b="1" i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https://public.opendatasoft.com/explore/dataset/worldwide-pollution/table/?disjunctive.country&amp;disjunctive.filename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Kaggle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 US Pollution dataset;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https://www.kaggle.com/sogun3/uspollution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Socrata Sandbox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  Asthma dataset;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https://bah.demo.socrata.com/Government/DATASET-Asthma-Chronic-Disease-Indicators/neii-ukbv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Center for Disease Control: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https://www.cdc.gov/asthma/most_recent_data.htm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Bureau of Economic Analysis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GDP and Personal Income (Regional Data):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https://apps.bea.gov/iTable/index_regional.cfm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Environment Protective Agency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https://www.epa.gov/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Tools Used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Excel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Jupyter Notebook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Google Maps API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806979" y="109916"/>
            <a:ext cx="865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Sources, Datasets, Tools</a:t>
            </a:r>
            <a:r>
              <a:rPr lang="en-US" sz="3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 u="sng"/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/>
        </p:nvSpPr>
        <p:spPr>
          <a:xfrm>
            <a:off x="349779" y="166238"/>
            <a:ext cx="865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World Air Pollution </a:t>
            </a:r>
            <a:endParaRPr sz="3600"/>
          </a:p>
        </p:txBody>
      </p:sp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10237709" y="6201587"/>
            <a:ext cx="663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250650" y="654300"/>
            <a:ext cx="10563600" cy="5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 i="1">
                <a:latin typeface="Calibri"/>
                <a:ea typeface="Calibri"/>
                <a:cs typeface="Calibri"/>
                <a:sym typeface="Calibri"/>
              </a:rPr>
              <a:t>“A heatmap is a visualization used to depict the intensity of data at geographical points. When the Heatmap Layer is enabled, a colored overlay will appear on top of the map. By default, areas of higher intensity will be colored red, and areas of lower intensity will appear green.”</a:t>
            </a:r>
            <a:endParaRPr sz="30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 heatmap produces a neat visual that allows us to potentially make inferences on factors in regions around the world that cause them to have an overall higher concentration of pollutants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Custom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Noto Sans Symbols</vt:lpstr>
      <vt:lpstr>Arial</vt:lpstr>
      <vt:lpstr>Roboto</vt:lpstr>
      <vt:lpstr>Calibri</vt:lpstr>
      <vt:lpstr>Geometric</vt:lpstr>
      <vt:lpstr>PowerPoint Presentation</vt:lpstr>
      <vt:lpstr>Air Pollution Analyses in the US </vt:lpstr>
      <vt:lpstr> Background and Focus of this Study </vt:lpstr>
      <vt:lpstr>PowerPoint Presentation</vt:lpstr>
      <vt:lpstr>APPROACH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Desthy</dc:creator>
  <cp:lastModifiedBy>Desthy Matouba</cp:lastModifiedBy>
  <cp:revision>1</cp:revision>
  <dcterms:modified xsi:type="dcterms:W3CDTF">2019-03-09T14:30:13Z</dcterms:modified>
</cp:coreProperties>
</file>