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SMITA SING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RobotoSlab-bold.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06T06:28:03.373">
    <p:pos x="314" y="863"/>
    <p:text>Such as shortest join path,
GST used for this purpose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9-14T14:45:16.608">
    <p:pos x="244" y="883"/>
    <p:text>GST NP-hard so conceptually approximate without any error bounds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3f28a0995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3f28a0995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3f28a0995_9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3f28a0995_9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3f28a0995_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3f28a0995_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3f28a0995_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f28a0995_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f28a0995_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f28a0995_9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3f28a0995_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3f28a0995_9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3f28a0995_9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3f28a0995_9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3f28a0995_9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3f28a0995_9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3f28a0995_9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3f28a0995_9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3f28a0995_9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3f28a0995_9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3f28a0995_9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3f28a0995_9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3f28a0995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3f28a0995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f28a0995_9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f28a0995_9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3f28a0995_9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3f28a0995_9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3f28a0995_9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3f28a0995_9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3f28a0995_9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3f28a0995_9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3f28a0995_9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3f28a0995_9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f28a0995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f28a0995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3f28a0995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3f28a0995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3f28a0995_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3f28a0995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3f28a0995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3f28a0995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f28a0995_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f28a0995_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f28a0995_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f28a0995_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3f28a0995_9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3f28a0995_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rgbClr val="76A5A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mmQl6VGvX-c"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2108100" y="2571750"/>
            <a:ext cx="4927800" cy="638100"/>
          </a:xfrm>
          <a:prstGeom prst="rect">
            <a:avLst/>
          </a:prstGeom>
          <a:solidFill>
            <a:srgbClr val="76A5AF"/>
          </a:solidFill>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00000"/>
                </a:solidFill>
              </a:rPr>
              <a:t>An</a:t>
            </a:r>
            <a:r>
              <a:rPr lang="en" sz="3600"/>
              <a:t> Efficient Parallel Keyword Search Engine </a:t>
            </a:r>
            <a:r>
              <a:rPr lang="en" sz="3600">
                <a:solidFill>
                  <a:srgbClr val="000000"/>
                </a:solidFill>
              </a:rPr>
              <a:t>on</a:t>
            </a:r>
            <a:endParaRPr sz="3600">
              <a:solidFill>
                <a:srgbClr val="000000"/>
              </a:solidFill>
            </a:endParaRPr>
          </a:p>
          <a:p>
            <a:pPr indent="0" lvl="0" marL="0" rtl="0" algn="l">
              <a:spcBef>
                <a:spcPts val="0"/>
              </a:spcBef>
              <a:spcAft>
                <a:spcPts val="0"/>
              </a:spcAft>
              <a:buNone/>
            </a:pPr>
            <a:r>
              <a:rPr lang="en" sz="3600"/>
              <a:t>Knowledge Graphs</a:t>
            </a:r>
            <a:endParaRPr sz="3600"/>
          </a:p>
        </p:txBody>
      </p:sp>
      <p:sp>
        <p:nvSpPr>
          <p:cNvPr id="64" name="Google Shape;64;p13"/>
          <p:cNvSpPr txBox="1"/>
          <p:nvPr>
            <p:ph idx="1" type="subTitle"/>
          </p:nvPr>
        </p:nvSpPr>
        <p:spPr>
          <a:xfrm>
            <a:off x="1680300" y="3421300"/>
            <a:ext cx="5783400" cy="9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C4587"/>
                </a:solidFill>
              </a:rPr>
              <a:t>A report by Asmita Singh</a:t>
            </a:r>
            <a:endParaRPr>
              <a:solidFill>
                <a:srgbClr val="1C4587"/>
              </a:solidFill>
            </a:endParaRPr>
          </a:p>
          <a:p>
            <a:pPr indent="0" lvl="0" marL="0" rtl="0" algn="ctr">
              <a:spcBef>
                <a:spcPts val="0"/>
              </a:spcBef>
              <a:spcAft>
                <a:spcPts val="0"/>
              </a:spcAft>
              <a:buNone/>
            </a:pPr>
            <a:r>
              <a:rPr lang="en" sz="1400">
                <a:solidFill>
                  <a:srgbClr val="1C4587"/>
                </a:solidFill>
              </a:rPr>
              <a:t>M.Tech (Analytics), 2019 Autumn Sem</a:t>
            </a:r>
            <a:endParaRPr sz="1400">
              <a:solidFill>
                <a:srgbClr val="1C4587"/>
              </a:solidFill>
            </a:endParaRPr>
          </a:p>
          <a:p>
            <a:pPr indent="0" lvl="0" marL="0" rtl="0" algn="ctr">
              <a:spcBef>
                <a:spcPts val="0"/>
              </a:spcBef>
              <a:spcAft>
                <a:spcPts val="0"/>
              </a:spcAft>
              <a:buNone/>
            </a:pPr>
            <a:r>
              <a:rPr lang="en" sz="1400">
                <a:solidFill>
                  <a:srgbClr val="1C4587"/>
                </a:solidFill>
              </a:rPr>
              <a:t>NIT, Delhi</a:t>
            </a:r>
            <a:endParaRPr sz="1400">
              <a:solidFill>
                <a:srgbClr val="1C45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Birth of Central Graph</a:t>
            </a:r>
            <a:endParaRPr>
              <a:solidFill>
                <a:srgbClr val="000000"/>
              </a:solidFill>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view of the hardness of traditional keyword search models, we are </a:t>
            </a:r>
            <a:r>
              <a:rPr lang="en">
                <a:solidFill>
                  <a:srgbClr val="000000"/>
                </a:solidFill>
              </a:rPr>
              <a:t>motivated to seek a solution to keyword search problem that can work in real time.</a:t>
            </a:r>
            <a:endParaRPr/>
          </a:p>
          <a:p>
            <a:pPr indent="-342900" lvl="0" marL="457200" rtl="0" algn="l">
              <a:spcBef>
                <a:spcPts val="0"/>
              </a:spcBef>
              <a:spcAft>
                <a:spcPts val="0"/>
              </a:spcAft>
              <a:buClr>
                <a:srgbClr val="FFFFFF"/>
              </a:buClr>
              <a:buSzPts val="1800"/>
              <a:buChar char="●"/>
            </a:pPr>
            <a:r>
              <a:rPr lang="en">
                <a:solidFill>
                  <a:srgbClr val="FFFFFF"/>
                </a:solidFill>
              </a:rPr>
              <a:t>Therefore, we are motivated to develop </a:t>
            </a:r>
            <a:r>
              <a:rPr b="1" lang="en">
                <a:solidFill>
                  <a:srgbClr val="000000"/>
                </a:solidFill>
              </a:rPr>
              <a:t>a new model, called Central Graph, which can work in parallel and still return meaningful compact answers</a:t>
            </a:r>
            <a:r>
              <a:rPr lang="en">
                <a:solidFill>
                  <a:srgbClr val="FFFFFF"/>
                </a:solidFill>
              </a:rPr>
              <a:t>.</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Central Graph</a:t>
            </a:r>
            <a:endParaRPr>
              <a:solidFill>
                <a:srgbClr val="000000"/>
              </a:solidFill>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Different from the </a:t>
            </a:r>
            <a:r>
              <a:rPr b="1" lang="en">
                <a:solidFill>
                  <a:srgbClr val="000000"/>
                </a:solidFill>
              </a:rPr>
              <a:t>typical GST methods that produce trees as answers, this model returns graphs as answers</a:t>
            </a:r>
            <a:r>
              <a:rPr lang="en"/>
              <a:t>.</a:t>
            </a:r>
            <a:endParaRPr/>
          </a:p>
          <a:p>
            <a:pPr indent="-342900" lvl="0" marL="457200" rtl="0" algn="l">
              <a:spcBef>
                <a:spcPts val="0"/>
              </a:spcBef>
              <a:spcAft>
                <a:spcPts val="0"/>
              </a:spcAft>
              <a:buSzPts val="1800"/>
              <a:buChar char="●"/>
            </a:pPr>
            <a:r>
              <a:rPr lang="en"/>
              <a:t>As can be seen, </a:t>
            </a:r>
            <a:r>
              <a:rPr lang="en">
                <a:solidFill>
                  <a:srgbClr val="000000"/>
                </a:solidFill>
              </a:rPr>
              <a:t>graph-shaped answers can convey much more information with fewer repetitions</a:t>
            </a:r>
            <a:r>
              <a:rPr lang="en"/>
              <a:t>.</a:t>
            </a:r>
            <a:endParaRPr/>
          </a:p>
          <a:p>
            <a:pPr indent="-342900" lvl="0" marL="457200" rtl="0" algn="l">
              <a:spcBef>
                <a:spcPts val="0"/>
              </a:spcBef>
              <a:spcAft>
                <a:spcPts val="0"/>
              </a:spcAft>
              <a:buSzPts val="1800"/>
              <a:buChar char="●"/>
            </a:pPr>
            <a:r>
              <a:rPr lang="en"/>
              <a:t>In addition to the efficiency improvement, our </a:t>
            </a:r>
            <a:r>
              <a:rPr b="1" lang="en">
                <a:solidFill>
                  <a:srgbClr val="000000"/>
                </a:solidFill>
              </a:rPr>
              <a:t>model is particularly suitable searching knowledge bases which typically have richness and heterogeneity of information</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148725" y="4097400"/>
            <a:ext cx="86910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00000"/>
                </a:solidFill>
              </a:rPr>
              <a:t>Fig. 1: Example answer graph by our proposed approach for </a:t>
            </a:r>
            <a:r>
              <a:rPr lang="en" sz="1400">
                <a:solidFill>
                  <a:srgbClr val="FFFFFF"/>
                </a:solidFill>
              </a:rPr>
              <a:t>input keywords XML, RDF, SQL</a:t>
            </a:r>
            <a:r>
              <a:rPr lang="en" sz="1400">
                <a:solidFill>
                  <a:srgbClr val="000000"/>
                </a:solidFill>
              </a:rPr>
              <a:t>. Edges’ types are omitted. For tree-shaped answers rooted at v2, </a:t>
            </a:r>
            <a:r>
              <a:rPr lang="en" sz="1400">
                <a:solidFill>
                  <a:srgbClr val="FFFFFF"/>
                </a:solidFill>
              </a:rPr>
              <a:t>there are multi-paths from keyword nodes</a:t>
            </a:r>
            <a:r>
              <a:rPr lang="en" sz="1400">
                <a:solidFill>
                  <a:srgbClr val="000000"/>
                </a:solidFill>
              </a:rPr>
              <a:t>, four paths from v9 and two from v4 and v5. </a:t>
            </a:r>
            <a:r>
              <a:rPr lang="en" sz="1400">
                <a:solidFill>
                  <a:srgbClr val="FFFFFF"/>
                </a:solidFill>
              </a:rPr>
              <a:t>Different combination of these paths give different tree answers, which tend to be repetitive.</a:t>
            </a:r>
            <a:endParaRPr sz="1400">
              <a:solidFill>
                <a:srgbClr val="FFFFFF"/>
              </a:solidFill>
            </a:endParaRPr>
          </a:p>
        </p:txBody>
      </p:sp>
      <p:pic>
        <p:nvPicPr>
          <p:cNvPr id="131" name="Google Shape;131;p24"/>
          <p:cNvPicPr preferRelativeResize="0"/>
          <p:nvPr/>
        </p:nvPicPr>
        <p:blipFill rotWithShape="1">
          <a:blip r:embed="rId3">
            <a:alphaModFix/>
          </a:blip>
          <a:srcRect b="10281" l="0" r="2152" t="11169"/>
          <a:stretch/>
        </p:blipFill>
        <p:spPr>
          <a:xfrm>
            <a:off x="148725" y="111550"/>
            <a:ext cx="8861700" cy="3718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Graph vs tree</a:t>
            </a:r>
            <a:endParaRPr>
              <a:solidFill>
                <a:srgbClr val="000000"/>
              </a:solidFill>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example, as shown in Fig.</a:t>
            </a:r>
            <a:r>
              <a:rPr b="1" lang="en">
                <a:solidFill>
                  <a:srgbClr val="000000"/>
                </a:solidFill>
              </a:rPr>
              <a:t> a graph-shaped answer can not only include cycles (from v9 to v2), but also admit more than one node containing the same keyword (eg. v4 and v5 containing “RDF”)</a:t>
            </a:r>
            <a:r>
              <a:rPr lang="en"/>
              <a:t>. </a:t>
            </a:r>
            <a:endParaRPr/>
          </a:p>
          <a:p>
            <a:pPr indent="-342900" lvl="0" marL="457200" rtl="0" algn="l">
              <a:spcBef>
                <a:spcPts val="0"/>
              </a:spcBef>
              <a:spcAft>
                <a:spcPts val="0"/>
              </a:spcAft>
              <a:buSzPts val="1800"/>
              <a:buChar char="●"/>
            </a:pPr>
            <a:r>
              <a:rPr lang="en"/>
              <a:t>It needs several tree-shaped answers to convey the same information included in such a graph answer.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Related Work</a:t>
            </a:r>
            <a:endParaRPr>
              <a:solidFill>
                <a:srgbClr val="000000"/>
              </a:solidFill>
            </a:endParaRPr>
          </a:p>
        </p:txBody>
      </p:sp>
      <p:sp>
        <p:nvSpPr>
          <p:cNvPr id="143" name="Google Shape;143;p26"/>
          <p:cNvSpPr txBox="1"/>
          <p:nvPr>
            <p:ph idx="1" type="body"/>
          </p:nvPr>
        </p:nvSpPr>
        <p:spPr>
          <a:xfrm>
            <a:off x="387900" y="1489825"/>
            <a:ext cx="8368200" cy="329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Early works on keyword search, like </a:t>
            </a:r>
            <a:r>
              <a:rPr b="1" lang="en">
                <a:solidFill>
                  <a:srgbClr val="000000"/>
                </a:solidFill>
              </a:rPr>
              <a:t>DBXplorer and Discover, conduct a BFS over the schema graph of tables in targeted relational databases</a:t>
            </a:r>
            <a:r>
              <a:rPr lang="en"/>
              <a:t>.</a:t>
            </a:r>
            <a:endParaRPr/>
          </a:p>
          <a:p>
            <a:pPr indent="-342900" lvl="0" marL="457200" rtl="0" algn="l">
              <a:spcBef>
                <a:spcPts val="0"/>
              </a:spcBef>
              <a:spcAft>
                <a:spcPts val="0"/>
              </a:spcAft>
              <a:buSzPts val="1800"/>
              <a:buAutoNum type="arabicPeriod"/>
            </a:pPr>
            <a:r>
              <a:rPr b="1" lang="en">
                <a:solidFill>
                  <a:srgbClr val="000000"/>
                </a:solidFill>
              </a:rPr>
              <a:t>ObjectRank</a:t>
            </a:r>
            <a:r>
              <a:rPr lang="en"/>
              <a:t> is an </a:t>
            </a:r>
            <a:r>
              <a:rPr b="1" lang="en">
                <a:solidFill>
                  <a:srgbClr val="000000"/>
                </a:solidFill>
              </a:rPr>
              <a:t>authority-based method and the output is top-k relevant nodes</a:t>
            </a:r>
            <a:r>
              <a:rPr lang="en"/>
              <a:t>.</a:t>
            </a:r>
            <a:endParaRPr/>
          </a:p>
          <a:p>
            <a:pPr indent="-342900" lvl="0" marL="457200" rtl="0" algn="l">
              <a:spcBef>
                <a:spcPts val="0"/>
              </a:spcBef>
              <a:spcAft>
                <a:spcPts val="0"/>
              </a:spcAft>
              <a:buSzPts val="1800"/>
              <a:buAutoNum type="arabicPeriod"/>
            </a:pPr>
            <a:r>
              <a:rPr b="1" lang="en">
                <a:solidFill>
                  <a:srgbClr val="000000"/>
                </a:solidFill>
              </a:rPr>
              <a:t>BANKS-I, BANKS-II and BLINKS</a:t>
            </a:r>
            <a:r>
              <a:rPr lang="en"/>
              <a:t> model keyword search problem by approximating </a:t>
            </a:r>
            <a:r>
              <a:rPr b="1" lang="en">
                <a:solidFill>
                  <a:srgbClr val="000000"/>
                </a:solidFill>
              </a:rPr>
              <a:t>Group Steiner Tree (GST) </a:t>
            </a:r>
            <a:r>
              <a:rPr lang="en"/>
              <a:t>Problem.</a:t>
            </a:r>
            <a:endParaRPr/>
          </a:p>
          <a:p>
            <a:pPr indent="-342900" lvl="0" marL="457200" rtl="0" algn="l">
              <a:spcBef>
                <a:spcPts val="0"/>
              </a:spcBef>
              <a:spcAft>
                <a:spcPts val="0"/>
              </a:spcAft>
              <a:buSzPts val="1800"/>
              <a:buAutoNum type="arabicPeriod"/>
            </a:pPr>
            <a:r>
              <a:rPr lang="en"/>
              <a:t>There are a few works trying to harness </a:t>
            </a:r>
            <a:r>
              <a:rPr b="1" lang="en">
                <a:solidFill>
                  <a:srgbClr val="000000"/>
                </a:solidFill>
              </a:rPr>
              <a:t>parallelism</a:t>
            </a:r>
            <a:r>
              <a:rPr lang="en"/>
              <a:t>, they mainly focus on </a:t>
            </a:r>
            <a:r>
              <a:rPr b="1" lang="en">
                <a:solidFill>
                  <a:srgbClr val="000000"/>
                </a:solidFill>
              </a:rPr>
              <a:t>RDBMS or XML databases</a:t>
            </a:r>
            <a:r>
              <a:rPr lang="en"/>
              <a:t>.</a:t>
            </a:r>
            <a:endParaRPr/>
          </a:p>
          <a:p>
            <a:pPr indent="-342900" lvl="0" marL="457200" rtl="0" algn="l">
              <a:spcBef>
                <a:spcPts val="0"/>
              </a:spcBef>
              <a:spcAft>
                <a:spcPts val="0"/>
              </a:spcAft>
              <a:buSzPts val="1800"/>
              <a:buAutoNum type="arabicPeriod"/>
            </a:pPr>
            <a:r>
              <a:rPr lang="en"/>
              <a:t>Aditya et al.propose a </a:t>
            </a:r>
            <a:r>
              <a:rPr b="1" lang="en">
                <a:solidFill>
                  <a:srgbClr val="000000"/>
                </a:solidFill>
              </a:rPr>
              <a:t>backward search algorithm, which is applicable to both relational data and graph data</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58700" y="713200"/>
            <a:ext cx="8226600" cy="3451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startAt="6"/>
            </a:pPr>
            <a:r>
              <a:rPr lang="en" sz="1800"/>
              <a:t>There are works, trying to </a:t>
            </a:r>
            <a:r>
              <a:rPr b="1" lang="en" sz="1800">
                <a:solidFill>
                  <a:srgbClr val="000000"/>
                </a:solidFill>
              </a:rPr>
              <a:t>partition graphs and search only necessary parts of a whole graph</a:t>
            </a:r>
            <a:r>
              <a:rPr lang="en" sz="1800"/>
              <a:t> in the hope of improving scalability problem.</a:t>
            </a:r>
            <a:endParaRPr sz="1800"/>
          </a:p>
          <a:p>
            <a:pPr indent="-342900" lvl="0" marL="457200" rtl="0" algn="l">
              <a:spcBef>
                <a:spcPts val="0"/>
              </a:spcBef>
              <a:spcAft>
                <a:spcPts val="0"/>
              </a:spcAft>
              <a:buSzPts val="1800"/>
              <a:buAutoNum type="arabicPeriod" startAt="6"/>
            </a:pPr>
            <a:r>
              <a:rPr b="1" lang="en" sz="1800">
                <a:solidFill>
                  <a:srgbClr val="000000"/>
                </a:solidFill>
              </a:rPr>
              <a:t>EASE</a:t>
            </a:r>
            <a:r>
              <a:rPr lang="en" sz="1800"/>
              <a:t> proposes </a:t>
            </a:r>
            <a:r>
              <a:rPr b="1" lang="en" sz="1800">
                <a:solidFill>
                  <a:srgbClr val="000000"/>
                </a:solidFill>
              </a:rPr>
              <a:t>r-Radius Steiner Graph</a:t>
            </a:r>
            <a:r>
              <a:rPr lang="en" sz="1800"/>
              <a:t> for structure, semi-structure and un-structured datasets.</a:t>
            </a:r>
            <a:endParaRPr sz="1800"/>
          </a:p>
          <a:p>
            <a:pPr indent="-342900" lvl="0" marL="457200" rtl="0" algn="l">
              <a:spcBef>
                <a:spcPts val="0"/>
              </a:spcBef>
              <a:spcAft>
                <a:spcPts val="0"/>
              </a:spcAft>
              <a:buSzPts val="1800"/>
              <a:buAutoNum type="arabicPeriod" startAt="6"/>
            </a:pPr>
            <a:r>
              <a:rPr b="1" lang="en" sz="1800">
                <a:solidFill>
                  <a:srgbClr val="000000"/>
                </a:solidFill>
              </a:rPr>
              <a:t>Kargar</a:t>
            </a:r>
            <a:r>
              <a:rPr lang="en" sz="1800"/>
              <a:t> et al. point out that EASE may miss some highly ranked r-Radius Steiner Graphs if they are included in some other Steiner Graphs with larger radius.</a:t>
            </a:r>
            <a:endParaRPr sz="1800"/>
          </a:p>
          <a:p>
            <a:pPr indent="-342900" lvl="0" marL="457200" rtl="0" algn="l">
              <a:spcBef>
                <a:spcPts val="0"/>
              </a:spcBef>
              <a:spcAft>
                <a:spcPts val="0"/>
              </a:spcAft>
              <a:buSzPts val="1800"/>
              <a:buAutoNum type="arabicPeriod" startAt="6"/>
            </a:pPr>
            <a:r>
              <a:rPr b="1" lang="en" sz="1800">
                <a:solidFill>
                  <a:srgbClr val="000000"/>
                </a:solidFill>
              </a:rPr>
              <a:t>Qin</a:t>
            </a:r>
            <a:r>
              <a:rPr lang="en" sz="1800"/>
              <a:t> et al. propose a graph-shaped answers to keyword queries. However, </a:t>
            </a:r>
            <a:r>
              <a:rPr b="1" lang="en" sz="1800">
                <a:solidFill>
                  <a:srgbClr val="000000"/>
                </a:solidFill>
              </a:rPr>
              <a:t>they target at relational datasets and may produce redundant answers</a:t>
            </a:r>
            <a:r>
              <a:rPr lang="en" sz="1800"/>
              <a:t>.</a:t>
            </a:r>
            <a:endParaRPr sz="1800"/>
          </a:p>
          <a:p>
            <a:pPr indent="-342900" lvl="0" marL="457200" rtl="0" algn="l">
              <a:spcBef>
                <a:spcPts val="0"/>
              </a:spcBef>
              <a:spcAft>
                <a:spcPts val="0"/>
              </a:spcAft>
              <a:buSzPts val="1800"/>
              <a:buAutoNum type="arabicPeriod" startAt="6"/>
            </a:pPr>
            <a:r>
              <a:rPr lang="en" sz="1800"/>
              <a:t>There are also some other </a:t>
            </a:r>
            <a:r>
              <a:rPr b="1" lang="en" sz="1800">
                <a:solidFill>
                  <a:srgbClr val="000000"/>
                </a:solidFill>
              </a:rPr>
              <a:t>works relevant but orthogonal to keyword search</a:t>
            </a:r>
            <a:r>
              <a:rPr lang="en" sz="1800"/>
              <a: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Contributions</a:t>
            </a:r>
            <a:endParaRPr>
              <a:solidFill>
                <a:srgbClr val="000000"/>
              </a:solidFill>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First</a:t>
            </a:r>
            <a:r>
              <a:rPr b="1" lang="en">
                <a:solidFill>
                  <a:srgbClr val="FFFFFF"/>
                </a:solidFill>
              </a:rPr>
              <a:t>, </a:t>
            </a:r>
            <a:r>
              <a:rPr lang="en">
                <a:solidFill>
                  <a:srgbClr val="FFFFFF"/>
                </a:solidFill>
              </a:rPr>
              <a:t>i</a:t>
            </a:r>
            <a:r>
              <a:rPr lang="en"/>
              <a:t>ntroduce the novel concept of Central Graph to model the answers of a keyword search problem. </a:t>
            </a:r>
            <a:endParaRPr/>
          </a:p>
          <a:p>
            <a:pPr indent="-342900" lvl="0" marL="914400" rtl="0" algn="l">
              <a:spcBef>
                <a:spcPts val="1600"/>
              </a:spcBef>
              <a:spcAft>
                <a:spcPts val="0"/>
              </a:spcAft>
              <a:buSzPts val="1800"/>
              <a:buChar char="●"/>
            </a:pPr>
            <a:r>
              <a:rPr lang="en" sz="1800"/>
              <a:t>The </a:t>
            </a:r>
            <a:r>
              <a:rPr b="1" lang="en" sz="1800">
                <a:solidFill>
                  <a:srgbClr val="000000"/>
                </a:solidFill>
              </a:rPr>
              <a:t>final answers are then pruned and ranked by a keyword co-occurrence based novel approach, called level-cover strategy.</a:t>
            </a:r>
            <a:endParaRPr b="1" sz="1800">
              <a:solidFill>
                <a:srgbClr val="000000"/>
              </a:solidFill>
            </a:endParaRPr>
          </a:p>
          <a:p>
            <a:pPr indent="-342900" lvl="0" marL="457200" rtl="0" algn="l">
              <a:spcBef>
                <a:spcPts val="0"/>
              </a:spcBef>
              <a:spcAft>
                <a:spcPts val="0"/>
              </a:spcAft>
              <a:buSzPts val="1800"/>
              <a:buChar char="●"/>
            </a:pPr>
            <a:r>
              <a:rPr lang="en"/>
              <a:t>Central Graphs can naturally work in parallel and still return compact answers. </a:t>
            </a:r>
            <a:endParaRPr/>
          </a:p>
          <a:p>
            <a:pPr indent="-342900" lvl="0" marL="457200" rtl="0" algn="l">
              <a:spcBef>
                <a:spcPts val="0"/>
              </a:spcBef>
              <a:spcAft>
                <a:spcPts val="0"/>
              </a:spcAft>
              <a:buSzPts val="1800"/>
              <a:buChar char="●"/>
            </a:pPr>
            <a:r>
              <a:rPr lang="en"/>
              <a:t>In addition, Central Graphs allow multi-paths from one keyword, leading to much more expressive answers than tree-shaped ones, e.g. Fig. 1.</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90250" y="526350"/>
            <a:ext cx="8356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Second</a:t>
            </a:r>
            <a:r>
              <a:rPr lang="en" sz="1800"/>
              <a:t>, develop a two-stage parallel algorithm framework that can work on not only multi-core CPUs, but also GPUs. </a:t>
            </a:r>
            <a:endParaRPr sz="1800"/>
          </a:p>
          <a:p>
            <a:pPr indent="-342900" lvl="0" marL="914400" rtl="0" algn="l">
              <a:spcBef>
                <a:spcPts val="0"/>
              </a:spcBef>
              <a:spcAft>
                <a:spcPts val="0"/>
              </a:spcAft>
              <a:buSzPts val="1800"/>
              <a:buChar char="●"/>
            </a:pPr>
            <a:r>
              <a:rPr lang="en" sz="1800"/>
              <a:t>Our </a:t>
            </a:r>
            <a:r>
              <a:rPr b="1" lang="en" sz="1800">
                <a:solidFill>
                  <a:srgbClr val="000000"/>
                </a:solidFill>
              </a:rPr>
              <a:t>algorithm works in a lock-free way during traversal, </a:t>
            </a:r>
            <a:r>
              <a:rPr lang="en" sz="1800">
                <a:solidFill>
                  <a:srgbClr val="FFFFFF"/>
                </a:solidFill>
              </a:rPr>
              <a:t>which is critical for efficiency</a:t>
            </a:r>
            <a:r>
              <a:rPr lang="en" sz="1800"/>
              <a:t>. </a:t>
            </a:r>
            <a:endParaRPr sz="1800"/>
          </a:p>
          <a:p>
            <a:pPr indent="-342900" lvl="0" marL="457200" rtl="0" algn="l">
              <a:spcBef>
                <a:spcPts val="0"/>
              </a:spcBef>
              <a:spcAft>
                <a:spcPts val="0"/>
              </a:spcAft>
              <a:buSzPts val="1800"/>
              <a:buChar char="●"/>
            </a:pPr>
            <a:r>
              <a:rPr lang="en" sz="1800"/>
              <a:t>In the </a:t>
            </a:r>
            <a:r>
              <a:rPr b="1" lang="en" sz="1800">
                <a:solidFill>
                  <a:srgbClr val="000000"/>
                </a:solidFill>
              </a:rPr>
              <a:t>first stage, we find a set of potential Central Graphs in a bottom-up manner starting from nodes containing keywords</a:t>
            </a:r>
            <a:r>
              <a:rPr lang="en" sz="1800"/>
              <a:t> (keyword nodes).</a:t>
            </a:r>
            <a:endParaRPr sz="1800"/>
          </a:p>
          <a:p>
            <a:pPr indent="-342900" lvl="0" marL="457200" rtl="0" algn="l">
              <a:spcBef>
                <a:spcPts val="0"/>
              </a:spcBef>
              <a:spcAft>
                <a:spcPts val="0"/>
              </a:spcAft>
              <a:buSzPts val="1800"/>
              <a:buChar char="●"/>
            </a:pPr>
            <a:r>
              <a:rPr lang="en" sz="1800"/>
              <a:t>In the </a:t>
            </a:r>
            <a:r>
              <a:rPr b="1" lang="en" sz="1800">
                <a:solidFill>
                  <a:srgbClr val="000000"/>
                </a:solidFill>
              </a:rPr>
              <a:t>second stage, we extract, prune and select the top-ranked Central Graphs derived from the first stage in a top-down manner starting from Central Nodes</a:t>
            </a:r>
            <a:r>
              <a:rPr lang="en" sz="1800"/>
              <a:t>, which are centers of respective Central Graphs.</a:t>
            </a:r>
            <a:endParaRPr sz="1800"/>
          </a:p>
          <a:p>
            <a:pPr indent="0" lvl="0" marL="45720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490250" y="526350"/>
            <a:ext cx="8327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Third</a:t>
            </a:r>
            <a:r>
              <a:rPr lang="en" sz="1800"/>
              <a:t>, we conduct </a:t>
            </a:r>
            <a:r>
              <a:rPr b="1" lang="en" sz="1800">
                <a:solidFill>
                  <a:srgbClr val="000000"/>
                </a:solidFill>
              </a:rPr>
              <a:t>extensive experiments to evaluate both</a:t>
            </a:r>
            <a:endParaRPr b="1" sz="1800">
              <a:solidFill>
                <a:srgbClr val="000000"/>
              </a:solidFill>
            </a:endParaRPr>
          </a:p>
          <a:p>
            <a:pPr indent="0" lvl="0" marL="0" rtl="0" algn="l">
              <a:spcBef>
                <a:spcPts val="0"/>
              </a:spcBef>
              <a:spcAft>
                <a:spcPts val="0"/>
              </a:spcAft>
              <a:buNone/>
            </a:pPr>
            <a:r>
              <a:rPr b="1" lang="en" sz="1800">
                <a:solidFill>
                  <a:srgbClr val="000000"/>
                </a:solidFill>
              </a:rPr>
              <a:t>efficiency and effectiveness </a:t>
            </a:r>
            <a:r>
              <a:rPr lang="en" sz="1800"/>
              <a:t>of our proposed approach.</a:t>
            </a:r>
            <a:endParaRPr sz="1800"/>
          </a:p>
          <a:p>
            <a:pPr indent="0" lvl="0" marL="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Problem Definition</a:t>
            </a:r>
            <a:endParaRPr>
              <a:solidFill>
                <a:srgbClr val="000000"/>
              </a:solidFill>
            </a:endParaRPr>
          </a:p>
        </p:txBody>
      </p:sp>
      <p:sp>
        <p:nvSpPr>
          <p:cNvPr id="170" name="Google Shape;170;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enhance the connection between nodes, we model Wiki-data KB as a bi-directed node-weighted graph with both nodes and edges labeled, denoted as G = (V,E), where V and E are the sets of nodes and edges respectively. </a:t>
            </a:r>
            <a:endParaRPr/>
          </a:p>
          <a:p>
            <a:pPr indent="-342900" lvl="0" marL="457200" rtl="0" algn="l">
              <a:spcBef>
                <a:spcPts val="1600"/>
              </a:spcBef>
              <a:spcAft>
                <a:spcPts val="0"/>
              </a:spcAft>
              <a:buSzPts val="1800"/>
              <a:buChar char="●"/>
            </a:pPr>
            <a:r>
              <a:rPr lang="en"/>
              <a:t>We use w</a:t>
            </a:r>
            <a:r>
              <a:rPr baseline="-25000" lang="en"/>
              <a:t>i</a:t>
            </a:r>
            <a:r>
              <a:rPr lang="en"/>
              <a:t> to denote the weight of a node v</a:t>
            </a:r>
            <a:r>
              <a:rPr baseline="-25000" lang="en"/>
              <a:t>i</a:t>
            </a:r>
            <a:r>
              <a:rPr lang="en"/>
              <a:t> ∈ V . </a:t>
            </a:r>
            <a:endParaRPr/>
          </a:p>
          <a:p>
            <a:pPr indent="-342900" lvl="0" marL="457200" rtl="0" algn="l">
              <a:spcBef>
                <a:spcPts val="0"/>
              </a:spcBef>
              <a:spcAft>
                <a:spcPts val="0"/>
              </a:spcAft>
              <a:buSzPts val="1800"/>
              <a:buChar char="●"/>
            </a:pPr>
            <a:r>
              <a:rPr lang="en"/>
              <a:t>For each edge e</a:t>
            </a:r>
            <a:r>
              <a:rPr baseline="-25000" lang="en"/>
              <a:t>ij</a:t>
            </a:r>
            <a:r>
              <a:rPr lang="en"/>
              <a:t> = (v</a:t>
            </a:r>
            <a:r>
              <a:rPr baseline="-25000" lang="en"/>
              <a:t>i</a:t>
            </a:r>
            <a:r>
              <a:rPr lang="en"/>
              <a:t>, v</a:t>
            </a:r>
            <a:r>
              <a:rPr baseline="-25000" lang="en"/>
              <a:t>j</a:t>
            </a:r>
            <a:r>
              <a:rPr lang="en"/>
              <a:t> ) ∈ E, r</a:t>
            </a:r>
            <a:r>
              <a:rPr baseline="-25000" lang="en"/>
              <a:t>ij</a:t>
            </a:r>
            <a:r>
              <a:rPr lang="en"/>
              <a:t> denotes the relationship (label) of e</a:t>
            </a:r>
            <a:r>
              <a:rPr baseline="-25000" lang="en"/>
              <a:t>ij</a:t>
            </a:r>
            <a:r>
              <a:rPr lang="en"/>
              <a:t>. </a:t>
            </a:r>
            <a:endParaRPr/>
          </a:p>
          <a:p>
            <a:pPr indent="-342900" lvl="0" marL="457200" rtl="0" algn="l">
              <a:spcBef>
                <a:spcPts val="0"/>
              </a:spcBef>
              <a:spcAft>
                <a:spcPts val="0"/>
              </a:spcAft>
              <a:buSzPts val="1800"/>
              <a:buChar char="●"/>
            </a:pPr>
            <a:r>
              <a:rPr lang="en"/>
              <a:t>In our settings, </a:t>
            </a:r>
            <a:r>
              <a:rPr b="1" lang="en">
                <a:solidFill>
                  <a:srgbClr val="000000"/>
                </a:solidFill>
              </a:rPr>
              <a:t>a BFS instance starts from a set of nodes and proceeds level by level with initial expansion level 0</a:t>
            </a:r>
            <a:r>
              <a:rPr lang="en"/>
              <a:t>. </a:t>
            </a:r>
            <a:endParaRPr/>
          </a:p>
          <a:p>
            <a:pPr indent="-342900" lvl="0" marL="457200" rtl="0" algn="l">
              <a:spcBef>
                <a:spcPts val="0"/>
              </a:spcBef>
              <a:spcAft>
                <a:spcPts val="0"/>
              </a:spcAft>
              <a:buSzPts val="1800"/>
              <a:buChar char="●"/>
            </a:pPr>
            <a:r>
              <a:rPr b="1" lang="en">
                <a:solidFill>
                  <a:srgbClr val="000000"/>
                </a:solidFill>
              </a:rPr>
              <a:t>Every node can only be hit once in terms of one BFS instance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45225" y="1110025"/>
            <a:ext cx="3842100" cy="309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sz="4800">
                <a:latin typeface="Roboto Slab"/>
                <a:ea typeface="Roboto Slab"/>
                <a:cs typeface="Roboto Slab"/>
                <a:sym typeface="Roboto Slab"/>
              </a:rPr>
              <a:t>About</a:t>
            </a:r>
            <a:endParaRPr sz="4800">
              <a:latin typeface="Roboto Slab"/>
              <a:ea typeface="Roboto Slab"/>
              <a:cs typeface="Roboto Slab"/>
              <a:sym typeface="Roboto Slab"/>
            </a:endParaRPr>
          </a:p>
          <a:p>
            <a:pPr indent="0" lvl="0" marL="0" rtl="0" algn="l">
              <a:spcBef>
                <a:spcPts val="1600"/>
              </a:spcBef>
              <a:spcAft>
                <a:spcPts val="0"/>
              </a:spcAft>
              <a:buClr>
                <a:schemeClr val="dk2"/>
              </a:buClr>
              <a:buSzPts val="1100"/>
              <a:buNone/>
            </a:pPr>
            <a:r>
              <a:rPr lang="en" sz="2000">
                <a:solidFill>
                  <a:srgbClr val="000000"/>
                </a:solidFill>
              </a:rPr>
              <a:t>Title</a:t>
            </a:r>
            <a:br>
              <a:rPr lang="en" sz="2400"/>
            </a:br>
            <a:r>
              <a:rPr lang="en"/>
              <a:t>An Efficient Parallel Keyword Search Engine on Knowledge Graphs</a:t>
            </a:r>
            <a:endParaRPr/>
          </a:p>
          <a:p>
            <a:pPr indent="0" lvl="0" marL="0" rtl="0" algn="l">
              <a:spcBef>
                <a:spcPts val="1600"/>
              </a:spcBef>
              <a:spcAft>
                <a:spcPts val="0"/>
              </a:spcAft>
              <a:buClr>
                <a:schemeClr val="dk2"/>
              </a:buClr>
              <a:buSzPts val="1100"/>
              <a:buNone/>
            </a:pPr>
            <a:r>
              <a:rPr lang="en" sz="2000">
                <a:solidFill>
                  <a:srgbClr val="000000"/>
                </a:solidFill>
              </a:rPr>
              <a:t>Publisher</a:t>
            </a:r>
            <a:br>
              <a:rPr lang="en"/>
            </a:br>
            <a:r>
              <a:rPr lang="en"/>
              <a:t>IEEE [35th International Conference on Data Engineering (ICDE)]</a:t>
            </a:r>
            <a:endParaRPr/>
          </a:p>
          <a:p>
            <a:pPr indent="0" lvl="0" marL="0" rtl="0" algn="l">
              <a:spcBef>
                <a:spcPts val="1600"/>
              </a:spcBef>
              <a:spcAft>
                <a:spcPts val="0"/>
              </a:spcAft>
              <a:buClr>
                <a:schemeClr val="dk2"/>
              </a:buClr>
              <a:buSzPts val="1100"/>
              <a:buNone/>
            </a:pPr>
            <a:r>
              <a:rPr lang="en" sz="2000">
                <a:solidFill>
                  <a:srgbClr val="000000"/>
                </a:solidFill>
              </a:rPr>
              <a:t>Copyright Date</a:t>
            </a:r>
            <a:br>
              <a:rPr lang="en"/>
            </a:br>
            <a:r>
              <a:rPr lang="en"/>
              <a:t>2019</a:t>
            </a:r>
            <a:endParaRPr/>
          </a:p>
          <a:p>
            <a:pPr indent="0" lvl="0" marL="0" rtl="0" algn="l">
              <a:spcBef>
                <a:spcPts val="1600"/>
              </a:spcBef>
              <a:spcAft>
                <a:spcPts val="1600"/>
              </a:spcAft>
              <a:buClr>
                <a:schemeClr val="dk2"/>
              </a:buClr>
              <a:buSzPts val="1100"/>
              <a:buNone/>
            </a:pPr>
            <a:r>
              <a:t/>
            </a:r>
            <a:endParaRPr sz="1400">
              <a:latin typeface="Roboto Slab"/>
              <a:ea typeface="Roboto Slab"/>
              <a:cs typeface="Roboto Slab"/>
              <a:sym typeface="Roboto Slab"/>
            </a:endParaRPr>
          </a:p>
        </p:txBody>
      </p:sp>
      <p:sp>
        <p:nvSpPr>
          <p:cNvPr id="70" name="Google Shape;70;p14"/>
          <p:cNvSpPr txBox="1"/>
          <p:nvPr>
            <p:ph type="title"/>
          </p:nvPr>
        </p:nvSpPr>
        <p:spPr>
          <a:xfrm>
            <a:off x="339900" y="2869975"/>
            <a:ext cx="4045200" cy="123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000">
                <a:solidFill>
                  <a:srgbClr val="000000"/>
                </a:solidFill>
                <a:latin typeface="Roboto"/>
                <a:ea typeface="Roboto"/>
                <a:cs typeface="Roboto"/>
                <a:sym typeface="Roboto"/>
              </a:rPr>
              <a:t>Author(s)</a:t>
            </a:r>
            <a:endParaRPr sz="1800">
              <a:latin typeface="Roboto"/>
              <a:ea typeface="Roboto"/>
              <a:cs typeface="Roboto"/>
              <a:sym typeface="Roboto"/>
            </a:endParaRPr>
          </a:p>
          <a:p>
            <a:pPr indent="0" lvl="0" marL="0" rtl="0" algn="l">
              <a:lnSpc>
                <a:spcPct val="115000"/>
              </a:lnSpc>
              <a:spcBef>
                <a:spcPts val="1600"/>
              </a:spcBef>
              <a:spcAft>
                <a:spcPts val="0"/>
              </a:spcAft>
              <a:buClr>
                <a:schemeClr val="dk2"/>
              </a:buClr>
              <a:buSzPts val="1100"/>
              <a:buFont typeface="Arial"/>
              <a:buNone/>
            </a:pPr>
            <a:r>
              <a:rPr lang="en" sz="1800">
                <a:latin typeface="Roboto"/>
                <a:ea typeface="Roboto"/>
                <a:cs typeface="Roboto"/>
                <a:sym typeface="Roboto"/>
              </a:rPr>
              <a:t>Yueji Yang, Anthony K. H. Tung, Shuang Wu </a:t>
            </a:r>
            <a:r>
              <a:rPr lang="en" sz="1800">
                <a:solidFill>
                  <a:srgbClr val="666666"/>
                </a:solidFill>
                <a:latin typeface="Roboto"/>
                <a:ea typeface="Roboto"/>
                <a:cs typeface="Roboto"/>
                <a:sym typeface="Roboto"/>
              </a:rPr>
              <a:t>[</a:t>
            </a:r>
            <a:r>
              <a:rPr lang="en" sz="1800">
                <a:solidFill>
                  <a:srgbClr val="434343"/>
                </a:solidFill>
                <a:latin typeface="Roboto"/>
                <a:ea typeface="Roboto"/>
                <a:cs typeface="Roboto"/>
                <a:sym typeface="Roboto"/>
              </a:rPr>
              <a:t>School of Computing, National University of Singapore] </a:t>
            </a:r>
            <a:r>
              <a:rPr lang="en" sz="1800">
                <a:latin typeface="Roboto"/>
                <a:ea typeface="Roboto"/>
                <a:cs typeface="Roboto"/>
                <a:sym typeface="Roboto"/>
              </a:rPr>
              <a:t>         </a:t>
            </a:r>
            <a:endParaRPr sz="1800">
              <a:latin typeface="Roboto"/>
              <a:ea typeface="Roboto"/>
              <a:cs typeface="Roboto"/>
              <a:sym typeface="Roboto"/>
            </a:endParaRPr>
          </a:p>
          <a:p>
            <a:pPr indent="0" lvl="0" marL="0" rtl="0" algn="l">
              <a:lnSpc>
                <a:spcPct val="115000"/>
              </a:lnSpc>
              <a:spcBef>
                <a:spcPts val="1600"/>
              </a:spcBef>
              <a:spcAft>
                <a:spcPts val="0"/>
              </a:spcAft>
              <a:buClr>
                <a:schemeClr val="dk2"/>
              </a:buClr>
              <a:buSzPts val="1100"/>
              <a:buFont typeface="Arial"/>
              <a:buNone/>
            </a:pPr>
            <a:r>
              <a:rPr lang="en" sz="1800">
                <a:latin typeface="Roboto"/>
                <a:ea typeface="Roboto"/>
                <a:cs typeface="Roboto"/>
                <a:sym typeface="Roboto"/>
              </a:rPr>
              <a:t>Divykant Agrawal </a:t>
            </a:r>
            <a:r>
              <a:rPr lang="en" sz="1800">
                <a:solidFill>
                  <a:srgbClr val="434343"/>
                </a:solidFill>
                <a:latin typeface="Roboto"/>
                <a:ea typeface="Roboto"/>
                <a:cs typeface="Roboto"/>
                <a:sym typeface="Roboto"/>
              </a:rPr>
              <a:t>[Department of Computer Science, University of California at Santa Barbara]</a:t>
            </a:r>
            <a:endParaRPr sz="1800">
              <a:solidFill>
                <a:srgbClr val="434343"/>
              </a:solidFill>
              <a:latin typeface="Roboto"/>
              <a:ea typeface="Roboto"/>
              <a:cs typeface="Roboto"/>
              <a:sym typeface="Roboto"/>
            </a:endParaRPr>
          </a:p>
          <a:p>
            <a:pPr indent="0" lvl="0" marL="0" rtl="0" algn="l">
              <a:lnSpc>
                <a:spcPct val="115000"/>
              </a:lnSpc>
              <a:spcBef>
                <a:spcPts val="1600"/>
              </a:spcBef>
              <a:spcAft>
                <a:spcPts val="0"/>
              </a:spcAft>
              <a:buClr>
                <a:schemeClr val="dk2"/>
              </a:buClr>
              <a:buSzPts val="1100"/>
              <a:buFont typeface="Arial"/>
              <a:buNone/>
            </a:pPr>
            <a:r>
              <a:rPr lang="en" sz="1800">
                <a:latin typeface="Roboto"/>
                <a:ea typeface="Roboto"/>
                <a:cs typeface="Roboto"/>
                <a:sym typeface="Roboto"/>
              </a:rPr>
              <a:t>H.V. Jagadish </a:t>
            </a:r>
            <a:r>
              <a:rPr lang="en" sz="1800">
                <a:solidFill>
                  <a:srgbClr val="434343"/>
                </a:solidFill>
                <a:latin typeface="Roboto"/>
                <a:ea typeface="Roboto"/>
                <a:cs typeface="Roboto"/>
                <a:sym typeface="Roboto"/>
              </a:rPr>
              <a:t>[Department of Electrical Engineering and Computer Science, University of Michigan of Ann Arbor]</a:t>
            </a:r>
            <a:endParaRPr sz="2000">
              <a:solidFill>
                <a:srgbClr val="434343"/>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idx="4294967295" type="body"/>
          </p:nvPr>
        </p:nvSpPr>
        <p:spPr>
          <a:xfrm>
            <a:off x="488750" y="11440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keyword query consists of a </a:t>
            </a:r>
            <a:r>
              <a:rPr b="1" lang="en">
                <a:solidFill>
                  <a:srgbClr val="000000"/>
                </a:solidFill>
              </a:rPr>
              <a:t>set of keywords Q = {t0, t2, .., tq−1}</a:t>
            </a:r>
            <a:r>
              <a:rPr lang="en"/>
              <a:t>. </a:t>
            </a:r>
            <a:endParaRPr/>
          </a:p>
          <a:p>
            <a:pPr indent="-342900" lvl="0" marL="457200" rtl="0" algn="l">
              <a:spcBef>
                <a:spcPts val="0"/>
              </a:spcBef>
              <a:spcAft>
                <a:spcPts val="0"/>
              </a:spcAft>
              <a:buSzPts val="1800"/>
              <a:buChar char="●"/>
            </a:pPr>
            <a:r>
              <a:rPr lang="en"/>
              <a:t>For each </a:t>
            </a:r>
            <a:r>
              <a:rPr b="1" lang="en">
                <a:solidFill>
                  <a:srgbClr val="000000"/>
                </a:solidFill>
              </a:rPr>
              <a:t>keyword t</a:t>
            </a:r>
            <a:r>
              <a:rPr b="1" baseline="-25000" lang="en">
                <a:solidFill>
                  <a:srgbClr val="000000"/>
                </a:solidFill>
              </a:rPr>
              <a:t>i</a:t>
            </a:r>
            <a:r>
              <a:rPr b="1" lang="en">
                <a:solidFill>
                  <a:srgbClr val="000000"/>
                </a:solidFill>
              </a:rPr>
              <a:t>,</a:t>
            </a:r>
            <a:r>
              <a:rPr lang="en"/>
              <a:t> we denote the </a:t>
            </a:r>
            <a:r>
              <a:rPr b="1" lang="en">
                <a:solidFill>
                  <a:srgbClr val="000000"/>
                </a:solidFill>
              </a:rPr>
              <a:t>set of nodes that contain t</a:t>
            </a:r>
            <a:r>
              <a:rPr b="1" baseline="-25000" lang="en">
                <a:solidFill>
                  <a:srgbClr val="000000"/>
                </a:solidFill>
              </a:rPr>
              <a:t>i</a:t>
            </a:r>
            <a:r>
              <a:rPr b="1" lang="en">
                <a:solidFill>
                  <a:srgbClr val="000000"/>
                </a:solidFill>
              </a:rPr>
              <a:t> as T</a:t>
            </a:r>
            <a:r>
              <a:rPr baseline="-25000" lang="en"/>
              <a:t>i</a:t>
            </a:r>
            <a:r>
              <a:rPr lang="en"/>
              <a:t>. </a:t>
            </a:r>
            <a:endParaRPr/>
          </a:p>
          <a:p>
            <a:pPr indent="-342900" lvl="0" marL="457200" rtl="0" algn="l">
              <a:spcBef>
                <a:spcPts val="0"/>
              </a:spcBef>
              <a:spcAft>
                <a:spcPts val="0"/>
              </a:spcAft>
              <a:buSzPts val="1800"/>
              <a:buChar char="●"/>
            </a:pPr>
            <a:r>
              <a:rPr lang="en"/>
              <a:t>In our approach, every keyword t</a:t>
            </a:r>
            <a:r>
              <a:rPr baseline="-25000" lang="en"/>
              <a:t>i</a:t>
            </a:r>
            <a:r>
              <a:rPr lang="en"/>
              <a:t> corresponds to an </a:t>
            </a:r>
            <a:r>
              <a:rPr b="1" lang="en">
                <a:solidFill>
                  <a:srgbClr val="000000"/>
                </a:solidFill>
              </a:rPr>
              <a:t>independent BFS instance B</a:t>
            </a:r>
            <a:r>
              <a:rPr b="1" baseline="-25000" lang="en">
                <a:solidFill>
                  <a:srgbClr val="000000"/>
                </a:solidFill>
              </a:rPr>
              <a:t>i</a:t>
            </a:r>
            <a:r>
              <a:rPr baseline="-25000" lang="en"/>
              <a:t> </a:t>
            </a:r>
            <a:r>
              <a:rPr lang="en"/>
              <a:t>with source node set T</a:t>
            </a:r>
            <a:r>
              <a:rPr baseline="-25000" lang="en"/>
              <a:t>i</a:t>
            </a:r>
            <a:r>
              <a:rPr lang="en"/>
              <a:t>. </a:t>
            </a:r>
            <a:endParaRPr/>
          </a:p>
          <a:p>
            <a:pPr indent="-342900" lvl="0" marL="457200" rtl="0" algn="l">
              <a:spcBef>
                <a:spcPts val="0"/>
              </a:spcBef>
              <a:spcAft>
                <a:spcPts val="0"/>
              </a:spcAft>
              <a:buSzPts val="1800"/>
              <a:buChar char="●"/>
            </a:pPr>
            <a:r>
              <a:rPr lang="en"/>
              <a:t>Every BFS instance expands at the same global expansion level.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Hitting Level</a:t>
            </a:r>
            <a:endParaRPr>
              <a:solidFill>
                <a:srgbClr val="000000"/>
              </a:solidFill>
            </a:endParaRPr>
          </a:p>
        </p:txBody>
      </p:sp>
      <p:sp>
        <p:nvSpPr>
          <p:cNvPr id="181" name="Google Shape;181;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BFS instance, B</a:t>
            </a:r>
            <a:r>
              <a:rPr baseline="-25000" lang="en"/>
              <a:t>b</a:t>
            </a:r>
            <a:r>
              <a:rPr lang="en"/>
              <a:t>, the hitting level of a node v</a:t>
            </a:r>
            <a:r>
              <a:rPr baseline="-25000" lang="en"/>
              <a:t>j</a:t>
            </a:r>
            <a:r>
              <a:rPr lang="en"/>
              <a:t> w.r.t. B</a:t>
            </a:r>
            <a:r>
              <a:rPr baseline="-25000" lang="en"/>
              <a:t>b</a:t>
            </a:r>
            <a:r>
              <a:rPr lang="en"/>
              <a:t>, denoted by h</a:t>
            </a:r>
            <a:r>
              <a:rPr baseline="30000" lang="en"/>
              <a:t>b</a:t>
            </a:r>
            <a:r>
              <a:rPr baseline="-25000" lang="en"/>
              <a:t>j</a:t>
            </a:r>
            <a:r>
              <a:rPr lang="en"/>
              <a:t>, is defined as </a:t>
            </a:r>
            <a:endParaRPr/>
          </a:p>
          <a:p>
            <a:pPr indent="-342900" lvl="0" marL="457200" rtl="0" algn="l">
              <a:spcBef>
                <a:spcPts val="1600"/>
              </a:spcBef>
              <a:spcAft>
                <a:spcPts val="0"/>
              </a:spcAft>
              <a:buSzPts val="1800"/>
              <a:buChar char="●"/>
            </a:pPr>
            <a:r>
              <a:rPr lang="en"/>
              <a:t>the </a:t>
            </a:r>
            <a:r>
              <a:rPr b="1" lang="en">
                <a:solidFill>
                  <a:srgbClr val="000000"/>
                </a:solidFill>
              </a:rPr>
              <a:t>first BFS expansion level l where v</a:t>
            </a:r>
            <a:r>
              <a:rPr b="1" baseline="-25000" lang="en">
                <a:solidFill>
                  <a:srgbClr val="000000"/>
                </a:solidFill>
              </a:rPr>
              <a:t>j </a:t>
            </a:r>
            <a:r>
              <a:rPr b="1" lang="en">
                <a:solidFill>
                  <a:srgbClr val="000000"/>
                </a:solidFill>
              </a:rPr>
              <a:t>becomes a frontier</a:t>
            </a:r>
            <a:r>
              <a:rPr lang="en"/>
              <a:t> (to expand) in B</a:t>
            </a:r>
            <a:r>
              <a:rPr baseline="-25000" lang="en"/>
              <a:t>b</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34"/>
          <p:cNvSpPr txBox="1"/>
          <p:nvPr>
            <p:ph idx="2" type="body"/>
          </p:nvPr>
        </p:nvSpPr>
        <p:spPr>
          <a:xfrm>
            <a:off x="4968325" y="5513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Example </a:t>
            </a:r>
            <a:r>
              <a:rPr lang="en" sz="1800"/>
              <a:t>As shown in Fig. 2, there are two BFS instances, B</a:t>
            </a:r>
            <a:r>
              <a:rPr baseline="-25000" lang="en" sz="1800"/>
              <a:t>0</a:t>
            </a:r>
            <a:r>
              <a:rPr lang="en" sz="1800"/>
              <a:t> starting from v</a:t>
            </a:r>
            <a:r>
              <a:rPr baseline="-25000" lang="en" sz="1800"/>
              <a:t>0 </a:t>
            </a:r>
            <a:r>
              <a:rPr lang="en" sz="1800"/>
              <a:t>and B</a:t>
            </a:r>
            <a:r>
              <a:rPr baseline="-25000" lang="en" sz="1800"/>
              <a:t>1</a:t>
            </a:r>
            <a:r>
              <a:rPr lang="en" sz="1800"/>
              <a:t> from v</a:t>
            </a:r>
            <a:r>
              <a:rPr baseline="-25000" lang="en" sz="1800"/>
              <a:t>1</a:t>
            </a:r>
            <a:r>
              <a:rPr lang="en" sz="1800"/>
              <a:t> and v</a:t>
            </a:r>
            <a:r>
              <a:rPr baseline="-25000" lang="en" sz="1800"/>
              <a:t>2</a:t>
            </a:r>
            <a:r>
              <a:rPr lang="en" sz="1800"/>
              <a:t>. </a:t>
            </a:r>
            <a:endParaRPr sz="1800"/>
          </a:p>
          <a:p>
            <a:pPr indent="0" lvl="0" marL="0" rtl="0" algn="l">
              <a:spcBef>
                <a:spcPts val="1600"/>
              </a:spcBef>
              <a:spcAft>
                <a:spcPts val="0"/>
              </a:spcAft>
              <a:buNone/>
            </a:pPr>
            <a:r>
              <a:rPr lang="en" sz="1800"/>
              <a:t>For B</a:t>
            </a:r>
            <a:r>
              <a:rPr baseline="-25000" lang="en" sz="1800"/>
              <a:t>1</a:t>
            </a:r>
            <a:r>
              <a:rPr lang="en" sz="1800"/>
              <a:t>, v</a:t>
            </a:r>
            <a:r>
              <a:rPr baseline="-25000" lang="en" sz="1800"/>
              <a:t>1</a:t>
            </a:r>
            <a:r>
              <a:rPr lang="en" sz="1800"/>
              <a:t> and v</a:t>
            </a:r>
            <a:r>
              <a:rPr baseline="-25000" lang="en" sz="1800"/>
              <a:t>2</a:t>
            </a:r>
            <a:r>
              <a:rPr lang="en" sz="1800"/>
              <a:t> have hitting level h</a:t>
            </a:r>
            <a:r>
              <a:rPr baseline="-25000" lang="en" sz="1800"/>
              <a:t>1</a:t>
            </a:r>
            <a:r>
              <a:rPr baseline="30000" lang="en" sz="1800"/>
              <a:t>1</a:t>
            </a:r>
            <a:r>
              <a:rPr lang="en" sz="1800"/>
              <a:t> = h</a:t>
            </a:r>
            <a:r>
              <a:rPr baseline="-25000" lang="en" sz="1800"/>
              <a:t>2</a:t>
            </a:r>
            <a:r>
              <a:rPr baseline="30000" lang="en" sz="1800"/>
              <a:t>1</a:t>
            </a:r>
            <a:r>
              <a:rPr lang="en" sz="1800"/>
              <a:t> = 0, since they are source nodes and expand at level 0. </a:t>
            </a:r>
            <a:endParaRPr sz="1800"/>
          </a:p>
          <a:p>
            <a:pPr indent="0" lvl="0" marL="0" rtl="0" algn="l">
              <a:spcBef>
                <a:spcPts val="1600"/>
              </a:spcBef>
              <a:spcAft>
                <a:spcPts val="0"/>
              </a:spcAft>
              <a:buNone/>
            </a:pPr>
            <a:r>
              <a:rPr lang="en" sz="1800"/>
              <a:t>h</a:t>
            </a:r>
            <a:r>
              <a:rPr baseline="-25000" lang="en" sz="1800"/>
              <a:t>3</a:t>
            </a:r>
            <a:r>
              <a:rPr baseline="30000" lang="en" sz="1800"/>
              <a:t>1</a:t>
            </a:r>
            <a:r>
              <a:rPr lang="en" sz="1800"/>
              <a:t> = h</a:t>
            </a:r>
            <a:r>
              <a:rPr baseline="-25000" lang="en" sz="1800"/>
              <a:t>4</a:t>
            </a:r>
            <a:r>
              <a:rPr baseline="30000" lang="en" sz="1800"/>
              <a:t>1</a:t>
            </a:r>
            <a:r>
              <a:rPr lang="en" sz="1800"/>
              <a:t> = 1, because v</a:t>
            </a:r>
            <a:r>
              <a:rPr baseline="-25000" lang="en" sz="1800"/>
              <a:t>3</a:t>
            </a:r>
            <a:r>
              <a:rPr lang="en" sz="1800"/>
              <a:t> and v</a:t>
            </a:r>
            <a:r>
              <a:rPr baseline="-25000" lang="en" sz="1800"/>
              <a:t>4</a:t>
            </a:r>
            <a:r>
              <a:rPr lang="en" sz="1800"/>
              <a:t> are hit at BFS level 0 and become frontiers at level 1. </a:t>
            </a:r>
            <a:endParaRPr sz="1800"/>
          </a:p>
          <a:p>
            <a:pPr indent="0" lvl="0" marL="0" rtl="0" algn="l">
              <a:spcBef>
                <a:spcPts val="1600"/>
              </a:spcBef>
              <a:spcAft>
                <a:spcPts val="1600"/>
              </a:spcAft>
              <a:buNone/>
            </a:pPr>
            <a:r>
              <a:rPr lang="en" sz="1800"/>
              <a:t>v</a:t>
            </a:r>
            <a:r>
              <a:rPr baseline="-25000" lang="en" sz="1800"/>
              <a:t>3</a:t>
            </a:r>
            <a:r>
              <a:rPr lang="en" sz="1800"/>
              <a:t> will not expand to v</a:t>
            </a:r>
            <a:r>
              <a:rPr baseline="-25000" lang="en" sz="1800"/>
              <a:t>4</a:t>
            </a:r>
            <a:r>
              <a:rPr lang="en" sz="1800"/>
              <a:t> in B</a:t>
            </a:r>
            <a:r>
              <a:rPr baseline="-25000" lang="en" sz="1800"/>
              <a:t>1</a:t>
            </a:r>
            <a:r>
              <a:rPr lang="en" sz="1800"/>
              <a:t>, since v</a:t>
            </a:r>
            <a:r>
              <a:rPr baseline="-25000" lang="en" sz="1800"/>
              <a:t>4</a:t>
            </a:r>
            <a:r>
              <a:rPr lang="en" sz="1800"/>
              <a:t> has already been hit.</a:t>
            </a:r>
            <a:endParaRPr/>
          </a:p>
        </p:txBody>
      </p:sp>
      <p:sp>
        <p:nvSpPr>
          <p:cNvPr id="188" name="Google Shape;188;p34"/>
          <p:cNvSpPr txBox="1"/>
          <p:nvPr>
            <p:ph idx="1" type="subTitle"/>
          </p:nvPr>
        </p:nvSpPr>
        <p:spPr>
          <a:xfrm>
            <a:off x="265500" y="36683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Fig. 2. A simple example to illustrate definitions.</a:t>
            </a:r>
            <a:endParaRPr b="1">
              <a:solidFill>
                <a:srgbClr val="000000"/>
              </a:solidFill>
            </a:endParaRPr>
          </a:p>
        </p:txBody>
      </p:sp>
      <p:pic>
        <p:nvPicPr>
          <p:cNvPr id="189" name="Google Shape;189;p34"/>
          <p:cNvPicPr preferRelativeResize="0"/>
          <p:nvPr/>
        </p:nvPicPr>
        <p:blipFill rotWithShape="1">
          <a:blip r:embed="rId3">
            <a:alphaModFix/>
          </a:blip>
          <a:srcRect b="14414" l="17405" r="18153" t="29257"/>
          <a:stretch/>
        </p:blipFill>
        <p:spPr>
          <a:xfrm>
            <a:off x="202000" y="191125"/>
            <a:ext cx="4172201" cy="2895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Hitting Path</a:t>
            </a:r>
            <a:endParaRPr/>
          </a:p>
        </p:txBody>
      </p:sp>
      <p:sp>
        <p:nvSpPr>
          <p:cNvPr id="195" name="Google Shape;19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BFS instance B</a:t>
            </a:r>
            <a:r>
              <a:rPr baseline="-25000" lang="en"/>
              <a:t>b</a:t>
            </a:r>
            <a:r>
              <a:rPr lang="en"/>
              <a:t>, the hitting path of a node v</a:t>
            </a:r>
            <a:r>
              <a:rPr baseline="-25000" lang="en"/>
              <a:t>j</a:t>
            </a:r>
            <a:r>
              <a:rPr lang="en"/>
              <a:t> is </a:t>
            </a:r>
            <a:endParaRPr/>
          </a:p>
          <a:p>
            <a:pPr indent="-342900" lvl="0" marL="457200" rtl="0" algn="l">
              <a:spcBef>
                <a:spcPts val="1600"/>
              </a:spcBef>
              <a:spcAft>
                <a:spcPts val="0"/>
              </a:spcAft>
              <a:buSzPts val="1800"/>
              <a:buChar char="●"/>
            </a:pPr>
            <a:r>
              <a:rPr lang="en"/>
              <a:t>any expansion path (from source nodes)</a:t>
            </a:r>
            <a:r>
              <a:rPr b="1" lang="en">
                <a:solidFill>
                  <a:srgbClr val="000000"/>
                </a:solidFill>
              </a:rPr>
              <a:t> that hits v</a:t>
            </a:r>
            <a:r>
              <a:rPr b="1" baseline="-25000" lang="en">
                <a:solidFill>
                  <a:srgbClr val="000000"/>
                </a:solidFill>
              </a:rPr>
              <a:t>j</a:t>
            </a:r>
            <a:r>
              <a:rPr b="1" lang="en">
                <a:solidFill>
                  <a:srgbClr val="000000"/>
                </a:solidFill>
              </a:rPr>
              <a:t> and makes v</a:t>
            </a:r>
            <a:r>
              <a:rPr b="1" baseline="-25000" lang="en">
                <a:solidFill>
                  <a:srgbClr val="000000"/>
                </a:solidFill>
              </a:rPr>
              <a:t>j </a:t>
            </a:r>
            <a:r>
              <a:rPr b="1" lang="en">
                <a:solidFill>
                  <a:srgbClr val="000000"/>
                </a:solidFill>
              </a:rPr>
              <a:t>a frontier in the next expansion level</a:t>
            </a:r>
            <a:r>
              <a:rPr lang="en"/>
              <a:t>. </a:t>
            </a:r>
            <a:endParaRPr/>
          </a:p>
          <a:p>
            <a:pPr indent="-342900" lvl="0" marL="457200" rtl="0" algn="l">
              <a:spcBef>
                <a:spcPts val="0"/>
              </a:spcBef>
              <a:spcAft>
                <a:spcPts val="0"/>
              </a:spcAft>
              <a:buSzPts val="1800"/>
              <a:buChar char="●"/>
            </a:pPr>
            <a:r>
              <a:rPr lang="en"/>
              <a:t>We denote the </a:t>
            </a:r>
            <a:r>
              <a:rPr b="1" lang="en">
                <a:solidFill>
                  <a:srgbClr val="000000"/>
                </a:solidFill>
              </a:rPr>
              <a:t>set of all hitting paths of v</a:t>
            </a:r>
            <a:r>
              <a:rPr b="1" baseline="-25000" lang="en">
                <a:solidFill>
                  <a:srgbClr val="000000"/>
                </a:solidFill>
              </a:rPr>
              <a:t>j</a:t>
            </a:r>
            <a:r>
              <a:rPr b="1" lang="en">
                <a:solidFill>
                  <a:srgbClr val="000000"/>
                </a:solidFill>
              </a:rPr>
              <a:t> w.r.t. B</a:t>
            </a:r>
            <a:r>
              <a:rPr b="1" baseline="-25000" lang="en">
                <a:solidFill>
                  <a:srgbClr val="000000"/>
                </a:solidFill>
              </a:rPr>
              <a:t>b</a:t>
            </a:r>
            <a:r>
              <a:rPr b="1" lang="en">
                <a:solidFill>
                  <a:srgbClr val="000000"/>
                </a:solidFill>
              </a:rPr>
              <a:t> as P</a:t>
            </a:r>
            <a:r>
              <a:rPr b="1" baseline="-25000" lang="en">
                <a:solidFill>
                  <a:srgbClr val="000000"/>
                </a:solidFill>
              </a:rPr>
              <a:t>j</a:t>
            </a:r>
            <a:r>
              <a:rPr b="1" baseline="30000" lang="en">
                <a:solidFill>
                  <a:srgbClr val="000000"/>
                </a:solidFill>
              </a:rPr>
              <a:t>b</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6"/>
          <p:cNvSpPr txBox="1"/>
          <p:nvPr>
            <p:ph idx="1" type="subTitle"/>
          </p:nvPr>
        </p:nvSpPr>
        <p:spPr>
          <a:xfrm>
            <a:off x="380750" y="3798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Fig. 2. A simple example to illustrate definitions.</a:t>
            </a:r>
            <a:endParaRPr b="1">
              <a:solidFill>
                <a:srgbClr val="000000"/>
              </a:solidFill>
            </a:endParaRPr>
          </a:p>
        </p:txBody>
      </p:sp>
      <p:sp>
        <p:nvSpPr>
          <p:cNvPr id="202" name="Google Shape;202;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00"/>
                </a:solidFill>
              </a:rPr>
              <a:t>Example</a:t>
            </a:r>
            <a:r>
              <a:rPr lang="en"/>
              <a:t> In Fig. 2, for B</a:t>
            </a:r>
            <a:r>
              <a:rPr baseline="-25000" lang="en"/>
              <a:t>1</a:t>
            </a:r>
            <a:r>
              <a:rPr lang="en"/>
              <a:t> and v</a:t>
            </a:r>
            <a:r>
              <a:rPr baseline="-25000" lang="en"/>
              <a:t>4</a:t>
            </a:r>
            <a:r>
              <a:rPr lang="en"/>
              <a:t>, only v</a:t>
            </a:r>
            <a:r>
              <a:rPr baseline="-25000" lang="en"/>
              <a:t>1</a:t>
            </a:r>
            <a:r>
              <a:rPr lang="en"/>
              <a:t> → v</a:t>
            </a:r>
            <a:r>
              <a:rPr baseline="-25000" lang="en"/>
              <a:t>4 </a:t>
            </a:r>
            <a:r>
              <a:rPr lang="en"/>
              <a:t>and </a:t>
            </a:r>
            <a:endParaRPr/>
          </a:p>
          <a:p>
            <a:pPr indent="0" lvl="0" marL="0" rtl="0" algn="l">
              <a:spcBef>
                <a:spcPts val="1600"/>
              </a:spcBef>
              <a:spcAft>
                <a:spcPts val="0"/>
              </a:spcAft>
              <a:buNone/>
            </a:pPr>
            <a:r>
              <a:rPr lang="en"/>
              <a:t>v</a:t>
            </a:r>
            <a:r>
              <a:rPr baseline="-25000" lang="en"/>
              <a:t>2</a:t>
            </a:r>
            <a:r>
              <a:rPr lang="en"/>
              <a:t> → v</a:t>
            </a:r>
            <a:r>
              <a:rPr baseline="-25000" lang="en"/>
              <a:t>4</a:t>
            </a:r>
            <a:r>
              <a:rPr lang="en"/>
              <a:t> are hitting paths.</a:t>
            </a:r>
            <a:endParaRPr/>
          </a:p>
          <a:p>
            <a:pPr indent="0" lvl="0" marL="0" rtl="0" algn="l">
              <a:spcBef>
                <a:spcPts val="1600"/>
              </a:spcBef>
              <a:spcAft>
                <a:spcPts val="0"/>
              </a:spcAft>
              <a:buNone/>
            </a:pPr>
            <a:r>
              <a:rPr lang="en"/>
              <a:t> v</a:t>
            </a:r>
            <a:r>
              <a:rPr baseline="-25000" lang="en"/>
              <a:t>1</a:t>
            </a:r>
            <a:r>
              <a:rPr lang="en"/>
              <a:t> → v</a:t>
            </a:r>
            <a:r>
              <a:rPr baseline="-25000" lang="en"/>
              <a:t>3</a:t>
            </a:r>
            <a:r>
              <a:rPr lang="en"/>
              <a:t> → v</a:t>
            </a:r>
            <a:r>
              <a:rPr baseline="-25000" lang="en"/>
              <a:t>4</a:t>
            </a:r>
            <a:r>
              <a:rPr lang="en"/>
              <a:t> is not, since it is not an expansion path. </a:t>
            </a:r>
            <a:endParaRPr/>
          </a:p>
          <a:p>
            <a:pPr indent="0" lvl="0" marL="0" rtl="0" algn="l">
              <a:spcBef>
                <a:spcPts val="1600"/>
              </a:spcBef>
              <a:spcAft>
                <a:spcPts val="0"/>
              </a:spcAft>
              <a:buNone/>
            </a:pPr>
            <a:r>
              <a:rPr lang="en"/>
              <a:t>There is no expansion from v</a:t>
            </a:r>
            <a:r>
              <a:rPr baseline="-25000" lang="en"/>
              <a:t>3</a:t>
            </a:r>
            <a:r>
              <a:rPr lang="en"/>
              <a:t> to v</a:t>
            </a:r>
            <a:r>
              <a:rPr baseline="-25000" lang="en"/>
              <a:t>4</a:t>
            </a:r>
            <a:r>
              <a:rPr lang="en"/>
              <a:t>.</a:t>
            </a:r>
            <a:endParaRPr/>
          </a:p>
          <a:p>
            <a:pPr indent="0" lvl="0" marL="0" rtl="0" algn="l">
              <a:spcBef>
                <a:spcPts val="1600"/>
              </a:spcBef>
              <a:spcAft>
                <a:spcPts val="1600"/>
              </a:spcAft>
              <a:buNone/>
            </a:pPr>
            <a:r>
              <a:t/>
            </a:r>
            <a:endParaRPr/>
          </a:p>
        </p:txBody>
      </p:sp>
      <p:pic>
        <p:nvPicPr>
          <p:cNvPr id="203" name="Google Shape;203;p36"/>
          <p:cNvPicPr preferRelativeResize="0"/>
          <p:nvPr/>
        </p:nvPicPr>
        <p:blipFill rotWithShape="1">
          <a:blip r:embed="rId3">
            <a:alphaModFix/>
          </a:blip>
          <a:srcRect b="14414" l="17405" r="18153" t="29257"/>
          <a:stretch/>
        </p:blipFill>
        <p:spPr>
          <a:xfrm>
            <a:off x="202000" y="248750"/>
            <a:ext cx="4172201" cy="2895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2597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Keyword-ing</a:t>
            </a:r>
            <a:endParaRPr>
              <a:solidFill>
                <a:srgbClr val="000000"/>
              </a:solidFill>
            </a:endParaRPr>
          </a:p>
        </p:txBody>
      </p:sp>
      <p:sp>
        <p:nvSpPr>
          <p:cNvPr id="76" name="Google Shape;76;p15"/>
          <p:cNvSpPr txBox="1"/>
          <p:nvPr>
            <p:ph idx="1" type="body"/>
          </p:nvPr>
        </p:nvSpPr>
        <p:spPr>
          <a:xfrm>
            <a:off x="499450" y="1370325"/>
            <a:ext cx="8368200" cy="314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Keyword queries are easy </a:t>
            </a:r>
            <a:r>
              <a:rPr b="1" lang="en">
                <a:solidFill>
                  <a:srgbClr val="000000"/>
                </a:solidFill>
              </a:rPr>
              <a:t>for a non-technical user</a:t>
            </a:r>
            <a:r>
              <a:rPr lang="en"/>
              <a:t> to specify </a:t>
            </a:r>
            <a:r>
              <a:rPr b="1" lang="en">
                <a:solidFill>
                  <a:srgbClr val="000000"/>
                </a:solidFill>
              </a:rPr>
              <a:t>removing the burden of understanding database</a:t>
            </a:r>
            <a:r>
              <a:rPr lang="en"/>
              <a:t> structure (or schema) in addition to the </a:t>
            </a:r>
            <a:r>
              <a:rPr b="1" lang="en">
                <a:solidFill>
                  <a:srgbClr val="000000"/>
                </a:solidFill>
              </a:rPr>
              <a:t>burden of learning a query language</a:t>
            </a:r>
            <a:r>
              <a:rPr lang="en"/>
              <a:t>.</a:t>
            </a:r>
            <a:endParaRPr/>
          </a:p>
          <a:p>
            <a:pPr indent="-342900" lvl="0" marL="457200" rtl="0" algn="l">
              <a:spcBef>
                <a:spcPts val="0"/>
              </a:spcBef>
              <a:spcAft>
                <a:spcPts val="0"/>
              </a:spcAft>
              <a:buSzPts val="1800"/>
              <a:buChar char="●"/>
            </a:pPr>
            <a:r>
              <a:rPr lang="en"/>
              <a:t>The query only comprises keywords; the corresponding </a:t>
            </a:r>
            <a:r>
              <a:rPr b="1" lang="en">
                <a:solidFill>
                  <a:srgbClr val="000000"/>
                </a:solidFill>
              </a:rPr>
              <a:t>output is one or more subgraphs.</a:t>
            </a:r>
            <a:endParaRPr b="1">
              <a:solidFill>
                <a:srgbClr val="000000"/>
              </a:solidFill>
            </a:endParaRPr>
          </a:p>
          <a:p>
            <a:pPr indent="-342900" lvl="0" marL="457200" rtl="0" algn="l">
              <a:spcBef>
                <a:spcPts val="0"/>
              </a:spcBef>
              <a:spcAft>
                <a:spcPts val="0"/>
              </a:spcAft>
              <a:buSzPts val="1800"/>
              <a:buChar char="●"/>
            </a:pPr>
            <a:r>
              <a:rPr lang="en"/>
              <a:t>The solution technique is, roughly, to identify matches for each keyword individually and then to </a:t>
            </a:r>
            <a:r>
              <a:rPr b="1" lang="en">
                <a:solidFill>
                  <a:srgbClr val="000000"/>
                </a:solidFill>
              </a:rPr>
              <a:t>combine matches based on an appropriate notion of </a:t>
            </a:r>
            <a:r>
              <a:rPr b="1" lang="en">
                <a:solidFill>
                  <a:srgbClr val="000000"/>
                </a:solidFill>
              </a:rPr>
              <a:t>proximity</a:t>
            </a:r>
            <a:r>
              <a:rPr b="1" lang="en">
                <a:solidFill>
                  <a:srgbClr val="000000"/>
                </a:solidFill>
              </a:rPr>
              <a:t> (such as shortest join path)</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Problem</a:t>
            </a:r>
            <a:endParaRPr>
              <a:solidFill>
                <a:srgbClr val="000000"/>
              </a:solidFill>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Evaluating a </a:t>
            </a:r>
            <a:r>
              <a:rPr b="1" lang="en">
                <a:solidFill>
                  <a:srgbClr val="000000"/>
                </a:solidFill>
              </a:rPr>
              <a:t>keyword query is usually significantly more expensive than evaluating an equivalent selection query</a:t>
            </a:r>
            <a:r>
              <a:rPr lang="en"/>
              <a:t>, since </a:t>
            </a:r>
            <a:endParaRPr/>
          </a:p>
          <a:p>
            <a:pPr indent="-317500" lvl="1" marL="914400" rtl="0" algn="l">
              <a:spcBef>
                <a:spcPts val="0"/>
              </a:spcBef>
              <a:spcAft>
                <a:spcPts val="0"/>
              </a:spcAft>
              <a:buSzPts val="1400"/>
              <a:buAutoNum type="alphaLcPeriod"/>
            </a:pPr>
            <a:r>
              <a:rPr lang="en" sz="1800"/>
              <a:t>the query specification is less complete, and </a:t>
            </a:r>
            <a:endParaRPr sz="1800"/>
          </a:p>
          <a:p>
            <a:pPr indent="-317500" lvl="1" marL="914400" rtl="0" algn="l">
              <a:spcBef>
                <a:spcPts val="0"/>
              </a:spcBef>
              <a:spcAft>
                <a:spcPts val="0"/>
              </a:spcAft>
              <a:buSzPts val="1400"/>
              <a:buAutoNum type="alphaLcPeriod"/>
            </a:pPr>
            <a:r>
              <a:rPr lang="en" sz="1800"/>
              <a:t>many alternative answers have to be considered by the system, requiring considerable effort to generate and compare.</a:t>
            </a:r>
            <a:endParaRPr/>
          </a:p>
          <a:p>
            <a:pPr indent="-342900" lvl="0" marL="457200" rtl="0" algn="l">
              <a:spcBef>
                <a:spcPts val="0"/>
              </a:spcBef>
              <a:spcAft>
                <a:spcPts val="0"/>
              </a:spcAft>
              <a:buSzPts val="1800"/>
              <a:buChar char="●"/>
            </a:pPr>
            <a:r>
              <a:rPr lang="en"/>
              <a:t>In particular, </a:t>
            </a:r>
            <a:r>
              <a:rPr b="1" lang="en">
                <a:solidFill>
                  <a:srgbClr val="000000"/>
                </a:solidFill>
              </a:rPr>
              <a:t>searching of knowledge graphs is gaining popularity</a:t>
            </a:r>
            <a:r>
              <a:rPr lang="en"/>
              <a:t>. </a:t>
            </a:r>
            <a:endParaRPr/>
          </a:p>
          <a:p>
            <a:pPr indent="-342900" lvl="0" marL="457200" rtl="0" algn="l">
              <a:spcBef>
                <a:spcPts val="0"/>
              </a:spcBef>
              <a:spcAft>
                <a:spcPts val="0"/>
              </a:spcAft>
              <a:buSzPts val="1800"/>
              <a:buChar char="●"/>
            </a:pPr>
            <a:r>
              <a:rPr lang="en"/>
              <a:t>As knowledge graphs often comprise many millions of nodes and edges, performing real-time search on graphs of this size is an open challenge.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Knowledge Graph</a:t>
            </a:r>
            <a:endParaRPr>
              <a:solidFill>
                <a:srgbClr val="000000"/>
              </a:solidFill>
            </a:endParaRPr>
          </a:p>
          <a:p>
            <a:pPr indent="0" lvl="0" marL="0" rtl="0" algn="l">
              <a:spcBef>
                <a:spcPts val="0"/>
              </a:spcBef>
              <a:spcAft>
                <a:spcPts val="0"/>
              </a:spcAft>
              <a:buNone/>
            </a:pPr>
            <a:r>
              <a:rPr lang="en" sz="1800">
                <a:solidFill>
                  <a:srgbClr val="FFFFFF"/>
                </a:solidFill>
              </a:rPr>
              <a:t>A Google approach introduced in 2012</a:t>
            </a:r>
            <a:endParaRPr sz="1800">
              <a:solidFill>
                <a:srgbClr val="FFFFFF"/>
              </a:solidFill>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Get an under the hood look at the next frontier in Search, from the team at Google behind the technology. The Knowledge Graph is a huge collection of the people, places and things in the world and how they're connected to one another. With this technology, Google can get you the best possible answers and help jump start your discovery.&#10;&#10;Learn more at http://www.google.com/insidesearch/features/search/knowledge.html" id="89" name="Google Shape;89;p17" title="Introducing the Knowledge Graph">
            <a:hlinkClick r:id="rId3"/>
          </p:cNvPr>
          <p:cNvPicPr preferRelativeResize="0"/>
          <p:nvPr/>
        </p:nvPicPr>
        <p:blipFill>
          <a:blip r:embed="rId4">
            <a:alphaModFix/>
          </a:blip>
          <a:stretch>
            <a:fillRect/>
          </a:stretch>
        </p:blipFill>
        <p:spPr>
          <a:xfrm>
            <a:off x="387900" y="1398475"/>
            <a:ext cx="8368200" cy="288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A tough nut</a:t>
            </a:r>
            <a:endParaRPr>
              <a:solidFill>
                <a:srgbClr val="000000"/>
              </a:solidFill>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can be </a:t>
            </a:r>
            <a:r>
              <a:rPr b="1" lang="en">
                <a:solidFill>
                  <a:srgbClr val="000000"/>
                </a:solidFill>
              </a:rPr>
              <a:t>many possible join paths between any pair of matches</a:t>
            </a:r>
            <a:r>
              <a:rPr lang="en"/>
              <a:t> and </a:t>
            </a:r>
            <a:r>
              <a:rPr b="1" lang="en">
                <a:solidFill>
                  <a:srgbClr val="000000"/>
                </a:solidFill>
              </a:rPr>
              <a:t>combinations of paths must be considered</a:t>
            </a:r>
            <a:r>
              <a:rPr lang="en"/>
              <a:t>, keyword query evaluation is typically expensive.</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“Interactive” timing turns out to be challenging, particularly </a:t>
            </a:r>
            <a:r>
              <a:rPr b="1" lang="en">
                <a:solidFill>
                  <a:srgbClr val="000000"/>
                </a:solidFill>
              </a:rPr>
              <a:t>as the size of the database increases</a:t>
            </a:r>
            <a:r>
              <a:rPr lang="en"/>
              <a:t>, </a:t>
            </a:r>
            <a:r>
              <a:rPr b="1" lang="en">
                <a:solidFill>
                  <a:srgbClr val="000000"/>
                </a:solidFill>
              </a:rPr>
              <a:t>efficiency issues become particularly challenging</a:t>
            </a:r>
            <a:r>
              <a:rPr lang="en"/>
              <a:t> for knowledge graphs, which are often very large today.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GST (Graph Steiner Tree)</a:t>
            </a:r>
            <a:endParaRPr>
              <a:solidFill>
                <a:srgbClr val="000000"/>
              </a:solidFill>
            </a:endParaRPr>
          </a:p>
        </p:txBody>
      </p:sp>
      <p:sp>
        <p:nvSpPr>
          <p:cNvPr id="101" name="Google Shape;101;p19"/>
          <p:cNvSpPr txBox="1"/>
          <p:nvPr>
            <p:ph idx="1" type="body"/>
          </p:nvPr>
        </p:nvSpPr>
        <p:spPr>
          <a:xfrm>
            <a:off x="387900" y="14024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structure commonly used, </a:t>
            </a:r>
            <a:r>
              <a:rPr lang="en">
                <a:solidFill>
                  <a:srgbClr val="000000"/>
                </a:solidFill>
              </a:rPr>
              <a:t>top-k answers for GST consists of top-ranked trees (according to some scoring function) </a:t>
            </a:r>
            <a:r>
              <a:rPr lang="en">
                <a:solidFill>
                  <a:srgbClr val="FFFFFF"/>
                </a:solidFill>
              </a:rPr>
              <a:t>embedded in the original data graph</a:t>
            </a:r>
            <a:r>
              <a:rPr lang="en"/>
              <a:t>.</a:t>
            </a:r>
            <a:endParaRPr/>
          </a:p>
          <a:p>
            <a:pPr indent="-342900" lvl="0" marL="457200" rtl="0" algn="l">
              <a:spcBef>
                <a:spcPts val="0"/>
              </a:spcBef>
              <a:spcAft>
                <a:spcPts val="0"/>
              </a:spcAft>
              <a:buSzPts val="1800"/>
              <a:buChar char="●"/>
            </a:pPr>
            <a:r>
              <a:rPr b="1" lang="en">
                <a:solidFill>
                  <a:srgbClr val="000000"/>
                </a:solidFill>
              </a:rPr>
              <a:t>Nodes</a:t>
            </a:r>
            <a:r>
              <a:rPr b="1" lang="en">
                <a:solidFill>
                  <a:srgbClr val="000000"/>
                </a:solidFill>
              </a:rPr>
              <a:t> containing the same keyword form a group and the answer is a tree embedded in the data graph and covers one leaf node from each group</a:t>
            </a:r>
            <a:r>
              <a:rPr lang="en"/>
              <a:t>.</a:t>
            </a:r>
            <a:endParaRPr/>
          </a:p>
          <a:p>
            <a:pPr indent="-342900" lvl="0" marL="457200" rtl="0" algn="l">
              <a:spcBef>
                <a:spcPts val="0"/>
              </a:spcBef>
              <a:spcAft>
                <a:spcPts val="0"/>
              </a:spcAft>
              <a:buSzPts val="1800"/>
              <a:buChar char="●"/>
            </a:pPr>
            <a:r>
              <a:rPr lang="en"/>
              <a:t>Unfortunately, it turns out to be very difficult for coming approaches.</a:t>
            </a:r>
            <a:endParaRPr b="1">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Approaches</a:t>
            </a:r>
            <a:endParaRPr>
              <a:solidFill>
                <a:srgbClr val="000000"/>
              </a:solidFill>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the size of knowledge graphs grows rapidly, the efficiency issues naturally come up.</a:t>
            </a:r>
            <a:r>
              <a:rPr lang="en">
                <a:solidFill>
                  <a:srgbClr val="000000"/>
                </a:solidFill>
              </a:rPr>
              <a:t> </a:t>
            </a:r>
            <a:endParaRPr>
              <a:solidFill>
                <a:srgbClr val="000000"/>
              </a:solidFill>
            </a:endParaRPr>
          </a:p>
          <a:p>
            <a:pPr indent="-342900" lvl="0" marL="457200" rtl="0" algn="l">
              <a:spcBef>
                <a:spcPts val="0"/>
              </a:spcBef>
              <a:spcAft>
                <a:spcPts val="0"/>
              </a:spcAft>
              <a:buSzPts val="1800"/>
              <a:buChar char="●"/>
            </a:pPr>
            <a:r>
              <a:rPr lang="en">
                <a:solidFill>
                  <a:srgbClr val="000000"/>
                </a:solidFill>
              </a:rPr>
              <a:t>Unfortunately, there are few approaches that can respond to keyword queries in real-time on a KB with hundreds of millions of edges.</a:t>
            </a:r>
            <a:endParaRPr>
              <a:solidFill>
                <a:srgbClr val="000000"/>
              </a:solidFill>
            </a:endParaRPr>
          </a:p>
          <a:p>
            <a:pPr indent="-342900" lvl="0" marL="457200" rtl="0" algn="l">
              <a:spcBef>
                <a:spcPts val="0"/>
              </a:spcBef>
              <a:spcAft>
                <a:spcPts val="0"/>
              </a:spcAft>
              <a:buSzPts val="1800"/>
              <a:buChar char="●"/>
            </a:pPr>
            <a:r>
              <a:rPr lang="en"/>
              <a:t>Current approaches typically adopt the GST model, including BANKS-I, BANKS-II and BLINKS.</a:t>
            </a:r>
            <a:endParaRPr/>
          </a:p>
          <a:p>
            <a:pPr indent="-342900" lvl="0" marL="457200" rtl="0" algn="l">
              <a:spcBef>
                <a:spcPts val="0"/>
              </a:spcBef>
              <a:spcAft>
                <a:spcPts val="0"/>
              </a:spcAft>
              <a:buSzPts val="1800"/>
              <a:buChar char="●"/>
            </a:pPr>
            <a:r>
              <a:rPr lang="en"/>
              <a:t>Since GST is known to be NP-hard and there exists no polynomial approximate algorithm with constant approximation ratio, the above methods only conceptually approximate GST without any error bound.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Solve parallelly?</a:t>
            </a:r>
            <a:endParaRPr>
              <a:solidFill>
                <a:srgbClr val="000000"/>
              </a:solidFill>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Having witnessed </a:t>
            </a:r>
            <a:r>
              <a:rPr lang="en">
                <a:solidFill>
                  <a:srgbClr val="000000"/>
                </a:solidFill>
              </a:rPr>
              <a:t>great advances in computer hardwares (e.g. multi-core CPUs and GPUs)</a:t>
            </a:r>
            <a:r>
              <a:rPr lang="en"/>
              <a:t>, inspired to think whether can make use of parallel computational power of modern hardwares to address the efficiency issues.</a:t>
            </a:r>
            <a:endParaRPr/>
          </a:p>
          <a:p>
            <a:pPr indent="-342900" lvl="0" marL="457200" rtl="0" algn="l">
              <a:spcBef>
                <a:spcPts val="0"/>
              </a:spcBef>
              <a:spcAft>
                <a:spcPts val="0"/>
              </a:spcAft>
              <a:buSzPts val="1800"/>
              <a:buChar char="●"/>
            </a:pPr>
            <a:r>
              <a:rPr lang="en"/>
              <a:t>To make matters concrete, focused on one specific important knowledge graph, Wikidata Knowledge Base.</a:t>
            </a:r>
            <a:endParaRPr/>
          </a:p>
          <a:p>
            <a:pPr indent="-342900" lvl="0" marL="457200" rtl="0" algn="l">
              <a:spcBef>
                <a:spcPts val="0"/>
              </a:spcBef>
              <a:spcAft>
                <a:spcPts val="0"/>
              </a:spcAft>
              <a:buSzPts val="1800"/>
              <a:buChar char="●"/>
            </a:pPr>
            <a:r>
              <a:rPr lang="en"/>
              <a:t>Implemented an online query service and name it</a:t>
            </a:r>
            <a:r>
              <a:rPr b="1" lang="en">
                <a:solidFill>
                  <a:srgbClr val="000000"/>
                </a:solidFill>
              </a:rPr>
              <a:t> WikiSearch</a:t>
            </a:r>
            <a:r>
              <a:rPr lang="en"/>
              <a: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