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4" d="100"/>
          <a:sy n="84" d="100"/>
        </p:scale>
        <p:origin x="216"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1132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5695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307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40698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3840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30826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8653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9868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63456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303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430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99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262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414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176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04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9/17/2024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682915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A3B1-BCF5-7547-A6FE-6C28FB7B34D5}"/>
              </a:ext>
            </a:extLst>
          </p:cNvPr>
          <p:cNvSpPr>
            <a:spLocks noGrp="1"/>
          </p:cNvSpPr>
          <p:nvPr>
            <p:ph type="ctrTitle"/>
          </p:nvPr>
        </p:nvSpPr>
        <p:spPr>
          <a:xfrm>
            <a:off x="2121049" y="1460825"/>
            <a:ext cx="9001462" cy="1069508"/>
          </a:xfrm>
        </p:spPr>
        <p:txBody>
          <a:bodyPr>
            <a:normAutofit/>
          </a:bodyPr>
          <a:lstStyle/>
          <a:p>
            <a:r>
              <a:rPr lang="en-US" b="1" dirty="0">
                <a:latin typeface="Algerian" panose="04020705040A02060702" pitchFamily="82" charset="0"/>
              </a:rPr>
              <a:t>HEALTH CARE ANALYSIS</a:t>
            </a:r>
          </a:p>
        </p:txBody>
      </p:sp>
      <p:sp>
        <p:nvSpPr>
          <p:cNvPr id="3" name="Subtitle 2">
            <a:extLst>
              <a:ext uri="{FF2B5EF4-FFF2-40B4-BE49-F238E27FC236}">
                <a16:creationId xmlns:a16="http://schemas.microsoft.com/office/drawing/2014/main" id="{58D0426F-F693-AA12-506E-68DDE2031CF6}"/>
              </a:ext>
            </a:extLst>
          </p:cNvPr>
          <p:cNvSpPr>
            <a:spLocks noGrp="1"/>
          </p:cNvSpPr>
          <p:nvPr>
            <p:ph type="subTitle" idx="1"/>
          </p:nvPr>
        </p:nvSpPr>
        <p:spPr>
          <a:xfrm>
            <a:off x="2589213" y="4276165"/>
            <a:ext cx="8915399" cy="1627497"/>
          </a:xfrm>
        </p:spPr>
        <p:txBody>
          <a:bodyPr>
            <a:normAutofit/>
          </a:bodyPr>
          <a:lstStyle/>
          <a:p>
            <a:pPr algn="just"/>
            <a:r>
              <a:rPr lang="en-US" sz="2400" dirty="0">
                <a:solidFill>
                  <a:schemeClr val="tx1">
                    <a:lumMod val="95000"/>
                    <a:lumOff val="5000"/>
                  </a:schemeClr>
                </a:solidFill>
              </a:rPr>
              <a:t>A COMPREHENSIVE ANALYSIS ON DIFFERENT MEDICAL CONDITIONS ACROSS SIX(6) YEARS RANGING FROM 2019-2024.</a:t>
            </a:r>
          </a:p>
        </p:txBody>
      </p:sp>
    </p:spTree>
    <p:extLst>
      <p:ext uri="{BB962C8B-B14F-4D97-AF65-F5344CB8AC3E}">
        <p14:creationId xmlns:p14="http://schemas.microsoft.com/office/powerpoint/2010/main" val="2852288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7649-2CD1-83D6-EF27-DCE87AAFA219}"/>
              </a:ext>
            </a:extLst>
          </p:cNvPr>
          <p:cNvSpPr>
            <a:spLocks noGrp="1"/>
          </p:cNvSpPr>
          <p:nvPr>
            <p:ph type="title"/>
          </p:nvPr>
        </p:nvSpPr>
        <p:spPr>
          <a:xfrm>
            <a:off x="1640156" y="637557"/>
            <a:ext cx="8911687" cy="707149"/>
          </a:xfrm>
        </p:spPr>
        <p:txBody>
          <a:bodyPr/>
          <a:lstStyle/>
          <a:p>
            <a:pPr algn="ctr"/>
            <a:r>
              <a:rPr lang="en-US" b="1" dirty="0">
                <a:latin typeface="Algerian" panose="04020705040A02060702" pitchFamily="82" charset="0"/>
              </a:rPr>
              <a:t>RECOMMENDATIONS</a:t>
            </a:r>
            <a:endParaRPr lang="en-US" dirty="0"/>
          </a:p>
        </p:txBody>
      </p:sp>
      <p:sp>
        <p:nvSpPr>
          <p:cNvPr id="3" name="Content Placeholder 2">
            <a:extLst>
              <a:ext uri="{FF2B5EF4-FFF2-40B4-BE49-F238E27FC236}">
                <a16:creationId xmlns:a16="http://schemas.microsoft.com/office/drawing/2014/main" id="{6B21AD83-5B66-2531-F41D-E4AFC5093542}"/>
              </a:ext>
            </a:extLst>
          </p:cNvPr>
          <p:cNvSpPr>
            <a:spLocks noGrp="1"/>
          </p:cNvSpPr>
          <p:nvPr>
            <p:ph idx="1"/>
          </p:nvPr>
        </p:nvSpPr>
        <p:spPr>
          <a:xfrm>
            <a:off x="968188" y="1506071"/>
            <a:ext cx="10442295" cy="4485833"/>
          </a:xfrm>
        </p:spPr>
        <p:txBody>
          <a:bodyPr/>
          <a:lstStyle/>
          <a:p>
            <a:pPr marL="0" indent="0" algn="ctr">
              <a:buNone/>
            </a:pPr>
            <a:r>
              <a:rPr lang="en-US" b="1" dirty="0">
                <a:latin typeface="Arial" panose="020B0604020202020204" pitchFamily="34" charset="0"/>
                <a:cs typeface="Arial" panose="020B0604020202020204" pitchFamily="34" charset="0"/>
              </a:rPr>
              <a:t>The followings are my recommendations </a:t>
            </a:r>
          </a:p>
          <a:p>
            <a:pPr>
              <a:buFont typeface="+mj-lt"/>
              <a:buAutoNum type="arabicPeriod"/>
            </a:pPr>
            <a:r>
              <a:rPr lang="en-US" dirty="0">
                <a:latin typeface="Arial" panose="020B0604020202020204" pitchFamily="34" charset="0"/>
                <a:cs typeface="Arial" panose="020B0604020202020204" pitchFamily="34" charset="0"/>
              </a:rPr>
              <a:t>Citizens are advised to eat healthy, drink enough water and sleep regularly. </a:t>
            </a:r>
          </a:p>
          <a:p>
            <a:pPr>
              <a:buFont typeface="+mj-lt"/>
              <a:buAutoNum type="arabicPeriod"/>
            </a:pPr>
            <a:r>
              <a:rPr lang="en-US" dirty="0">
                <a:latin typeface="Arial" panose="020B0604020202020204" pitchFamily="34" charset="0"/>
                <a:cs typeface="Arial" panose="020B0604020202020204" pitchFamily="34" charset="0"/>
              </a:rPr>
              <a:t>Citizens are advised to reduces stress.</a:t>
            </a:r>
          </a:p>
          <a:p>
            <a:pPr>
              <a:buFont typeface="+mj-lt"/>
              <a:buAutoNum type="arabicPeriod"/>
            </a:pPr>
            <a:r>
              <a:rPr lang="en-US" dirty="0">
                <a:latin typeface="Arial" panose="020B0604020202020204" pitchFamily="34" charset="0"/>
                <a:cs typeface="Arial" panose="020B0604020202020204" pitchFamily="34" charset="0"/>
              </a:rPr>
              <a:t>Citizens are advised to exercise regularly.</a:t>
            </a:r>
          </a:p>
          <a:p>
            <a:pPr>
              <a:buFont typeface="+mj-lt"/>
              <a:buAutoNum type="arabicPeriod"/>
            </a:pPr>
            <a:r>
              <a:rPr lang="en-US" dirty="0">
                <a:latin typeface="Arial" panose="020B0604020202020204" pitchFamily="34" charset="0"/>
                <a:cs typeface="Arial" panose="020B0604020202020204" pitchFamily="34" charset="0"/>
              </a:rPr>
              <a:t>Citizens are advised to maintain a healthy weight.</a:t>
            </a:r>
          </a:p>
          <a:p>
            <a:pPr>
              <a:buFont typeface="+mj-lt"/>
              <a:buAutoNum type="arabicPeriod"/>
            </a:pPr>
            <a:r>
              <a:rPr lang="en-US" dirty="0">
                <a:latin typeface="Arial" panose="020B0604020202020204" pitchFamily="34" charset="0"/>
                <a:cs typeface="Arial" panose="020B0604020202020204" pitchFamily="34" charset="0"/>
              </a:rPr>
              <a:t>NGOs are advised to go for outreaches to educate citizens on the importances of living a healthy life.</a:t>
            </a:r>
          </a:p>
          <a:p>
            <a:pPr>
              <a:buFont typeface="+mj-lt"/>
              <a:buAutoNum type="arabicPeriod"/>
            </a:pPr>
            <a:r>
              <a:rPr lang="en-US" dirty="0">
                <a:latin typeface="Arial" panose="020B0604020202020204" pitchFamily="34" charset="0"/>
                <a:cs typeface="Arial" panose="020B0604020202020204" pitchFamily="34" charset="0"/>
              </a:rPr>
              <a:t>Seminars are advised to be hosted in different schools, churches and workplaces  on the importance of healthy living.</a:t>
            </a:r>
          </a:p>
          <a:p>
            <a:pPr>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994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7D122-EE72-5437-3B34-EDFD9225527B}"/>
              </a:ext>
            </a:extLst>
          </p:cNvPr>
          <p:cNvSpPr>
            <a:spLocks noGrp="1"/>
          </p:cNvSpPr>
          <p:nvPr>
            <p:ph type="title"/>
          </p:nvPr>
        </p:nvSpPr>
        <p:spPr>
          <a:xfrm>
            <a:off x="1640156" y="624110"/>
            <a:ext cx="8911687" cy="895408"/>
          </a:xfrm>
        </p:spPr>
        <p:txBody>
          <a:bodyPr/>
          <a:lstStyle/>
          <a:p>
            <a:pPr algn="ctr"/>
            <a:r>
              <a:rPr lang="en-US" b="1" dirty="0">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D788E44D-F00D-BA59-0F3E-F24F98722D88}"/>
              </a:ext>
            </a:extLst>
          </p:cNvPr>
          <p:cNvSpPr>
            <a:spLocks noGrp="1"/>
          </p:cNvSpPr>
          <p:nvPr>
            <p:ph idx="1"/>
          </p:nvPr>
        </p:nvSpPr>
        <p:spPr>
          <a:xfrm>
            <a:off x="255494" y="1869140"/>
            <a:ext cx="11249118" cy="4042081"/>
          </a:xfrm>
        </p:spPr>
        <p:txBody>
          <a:bodyPr>
            <a:normAutofit/>
          </a:bodyPr>
          <a:lstStyle/>
          <a:p>
            <a:pPr algn="just"/>
            <a:r>
              <a:rPr lang="en-US" sz="2200" b="0" i="0" dirty="0">
                <a:solidFill>
                  <a:srgbClr val="252423"/>
                </a:solidFill>
                <a:effectLst/>
                <a:latin typeface="Arial" panose="020B0604020202020204" pitchFamily="34" charset="0"/>
                <a:cs typeface="Arial" panose="020B0604020202020204" pitchFamily="34" charset="0"/>
              </a:rPr>
              <a:t>This healthcare dataset was gotten from 39876 hospitals, testing 6 medical conditions, and total patients of 54964. These hospitals has a total of 40431 doctors, and 400 rooms. 27495 Male patients were diagnosed of these medical conditions which makes of 50.02% of the patients. The female patients are 27469, which makes up 49.98% of the total patients. This data was collected between 2019-2024, with 2020 having the most number of patients. They patients with Elective admission type consists of 33.61% of the total patients. The made a total sum of $1.4bn between 2019-2024.</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311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1797-EBCD-6F4A-93E3-5732B21CAF96}"/>
              </a:ext>
            </a:extLst>
          </p:cNvPr>
          <p:cNvSpPr>
            <a:spLocks noGrp="1"/>
          </p:cNvSpPr>
          <p:nvPr>
            <p:ph type="title"/>
          </p:nvPr>
        </p:nvSpPr>
        <p:spPr/>
        <p:txBody>
          <a:bodyPr>
            <a:normAutofit/>
          </a:bodyPr>
          <a:lstStyle/>
          <a:p>
            <a:pPr algn="ctr"/>
            <a:r>
              <a:rPr lang="en-US" sz="4000" b="1"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59DC4525-6CF0-15A6-721D-7E6E93DB5C0F}"/>
              </a:ext>
            </a:extLst>
          </p:cNvPr>
          <p:cNvSpPr>
            <a:spLocks noGrp="1"/>
          </p:cNvSpPr>
          <p:nvPr>
            <p:ph idx="1"/>
          </p:nvPr>
        </p:nvSpPr>
        <p:spPr>
          <a:xfrm>
            <a:off x="742950" y="2133600"/>
            <a:ext cx="10761662" cy="3777622"/>
          </a:xfrm>
          <a:ln w="12700">
            <a:noFill/>
          </a:ln>
        </p:spPr>
        <p:txBody>
          <a:bodyPr>
            <a:normAutofit lnSpcReduction="10000"/>
          </a:bodyPr>
          <a:lstStyle/>
          <a:p>
            <a:pPr algn="just">
              <a:lnSpc>
                <a:spcPct val="150000"/>
              </a:lnSpc>
            </a:pPr>
            <a:r>
              <a:rPr lang="en-US" sz="2800" dirty="0">
                <a:solidFill>
                  <a:schemeClr val="tx1">
                    <a:lumMod val="95000"/>
                    <a:lumOff val="5000"/>
                  </a:schemeClr>
                </a:solidFill>
                <a:latin typeface="Arial" panose="020B0604020202020204" pitchFamily="34" charset="0"/>
                <a:cs typeface="Arial" panose="020B0604020202020204" pitchFamily="34" charset="0"/>
              </a:rPr>
              <a:t>The goal of this project is to analyze and interpret a healthcare dataset that includes key variables such as total billing amount, number of doctors, medical conditions, and number of hospitals. The analysis aims to uncover insights into healthcare billing trends, resources allocation, and the impact of medical conditions on costs.</a:t>
            </a:r>
          </a:p>
        </p:txBody>
      </p:sp>
    </p:spTree>
    <p:extLst>
      <p:ext uri="{BB962C8B-B14F-4D97-AF65-F5344CB8AC3E}">
        <p14:creationId xmlns:p14="http://schemas.microsoft.com/office/powerpoint/2010/main" val="187692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EAC0-C8F5-A57D-7A1E-1E00CE5D6380}"/>
              </a:ext>
            </a:extLst>
          </p:cNvPr>
          <p:cNvSpPr>
            <a:spLocks noGrp="1"/>
          </p:cNvSpPr>
          <p:nvPr>
            <p:ph type="title"/>
          </p:nvPr>
        </p:nvSpPr>
        <p:spPr>
          <a:xfrm>
            <a:off x="1565067" y="570322"/>
            <a:ext cx="8911687" cy="1280890"/>
          </a:xfrm>
        </p:spPr>
        <p:txBody>
          <a:bodyPr/>
          <a:lstStyle/>
          <a:p>
            <a:pPr algn="ctr"/>
            <a:r>
              <a:rPr lang="en-US" b="1" dirty="0">
                <a:latin typeface="Algerian" panose="04020705040A02060702" pitchFamily="82" charset="0"/>
              </a:rPr>
              <a:t>DATA DICTIONARY</a:t>
            </a:r>
          </a:p>
        </p:txBody>
      </p:sp>
      <p:sp>
        <p:nvSpPr>
          <p:cNvPr id="3" name="Content Placeholder 2">
            <a:extLst>
              <a:ext uri="{FF2B5EF4-FFF2-40B4-BE49-F238E27FC236}">
                <a16:creationId xmlns:a16="http://schemas.microsoft.com/office/drawing/2014/main" id="{85D3FC22-08BE-D972-A924-FC103B11ADED}"/>
              </a:ext>
            </a:extLst>
          </p:cNvPr>
          <p:cNvSpPr>
            <a:spLocks noGrp="1"/>
          </p:cNvSpPr>
          <p:nvPr>
            <p:ph idx="1"/>
          </p:nvPr>
        </p:nvSpPr>
        <p:spPr>
          <a:xfrm>
            <a:off x="537210" y="1730187"/>
            <a:ext cx="10967402" cy="4818529"/>
          </a:xfrm>
        </p:spPr>
        <p:txBody>
          <a:bodyPr>
            <a:normAutofit fontScale="25000" lnSpcReduction="20000"/>
          </a:bodyPr>
          <a:lstStyle/>
          <a:p>
            <a:r>
              <a:rPr lang="en-US" sz="7200" dirty="0">
                <a:solidFill>
                  <a:schemeClr val="tx1">
                    <a:lumMod val="95000"/>
                    <a:lumOff val="5000"/>
                  </a:schemeClr>
                </a:solidFill>
                <a:latin typeface="Arial" panose="020B0604020202020204" pitchFamily="34" charset="0"/>
                <a:cs typeface="Arial" panose="020B0604020202020204" pitchFamily="34" charset="0"/>
              </a:rPr>
              <a:t>Billing Amount: The total amount billed for healthcare services within a specific timeframe.</a:t>
            </a:r>
          </a:p>
          <a:p>
            <a:r>
              <a:rPr lang="en-US" sz="7200" dirty="0">
                <a:solidFill>
                  <a:schemeClr val="tx1">
                    <a:lumMod val="95000"/>
                    <a:lumOff val="5000"/>
                  </a:schemeClr>
                </a:solidFill>
                <a:latin typeface="Arial" panose="020B0604020202020204" pitchFamily="34" charset="0"/>
                <a:cs typeface="Arial" panose="020B0604020202020204" pitchFamily="34" charset="0"/>
              </a:rPr>
              <a:t>Doctors: The count of medical professionals available in the dataset, and their names indicating healthcare providers availability.</a:t>
            </a:r>
          </a:p>
          <a:p>
            <a:r>
              <a:rPr lang="en-US" sz="7200" dirty="0">
                <a:solidFill>
                  <a:schemeClr val="tx1">
                    <a:lumMod val="95000"/>
                    <a:lumOff val="5000"/>
                  </a:schemeClr>
                </a:solidFill>
                <a:latin typeface="Arial" panose="020B0604020202020204" pitchFamily="34" charset="0"/>
                <a:cs typeface="Arial" panose="020B0604020202020204" pitchFamily="34" charset="0"/>
              </a:rPr>
              <a:t>Medical Conditions: A list of medical conditions treated, which may impact billing and resources needs.</a:t>
            </a:r>
          </a:p>
          <a:p>
            <a:r>
              <a:rPr lang="en-US" sz="7200" dirty="0">
                <a:solidFill>
                  <a:schemeClr val="tx1">
                    <a:lumMod val="95000"/>
                    <a:lumOff val="5000"/>
                  </a:schemeClr>
                </a:solidFill>
                <a:latin typeface="Arial" panose="020B0604020202020204" pitchFamily="34" charset="0"/>
                <a:cs typeface="Arial" panose="020B0604020202020204" pitchFamily="34" charset="0"/>
              </a:rPr>
              <a:t>Number of Hospitals: The count of hospitals included in the datasets, providing context for the distributions.</a:t>
            </a:r>
          </a:p>
          <a:p>
            <a:r>
              <a:rPr lang="en-US" sz="7200" dirty="0">
                <a:solidFill>
                  <a:schemeClr val="tx1">
                    <a:lumMod val="95000"/>
                    <a:lumOff val="5000"/>
                  </a:schemeClr>
                </a:solidFill>
                <a:latin typeface="Arial" panose="020B0604020202020204" pitchFamily="34" charset="0"/>
                <a:cs typeface="Arial" panose="020B0604020202020204" pitchFamily="34" charset="0"/>
              </a:rPr>
              <a:t>Date of Admission: This is the date, which a patient is being admitted in a hospital.</a:t>
            </a:r>
          </a:p>
          <a:p>
            <a:r>
              <a:rPr lang="en-US" sz="7200" dirty="0">
                <a:solidFill>
                  <a:schemeClr val="tx1">
                    <a:lumMod val="95000"/>
                    <a:lumOff val="5000"/>
                  </a:schemeClr>
                </a:solidFill>
                <a:latin typeface="Arial" panose="020B0604020202020204" pitchFamily="34" charset="0"/>
                <a:cs typeface="Arial" panose="020B0604020202020204" pitchFamily="34" charset="0"/>
              </a:rPr>
              <a:t>Medication: This is the drug given to different patients with different medical conditions. </a:t>
            </a:r>
          </a:p>
          <a:p>
            <a:r>
              <a:rPr lang="en-US" sz="7200" dirty="0">
                <a:solidFill>
                  <a:schemeClr val="tx1">
                    <a:lumMod val="95000"/>
                    <a:lumOff val="5000"/>
                  </a:schemeClr>
                </a:solidFill>
                <a:latin typeface="Arial" panose="020B0604020202020204" pitchFamily="34" charset="0"/>
                <a:cs typeface="Arial" panose="020B0604020202020204" pitchFamily="34" charset="0"/>
              </a:rPr>
              <a:t>Blood Type: The different blood types associated with different patients.</a:t>
            </a:r>
          </a:p>
          <a:p>
            <a:r>
              <a:rPr lang="en-US" sz="7200" dirty="0">
                <a:solidFill>
                  <a:schemeClr val="tx1">
                    <a:lumMod val="95000"/>
                    <a:lumOff val="5000"/>
                  </a:schemeClr>
                </a:solidFill>
                <a:latin typeface="Arial" panose="020B0604020202020204" pitchFamily="34" charset="0"/>
                <a:cs typeface="Arial" panose="020B0604020202020204" pitchFamily="34" charset="0"/>
              </a:rPr>
              <a:t>Test: The different test carried out on patients with different medical conditions.</a:t>
            </a:r>
          </a:p>
          <a:p>
            <a:r>
              <a:rPr lang="en-US" sz="7200" dirty="0">
                <a:solidFill>
                  <a:schemeClr val="tx1">
                    <a:lumMod val="95000"/>
                    <a:lumOff val="5000"/>
                  </a:schemeClr>
                </a:solidFill>
                <a:latin typeface="Arial" panose="020B0604020202020204" pitchFamily="34" charset="0"/>
                <a:cs typeface="Arial" panose="020B0604020202020204" pitchFamily="34" charset="0"/>
              </a:rPr>
              <a:t>Full Name: The count of patients with different medical conditions, and their full names</a:t>
            </a:r>
          </a:p>
          <a:p>
            <a:r>
              <a:rPr lang="en-US" sz="7200" dirty="0">
                <a:solidFill>
                  <a:schemeClr val="tx1">
                    <a:lumMod val="95000"/>
                    <a:lumOff val="5000"/>
                  </a:schemeClr>
                </a:solidFill>
                <a:latin typeface="Arial" panose="020B0604020202020204" pitchFamily="34" charset="0"/>
                <a:cs typeface="Arial" panose="020B0604020202020204" pitchFamily="34" charset="0"/>
              </a:rPr>
              <a:t>Discharge Date: This id the date, which a patient is being discharged from the hospital.</a:t>
            </a:r>
          </a:p>
          <a:p>
            <a:r>
              <a:rPr lang="en-US" sz="7200" dirty="0">
                <a:solidFill>
                  <a:schemeClr val="tx1">
                    <a:lumMod val="95000"/>
                    <a:lumOff val="5000"/>
                  </a:schemeClr>
                </a:solidFill>
                <a:latin typeface="Arial" panose="020B0604020202020204" pitchFamily="34" charset="0"/>
                <a:cs typeface="Arial" panose="020B0604020202020204" pitchFamily="34" charset="0"/>
              </a:rPr>
              <a:t>Room Number: The different room number in the different hospitals.</a:t>
            </a:r>
          </a:p>
          <a:p>
            <a:r>
              <a:rPr lang="en-US" sz="7200" dirty="0">
                <a:solidFill>
                  <a:schemeClr val="tx1">
                    <a:lumMod val="95000"/>
                    <a:lumOff val="5000"/>
                  </a:schemeClr>
                </a:solidFill>
                <a:latin typeface="Arial" panose="020B0604020202020204" pitchFamily="34" charset="0"/>
                <a:cs typeface="Arial" panose="020B0604020202020204" pitchFamily="34" charset="0"/>
              </a:rPr>
              <a:t>Gender: The sex of different patient.</a:t>
            </a:r>
          </a:p>
          <a:p>
            <a:r>
              <a:rPr lang="en-US" sz="7200" dirty="0">
                <a:solidFill>
                  <a:schemeClr val="tx1">
                    <a:lumMod val="95000"/>
                    <a:lumOff val="5000"/>
                  </a:schemeClr>
                </a:solidFill>
                <a:latin typeface="Arial" panose="020B0604020202020204" pitchFamily="34" charset="0"/>
                <a:cs typeface="Arial" panose="020B0604020202020204" pitchFamily="34" charset="0"/>
              </a:rPr>
              <a:t>Admission Type: The different admission status of patients with different medical conditions.</a:t>
            </a:r>
          </a:p>
          <a:p>
            <a:endParaRPr lang="en-US" sz="28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a:p>
            <a:pPr marL="0"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66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B83AD-CC09-8DAB-0FD1-831B1CD6A145}"/>
              </a:ext>
            </a:extLst>
          </p:cNvPr>
          <p:cNvSpPr>
            <a:spLocks noGrp="1"/>
          </p:cNvSpPr>
          <p:nvPr>
            <p:ph type="title"/>
          </p:nvPr>
        </p:nvSpPr>
        <p:spPr/>
        <p:txBody>
          <a:bodyPr/>
          <a:lstStyle/>
          <a:p>
            <a:pPr algn="ctr"/>
            <a:r>
              <a:rPr lang="en-US" b="1" dirty="0">
                <a:latin typeface="Algerian" panose="04020705040A02060702" pitchFamily="82" charset="0"/>
              </a:rPr>
              <a:t>Problem Questions</a:t>
            </a:r>
          </a:p>
        </p:txBody>
      </p:sp>
      <p:sp>
        <p:nvSpPr>
          <p:cNvPr id="3" name="Content Placeholder 2">
            <a:extLst>
              <a:ext uri="{FF2B5EF4-FFF2-40B4-BE49-F238E27FC236}">
                <a16:creationId xmlns:a16="http://schemas.microsoft.com/office/drawing/2014/main" id="{8FCF2F19-9046-313E-D109-92512CA31028}"/>
              </a:ext>
            </a:extLst>
          </p:cNvPr>
          <p:cNvSpPr>
            <a:spLocks noGrp="1"/>
          </p:cNvSpPr>
          <p:nvPr>
            <p:ph idx="1"/>
          </p:nvPr>
        </p:nvSpPr>
        <p:spPr/>
        <p:txBody>
          <a:bodyPr>
            <a:normAutofit lnSpcReduction="10000"/>
          </a:bodyPr>
          <a:lstStyle/>
          <a:p>
            <a:r>
              <a:rPr lang="en-US" dirty="0">
                <a:solidFill>
                  <a:schemeClr val="tx1">
                    <a:lumMod val="95000"/>
                    <a:lumOff val="5000"/>
                  </a:schemeClr>
                </a:solidFill>
                <a:latin typeface="Arial" panose="020B0604020202020204" pitchFamily="34" charset="0"/>
                <a:cs typeface="Arial" panose="020B0604020202020204" pitchFamily="34" charset="0"/>
              </a:rPr>
              <a:t>Mean age of patients.</a:t>
            </a:r>
          </a:p>
          <a:p>
            <a:r>
              <a:rPr lang="en-US" dirty="0">
                <a:solidFill>
                  <a:schemeClr val="tx1">
                    <a:lumMod val="95000"/>
                    <a:lumOff val="5000"/>
                  </a:schemeClr>
                </a:solidFill>
                <a:latin typeface="Arial" panose="020B0604020202020204" pitchFamily="34" charset="0"/>
                <a:cs typeface="Arial" panose="020B0604020202020204" pitchFamily="34" charset="0"/>
              </a:rPr>
              <a:t>Distribution of blood type among patients.</a:t>
            </a:r>
          </a:p>
          <a:p>
            <a:r>
              <a:rPr lang="en-US" dirty="0">
                <a:solidFill>
                  <a:schemeClr val="tx1">
                    <a:lumMod val="95000"/>
                    <a:lumOff val="5000"/>
                  </a:schemeClr>
                </a:solidFill>
                <a:latin typeface="Arial" panose="020B0604020202020204" pitchFamily="34" charset="0"/>
                <a:cs typeface="Arial" panose="020B0604020202020204" pitchFamily="34" charset="0"/>
              </a:rPr>
              <a:t>Frequency of patients admission by gender.</a:t>
            </a:r>
          </a:p>
          <a:p>
            <a:r>
              <a:rPr lang="en-US" dirty="0">
                <a:solidFill>
                  <a:schemeClr val="tx1">
                    <a:lumMod val="95000"/>
                    <a:lumOff val="5000"/>
                  </a:schemeClr>
                </a:solidFill>
                <a:latin typeface="Arial" panose="020B0604020202020204" pitchFamily="34" charset="0"/>
                <a:cs typeface="Arial" panose="020B0604020202020204" pitchFamily="34" charset="0"/>
              </a:rPr>
              <a:t>Most prevalent medical conditions and their frequency</a:t>
            </a:r>
          </a:p>
          <a:p>
            <a:r>
              <a:rPr lang="en-US" dirty="0">
                <a:solidFill>
                  <a:schemeClr val="tx1">
                    <a:lumMod val="95000"/>
                    <a:lumOff val="5000"/>
                  </a:schemeClr>
                </a:solidFill>
                <a:latin typeface="Arial" panose="020B0604020202020204" pitchFamily="34" charset="0"/>
                <a:cs typeface="Arial" panose="020B0604020202020204" pitchFamily="34" charset="0"/>
              </a:rPr>
              <a:t>Medications prescribed for different medical conditions and their frequency.</a:t>
            </a:r>
          </a:p>
          <a:p>
            <a:r>
              <a:rPr lang="en-US" dirty="0">
                <a:solidFill>
                  <a:schemeClr val="tx1">
                    <a:lumMod val="95000"/>
                    <a:lumOff val="5000"/>
                  </a:schemeClr>
                </a:solidFill>
                <a:latin typeface="Arial" panose="020B0604020202020204" pitchFamily="34" charset="0"/>
                <a:cs typeface="Arial" panose="020B0604020202020204" pitchFamily="34" charset="0"/>
              </a:rPr>
              <a:t>Total billing amount.</a:t>
            </a:r>
          </a:p>
          <a:p>
            <a:r>
              <a:rPr lang="en-US" dirty="0">
                <a:solidFill>
                  <a:schemeClr val="tx1">
                    <a:lumMod val="95000"/>
                    <a:lumOff val="5000"/>
                  </a:schemeClr>
                </a:solidFill>
                <a:latin typeface="Arial" panose="020B0604020202020204" pitchFamily="34" charset="0"/>
                <a:cs typeface="Arial" panose="020B0604020202020204" pitchFamily="34" charset="0"/>
              </a:rPr>
              <a:t>Average billing amounts associated with different medical conditions and different admission type</a:t>
            </a:r>
          </a:p>
          <a:p>
            <a:r>
              <a:rPr lang="en-US" dirty="0">
                <a:solidFill>
                  <a:schemeClr val="tx1">
                    <a:lumMod val="95000"/>
                    <a:lumOff val="5000"/>
                  </a:schemeClr>
                </a:solidFill>
                <a:latin typeface="Arial" panose="020B0604020202020204" pitchFamily="34" charset="0"/>
                <a:cs typeface="Arial" panose="020B0604020202020204" pitchFamily="34" charset="0"/>
              </a:rPr>
              <a:t>Patients preference for insurance providers.</a:t>
            </a:r>
          </a:p>
          <a:p>
            <a:r>
              <a:rPr lang="en-US" dirty="0">
                <a:solidFill>
                  <a:schemeClr val="tx1">
                    <a:lumMod val="95000"/>
                    <a:lumOff val="5000"/>
                  </a:schemeClr>
                </a:solidFill>
                <a:latin typeface="Arial" panose="020B0604020202020204" pitchFamily="34" charset="0"/>
                <a:cs typeface="Arial" panose="020B0604020202020204" pitchFamily="34" charset="0"/>
              </a:rPr>
              <a:t>Frequency of patients across different years, quarters, months, and days.</a:t>
            </a:r>
          </a:p>
          <a:p>
            <a:endParaRPr lang="en-US" dirty="0"/>
          </a:p>
        </p:txBody>
      </p:sp>
    </p:spTree>
    <p:extLst>
      <p:ext uri="{BB962C8B-B14F-4D97-AF65-F5344CB8AC3E}">
        <p14:creationId xmlns:p14="http://schemas.microsoft.com/office/powerpoint/2010/main" val="17760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6FF5-40FE-33B8-0AAF-C5E58707229D}"/>
              </a:ext>
            </a:extLst>
          </p:cNvPr>
          <p:cNvSpPr>
            <a:spLocks noGrp="1"/>
          </p:cNvSpPr>
          <p:nvPr>
            <p:ph type="title"/>
          </p:nvPr>
        </p:nvSpPr>
        <p:spPr>
          <a:xfrm>
            <a:off x="2095384" y="228599"/>
            <a:ext cx="8911687" cy="753036"/>
          </a:xfrm>
        </p:spPr>
        <p:txBody>
          <a:bodyPr/>
          <a:lstStyle/>
          <a:p>
            <a:pPr algn="ctr"/>
            <a:r>
              <a:rPr lang="en-US" b="1" dirty="0">
                <a:latin typeface="Algerian" panose="04020705040A02060702" pitchFamily="82" charset="0"/>
              </a:rPr>
              <a:t>Data Analysis and Visualization</a:t>
            </a:r>
          </a:p>
        </p:txBody>
      </p:sp>
      <p:pic>
        <p:nvPicPr>
          <p:cNvPr id="5" name="Content Placeholder 4">
            <a:extLst>
              <a:ext uri="{FF2B5EF4-FFF2-40B4-BE49-F238E27FC236}">
                <a16:creationId xmlns:a16="http://schemas.microsoft.com/office/drawing/2014/main" id="{8167230E-A71C-65C8-6CCC-3B7152FD8996}"/>
              </a:ext>
            </a:extLst>
          </p:cNvPr>
          <p:cNvPicPr>
            <a:picLocks noGrp="1" noChangeAspect="1"/>
          </p:cNvPicPr>
          <p:nvPr>
            <p:ph idx="1"/>
          </p:nvPr>
        </p:nvPicPr>
        <p:blipFill>
          <a:blip r:embed="rId2"/>
          <a:stretch>
            <a:fillRect/>
          </a:stretch>
        </p:blipFill>
        <p:spPr>
          <a:xfrm>
            <a:off x="687388" y="1210235"/>
            <a:ext cx="11253599" cy="5311589"/>
          </a:xfrm>
        </p:spPr>
      </p:pic>
    </p:spTree>
    <p:extLst>
      <p:ext uri="{BB962C8B-B14F-4D97-AF65-F5344CB8AC3E}">
        <p14:creationId xmlns:p14="http://schemas.microsoft.com/office/powerpoint/2010/main" val="357511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55C-10A1-A11C-AC96-9B358BFD97EC}"/>
              </a:ext>
            </a:extLst>
          </p:cNvPr>
          <p:cNvSpPr>
            <a:spLocks noGrp="1"/>
          </p:cNvSpPr>
          <p:nvPr>
            <p:ph type="title"/>
          </p:nvPr>
        </p:nvSpPr>
        <p:spPr>
          <a:xfrm>
            <a:off x="2337431" y="212735"/>
            <a:ext cx="8911687" cy="734043"/>
          </a:xfrm>
        </p:spPr>
        <p:txBody>
          <a:bodyPr/>
          <a:lstStyle/>
          <a:p>
            <a:pPr algn="ctr"/>
            <a:r>
              <a:rPr lang="en-US" b="1" dirty="0">
                <a:latin typeface="Algerian" panose="04020705040A02060702" pitchFamily="82" charset="0"/>
              </a:rPr>
              <a:t>Data Analysis and Visualization</a:t>
            </a:r>
          </a:p>
        </p:txBody>
      </p:sp>
      <p:pic>
        <p:nvPicPr>
          <p:cNvPr id="5" name="Content Placeholder 4">
            <a:extLst>
              <a:ext uri="{FF2B5EF4-FFF2-40B4-BE49-F238E27FC236}">
                <a16:creationId xmlns:a16="http://schemas.microsoft.com/office/drawing/2014/main" id="{1BE6F434-C9D9-249B-EB9A-C4D96E8CFBD4}"/>
              </a:ext>
            </a:extLst>
          </p:cNvPr>
          <p:cNvPicPr>
            <a:picLocks noGrp="1" noChangeAspect="1"/>
          </p:cNvPicPr>
          <p:nvPr>
            <p:ph idx="1"/>
          </p:nvPr>
        </p:nvPicPr>
        <p:blipFill>
          <a:blip r:embed="rId2"/>
          <a:srcRect/>
          <a:stretch/>
        </p:blipFill>
        <p:spPr>
          <a:xfrm>
            <a:off x="712693" y="1250575"/>
            <a:ext cx="11268635" cy="5394689"/>
          </a:xfrm>
        </p:spPr>
      </p:pic>
    </p:spTree>
    <p:extLst>
      <p:ext uri="{BB962C8B-B14F-4D97-AF65-F5344CB8AC3E}">
        <p14:creationId xmlns:p14="http://schemas.microsoft.com/office/powerpoint/2010/main" val="411077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72B7-5193-42D9-4A4D-6976EF05E804}"/>
              </a:ext>
            </a:extLst>
          </p:cNvPr>
          <p:cNvSpPr>
            <a:spLocks noGrp="1"/>
          </p:cNvSpPr>
          <p:nvPr>
            <p:ph type="title"/>
          </p:nvPr>
        </p:nvSpPr>
        <p:spPr>
          <a:xfrm>
            <a:off x="1812995" y="637557"/>
            <a:ext cx="8911687" cy="855066"/>
          </a:xfrm>
        </p:spPr>
        <p:txBody>
          <a:bodyPr/>
          <a:lstStyle/>
          <a:p>
            <a:pPr algn="ctr"/>
            <a:r>
              <a:rPr lang="en-US" b="1" dirty="0">
                <a:latin typeface="Algerian" panose="04020705040A02060702" pitchFamily="82" charset="0"/>
              </a:rPr>
              <a:t> General INSIGHTS</a:t>
            </a:r>
          </a:p>
        </p:txBody>
      </p:sp>
      <p:sp>
        <p:nvSpPr>
          <p:cNvPr id="3" name="Content Placeholder 2">
            <a:extLst>
              <a:ext uri="{FF2B5EF4-FFF2-40B4-BE49-F238E27FC236}">
                <a16:creationId xmlns:a16="http://schemas.microsoft.com/office/drawing/2014/main" id="{8621C9B9-82C4-0AD7-1615-EDA5415375EF}"/>
              </a:ext>
            </a:extLst>
          </p:cNvPr>
          <p:cNvSpPr>
            <a:spLocks noGrp="1"/>
          </p:cNvSpPr>
          <p:nvPr>
            <p:ph idx="1"/>
          </p:nvPr>
        </p:nvSpPr>
        <p:spPr>
          <a:xfrm>
            <a:off x="2347165" y="1676400"/>
            <a:ext cx="8915400" cy="4374776"/>
          </a:xfrm>
        </p:spPr>
        <p:txBody>
          <a:bodyPr>
            <a:normAutofit fontScale="92500" lnSpcReduction="10000"/>
          </a:bodyPr>
          <a:lstStyle/>
          <a:p>
            <a:pPr algn="just"/>
            <a:r>
              <a:rPr lang="en-US" sz="2400" dirty="0">
                <a:solidFill>
                  <a:schemeClr val="tx1">
                    <a:lumMod val="95000"/>
                    <a:lumOff val="5000"/>
                  </a:schemeClr>
                </a:solidFill>
                <a:latin typeface="Arial" panose="020B0604020202020204" pitchFamily="34" charset="0"/>
                <a:cs typeface="Arial" panose="020B0604020202020204" pitchFamily="34" charset="0"/>
              </a:rPr>
              <a:t>The total number of patients are 54964 with their average age of 51.54.</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Sum of billing amount is $1.4bn.</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6 years was considered in the analysis, ranging from 2019-2024.</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The total number of doctors are 40341.</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The total number of hospitals are 39876.</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A total of 400 rooms was used by the hospitals.</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8 </a:t>
            </a:r>
            <a:r>
              <a:rPr lang="en-US" sz="2400">
                <a:solidFill>
                  <a:schemeClr val="tx1">
                    <a:lumMod val="95000"/>
                    <a:lumOff val="5000"/>
                  </a:schemeClr>
                </a:solidFill>
                <a:latin typeface="Arial" panose="020B0604020202020204" pitchFamily="34" charset="0"/>
                <a:cs typeface="Arial" panose="020B0604020202020204" pitchFamily="34" charset="0"/>
              </a:rPr>
              <a:t>blood types </a:t>
            </a:r>
            <a:r>
              <a:rPr lang="en-US" sz="2400" dirty="0">
                <a:solidFill>
                  <a:schemeClr val="tx1">
                    <a:lumMod val="95000"/>
                    <a:lumOff val="5000"/>
                  </a:schemeClr>
                </a:solidFill>
                <a:latin typeface="Arial" panose="020B0604020202020204" pitchFamily="34" charset="0"/>
                <a:cs typeface="Arial" panose="020B0604020202020204" pitchFamily="34" charset="0"/>
              </a:rPr>
              <a:t>was discovered during analysis.</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The analysis was carried out on 6 medical conditions</a:t>
            </a:r>
          </a:p>
          <a:p>
            <a:pPr algn="just"/>
            <a:r>
              <a:rPr lang="en-US" sz="2400" dirty="0">
                <a:solidFill>
                  <a:schemeClr val="tx1">
                    <a:lumMod val="95000"/>
                    <a:lumOff val="5000"/>
                  </a:schemeClr>
                </a:solidFill>
                <a:latin typeface="Arial" panose="020B0604020202020204" pitchFamily="34" charset="0"/>
                <a:cs typeface="Arial" panose="020B0604020202020204" pitchFamily="34" charset="0"/>
              </a:rPr>
              <a:t>The patients used a total of 5 insurance providers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8892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17D-6386-24FA-6DEB-76C1C66B792E}"/>
              </a:ext>
            </a:extLst>
          </p:cNvPr>
          <p:cNvSpPr>
            <a:spLocks noGrp="1"/>
          </p:cNvSpPr>
          <p:nvPr>
            <p:ph type="title"/>
          </p:nvPr>
        </p:nvSpPr>
        <p:spPr>
          <a:xfrm>
            <a:off x="1100301" y="624109"/>
            <a:ext cx="8911687" cy="747490"/>
          </a:xfrm>
        </p:spPr>
        <p:txBody>
          <a:bodyPr/>
          <a:lstStyle/>
          <a:p>
            <a:pPr algn="ctr"/>
            <a:r>
              <a:rPr lang="en-US" b="1" dirty="0">
                <a:latin typeface="Algerian" panose="04020705040A02060702" pitchFamily="82" charset="0"/>
              </a:rPr>
              <a:t>Health INSIGHTS</a:t>
            </a:r>
            <a:endParaRPr lang="en-US" dirty="0"/>
          </a:p>
        </p:txBody>
      </p:sp>
      <p:sp>
        <p:nvSpPr>
          <p:cNvPr id="3" name="Content Placeholder 2">
            <a:extLst>
              <a:ext uri="{FF2B5EF4-FFF2-40B4-BE49-F238E27FC236}">
                <a16:creationId xmlns:a16="http://schemas.microsoft.com/office/drawing/2014/main" id="{9708DD85-94E4-B831-5106-B9893AE91DE5}"/>
              </a:ext>
            </a:extLst>
          </p:cNvPr>
          <p:cNvSpPr>
            <a:spLocks noGrp="1"/>
          </p:cNvSpPr>
          <p:nvPr>
            <p:ph idx="1"/>
          </p:nvPr>
        </p:nvSpPr>
        <p:spPr>
          <a:xfrm>
            <a:off x="242047" y="1371599"/>
            <a:ext cx="11262565" cy="5325035"/>
          </a:xfrm>
        </p:spPr>
        <p:txBody>
          <a:bodyPr>
            <a:normAutofit fontScale="92500" lnSpcReduction="20000"/>
          </a:bodyPr>
          <a:lstStyle/>
          <a:p>
            <a:r>
              <a:rPr lang="en-US" dirty="0">
                <a:latin typeface="Arial" panose="020B0604020202020204" pitchFamily="34" charset="0"/>
                <a:cs typeface="Arial" panose="020B0604020202020204" pitchFamily="34" charset="0"/>
              </a:rPr>
              <a:t>The most frequent blood type is A blood type having a total of 6898 patients which makes up 12.6% of total patients. O- blood type is the least blood type having a total of 6804 patients and 12.4% of the total patients.</a:t>
            </a:r>
          </a:p>
          <a:p>
            <a:r>
              <a:rPr lang="en-US" dirty="0">
                <a:latin typeface="Arial" panose="020B0604020202020204" pitchFamily="34" charset="0"/>
                <a:cs typeface="Arial" panose="020B0604020202020204" pitchFamily="34" charset="0"/>
              </a:rPr>
              <a:t>The frequent medical condition is Arthritis with a total of 9218 patients, Diabetes has a total of 9216 patients. Asthma is the medical condition with the least patients with 9095 patients and a percentage of 16.5%</a:t>
            </a:r>
          </a:p>
          <a:p>
            <a:r>
              <a:rPr lang="en-US" dirty="0">
                <a:latin typeface="Arial" panose="020B0604020202020204" pitchFamily="34" charset="0"/>
                <a:cs typeface="Arial" panose="020B0604020202020204" pitchFamily="34" charset="0"/>
              </a:rPr>
              <a:t>The most consistent admission type is Elective. With a total of 18473 and a percentage of 33.61%. Emergency admission type is the least with 18101 patients and at the rate 32.93% </a:t>
            </a:r>
          </a:p>
          <a:p>
            <a:r>
              <a:rPr lang="en-US" dirty="0">
                <a:latin typeface="Arial" panose="020B0604020202020204" pitchFamily="34" charset="0"/>
                <a:cs typeface="Arial" panose="020B0604020202020204" pitchFamily="34" charset="0"/>
              </a:rPr>
              <a:t>In terms of gender, the males are the most diagnosed patients, with 27495 patients and 50.02% while the females has a rate of 49.98% and they are 27469 patients.</a:t>
            </a:r>
          </a:p>
          <a:p>
            <a:r>
              <a:rPr lang="en-US" dirty="0">
                <a:latin typeface="Arial" panose="020B0604020202020204" pitchFamily="34" charset="0"/>
                <a:cs typeface="Arial" panose="020B0604020202020204" pitchFamily="34" charset="0"/>
              </a:rPr>
              <a:t>The most prescribed medication is Lipitor and it was used 11038 patients. It was most used on patients with urgent admission type with a percentage of 34.21% and a total of 3776 patients. It was used by 9415 doctors.</a:t>
            </a:r>
          </a:p>
          <a:p>
            <a:r>
              <a:rPr lang="en-US" dirty="0">
                <a:latin typeface="Arial" panose="020B0604020202020204" pitchFamily="34" charset="0"/>
                <a:cs typeface="Arial" panose="020B0604020202020204" pitchFamily="34" charset="0"/>
              </a:rPr>
              <a:t>2020 has the most patients, with a total of 11172 patients and the percentage of 20.03%. With Qtr. 3 having the most patients and a total of 2902 patients. </a:t>
            </a:r>
          </a:p>
          <a:p>
            <a:r>
              <a:rPr lang="en-US" dirty="0">
                <a:latin typeface="Arial" panose="020B0604020202020204" pitchFamily="34" charset="0"/>
                <a:cs typeface="Arial" panose="020B0604020202020204" pitchFamily="34" charset="0"/>
              </a:rPr>
              <a:t>2019 has a total of 7299 patients, with Qtr. 4 having the most with 2864.</a:t>
            </a:r>
          </a:p>
          <a:p>
            <a:r>
              <a:rPr lang="en-US" dirty="0">
                <a:latin typeface="Arial" panose="020B0604020202020204" pitchFamily="34" charset="0"/>
                <a:cs typeface="Arial" panose="020B0604020202020204" pitchFamily="34" charset="0"/>
              </a:rPr>
              <a:t>2021 has a total of 10816 patients, with Qtr. 4 having the most with 2728.</a:t>
            </a:r>
          </a:p>
          <a:p>
            <a:r>
              <a:rPr lang="en-US" dirty="0">
                <a:latin typeface="Arial" panose="020B0604020202020204" pitchFamily="34" charset="0"/>
                <a:cs typeface="Arial" panose="020B0604020202020204" pitchFamily="34" charset="0"/>
              </a:rPr>
              <a:t>2022 has a total of 10914, with Qtr. 3 having the most with 2794.</a:t>
            </a:r>
          </a:p>
          <a:p>
            <a:r>
              <a:rPr lang="en-US" dirty="0">
                <a:latin typeface="Arial" panose="020B0604020202020204" pitchFamily="34" charset="0"/>
                <a:cs typeface="Arial" panose="020B0604020202020204" pitchFamily="34" charset="0"/>
              </a:rPr>
              <a:t>2023 has a total of 10936, with Qtr. 3 having the most with 2788</a:t>
            </a:r>
          </a:p>
          <a:p>
            <a:r>
              <a:rPr lang="en-US" dirty="0">
                <a:latin typeface="Arial" panose="020B0604020202020204" pitchFamily="34" charset="0"/>
                <a:cs typeface="Arial" panose="020B0604020202020204" pitchFamily="34" charset="0"/>
              </a:rPr>
              <a:t>2024 has a total of 3827 so far since just 2 Qtrs. records has been collected. With Qtr. 1 having the most with 2674</a:t>
            </a:r>
          </a:p>
        </p:txBody>
      </p:sp>
    </p:spTree>
    <p:extLst>
      <p:ext uri="{BB962C8B-B14F-4D97-AF65-F5344CB8AC3E}">
        <p14:creationId xmlns:p14="http://schemas.microsoft.com/office/powerpoint/2010/main" val="219423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D7414-10C6-B8F0-F967-1570592E0B29}"/>
              </a:ext>
            </a:extLst>
          </p:cNvPr>
          <p:cNvSpPr>
            <a:spLocks noGrp="1"/>
          </p:cNvSpPr>
          <p:nvPr>
            <p:ph type="title"/>
          </p:nvPr>
        </p:nvSpPr>
        <p:spPr>
          <a:xfrm>
            <a:off x="2592925" y="624110"/>
            <a:ext cx="8911687" cy="828171"/>
          </a:xfrm>
        </p:spPr>
        <p:txBody>
          <a:bodyPr/>
          <a:lstStyle/>
          <a:p>
            <a:pPr algn="ctr"/>
            <a:r>
              <a:rPr lang="en-US" b="1" dirty="0">
                <a:latin typeface="Algerian" panose="04020705040A02060702" pitchFamily="82" charset="0"/>
              </a:rPr>
              <a:t>FINANCIAL INSIGHTS</a:t>
            </a:r>
            <a:endParaRPr lang="en-US" dirty="0"/>
          </a:p>
        </p:txBody>
      </p:sp>
      <p:sp>
        <p:nvSpPr>
          <p:cNvPr id="3" name="Content Placeholder 2">
            <a:extLst>
              <a:ext uri="{FF2B5EF4-FFF2-40B4-BE49-F238E27FC236}">
                <a16:creationId xmlns:a16="http://schemas.microsoft.com/office/drawing/2014/main" id="{ADB1DFB6-16E0-C324-F46A-49AAD6FC7BD1}"/>
              </a:ext>
            </a:extLst>
          </p:cNvPr>
          <p:cNvSpPr>
            <a:spLocks noGrp="1"/>
          </p:cNvSpPr>
          <p:nvPr>
            <p:ph idx="1"/>
          </p:nvPr>
        </p:nvSpPr>
        <p:spPr>
          <a:xfrm>
            <a:off x="672353" y="1452281"/>
            <a:ext cx="10832259" cy="5015753"/>
          </a:xfrm>
        </p:spPr>
        <p:txBody>
          <a:bodyPr>
            <a:normAutofit/>
          </a:bodyPr>
          <a:lstStyle/>
          <a:p>
            <a:r>
              <a:rPr lang="en-US" dirty="0">
                <a:solidFill>
                  <a:schemeClr val="tx1">
                    <a:lumMod val="95000"/>
                    <a:lumOff val="5000"/>
                  </a:schemeClr>
                </a:solidFill>
                <a:latin typeface="Arial" panose="020B0604020202020204" pitchFamily="34" charset="0"/>
                <a:cs typeface="Arial" panose="020B0604020202020204" pitchFamily="34" charset="0"/>
              </a:rPr>
              <a:t>The sum of billing amount is $1.4bn.</a:t>
            </a:r>
          </a:p>
          <a:p>
            <a:r>
              <a:rPr lang="en-US" dirty="0">
                <a:solidFill>
                  <a:schemeClr val="tx1">
                    <a:lumMod val="95000"/>
                    <a:lumOff val="5000"/>
                  </a:schemeClr>
                </a:solidFill>
                <a:latin typeface="Arial" panose="020B0604020202020204" pitchFamily="34" charset="0"/>
                <a:cs typeface="Arial" panose="020B0604020202020204" pitchFamily="34" charset="0"/>
              </a:rPr>
              <a:t>The sum of $236.49m was made from Diabetes.</a:t>
            </a:r>
          </a:p>
          <a:p>
            <a:r>
              <a:rPr lang="en-US" dirty="0">
                <a:solidFill>
                  <a:schemeClr val="tx1">
                    <a:lumMod val="95000"/>
                    <a:lumOff val="5000"/>
                  </a:schemeClr>
                </a:solidFill>
                <a:latin typeface="Arial" panose="020B0604020202020204" pitchFamily="34" charset="0"/>
                <a:cs typeface="Arial" panose="020B0604020202020204" pitchFamily="34" charset="0"/>
              </a:rPr>
              <a:t>The sum of $236.01m was made from Obesity.</a:t>
            </a:r>
          </a:p>
          <a:p>
            <a:r>
              <a:rPr lang="en-US" dirty="0">
                <a:solidFill>
                  <a:schemeClr val="tx1">
                    <a:lumMod val="95000"/>
                    <a:lumOff val="5000"/>
                  </a:schemeClr>
                </a:solidFill>
                <a:latin typeface="Arial" panose="020B0604020202020204" pitchFamily="34" charset="0"/>
                <a:cs typeface="Arial" panose="020B0604020202020204" pitchFamily="34" charset="0"/>
              </a:rPr>
              <a:t>The sum of $235.17m was made from Arthritis.</a:t>
            </a:r>
          </a:p>
          <a:p>
            <a:r>
              <a:rPr lang="en-US" dirty="0">
                <a:solidFill>
                  <a:schemeClr val="tx1">
                    <a:lumMod val="95000"/>
                    <a:lumOff val="5000"/>
                  </a:schemeClr>
                </a:solidFill>
                <a:latin typeface="Arial" panose="020B0604020202020204" pitchFamily="34" charset="0"/>
                <a:cs typeface="Arial" panose="020B0604020202020204" pitchFamily="34" charset="0"/>
              </a:rPr>
              <a:t>The sum of $233.38m was made from Hypertension.</a:t>
            </a:r>
          </a:p>
          <a:p>
            <a:r>
              <a:rPr lang="en-US" dirty="0">
                <a:solidFill>
                  <a:schemeClr val="tx1">
                    <a:lumMod val="95000"/>
                    <a:lumOff val="5000"/>
                  </a:schemeClr>
                </a:solidFill>
                <a:latin typeface="Arial" panose="020B0604020202020204" pitchFamily="34" charset="0"/>
                <a:cs typeface="Arial" panose="020B0604020202020204" pitchFamily="34" charset="0"/>
              </a:rPr>
              <a:t>The sum of $233.14m was made from Asthma.</a:t>
            </a:r>
          </a:p>
          <a:p>
            <a:r>
              <a:rPr lang="en-US" dirty="0">
                <a:solidFill>
                  <a:schemeClr val="tx1">
                    <a:lumMod val="95000"/>
                    <a:lumOff val="5000"/>
                  </a:schemeClr>
                </a:solidFill>
                <a:latin typeface="Arial" panose="020B0604020202020204" pitchFamily="34" charset="0"/>
                <a:cs typeface="Arial" panose="020B0604020202020204" pitchFamily="34" charset="0"/>
              </a:rPr>
              <a:t>The sum of $229.85m was made from Cancer.</a:t>
            </a:r>
          </a:p>
          <a:p>
            <a:r>
              <a:rPr lang="en-US" dirty="0">
                <a:solidFill>
                  <a:schemeClr val="tx1">
                    <a:lumMod val="95000"/>
                    <a:lumOff val="5000"/>
                  </a:schemeClr>
                </a:solidFill>
                <a:latin typeface="Arial" panose="020B0604020202020204" pitchFamily="34" charset="0"/>
                <a:cs typeface="Arial" panose="020B0604020202020204" pitchFamily="34" charset="0"/>
              </a:rPr>
              <a:t>The total of $473.13m was made from Elective admission type. With Hypertension being the highest with a sum of $81.32m and Obesity being the least with $77.45m</a:t>
            </a:r>
          </a:p>
          <a:p>
            <a:r>
              <a:rPr lang="en-US" dirty="0">
                <a:solidFill>
                  <a:schemeClr val="tx1">
                    <a:lumMod val="95000"/>
                    <a:lumOff val="5000"/>
                  </a:schemeClr>
                </a:solidFill>
                <a:latin typeface="Arial" panose="020B0604020202020204" pitchFamily="34" charset="0"/>
                <a:cs typeface="Arial" panose="020B0604020202020204" pitchFamily="34" charset="0"/>
              </a:rPr>
              <a:t>The total of $469.21m was made from Urgent admission type. With Diabetes being the highest  with a sum of $81.47m and Cancer being the least with $75.63m</a:t>
            </a:r>
          </a:p>
          <a:p>
            <a:r>
              <a:rPr lang="en-US" dirty="0">
                <a:solidFill>
                  <a:schemeClr val="tx1">
                    <a:lumMod val="95000"/>
                    <a:lumOff val="5000"/>
                  </a:schemeClr>
                </a:solidFill>
                <a:latin typeface="Arial" panose="020B0604020202020204" pitchFamily="34" charset="0"/>
                <a:cs typeface="Arial" panose="020B0604020202020204" pitchFamily="34" charset="0"/>
              </a:rPr>
              <a:t>The sum of $461.67m was made from Emergency admission type . With Obesity the highest with $80.04m and Cancer the least with $74.28m</a:t>
            </a:r>
          </a:p>
        </p:txBody>
      </p:sp>
    </p:spTree>
    <p:extLst>
      <p:ext uri="{BB962C8B-B14F-4D97-AF65-F5344CB8AC3E}">
        <p14:creationId xmlns:p14="http://schemas.microsoft.com/office/powerpoint/2010/main" val="4100761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1055</TotalTime>
  <Words>1132</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Wingdings 3</vt:lpstr>
      <vt:lpstr>Wisp</vt:lpstr>
      <vt:lpstr>HEALTH CARE ANALYSIS</vt:lpstr>
      <vt:lpstr>PROJECT OVERVIEW</vt:lpstr>
      <vt:lpstr>DATA DICTIONARY</vt:lpstr>
      <vt:lpstr>Problem Questions</vt:lpstr>
      <vt:lpstr>Data Analysis and Visualization</vt:lpstr>
      <vt:lpstr>Data Analysis and Visualization</vt:lpstr>
      <vt:lpstr> General INSIGHTS</vt:lpstr>
      <vt:lpstr>Health INSIGHTS</vt:lpstr>
      <vt:lpstr>FINANCIAL 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Destine Dike</dc:creator>
  <cp:lastModifiedBy>Destine Dike</cp:lastModifiedBy>
  <cp:revision>7</cp:revision>
  <dcterms:created xsi:type="dcterms:W3CDTF">2024-09-10T16:46:45Z</dcterms:created>
  <dcterms:modified xsi:type="dcterms:W3CDTF">2024-09-17T15:58:35Z</dcterms:modified>
</cp:coreProperties>
</file>