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71" r:id="rId13"/>
    <p:sldId id="274" r:id="rId14"/>
    <p:sldId id="270" r:id="rId15"/>
    <p:sldId id="272" r:id="rId16"/>
    <p:sldId id="273" r:id="rId17"/>
    <p:sldId id="276" r:id="rId18"/>
    <p:sldId id="275" r:id="rId19"/>
    <p:sldId id="268" r:id="rId20"/>
    <p:sldId id="261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CF4DA-579F-43FD-99CC-9D5B3FAD0297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BECE-18A5-42AA-9B51-3F3953FDD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Skriptovací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Interaktivita: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jazyky jsou navrženy tak, aby umožňovaly interaktivitu a reakci na uživatelské vstupy.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JavaScript, Python, Ruby.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Často používány na webových stránkách pro interaktivitu, ale také v automatizaci úloh a vývoji her.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Programovací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Univerzálnost: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Programovací jazyky jsou obecnější a mohou být použity pro širokou škálu úloh, včetně vývoje softwaru, aplikací a systémů.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C++, Java, C#, Python, PHP.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Používají se pro vývoj softwaru,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backend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webových aplikací, herního vývoje a mnoho dalších aplikací.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Značkovací (</a:t>
            </a:r>
            <a:r>
              <a:rPr lang="cs-CZ" b="1" i="0" dirty="0" err="1">
                <a:solidFill>
                  <a:srgbClr val="D1D5DB"/>
                </a:solidFill>
                <a:effectLst/>
                <a:latin typeface="Söhne"/>
              </a:rPr>
              <a:t>Markupové</a:t>
            </a: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)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Struktura: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Značkovací jazyky se používají k definici struktury dokumentu, jako jsou webové stránky nebo XML soubory.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HTML, XML,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LaTeX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HTML se používá pro strukturu a obsah webových stránek, XML pro datový výměnný formát, a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LaTeX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pro sazbu dokumentů.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Společné Rysy: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Syntaxe: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Všechny tři typy jazyků mají svou vlastní syntaxi a pravidla psaní kódu.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Interpretace a Kompilace: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a programovací jazyky mohou být interpretovány nebo zkompilovány, zatímco značkovací jazyky jsou obvykle interpretovány.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Znalostní Doména: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a programovací jazyky jsou vhodné pro programátory a vývojáře, zatímco značkovací jazyky jsou často používány pro strukturu dokumentů a jsou vhodné pro webmastery a redaktory obsahu.</a:t>
            </a:r>
          </a:p>
          <a:p>
            <a:pPr algn="l"/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Je důležité si uvědomit, že tyto kategorie nejsou striktně oddělené, a některé jazyky mohou mít vlastnosti v obou kategoriích. Například JavaScript je skriptovacím jazykem, který lze také použít pro plnohodnotný programovací vývoj, a HTML je značkovacím jazykem používaným pro strukturu webových stránek, ale také obsahuje skriptovací prvky pomocí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JavaScriptu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BECE-18A5-42AA-9B51-3F3953FDD20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03D4E-4D38-B41C-2606-40FA2F59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CF63FF-5FC7-4388-52E4-4FF14464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2F9B89-4A77-98A8-B8F2-9268B6E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8232B4-B775-3AE9-8210-B436175F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9BA24E-56FD-B087-E869-655800D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91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0F47F-48F4-8043-2AB8-860377B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50C3E8D-FD66-619A-5935-21D22898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A90EAB-DCF2-979E-2F4B-0618CA4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64AA67-D1A2-A846-BEBC-E00D2507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AA8341-D7AF-BD18-D43A-42DA0B2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0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8BFD722-73E5-B55D-5C1D-4C420954B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C8BBC4-4A54-BA24-7023-0B3BB129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72F442-5AED-0C5A-B278-CD7A0942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6CE1AF-4D53-8901-3F5E-6AFE97E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A10759-8C43-A053-4783-E311C1E7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6628E-F56B-4B85-9189-FF151B5A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64B5B5-20B7-5D90-8E7F-0673FE19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789FF2-2E03-068D-B102-58458E60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80AC6B-05DD-F59F-261E-2BD67B5B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8ED62F-0925-CE82-B63E-1E4A0DB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1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5304D-2FAA-A801-46B9-1E145296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EA6802-3C07-D04E-5089-7CEC98A8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4C5233-7602-1515-9CDD-D9E1921F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9C8717-C762-E241-9D8B-9F76B897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979618-B1F5-3C7F-5B4C-37F6277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6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40116-1D26-6A7D-CA67-C195C91E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A91DE6-5716-1C99-624F-8AAEC4F6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DD86E5-1667-B746-5B47-C3C2D8DA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033B25-391E-8E38-5E1D-0184418F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08CA8F-FB53-7A5E-151B-2B118282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F99E5F-BB46-170C-C388-D9E307EF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1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69FC7C-4E15-E37D-FBC1-9A83430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C3AFFC-B9D8-BE5C-F21C-D656A89A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2EC145C-88E3-3BDF-213F-B949CF67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1FDA11C-7F75-5122-D388-F8303ACCE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5D901D-6EA2-4EA7-9FF0-493A0157B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15AD46-90B7-EDE0-AD41-1DAC7536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94574A4-BC8B-143A-F9B7-5E17BDAD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2069E8-79DD-B24C-82F3-354E767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7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44838-C6BF-47FB-EF31-C65131A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F6D6CC-3138-A9FE-6BFE-63F4852F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883C632-C705-DE27-3701-DB5C8E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13A1DE-68BA-D69B-D816-D54EFC5E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1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C26354-7114-46A4-CDCC-B1B63133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3BF2AFF-71BF-DA16-0C68-529C48EE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20E3A-D755-4048-31CB-C31037BD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D07D11-E3DE-F194-5987-C41D7BA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0F0C81-45C8-BD1C-F91F-FD40EE9F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4D48AA-8674-47EA-0278-0D2C533F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D827C2-8EC0-C622-8120-0D245F3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56F5C13-B98D-5262-1526-3D5CBD0F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645635-7E10-04AC-039B-BF3C71A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0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5A878-9A8A-8183-4778-92AA8C8F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FEEE333-BD3B-05B6-FC2C-3C2AA4D22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BD309A-762B-B340-4BBA-D9A3C499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AA66228-FE2D-BC1F-D60A-CF46579D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EBA85BC-BEFB-7DA9-08C5-FBAB2B5C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80668F-BB62-8965-AA28-FCF7154C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5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0DEC3E-DE87-6F10-8710-3063606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7E9A8C9-DFC6-FF30-99E0-356823D0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4E87ED-3141-7B5B-9032-7C6F8D4CD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88B51D-810A-7A21-46AA-F3D61843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2D67C1-A98F-B6D0-EBC1-2AB38B7EF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0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.cvut.cz/personal/xfabera/BIVS/ALG_II/prednasky/prednaska1/algoritmy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.cvut.cz/personal/xfabera/BIVS/ALG_II/prednasky/prednaska1/algoritmy.pdf" TargetMode="External"/><Relationship Id="rId2" Type="http://schemas.openxmlformats.org/officeDocument/2006/relationships/hyperlink" Target="https://docplayer.cz/11209551-Uvod-do-programovan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kpsatweb.cz/javascript/zaklady-syntax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B8FAE757-7A1E-AB8A-96E2-F88E5DAE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2264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BCE96B-2ADF-1604-25FD-D0F2A5C1A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/>
              <a:t>Úvod do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2AB23A4-FD94-683E-19BB-87CA48F1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cs-CZ" sz="2000" i="1"/>
              <a:t>Ondřej Pacner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39344-BAB8-69EE-DC10-77841FD8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CE86DD-360E-C1CA-8ADB-DFB328C7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Řetězec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): datový typ, který reprezentuje text. Řetězce jsou tvořeny sérií znaků a jsou obvykle uzavřeny v uvozovkách.</a:t>
            </a:r>
          </a:p>
          <a:p>
            <a:endParaRPr lang="cs-CZ" dirty="0"/>
          </a:p>
          <a:p>
            <a:r>
              <a:rPr lang="cs-CZ" b="1" dirty="0"/>
              <a:t>Pole</a:t>
            </a:r>
            <a:r>
              <a:rPr lang="cs-CZ" dirty="0"/>
              <a:t> (</a:t>
            </a:r>
            <a:r>
              <a:rPr lang="cs-CZ" dirty="0" err="1"/>
              <a:t>Array</a:t>
            </a:r>
            <a:r>
              <a:rPr lang="cs-CZ" dirty="0"/>
              <a:t>): datový typ, který umožňuje ukládat více hodnot pod jedním názvem. Každá hodnota v poli má své vlastní indexové číslo.</a:t>
            </a:r>
          </a:p>
          <a:p>
            <a:endParaRPr lang="cs-CZ" dirty="0"/>
          </a:p>
          <a:p>
            <a:r>
              <a:rPr lang="cs-CZ" b="1" dirty="0"/>
              <a:t>Objekt</a:t>
            </a:r>
            <a:r>
              <a:rPr lang="cs-CZ" dirty="0"/>
              <a:t>: složený datový typ, který obsahuje data a funkce, které s těmito daty pracují. Objekty jsou základním stavebním kamenem </a:t>
            </a:r>
            <a:r>
              <a:rPr lang="cs-CZ" b="1" dirty="0"/>
              <a:t>objektově orientovaného programování </a:t>
            </a:r>
            <a:r>
              <a:rPr lang="cs-CZ" dirty="0"/>
              <a:t>(OOP).</a:t>
            </a:r>
          </a:p>
        </p:txBody>
      </p:sp>
    </p:spTree>
    <p:extLst>
      <p:ext uri="{BB962C8B-B14F-4D97-AF65-F5344CB8AC3E}">
        <p14:creationId xmlns:p14="http://schemas.microsoft.com/office/powerpoint/2010/main" val="23168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B9A07-1465-43B0-93C8-DC43E1B4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550FB4-D83C-3772-F863-FAFF45BD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Debbugování</a:t>
            </a:r>
            <a:r>
              <a:rPr lang="cs-CZ" dirty="0"/>
              <a:t>: proces hledání a opravy chyb v programu. Programátoři používají různé nástroje a techniky k identifikaci a opravě chyb.</a:t>
            </a:r>
          </a:p>
          <a:p>
            <a:endParaRPr lang="cs-CZ" dirty="0"/>
          </a:p>
          <a:p>
            <a:r>
              <a:rPr lang="cs-CZ" b="1" dirty="0"/>
              <a:t>Kompatibilita</a:t>
            </a:r>
            <a:r>
              <a:rPr lang="cs-CZ" dirty="0"/>
              <a:t>: se týká schopnosti programu pracovat na různých platformách, zařízeních a s různými verzemi jazyka.</a:t>
            </a:r>
          </a:p>
          <a:p>
            <a:endParaRPr lang="cs-CZ" dirty="0"/>
          </a:p>
          <a:p>
            <a:r>
              <a:rPr lang="cs-CZ" b="1" dirty="0"/>
              <a:t>Syntaxe</a:t>
            </a:r>
            <a:r>
              <a:rPr lang="cs-CZ" dirty="0"/>
              <a:t>: se týká pravidel a struktury psaní kódu v daném programovacím jazyce. Správná syntaxe je klíčem k tomu, aby byl program správně interpretován nebo zkompilován.</a:t>
            </a:r>
          </a:p>
        </p:txBody>
      </p:sp>
    </p:spTree>
    <p:extLst>
      <p:ext uri="{BB962C8B-B14F-4D97-AF65-F5344CB8AC3E}">
        <p14:creationId xmlns:p14="http://schemas.microsoft.com/office/powerpoint/2010/main" val="39158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33ADB-C47B-412B-44E8-BCAA7B82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3782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Lidská tvář, venku&#10;&#10;Popis byl vytvořen automaticky">
            <a:extLst>
              <a:ext uri="{FF2B5EF4-FFF2-40B4-BE49-F238E27FC236}">
                <a16:creationId xmlns:a16="http://schemas.microsoft.com/office/drawing/2014/main" id="{3BA074EF-8E49-5BFD-F10D-6A0F7B8E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40" y="0"/>
            <a:ext cx="6811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4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ACCD3-5401-15B3-0019-0179B0BB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jazyka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7C8AC8-FBCC-5025-4427-4121213E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Víceúrovňový, interpretovaný skriptovací jazyk</a:t>
            </a:r>
          </a:p>
          <a:p>
            <a:r>
              <a:rPr lang="cs-CZ" dirty="0"/>
              <a:t>Primárně využíván pro webové stránky</a:t>
            </a:r>
          </a:p>
          <a:p>
            <a:r>
              <a:rPr lang="cs-CZ" dirty="0"/>
              <a:t>Multifunkční</a:t>
            </a:r>
          </a:p>
          <a:p>
            <a:endParaRPr lang="cs-CZ" dirty="0"/>
          </a:p>
          <a:p>
            <a:r>
              <a:rPr lang="cs-CZ" dirty="0"/>
              <a:t>1995 – </a:t>
            </a:r>
            <a:r>
              <a:rPr lang="cs-CZ" dirty="0" err="1"/>
              <a:t>Brendan</a:t>
            </a:r>
            <a:r>
              <a:rPr lang="cs-CZ" dirty="0"/>
              <a:t> </a:t>
            </a:r>
            <a:r>
              <a:rPr lang="cs-CZ" dirty="0" err="1"/>
              <a:t>Eich</a:t>
            </a:r>
            <a:r>
              <a:rPr lang="cs-CZ" dirty="0"/>
              <a:t> </a:t>
            </a:r>
            <a:r>
              <a:rPr lang="cs-CZ" i="1" dirty="0"/>
              <a:t>(</a:t>
            </a:r>
            <a:r>
              <a:rPr lang="cs-CZ" i="1" dirty="0" err="1"/>
              <a:t>LiveScript</a:t>
            </a:r>
            <a:r>
              <a:rPr lang="cs-CZ" i="1" dirty="0"/>
              <a:t>)</a:t>
            </a:r>
          </a:p>
          <a:p>
            <a:r>
              <a:rPr lang="cs-CZ" dirty="0"/>
              <a:t>Nesouvisí s Java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58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2BCB0-6A44-55DB-D8C8-F60DDE1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JavaScriptu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FD6A3-455C-9F4E-CDB2-3C6E6B54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Interaktivita a dynamika www stránek</a:t>
            </a:r>
          </a:p>
          <a:p>
            <a:r>
              <a:rPr lang="cs-CZ" dirty="0"/>
              <a:t>validace formulářů, animace, AJAX (asynchronní komunikaci s webovým serverem) atd.</a:t>
            </a:r>
          </a:p>
        </p:txBody>
      </p:sp>
      <p:pic>
        <p:nvPicPr>
          <p:cNvPr id="5" name="Obrázek 4" descr="Obsah obrázku text, snímek obrazovky, Písmo, software&#10;&#10;Popis byl vytvořen automaticky">
            <a:extLst>
              <a:ext uri="{FF2B5EF4-FFF2-40B4-BE49-F238E27FC236}">
                <a16:creationId xmlns:a16="http://schemas.microsoft.com/office/drawing/2014/main" id="{CB885B95-C678-3558-3766-F6AE5FF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34" y="2967216"/>
            <a:ext cx="3060857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07A9E-798A-0E5A-8B80-BF03AB96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5DEA6D-5A26-727F-9E7D-BBBF9C2D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Skripty jsou vkládány přímo do HTML kódu pomocí </a:t>
            </a:r>
            <a:r>
              <a:rPr lang="cs-CZ" b="1" dirty="0"/>
              <a:t>&lt;script&gt;&lt;/script&gt;</a:t>
            </a:r>
            <a:r>
              <a:rPr lang="cs-CZ" dirty="0"/>
              <a:t> nebo mohou být uloženy v samostatných souborech.</a:t>
            </a:r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Příkazy se oddělují středníkem nebo koncem řádku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Case-sensitive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Řetězce se uzavírají do uvozovek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Escape</a:t>
            </a:r>
            <a:r>
              <a:rPr lang="cs-CZ" dirty="0"/>
              <a:t> sekvence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Logické hodnoty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Objekty a jejich metody a vlastnosti se oddělují tečkami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Programové sekvence se uzavírají do složených závorek {}</a:t>
            </a:r>
          </a:p>
        </p:txBody>
      </p:sp>
    </p:spTree>
    <p:extLst>
      <p:ext uri="{BB962C8B-B14F-4D97-AF65-F5344CB8AC3E}">
        <p14:creationId xmlns:p14="http://schemas.microsoft.com/office/powerpoint/2010/main" val="2610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16F6F8-E606-24EB-44CE-89A3BEEF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Ukázka JavaScript kodu</a:t>
            </a:r>
          </a:p>
        </p:txBody>
      </p:sp>
      <p:pic>
        <p:nvPicPr>
          <p:cNvPr id="5" name="Zástupný obsah 4" descr="Obsah obrázku text, snímek obrazovky, software, displej&#10;&#10;Popis byl vytvořen automaticky">
            <a:extLst>
              <a:ext uri="{FF2B5EF4-FFF2-40B4-BE49-F238E27FC236}">
                <a16:creationId xmlns:a16="http://schemas.microsoft.com/office/drawing/2014/main" id="{FE518C69-4B33-EA42-9331-D23DA4BF2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Obrázek 6" descr="Obsah obrázku text, snímek obrazovky, software, Písmo&#10;&#10;Popis byl vytvořen automaticky">
            <a:extLst>
              <a:ext uri="{FF2B5EF4-FFF2-40B4-BE49-F238E27FC236}">
                <a16:creationId xmlns:a16="http://schemas.microsoft.com/office/drawing/2014/main" id="{A6D4C406-EE97-CD83-E4F5-E8DF87028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" r="-2" b="793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457EB-DB57-BE0F-63B6-D0076A5F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dávat pozor!</a:t>
            </a:r>
          </a:p>
        </p:txBody>
      </p:sp>
      <p:pic>
        <p:nvPicPr>
          <p:cNvPr id="5" name="Zástupný obsah 4" descr="Obsah obrázku snímek obrazovky, kreslené, Animace, hračka&#10;&#10;Popis byl vytvořen automaticky">
            <a:extLst>
              <a:ext uri="{FF2B5EF4-FFF2-40B4-BE49-F238E27FC236}">
                <a16:creationId xmlns:a16="http://schemas.microsoft.com/office/drawing/2014/main" id="{55972E26-DA39-A523-E7F8-7C413E389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51" y="162057"/>
            <a:ext cx="4298608" cy="6533885"/>
          </a:xfrm>
        </p:spPr>
      </p:pic>
    </p:spTree>
    <p:extLst>
      <p:ext uri="{BB962C8B-B14F-4D97-AF65-F5344CB8AC3E}">
        <p14:creationId xmlns:p14="http://schemas.microsoft.com/office/powerpoint/2010/main" val="118352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340AC-AF16-9899-4E83-F7314F10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by měl mít grafik rozhled v oblasti programování?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ADAAF7-7E8D-FC73-22F2-EB67CC79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Synergie mezi designem a programováním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Optimalizace UI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Rychlejší prototypování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Lepší porozumění uživatelským potřebám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Zlepšení komunikačních dovedností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Kariérní výhody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Kreativní svoboda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Rozvoj dovedností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Flexibilita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Inovace a konkurenceschopnost</a:t>
            </a:r>
          </a:p>
        </p:txBody>
      </p:sp>
    </p:spTree>
    <p:extLst>
      <p:ext uri="{BB962C8B-B14F-4D97-AF65-F5344CB8AC3E}">
        <p14:creationId xmlns:p14="http://schemas.microsoft.com/office/powerpoint/2010/main" val="38426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A11870-1038-F944-48BA-F434C929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programování?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0AA945-D2BA-17AE-EEC3-E3D87855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Programování je proces vytváření </a:t>
            </a:r>
            <a:r>
              <a:rPr lang="cs-CZ" dirty="0">
                <a:hlinkClick r:id="rId2"/>
              </a:rPr>
              <a:t>algoritmů</a:t>
            </a:r>
            <a:r>
              <a:rPr lang="cs-CZ" dirty="0"/>
              <a:t>, které počítači pomáhají plnit úkoly.</a:t>
            </a:r>
          </a:p>
          <a:p>
            <a:r>
              <a:rPr lang="cs-CZ" dirty="0"/>
              <a:t>Programátor je člověk, který programy vytváří.</a:t>
            </a:r>
          </a:p>
        </p:txBody>
      </p:sp>
    </p:spTree>
    <p:extLst>
      <p:ext uri="{BB962C8B-B14F-4D97-AF65-F5344CB8AC3E}">
        <p14:creationId xmlns:p14="http://schemas.microsoft.com/office/powerpoint/2010/main" val="251818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9C8B9E-FEA2-A145-E773-B095C32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16FE4-B843-5563-C26C-78256606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https://docplayer.cz/11209551-Uvod-do-programovani.html</a:t>
            </a:r>
            <a:endParaRPr lang="cs-CZ" dirty="0"/>
          </a:p>
          <a:p>
            <a:r>
              <a:rPr lang="cs-CZ" dirty="0">
                <a:hlinkClick r:id="rId3"/>
              </a:rPr>
              <a:t>https://www.fd.cvut.cz/personal/xfabera/BIVS/ALG_II/prednasky/prednaska1/algoritmy.pdf</a:t>
            </a:r>
            <a:endParaRPr lang="cs-CZ" dirty="0"/>
          </a:p>
          <a:p>
            <a:r>
              <a:rPr lang="cs-CZ" dirty="0">
                <a:hlinkClick r:id="rId4"/>
              </a:rPr>
              <a:t>https://www.jakpsatweb.cz/javascript/zaklady-syntaxe.html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06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652F5-4B03-74E3-EFED-8058CF21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pic>
        <p:nvPicPr>
          <p:cNvPr id="5" name="Zástupný obsah 4" descr="Obsah obrázku text, diagram, snímek obrazovky, řada/pruh&#10;&#10;Popis byl vytvořen automaticky">
            <a:extLst>
              <a:ext uri="{FF2B5EF4-FFF2-40B4-BE49-F238E27FC236}">
                <a16:creationId xmlns:a16="http://schemas.microsoft.com/office/drawing/2014/main" id="{F17E5B3C-5E63-E36C-8EA8-35F925582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73" y="706331"/>
            <a:ext cx="4407427" cy="5786544"/>
          </a:xfrm>
        </p:spPr>
      </p:pic>
    </p:spTree>
    <p:extLst>
      <p:ext uri="{BB962C8B-B14F-4D97-AF65-F5344CB8AC3E}">
        <p14:creationId xmlns:p14="http://schemas.microsoft.com/office/powerpoint/2010/main" val="37771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00714-5242-3E70-9C74-32EE8145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Základní principy programování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B03DFF-2C5B-0574-1873-42A72221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Programy jsou tvořeny instrukcemi, které počítač postupně vykonává.</a:t>
            </a:r>
          </a:p>
          <a:p>
            <a:r>
              <a:rPr lang="cs-CZ" dirty="0"/>
              <a:t>Každá instrukce má svůj význam a určuje, co má počítač udělat.</a:t>
            </a:r>
          </a:p>
          <a:p>
            <a:r>
              <a:rPr lang="cs-CZ" dirty="0"/>
              <a:t>Programy mohou být velmi jednoduché nebo velmi složité.</a:t>
            </a:r>
          </a:p>
        </p:txBody>
      </p:sp>
    </p:spTree>
    <p:extLst>
      <p:ext uri="{BB962C8B-B14F-4D97-AF65-F5344CB8AC3E}">
        <p14:creationId xmlns:p14="http://schemas.microsoft.com/office/powerpoint/2010/main" val="11506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C7465A-1AFC-A590-8FCB-CE1A62E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Programovací, skriptovací a značkovací jazyky</a:t>
            </a:r>
          </a:p>
        </p:txBody>
      </p:sp>
      <p:pic>
        <p:nvPicPr>
          <p:cNvPr id="5" name="Zástupný obsah 4" descr="Blesk se souvislou výplní">
            <a:extLst>
              <a:ext uri="{FF2B5EF4-FFF2-40B4-BE49-F238E27FC236}">
                <a16:creationId xmlns:a16="http://schemas.microsoft.com/office/drawing/2014/main" id="{8F247A03-D24F-369E-C9D8-3317DBE78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446" y="2296633"/>
            <a:ext cx="914400" cy="91440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CCDF34D-92E8-5B65-7A44-68CDE0AE6707}"/>
              </a:ext>
            </a:extLst>
          </p:cNvPr>
          <p:cNvSpPr txBox="1"/>
          <p:nvPr/>
        </p:nvSpPr>
        <p:spPr>
          <a:xfrm>
            <a:off x="1180214" y="3211033"/>
            <a:ext cx="242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Skriptovací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Interaktivita</a:t>
            </a:r>
          </a:p>
          <a:p>
            <a:pPr marL="285750" indent="-285750">
              <a:buFontTx/>
              <a:buChar char="-"/>
            </a:pPr>
            <a:r>
              <a:rPr lang="cs-CZ" dirty="0"/>
              <a:t>JavaScript, Ruby, Python</a:t>
            </a:r>
          </a:p>
          <a:p>
            <a:pPr marL="285750" indent="-285750">
              <a:buFontTx/>
              <a:buChar char="-"/>
            </a:pPr>
            <a:r>
              <a:rPr lang="cs-CZ" dirty="0"/>
              <a:t>Webové stránky, automatizace, vývoj her</a:t>
            </a:r>
          </a:p>
        </p:txBody>
      </p:sp>
      <p:pic>
        <p:nvPicPr>
          <p:cNvPr id="7" name="Zástupný obsah 4" descr="Ozubená kola se souvislou výplní">
            <a:extLst>
              <a:ext uri="{FF2B5EF4-FFF2-40B4-BE49-F238E27FC236}">
                <a16:creationId xmlns:a16="http://schemas.microsoft.com/office/drawing/2014/main" id="{66CA4F21-DCBF-9932-3CC7-190237640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38800" y="2296633"/>
            <a:ext cx="914400" cy="914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349864B-11AB-8BFD-22CB-E85790AAB34F}"/>
              </a:ext>
            </a:extLst>
          </p:cNvPr>
          <p:cNvSpPr txBox="1"/>
          <p:nvPr/>
        </p:nvSpPr>
        <p:spPr>
          <a:xfrm>
            <a:off x="5018568" y="3211033"/>
            <a:ext cx="242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Programovací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Univerzálnost</a:t>
            </a:r>
          </a:p>
          <a:p>
            <a:pPr marL="285750" indent="-285750">
              <a:buFontTx/>
              <a:buChar char="-"/>
            </a:pPr>
            <a:r>
              <a:rPr lang="cs-CZ" dirty="0"/>
              <a:t>C++, Java, C#, Python, PHP</a:t>
            </a:r>
          </a:p>
          <a:p>
            <a:pPr marL="285750" indent="-285750">
              <a:buFontTx/>
              <a:buChar char="-"/>
            </a:pPr>
            <a:r>
              <a:rPr lang="cs-CZ" dirty="0"/>
              <a:t>Vývoj SW, </a:t>
            </a:r>
            <a:r>
              <a:rPr lang="cs-CZ" dirty="0" err="1"/>
              <a:t>Backend</a:t>
            </a:r>
            <a:r>
              <a:rPr lang="cs-CZ" dirty="0"/>
              <a:t>, herní vývoj, atd.</a:t>
            </a:r>
          </a:p>
        </p:txBody>
      </p:sp>
      <p:pic>
        <p:nvPicPr>
          <p:cNvPr id="9" name="Zástupný obsah 4" descr="Ethernet se souvislou výplní">
            <a:extLst>
              <a:ext uri="{FF2B5EF4-FFF2-40B4-BE49-F238E27FC236}">
                <a16:creationId xmlns:a16="http://schemas.microsoft.com/office/drawing/2014/main" id="{EDADA03F-E0DC-3F32-8ECB-ED8009985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19954" y="2296633"/>
            <a:ext cx="914400" cy="91440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A2812CB9-F8CC-D037-A1C0-029095894C8E}"/>
              </a:ext>
            </a:extLst>
          </p:cNvPr>
          <p:cNvSpPr txBox="1"/>
          <p:nvPr/>
        </p:nvSpPr>
        <p:spPr>
          <a:xfrm>
            <a:off x="8399722" y="3211033"/>
            <a:ext cx="242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Značkovací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Struktura a vzhled</a:t>
            </a:r>
          </a:p>
          <a:p>
            <a:pPr marL="285750" indent="-285750">
              <a:buFontTx/>
              <a:buChar char="-"/>
            </a:pPr>
            <a:r>
              <a:rPr lang="cs-CZ" dirty="0"/>
              <a:t>HTML, CSS, </a:t>
            </a:r>
            <a:r>
              <a:rPr lang="cs-CZ" dirty="0" err="1"/>
              <a:t>LaTeX</a:t>
            </a:r>
            <a:r>
              <a:rPr lang="cs-CZ" dirty="0"/>
              <a:t>, XML</a:t>
            </a:r>
          </a:p>
          <a:p>
            <a:pPr marL="285750" indent="-285750">
              <a:buFontTx/>
              <a:buChar char="-"/>
            </a:pPr>
            <a:r>
              <a:rPr lang="cs-CZ" dirty="0"/>
              <a:t>Vzhled www stránek, formátování dat, sazba dokumentů</a:t>
            </a:r>
          </a:p>
        </p:txBody>
      </p:sp>
    </p:spTree>
    <p:extLst>
      <p:ext uri="{BB962C8B-B14F-4D97-AF65-F5344CB8AC3E}">
        <p14:creationId xmlns:p14="http://schemas.microsoft.com/office/powerpoint/2010/main" val="22642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3EA30-D0DE-6E69-CC7B-36B3EE0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– 0 </a:t>
            </a:r>
            <a:r>
              <a:rPr lang="cs-CZ" i="1" dirty="0"/>
              <a:t>(už znáte z WWW)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AD4499-07A6-29F7-110D-0E646703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b="1" dirty="0"/>
              <a:t>Soubor</a:t>
            </a:r>
            <a:r>
              <a:rPr lang="cs-CZ" dirty="0"/>
              <a:t>: Soubor je úložiště pro ukládání dat na počítači. V programování se soubory často používají pro ukládání zdrojového kódu, dat, konfiguračních informací a dalších informací.</a:t>
            </a:r>
          </a:p>
          <a:p>
            <a:endParaRPr lang="cs-CZ" dirty="0"/>
          </a:p>
          <a:p>
            <a:r>
              <a:rPr lang="cs-CZ" b="1" dirty="0"/>
              <a:t>Vývojové prostředí (IDE</a:t>
            </a:r>
            <a:r>
              <a:rPr lang="cs-CZ" dirty="0"/>
              <a:t>): Vývojové prostředí je software, který programátoři používají k psaní, ladění a správě svého kódu. IDE obvykle zahrnuje textový editor, kompilátor nebo interpret, a další nástroje pro vývoj.</a:t>
            </a:r>
          </a:p>
          <a:p>
            <a:endParaRPr lang="cs-CZ" dirty="0"/>
          </a:p>
          <a:p>
            <a:r>
              <a:rPr lang="cs-CZ" b="1" dirty="0"/>
              <a:t>Doména:</a:t>
            </a:r>
            <a:r>
              <a:rPr lang="cs-CZ" dirty="0"/>
              <a:t> V kontextu programování se doména obvykle odkazuje na oblast nebo téma, se kterým je program spojen. Například webová doména je adresa, která identifikuje webovou stránku na internetu.</a:t>
            </a:r>
          </a:p>
          <a:p>
            <a:endParaRPr lang="cs-CZ" dirty="0"/>
          </a:p>
          <a:p>
            <a:r>
              <a:rPr lang="cs-CZ" b="1" dirty="0"/>
              <a:t>Databáze</a:t>
            </a:r>
            <a:r>
              <a:rPr lang="cs-CZ" dirty="0"/>
              <a:t>: Databáze je strukturované úložiště dat, které umožňuje ukládat, upravovat a vyhledávat informace. Databáze se používají pro uchovávání dat v aplikacích, jako jsou webové stránky a aplikace pro správu informací.</a:t>
            </a:r>
          </a:p>
          <a:p>
            <a:endParaRPr lang="cs-CZ" dirty="0"/>
          </a:p>
          <a:p>
            <a:r>
              <a:rPr lang="cs-CZ" b="1" dirty="0"/>
              <a:t>Framework</a:t>
            </a:r>
            <a:r>
              <a:rPr lang="cs-CZ" dirty="0"/>
              <a:t>: Framework je sada knihoven, nástrojů a pravidel, která usnadňuje vývoj konkrétního typu aplikace. Frameworky poskytují základní strukturu a funkčnost, kterou můžete využít při vývoji.</a:t>
            </a:r>
          </a:p>
          <a:p>
            <a:endParaRPr lang="cs-CZ" dirty="0"/>
          </a:p>
          <a:p>
            <a:r>
              <a:rPr lang="cs-CZ" b="1" dirty="0"/>
              <a:t>Knihovna</a:t>
            </a:r>
            <a:r>
              <a:rPr lang="cs-CZ" dirty="0"/>
              <a:t> (</a:t>
            </a:r>
            <a:r>
              <a:rPr lang="cs-CZ" b="1" dirty="0" err="1"/>
              <a:t>Library</a:t>
            </a:r>
            <a:r>
              <a:rPr lang="cs-CZ" dirty="0"/>
              <a:t>): Knihovna je soubor funkcí nebo modulů, které mohou být znovu použity v různých projektech. Knihovny usnadňují programátorům práci tím, že jim poskytují hotová řešení pro běžné úkoly, jako je manipulace s daty nebo grafický výstup.</a:t>
            </a:r>
          </a:p>
        </p:txBody>
      </p:sp>
    </p:spTree>
    <p:extLst>
      <p:ext uri="{BB962C8B-B14F-4D97-AF65-F5344CB8AC3E}">
        <p14:creationId xmlns:p14="http://schemas.microsoft.com/office/powerpoint/2010/main" val="17965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ADF925-B544-C7DC-DC4D-B572FED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9CBB5A-1902-2B10-4E6F-38BFC0C4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Algoritmus</a:t>
            </a:r>
            <a:r>
              <a:rPr lang="cs-CZ" dirty="0"/>
              <a:t>: postup, jakým se řeší určitý problém nebo úkol. Je to sada kroků, které definují, co má program dělat.</a:t>
            </a:r>
          </a:p>
          <a:p>
            <a:endParaRPr lang="cs-CZ" dirty="0"/>
          </a:p>
          <a:p>
            <a:r>
              <a:rPr lang="cs-CZ" b="1" dirty="0"/>
              <a:t>Proměnná</a:t>
            </a:r>
            <a:r>
              <a:rPr lang="cs-CZ" dirty="0"/>
              <a:t>: pojmenovaný úložný prostor pro data. Může obsahovat různé typy informací, jako jsou čísla, text nebo objekty.</a:t>
            </a:r>
          </a:p>
          <a:p>
            <a:endParaRPr lang="cs-CZ" dirty="0"/>
          </a:p>
          <a:p>
            <a:r>
              <a:rPr lang="cs-CZ" b="1" dirty="0"/>
              <a:t>Datový typ</a:t>
            </a:r>
            <a:r>
              <a:rPr lang="cs-CZ" dirty="0"/>
              <a:t>: definuje, jaký typ dat může proměnná obsahovat. Příklady základních datových typů zahrnují čísla, řetězce (text), logické hodnoty (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) a pole.</a:t>
            </a:r>
          </a:p>
        </p:txBody>
      </p:sp>
    </p:spTree>
    <p:extLst>
      <p:ext uri="{BB962C8B-B14F-4D97-AF65-F5344CB8AC3E}">
        <p14:creationId xmlns:p14="http://schemas.microsoft.com/office/powerpoint/2010/main" val="38891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0EBE1-0079-ED32-423C-8BBD846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D219F7-6A5D-4A76-FE34-608D2FBB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Operátor</a:t>
            </a:r>
            <a:r>
              <a:rPr lang="cs-CZ" dirty="0"/>
              <a:t>: symbol nebo funkce, která provádí operaci nad daty. Například operátory sčítání (+), odečítání (-) nebo porovnání (==).</a:t>
            </a:r>
          </a:p>
          <a:p>
            <a:endParaRPr lang="cs-CZ" dirty="0"/>
          </a:p>
          <a:p>
            <a:r>
              <a:rPr lang="cs-CZ" b="1" dirty="0"/>
              <a:t>Podmínka</a:t>
            </a:r>
            <a:r>
              <a:rPr lang="cs-CZ" dirty="0"/>
              <a:t>: umožňuje programu provádět různé akce na základě určitého stavu nebo hodnoty. Například příkaz "</a:t>
            </a:r>
            <a:r>
              <a:rPr lang="cs-CZ" dirty="0" err="1"/>
              <a:t>if</a:t>
            </a:r>
            <a:r>
              <a:rPr lang="cs-CZ" dirty="0"/>
              <a:t>" testuje podmínku a provádí kód, pokud je podmínka splněna.</a:t>
            </a:r>
          </a:p>
          <a:p>
            <a:endParaRPr lang="cs-CZ" dirty="0"/>
          </a:p>
          <a:p>
            <a:r>
              <a:rPr lang="cs-CZ" b="1" dirty="0"/>
              <a:t>Cyklus</a:t>
            </a:r>
            <a:r>
              <a:rPr lang="cs-CZ" dirty="0"/>
              <a:t>: struktura, která umožňuje programu opakovat určité akce nebo kód. Například "</a:t>
            </a:r>
            <a:r>
              <a:rPr lang="cs-CZ" dirty="0" err="1"/>
              <a:t>for</a:t>
            </a:r>
            <a:r>
              <a:rPr lang="cs-CZ" dirty="0"/>
              <a:t>" cyklus provádí kód určitý počtem opakování.</a:t>
            </a:r>
          </a:p>
        </p:txBody>
      </p:sp>
    </p:spTree>
    <p:extLst>
      <p:ext uri="{BB962C8B-B14F-4D97-AF65-F5344CB8AC3E}">
        <p14:creationId xmlns:p14="http://schemas.microsoft.com/office/powerpoint/2010/main" val="8811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B788B-6E58-34BB-B525-8FB50699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2FB80-AA61-7D79-D10A-19934099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Funkce</a:t>
            </a:r>
            <a:r>
              <a:rPr lang="cs-CZ" dirty="0"/>
              <a:t>: samostatný blok kódu, který provádí určitou úlohu. Funkce může být volána a znovu použita v různých částech programu.</a:t>
            </a:r>
          </a:p>
          <a:p>
            <a:endParaRPr lang="cs-CZ" dirty="0"/>
          </a:p>
          <a:p>
            <a:r>
              <a:rPr lang="cs-CZ" b="1" dirty="0"/>
              <a:t>Kompilace</a:t>
            </a:r>
            <a:r>
              <a:rPr lang="cs-CZ" dirty="0"/>
              <a:t>: proces převodu zdrojového kódu do strojového kódu, který může být spuštěn počítačem. Tento proces je typický pro některé programovací jazyky, jako je C++.</a:t>
            </a:r>
          </a:p>
          <a:p>
            <a:endParaRPr lang="cs-CZ" dirty="0"/>
          </a:p>
          <a:p>
            <a:r>
              <a:rPr lang="cs-CZ" b="1" dirty="0"/>
              <a:t>Interpretace</a:t>
            </a:r>
            <a:r>
              <a:rPr lang="cs-CZ" dirty="0"/>
              <a:t>: proces, kdy programovací jazyk je prováděn řádek po řádku </a:t>
            </a:r>
            <a:r>
              <a:rPr lang="cs-CZ" dirty="0" err="1"/>
              <a:t>interpretrem</a:t>
            </a:r>
            <a:r>
              <a:rPr lang="cs-CZ" dirty="0"/>
              <a:t>. Tento přístup je typický pro jazyky, jako je Python.</a:t>
            </a:r>
          </a:p>
        </p:txBody>
      </p:sp>
    </p:spTree>
    <p:extLst>
      <p:ext uri="{BB962C8B-B14F-4D97-AF65-F5344CB8AC3E}">
        <p14:creationId xmlns:p14="http://schemas.microsoft.com/office/powerpoint/2010/main" val="9628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1242</Words>
  <Application>Microsoft Office PowerPoint</Application>
  <PresentationFormat>Širokoúhlá obrazovka</PresentationFormat>
  <Paragraphs>121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Motiv Office</vt:lpstr>
      <vt:lpstr>Úvod do programování</vt:lpstr>
      <vt:lpstr>Co to je programování?</vt:lpstr>
      <vt:lpstr>Algoritmus</vt:lpstr>
      <vt:lpstr>Základní principy programování</vt:lpstr>
      <vt:lpstr>Programovací, skriptovací a značkovací jazyky</vt:lpstr>
      <vt:lpstr>Základní pojmy – 0 (už znáte z WWW)</vt:lpstr>
      <vt:lpstr>Základní pojmy - 1</vt:lpstr>
      <vt:lpstr>Základní pojmy - 2</vt:lpstr>
      <vt:lpstr>Základní pojmy - 3</vt:lpstr>
      <vt:lpstr>Základní pojmy - 4</vt:lpstr>
      <vt:lpstr>Základní pojmy - 5</vt:lpstr>
      <vt:lpstr>JavaScript</vt:lpstr>
      <vt:lpstr>Prezentace aplikace PowerPoint</vt:lpstr>
      <vt:lpstr>Představení jazyka JavaScript</vt:lpstr>
      <vt:lpstr>Použití JavaScriptu</vt:lpstr>
      <vt:lpstr>Syntaxe JavaScript</vt:lpstr>
      <vt:lpstr>Ukázka JavaScript kodu</vt:lpstr>
      <vt:lpstr>Na co si dávat pozor!</vt:lpstr>
      <vt:lpstr>Proč by měl mít grafik rozhled v oblasti programování?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</dc:title>
  <dc:creator>Ondřej Pacner</dc:creator>
  <cp:lastModifiedBy>Ondřej Pacner</cp:lastModifiedBy>
  <cp:revision>4</cp:revision>
  <dcterms:created xsi:type="dcterms:W3CDTF">2023-09-05T18:36:36Z</dcterms:created>
  <dcterms:modified xsi:type="dcterms:W3CDTF">2023-09-05T20:22:33Z</dcterms:modified>
</cp:coreProperties>
</file>