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60" r:id="rId4"/>
    <p:sldId id="258" r:id="rId5"/>
    <p:sldId id="262" r:id="rId6"/>
    <p:sldId id="269" r:id="rId7"/>
    <p:sldId id="263" r:id="rId8"/>
    <p:sldId id="264" r:id="rId9"/>
    <p:sldId id="265" r:id="rId10"/>
    <p:sldId id="266" r:id="rId11"/>
    <p:sldId id="267" r:id="rId12"/>
    <p:sldId id="271" r:id="rId13"/>
    <p:sldId id="274" r:id="rId14"/>
    <p:sldId id="270" r:id="rId15"/>
    <p:sldId id="272" r:id="rId16"/>
    <p:sldId id="273" r:id="rId17"/>
    <p:sldId id="275" r:id="rId18"/>
    <p:sldId id="268" r:id="rId19"/>
    <p:sldId id="261" r:id="rId20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90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1CF4DA-579F-43FD-99CC-9D5B3FAD0297}" type="datetimeFigureOut">
              <a:rPr lang="cs-CZ" smtClean="0"/>
              <a:t>05.09.2023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ADBECE-18A5-42AA-9B51-3F3953FDD20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70987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cs-CZ" b="1" i="0" dirty="0">
                <a:solidFill>
                  <a:srgbClr val="D1D5DB"/>
                </a:solidFill>
                <a:effectLst/>
                <a:latin typeface="Söhne"/>
              </a:rPr>
              <a:t>Skriptovací Jazyky:</a:t>
            </a:r>
            <a:endParaRPr lang="cs-CZ" b="0" i="0" dirty="0">
              <a:solidFill>
                <a:srgbClr val="D1D5DB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cs-CZ" b="1" i="0" dirty="0">
                <a:solidFill>
                  <a:srgbClr val="D1D5DB"/>
                </a:solidFill>
                <a:effectLst/>
                <a:latin typeface="Söhne"/>
              </a:rPr>
              <a:t>Interaktivita:</a:t>
            </a:r>
            <a:r>
              <a:rPr lang="cs-CZ" b="0" i="0" dirty="0">
                <a:solidFill>
                  <a:srgbClr val="D1D5DB"/>
                </a:solidFill>
                <a:effectLst/>
                <a:latin typeface="Söhne"/>
              </a:rPr>
              <a:t> Skriptovací jazyky jsou navrženy tak, aby umožňovaly interaktivitu a reakci na uživatelské vstupy.</a:t>
            </a:r>
          </a:p>
          <a:p>
            <a:pPr algn="l">
              <a:buFont typeface="+mj-lt"/>
              <a:buAutoNum type="arabicPeriod"/>
            </a:pPr>
            <a:r>
              <a:rPr lang="cs-CZ" b="1" i="0" dirty="0">
                <a:solidFill>
                  <a:srgbClr val="D1D5DB"/>
                </a:solidFill>
                <a:effectLst/>
                <a:latin typeface="Söhne"/>
              </a:rPr>
              <a:t>Příklady:</a:t>
            </a:r>
            <a:r>
              <a:rPr lang="cs-CZ" b="0" i="0" dirty="0">
                <a:solidFill>
                  <a:srgbClr val="D1D5DB"/>
                </a:solidFill>
                <a:effectLst/>
                <a:latin typeface="Söhne"/>
              </a:rPr>
              <a:t> JavaScript, Python, Ruby.</a:t>
            </a:r>
          </a:p>
          <a:p>
            <a:pPr algn="l">
              <a:buFont typeface="+mj-lt"/>
              <a:buAutoNum type="arabicPeriod"/>
            </a:pPr>
            <a:r>
              <a:rPr lang="cs-CZ" b="1" i="0" dirty="0">
                <a:solidFill>
                  <a:srgbClr val="D1D5DB"/>
                </a:solidFill>
                <a:effectLst/>
                <a:latin typeface="Söhne"/>
              </a:rPr>
              <a:t>Typické Použití:</a:t>
            </a:r>
            <a:r>
              <a:rPr lang="cs-CZ" b="0" i="0" dirty="0">
                <a:solidFill>
                  <a:srgbClr val="D1D5DB"/>
                </a:solidFill>
                <a:effectLst/>
                <a:latin typeface="Söhne"/>
              </a:rPr>
              <a:t> Často používány na webových stránkách pro interaktivitu, ale také v automatizaci úloh a vývoji her.</a:t>
            </a:r>
          </a:p>
          <a:p>
            <a:pPr algn="l"/>
            <a:r>
              <a:rPr lang="cs-CZ" b="1" i="0" dirty="0">
                <a:solidFill>
                  <a:srgbClr val="D1D5DB"/>
                </a:solidFill>
                <a:effectLst/>
                <a:latin typeface="Söhne"/>
              </a:rPr>
              <a:t>Programovací Jazyky:</a:t>
            </a:r>
            <a:endParaRPr lang="cs-CZ" b="0" i="0" dirty="0">
              <a:solidFill>
                <a:srgbClr val="D1D5DB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cs-CZ" b="1" i="0" dirty="0">
                <a:solidFill>
                  <a:srgbClr val="D1D5DB"/>
                </a:solidFill>
                <a:effectLst/>
                <a:latin typeface="Söhne"/>
              </a:rPr>
              <a:t>Univerzálnost:</a:t>
            </a:r>
            <a:r>
              <a:rPr lang="cs-CZ" b="0" i="0" dirty="0">
                <a:solidFill>
                  <a:srgbClr val="D1D5DB"/>
                </a:solidFill>
                <a:effectLst/>
                <a:latin typeface="Söhne"/>
              </a:rPr>
              <a:t> Programovací jazyky jsou obecnější a mohou být použity pro širokou škálu úloh, včetně vývoje softwaru, aplikací a systémů.</a:t>
            </a:r>
          </a:p>
          <a:p>
            <a:pPr algn="l">
              <a:buFont typeface="+mj-lt"/>
              <a:buAutoNum type="arabicPeriod"/>
            </a:pPr>
            <a:r>
              <a:rPr lang="cs-CZ" b="1" i="0" dirty="0">
                <a:solidFill>
                  <a:srgbClr val="D1D5DB"/>
                </a:solidFill>
                <a:effectLst/>
                <a:latin typeface="Söhne"/>
              </a:rPr>
              <a:t>Příklady:</a:t>
            </a:r>
            <a:r>
              <a:rPr lang="cs-CZ" b="0" i="0" dirty="0">
                <a:solidFill>
                  <a:srgbClr val="D1D5DB"/>
                </a:solidFill>
                <a:effectLst/>
                <a:latin typeface="Söhne"/>
              </a:rPr>
              <a:t> C++, Java, C#, Python, PHP.</a:t>
            </a:r>
          </a:p>
          <a:p>
            <a:pPr algn="l">
              <a:buFont typeface="+mj-lt"/>
              <a:buAutoNum type="arabicPeriod"/>
            </a:pPr>
            <a:r>
              <a:rPr lang="cs-CZ" b="1" i="0" dirty="0">
                <a:solidFill>
                  <a:srgbClr val="D1D5DB"/>
                </a:solidFill>
                <a:effectLst/>
                <a:latin typeface="Söhne"/>
              </a:rPr>
              <a:t>Typické Použití:</a:t>
            </a:r>
            <a:r>
              <a:rPr lang="cs-CZ" b="0" i="0" dirty="0">
                <a:solidFill>
                  <a:srgbClr val="D1D5DB"/>
                </a:solidFill>
                <a:effectLst/>
                <a:latin typeface="Söhne"/>
              </a:rPr>
              <a:t> Používají se pro vývoj softwaru, </a:t>
            </a:r>
            <a:r>
              <a:rPr lang="cs-CZ" b="0" i="0" dirty="0" err="1">
                <a:solidFill>
                  <a:srgbClr val="D1D5DB"/>
                </a:solidFill>
                <a:effectLst/>
                <a:latin typeface="Söhne"/>
              </a:rPr>
              <a:t>backend</a:t>
            </a:r>
            <a:r>
              <a:rPr lang="cs-CZ" b="0" i="0" dirty="0">
                <a:solidFill>
                  <a:srgbClr val="D1D5DB"/>
                </a:solidFill>
                <a:effectLst/>
                <a:latin typeface="Söhne"/>
              </a:rPr>
              <a:t> webových aplikací, herního vývoje a mnoho dalších aplikací.</a:t>
            </a:r>
          </a:p>
          <a:p>
            <a:pPr algn="l"/>
            <a:r>
              <a:rPr lang="cs-CZ" b="1" i="0" dirty="0">
                <a:solidFill>
                  <a:srgbClr val="D1D5DB"/>
                </a:solidFill>
                <a:effectLst/>
                <a:latin typeface="Söhne"/>
              </a:rPr>
              <a:t>Značkovací (</a:t>
            </a:r>
            <a:r>
              <a:rPr lang="cs-CZ" b="1" i="0" dirty="0" err="1">
                <a:solidFill>
                  <a:srgbClr val="D1D5DB"/>
                </a:solidFill>
                <a:effectLst/>
                <a:latin typeface="Söhne"/>
              </a:rPr>
              <a:t>Markupové</a:t>
            </a:r>
            <a:r>
              <a:rPr lang="cs-CZ" b="1" i="0" dirty="0">
                <a:solidFill>
                  <a:srgbClr val="D1D5DB"/>
                </a:solidFill>
                <a:effectLst/>
                <a:latin typeface="Söhne"/>
              </a:rPr>
              <a:t>) Jazyky:</a:t>
            </a:r>
            <a:endParaRPr lang="cs-CZ" b="0" i="0" dirty="0">
              <a:solidFill>
                <a:srgbClr val="D1D5DB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cs-CZ" b="1" i="0" dirty="0">
                <a:solidFill>
                  <a:srgbClr val="D1D5DB"/>
                </a:solidFill>
                <a:effectLst/>
                <a:latin typeface="Söhne"/>
              </a:rPr>
              <a:t>Struktura:</a:t>
            </a:r>
            <a:r>
              <a:rPr lang="cs-CZ" b="0" i="0" dirty="0">
                <a:solidFill>
                  <a:srgbClr val="D1D5DB"/>
                </a:solidFill>
                <a:effectLst/>
                <a:latin typeface="Söhne"/>
              </a:rPr>
              <a:t> Značkovací jazyky se používají k definici struktury dokumentu, jako jsou webové stránky nebo XML soubory.</a:t>
            </a:r>
          </a:p>
          <a:p>
            <a:pPr algn="l">
              <a:buFont typeface="+mj-lt"/>
              <a:buAutoNum type="arabicPeriod"/>
            </a:pPr>
            <a:r>
              <a:rPr lang="cs-CZ" b="1" i="0" dirty="0">
                <a:solidFill>
                  <a:srgbClr val="D1D5DB"/>
                </a:solidFill>
                <a:effectLst/>
                <a:latin typeface="Söhne"/>
              </a:rPr>
              <a:t>Příklady:</a:t>
            </a:r>
            <a:r>
              <a:rPr lang="cs-CZ" b="0" i="0" dirty="0">
                <a:solidFill>
                  <a:srgbClr val="D1D5DB"/>
                </a:solidFill>
                <a:effectLst/>
                <a:latin typeface="Söhne"/>
              </a:rPr>
              <a:t> HTML, XML, </a:t>
            </a:r>
            <a:r>
              <a:rPr lang="cs-CZ" b="0" i="0" dirty="0" err="1">
                <a:solidFill>
                  <a:srgbClr val="D1D5DB"/>
                </a:solidFill>
                <a:effectLst/>
                <a:latin typeface="Söhne"/>
              </a:rPr>
              <a:t>LaTeX</a:t>
            </a:r>
            <a:r>
              <a:rPr lang="cs-CZ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cs-CZ" b="1" i="0" dirty="0">
                <a:solidFill>
                  <a:srgbClr val="D1D5DB"/>
                </a:solidFill>
                <a:effectLst/>
                <a:latin typeface="Söhne"/>
              </a:rPr>
              <a:t>Typické Použití:</a:t>
            </a:r>
            <a:r>
              <a:rPr lang="cs-CZ" b="0" i="0" dirty="0">
                <a:solidFill>
                  <a:srgbClr val="D1D5DB"/>
                </a:solidFill>
                <a:effectLst/>
                <a:latin typeface="Söhne"/>
              </a:rPr>
              <a:t> HTML se používá pro strukturu a obsah webových stránek, XML pro datový výměnný formát, a </a:t>
            </a:r>
            <a:r>
              <a:rPr lang="cs-CZ" b="0" i="0" dirty="0" err="1">
                <a:solidFill>
                  <a:srgbClr val="D1D5DB"/>
                </a:solidFill>
                <a:effectLst/>
                <a:latin typeface="Söhne"/>
              </a:rPr>
              <a:t>LaTeX</a:t>
            </a:r>
            <a:r>
              <a:rPr lang="cs-CZ" b="0" i="0" dirty="0">
                <a:solidFill>
                  <a:srgbClr val="D1D5DB"/>
                </a:solidFill>
                <a:effectLst/>
                <a:latin typeface="Söhne"/>
              </a:rPr>
              <a:t> pro sazbu dokumentů.</a:t>
            </a:r>
          </a:p>
          <a:p>
            <a:pPr algn="l"/>
            <a:r>
              <a:rPr lang="cs-CZ" b="1" i="0" dirty="0">
                <a:solidFill>
                  <a:srgbClr val="D1D5DB"/>
                </a:solidFill>
                <a:effectLst/>
                <a:latin typeface="Söhne"/>
              </a:rPr>
              <a:t>Společné Rysy:</a:t>
            </a:r>
            <a:endParaRPr lang="cs-CZ" b="0" i="0" dirty="0">
              <a:solidFill>
                <a:srgbClr val="D1D5DB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cs-CZ" b="1" i="0" dirty="0">
                <a:solidFill>
                  <a:srgbClr val="D1D5DB"/>
                </a:solidFill>
                <a:effectLst/>
                <a:latin typeface="Söhne"/>
              </a:rPr>
              <a:t>Syntaxe:</a:t>
            </a:r>
            <a:r>
              <a:rPr lang="cs-CZ" b="0" i="0" dirty="0">
                <a:solidFill>
                  <a:srgbClr val="D1D5DB"/>
                </a:solidFill>
                <a:effectLst/>
                <a:latin typeface="Söhne"/>
              </a:rPr>
              <a:t> Všechny tři typy jazyků mají svou vlastní syntaxi a pravidla psaní kódu.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cs-CZ" b="1" i="0" dirty="0">
                <a:solidFill>
                  <a:srgbClr val="D1D5DB"/>
                </a:solidFill>
                <a:effectLst/>
                <a:latin typeface="Söhne"/>
              </a:rPr>
              <a:t>Interpretace a Kompilace:</a:t>
            </a:r>
            <a:r>
              <a:rPr lang="cs-CZ" b="0" i="0" dirty="0">
                <a:solidFill>
                  <a:srgbClr val="D1D5DB"/>
                </a:solidFill>
                <a:effectLst/>
                <a:latin typeface="Söhne"/>
              </a:rPr>
              <a:t> Skriptovací a programovací jazyky mohou být interpretovány nebo zkompilovány, zatímco značkovací jazyky jsou obvykle interpretovány.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cs-CZ" b="1" i="0" dirty="0">
                <a:solidFill>
                  <a:srgbClr val="D1D5DB"/>
                </a:solidFill>
                <a:effectLst/>
                <a:latin typeface="Söhne"/>
              </a:rPr>
              <a:t>Znalostní Doména:</a:t>
            </a:r>
            <a:r>
              <a:rPr lang="cs-CZ" b="0" i="0" dirty="0">
                <a:solidFill>
                  <a:srgbClr val="D1D5DB"/>
                </a:solidFill>
                <a:effectLst/>
                <a:latin typeface="Söhne"/>
              </a:rPr>
              <a:t> Skriptovací a programovací jazyky jsou vhodné pro programátory a vývojáře, zatímco značkovací jazyky jsou často používány pro strukturu dokumentů a jsou vhodné pro webmastery a redaktory obsahu.</a:t>
            </a:r>
          </a:p>
          <a:p>
            <a:pPr algn="l"/>
            <a:r>
              <a:rPr lang="cs-CZ" b="0" i="0" dirty="0">
                <a:solidFill>
                  <a:srgbClr val="D1D5DB"/>
                </a:solidFill>
                <a:effectLst/>
                <a:latin typeface="Söhne"/>
              </a:rPr>
              <a:t>Je důležité si uvědomit, že tyto kategorie nejsou striktně oddělené, a některé jazyky mohou mít vlastnosti v obou kategoriích. Například JavaScript je skriptovacím jazykem, který lze také použít pro plnohodnotný programovací vývoj, a HTML je značkovacím jazykem používaným pro strukturu webových stránek, ale také obsahuje skriptovací prvky pomocí </a:t>
            </a:r>
            <a:r>
              <a:rPr lang="cs-CZ" b="0" i="0" dirty="0" err="1">
                <a:solidFill>
                  <a:srgbClr val="D1D5DB"/>
                </a:solidFill>
                <a:effectLst/>
                <a:latin typeface="Söhne"/>
              </a:rPr>
              <a:t>JavaScriptu</a:t>
            </a:r>
            <a:r>
              <a:rPr lang="cs-CZ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</a:p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ADBECE-18A5-42AA-9B51-3F3953FDD203}" type="slidenum">
              <a:rPr lang="cs-CZ" smtClean="0"/>
              <a:t>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62781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D903D4E-4D38-B41C-2606-40FA2F5948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BACF63FF-5FC7-4388-52E4-4FF1446415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B62F9B89-4A77-98A8-B8F2-9268B6E71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383FA-62FE-4591-91F2-17C35864F5D0}" type="datetimeFigureOut">
              <a:rPr lang="cs-CZ" smtClean="0"/>
              <a:t>05.09.2023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918232B4-B775-3AE9-8210-B436175F9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7D9BA24E-56FD-B087-E869-655800D0F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117E4-AC75-48A8-9605-7E1CFCA6F31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14913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420F47F-48F4-8043-2AB8-860377BE3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050C3E8D-FD66-619A-5935-21D2289818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5AA90EAB-DCF2-979E-2F4B-0618CA4B6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383FA-62FE-4591-91F2-17C35864F5D0}" type="datetimeFigureOut">
              <a:rPr lang="cs-CZ" smtClean="0"/>
              <a:t>05.09.2023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AD64AA67-D1A2-A846-BEBC-E00D25072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01AA8341-D7AF-BD18-D43A-42DA0B2AB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117E4-AC75-48A8-9605-7E1CFCA6F31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92044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98BFD722-73E5-B55D-5C1D-4C420954B0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34C8BBC4-4A54-BA24-7023-0B3BB129EB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B772F442-5AED-0C5A-B278-CD7A09427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383FA-62FE-4591-91F2-17C35864F5D0}" type="datetimeFigureOut">
              <a:rPr lang="cs-CZ" smtClean="0"/>
              <a:t>05.09.2023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786CE1AF-4D53-8901-3F5E-6AFE97E1C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BFA10759-8C43-A053-4783-E311C1E73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117E4-AC75-48A8-9605-7E1CFCA6F31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19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E26628E-F56B-4B85-9189-FF151B5A1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964B5B5-20B7-5D90-8E7F-0673FE1979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91789FF2-2E03-068D-B102-58458E603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383FA-62FE-4591-91F2-17C35864F5D0}" type="datetimeFigureOut">
              <a:rPr lang="cs-CZ" smtClean="0"/>
              <a:t>05.09.2023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9A80AC6B-05DD-F59F-261E-2BD67B5B9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AA8ED62F-0925-CE82-B63E-1E4A0DBD1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117E4-AC75-48A8-9605-7E1CFCA6F31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39138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215304D-2FAA-A801-46B9-1E1452967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ADEA6802-3C07-D04E-5089-7CEC98A896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4A4C5233-7602-1515-9CDD-D9E1921FA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383FA-62FE-4591-91F2-17C35864F5D0}" type="datetimeFigureOut">
              <a:rPr lang="cs-CZ" smtClean="0"/>
              <a:t>05.09.2023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019C8717-C762-E241-9D8B-9F76B8975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33979618-B1F5-3C7F-5B4C-37F627795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117E4-AC75-48A8-9605-7E1CFCA6F31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15642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8240116-1D26-6A7D-CA67-C195C91E3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AA91DE6-5716-1C99-624F-8AAEC4F6F6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3EDD86E5-1667-B746-5B47-C3C2D8DAAF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D3033B25-391E-8E38-5E1D-0184418F3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383FA-62FE-4591-91F2-17C35864F5D0}" type="datetimeFigureOut">
              <a:rPr lang="cs-CZ" smtClean="0"/>
              <a:t>05.09.2023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6308CA8F-FB53-7A5E-151B-2B118282A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0BF99E5F-BB46-170C-C388-D9E307EFC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117E4-AC75-48A8-9605-7E1CFCA6F31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28165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E69FC7C-4E15-E37D-FBC1-9A83430C1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B5C3AFFC-B9D8-BE5C-F21C-D656A89ABA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A2EC145C-88E3-3BDF-213F-B949CF67AB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E1FDA11C-7F75-5122-D388-F8303ACCE1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565D901D-6EA2-4EA7-9FF0-493A0157B7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1615AD46-90B7-EDE0-AD41-1DAC7536B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383FA-62FE-4591-91F2-17C35864F5D0}" type="datetimeFigureOut">
              <a:rPr lang="cs-CZ" smtClean="0"/>
              <a:t>05.09.2023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D94574A4-BC8B-143A-F9B7-5E17BDAD8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1A2069E8-79DD-B24C-82F3-354E767DB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117E4-AC75-48A8-9605-7E1CFCA6F31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35704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AF44838-C6BF-47FB-EF31-C65131A04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4FF6D6CC-3138-A9FE-6BFE-63F4852F6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383FA-62FE-4591-91F2-17C35864F5D0}" type="datetimeFigureOut">
              <a:rPr lang="cs-CZ" smtClean="0"/>
              <a:t>05.09.2023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7883C632-C705-DE27-3701-DB5C8E79A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A13A1DE-68BA-D69B-D816-D54EFC5E3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117E4-AC75-48A8-9605-7E1CFCA6F31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14180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38C26354-7114-46A4-CDCC-B1B631331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383FA-62FE-4591-91F2-17C35864F5D0}" type="datetimeFigureOut">
              <a:rPr lang="cs-CZ" smtClean="0"/>
              <a:t>05.09.2023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13BF2AFF-71BF-DA16-0C68-529C48EEB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68620E3A-D755-4048-31CB-C31037BDE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117E4-AC75-48A8-9605-7E1CFCA6F31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578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5D07D11-E3DE-F194-5987-C41D7BA79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C0F0C81-45C8-BD1C-F91F-FD40EE9F5F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994D48AA-8674-47EA-0278-0D2C533FC1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70D827C2-8EC0-C622-8120-0D245F31B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383FA-62FE-4591-91F2-17C35864F5D0}" type="datetimeFigureOut">
              <a:rPr lang="cs-CZ" smtClean="0"/>
              <a:t>05.09.2023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656F5C13-B98D-5262-1526-3D5CBD0FF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9C645635-7E10-04AC-039B-BF3C71A5B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117E4-AC75-48A8-9605-7E1CFCA6F31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01011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B85A878-9A8A-8183-4778-92AA8C8FE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5FEEE333-BD3B-05B6-FC2C-3C2AA4D22C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35BD309A-762B-B340-4BBA-D9A3C499D8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0AA66228-FE2D-BC1F-D60A-CF46579D7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383FA-62FE-4591-91F2-17C35864F5D0}" type="datetimeFigureOut">
              <a:rPr lang="cs-CZ" smtClean="0"/>
              <a:t>05.09.2023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8EBA85BC-BEFB-7DA9-08C5-FBAB2B5CB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9180668F-BB62-8965-AA28-FCF7154CC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117E4-AC75-48A8-9605-7E1CFCA6F31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31581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CF0DEC3E-DE87-6F10-8710-306360674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7E9A8C9-DFC6-FF30-99E0-356823D0A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384E87ED-3141-7B5B-9032-7C6F8D4CD3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8383FA-62FE-4591-91F2-17C35864F5D0}" type="datetimeFigureOut">
              <a:rPr lang="cs-CZ" smtClean="0"/>
              <a:t>05.09.2023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3688B51D-810A-7A21-46AA-F3D6184338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8D2D67C1-A98F-B6D0-EBC1-2AB38B7EF7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117E4-AC75-48A8-9605-7E1CFCA6F31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07018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d.cvut.cz/personal/xfabera/BIVS/ALG_II/prednasky/prednaska1/algoritmy.pdf" TargetMode="External"/><Relationship Id="rId2" Type="http://schemas.openxmlformats.org/officeDocument/2006/relationships/hyperlink" Target="https://docplayer.cz/11209551-Uvod-do-programovani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jakpsatweb.cz/javascript/zaklady-syntaxe.htm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d.cvut.cz/personal/xfabera/BIVS/ALG_II/prednasky/prednaska1/algoritmy.pdf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CCA5F87-1D1E-45CB-8D83-FC7EEFAD9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očítačový skript na obrazovce">
            <a:extLst>
              <a:ext uri="{FF2B5EF4-FFF2-40B4-BE49-F238E27FC236}">
                <a16:creationId xmlns:a16="http://schemas.microsoft.com/office/drawing/2014/main" id="{B8FAE757-7A1E-AB8A-96E2-F88E5DAE2E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63" r="12264" b="-1"/>
          <a:stretch/>
        </p:blipFill>
        <p:spPr>
          <a:xfrm>
            <a:off x="20" y="10"/>
            <a:ext cx="866849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CCFC2C6-6238-4A2F-93DE-2ADF74AF6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711652" y="0"/>
            <a:ext cx="8480347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01BCE96B-2ADF-1604-25FD-D0F2A5C1A5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cs-CZ" sz="4800"/>
              <a:t>Úvod do programování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62AB23A4-FD94-683E-19BB-87CA48F115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pPr algn="l"/>
            <a:r>
              <a:rPr lang="cs-CZ" sz="2000" i="1"/>
              <a:t>Ondřej Pacner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0054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4B39344-BAB8-69EE-DC10-77841FD83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Základní pojmy - 4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5CE86DD-360E-C1CA-8ADB-DFB328C7BF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b="1" dirty="0"/>
              <a:t>Řetězec</a:t>
            </a:r>
            <a:r>
              <a:rPr lang="cs-CZ" dirty="0"/>
              <a:t> (</a:t>
            </a:r>
            <a:r>
              <a:rPr lang="cs-CZ" dirty="0" err="1"/>
              <a:t>String</a:t>
            </a:r>
            <a:r>
              <a:rPr lang="cs-CZ" dirty="0"/>
              <a:t>): datový typ, který reprezentuje text. Řetězce jsou tvořeny sérií znaků a jsou obvykle uzavřeny v uvozovkách.</a:t>
            </a:r>
          </a:p>
          <a:p>
            <a:endParaRPr lang="cs-CZ" dirty="0"/>
          </a:p>
          <a:p>
            <a:r>
              <a:rPr lang="cs-CZ" b="1" dirty="0"/>
              <a:t>Pole</a:t>
            </a:r>
            <a:r>
              <a:rPr lang="cs-CZ" dirty="0"/>
              <a:t> (</a:t>
            </a:r>
            <a:r>
              <a:rPr lang="cs-CZ" dirty="0" err="1"/>
              <a:t>Array</a:t>
            </a:r>
            <a:r>
              <a:rPr lang="cs-CZ" dirty="0"/>
              <a:t>): datový typ, který umožňuje ukládat více hodnot pod jedním názvem. Každá hodnota v poli má své vlastní indexové číslo.</a:t>
            </a:r>
          </a:p>
          <a:p>
            <a:endParaRPr lang="cs-CZ" dirty="0"/>
          </a:p>
          <a:p>
            <a:r>
              <a:rPr lang="cs-CZ" b="1" dirty="0"/>
              <a:t>Objekt</a:t>
            </a:r>
            <a:r>
              <a:rPr lang="cs-CZ" dirty="0"/>
              <a:t>: složený datový typ, který obsahuje data a funkce, které s těmito daty pracují. Objekty jsou základním stavebním kamenem </a:t>
            </a:r>
            <a:r>
              <a:rPr lang="cs-CZ" b="1" dirty="0"/>
              <a:t>objektově orientovaného programování </a:t>
            </a:r>
            <a:r>
              <a:rPr lang="cs-CZ" dirty="0"/>
              <a:t>(OOP).</a:t>
            </a:r>
          </a:p>
        </p:txBody>
      </p:sp>
    </p:spTree>
    <p:extLst>
      <p:ext uri="{BB962C8B-B14F-4D97-AF65-F5344CB8AC3E}">
        <p14:creationId xmlns:p14="http://schemas.microsoft.com/office/powerpoint/2010/main" val="2316867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6EB9A07-1465-43B0-93C8-DC43E1B41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Základní pojmy - 5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8550FB4-D83C-3772-F863-FAFF45BDC7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cs-CZ" b="1" dirty="0" err="1"/>
              <a:t>Debbugování</a:t>
            </a:r>
            <a:r>
              <a:rPr lang="cs-CZ" dirty="0"/>
              <a:t>: proces hledání a opravy chyb v programu. Programátoři používají různé nástroje a techniky k identifikaci a opravě chyb.</a:t>
            </a:r>
          </a:p>
          <a:p>
            <a:endParaRPr lang="cs-CZ" dirty="0"/>
          </a:p>
          <a:p>
            <a:r>
              <a:rPr lang="cs-CZ" b="1" dirty="0"/>
              <a:t>Kompatibilita</a:t>
            </a:r>
            <a:r>
              <a:rPr lang="cs-CZ" dirty="0"/>
              <a:t>: se týká schopnosti programu pracovat na různých platformách, zařízeních a s různými verzemi jazyka.</a:t>
            </a:r>
          </a:p>
          <a:p>
            <a:endParaRPr lang="cs-CZ" dirty="0"/>
          </a:p>
          <a:p>
            <a:r>
              <a:rPr lang="cs-CZ" b="1" dirty="0"/>
              <a:t>Syntaxe</a:t>
            </a:r>
            <a:r>
              <a:rPr lang="cs-CZ" dirty="0"/>
              <a:t>: se týká pravidel a struktury psaní kódu v daném programovacím jazyce. Správná syntaxe je klíčem k tomu, aby byl program správně interpretován nebo zkompilován.</a:t>
            </a:r>
          </a:p>
        </p:txBody>
      </p:sp>
    </p:spTree>
    <p:extLst>
      <p:ext uri="{BB962C8B-B14F-4D97-AF65-F5344CB8AC3E}">
        <p14:creationId xmlns:p14="http://schemas.microsoft.com/office/powerpoint/2010/main" val="3915844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7E33ADB-C47B-412B-44E8-BCAA7B82B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cs-CZ" dirty="0"/>
              <a:t>JavaScript</a:t>
            </a:r>
          </a:p>
        </p:txBody>
      </p:sp>
    </p:spTree>
    <p:extLst>
      <p:ext uri="{BB962C8B-B14F-4D97-AF65-F5344CB8AC3E}">
        <p14:creationId xmlns:p14="http://schemas.microsoft.com/office/powerpoint/2010/main" val="28378279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ázek 2" descr="Obsah obrázku text, snímek obrazovky, Lidská tvář, venku&#10;&#10;Popis byl vytvořen automaticky">
            <a:extLst>
              <a:ext uri="{FF2B5EF4-FFF2-40B4-BE49-F238E27FC236}">
                <a16:creationId xmlns:a16="http://schemas.microsoft.com/office/drawing/2014/main" id="{3BA074EF-8E49-5BFD-F10D-6A0F7B8EFF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0440" y="0"/>
            <a:ext cx="681111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2432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91ACCD3-5401-15B3-0019-0179B0BB1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Představení jazyka JavaScript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37C8AC8-FBCC-5025-4427-4121213EB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Víceúrovňový, interpretovaný skriptovací jazyk</a:t>
            </a:r>
          </a:p>
          <a:p>
            <a:r>
              <a:rPr lang="cs-CZ" dirty="0"/>
              <a:t>Primárně využíván pro webové stránky</a:t>
            </a:r>
          </a:p>
          <a:p>
            <a:r>
              <a:rPr lang="cs-CZ" dirty="0"/>
              <a:t>Multifunkční</a:t>
            </a:r>
          </a:p>
          <a:p>
            <a:endParaRPr lang="cs-CZ" dirty="0"/>
          </a:p>
          <a:p>
            <a:r>
              <a:rPr lang="cs-CZ" dirty="0"/>
              <a:t>1995 – </a:t>
            </a:r>
            <a:r>
              <a:rPr lang="cs-CZ" dirty="0" err="1"/>
              <a:t>Brendan</a:t>
            </a:r>
            <a:r>
              <a:rPr lang="cs-CZ" dirty="0"/>
              <a:t> </a:t>
            </a:r>
            <a:r>
              <a:rPr lang="cs-CZ" dirty="0" err="1"/>
              <a:t>Eich</a:t>
            </a:r>
            <a:r>
              <a:rPr lang="cs-CZ" dirty="0"/>
              <a:t> </a:t>
            </a:r>
            <a:r>
              <a:rPr lang="cs-CZ" i="1" dirty="0"/>
              <a:t>(</a:t>
            </a:r>
            <a:r>
              <a:rPr lang="cs-CZ" i="1" dirty="0" err="1"/>
              <a:t>LiveScript</a:t>
            </a:r>
            <a:r>
              <a:rPr lang="cs-CZ" i="1" dirty="0"/>
              <a:t>)</a:t>
            </a:r>
          </a:p>
          <a:p>
            <a:r>
              <a:rPr lang="cs-CZ" dirty="0"/>
              <a:t>Nesouvisí s Java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7895802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832BCB0-6A44-55DB-D8C8-F60DDE17E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Použití </a:t>
            </a:r>
            <a:r>
              <a:rPr lang="cs-CZ" dirty="0" err="1"/>
              <a:t>JavaScriptu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5BFD6A3-455C-9F4E-CDB2-3C6E6B54E6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Interaktivita a dynamika www stránek</a:t>
            </a:r>
          </a:p>
          <a:p>
            <a:r>
              <a:rPr lang="cs-CZ" dirty="0"/>
              <a:t>validace formulářů, animace, AJAX (asynchronní komunikaci s webovým serverem) atd.</a:t>
            </a:r>
          </a:p>
        </p:txBody>
      </p:sp>
      <p:pic>
        <p:nvPicPr>
          <p:cNvPr id="5" name="Obrázek 4" descr="Obsah obrázku text, snímek obrazovky, Písmo, software&#10;&#10;Popis byl vytvořen automaticky">
            <a:extLst>
              <a:ext uri="{FF2B5EF4-FFF2-40B4-BE49-F238E27FC236}">
                <a16:creationId xmlns:a16="http://schemas.microsoft.com/office/drawing/2014/main" id="{CB885B95-C678-3558-3766-F6AE5FFF82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9134" y="2967216"/>
            <a:ext cx="3060857" cy="3092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626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8107A9E-798A-0E5A-8B80-BF03AB969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Syntaxe JavaScript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C5DEA6D-5A26-727F-9E7D-BBBF9C2D1D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cs-CZ" dirty="0"/>
              <a:t>Skripty jsou vkládány přímo do HTML kódu pomocí </a:t>
            </a:r>
            <a:r>
              <a:rPr lang="cs-CZ" b="1" dirty="0"/>
              <a:t>&lt;script&gt;&lt;/script&gt;</a:t>
            </a:r>
            <a:r>
              <a:rPr lang="cs-CZ" dirty="0"/>
              <a:t> nebo mohou být uloženy v samostatných souborech.</a:t>
            </a:r>
          </a:p>
          <a:p>
            <a:endParaRPr lang="cs-CZ" dirty="0"/>
          </a:p>
          <a:p>
            <a:pPr marL="514350" indent="-514350">
              <a:buFont typeface="+mj-lt"/>
              <a:buAutoNum type="arabicPeriod"/>
            </a:pPr>
            <a:r>
              <a:rPr lang="cs-CZ" dirty="0"/>
              <a:t>Příkazy se oddělují středníkem nebo koncem řádku</a:t>
            </a:r>
          </a:p>
          <a:p>
            <a:pPr marL="514350" indent="-514350">
              <a:buFont typeface="+mj-lt"/>
              <a:buAutoNum type="arabicPeriod"/>
            </a:pPr>
            <a:r>
              <a:rPr lang="cs-CZ" dirty="0"/>
              <a:t>Case-sensitive</a:t>
            </a:r>
          </a:p>
          <a:p>
            <a:pPr marL="514350" indent="-514350">
              <a:buFont typeface="+mj-lt"/>
              <a:buAutoNum type="arabicPeriod"/>
            </a:pPr>
            <a:r>
              <a:rPr lang="cs-CZ" dirty="0"/>
              <a:t>Řetězce se uzavírají do uvozovek</a:t>
            </a:r>
          </a:p>
          <a:p>
            <a:pPr marL="514350" indent="-514350">
              <a:buFont typeface="+mj-lt"/>
              <a:buAutoNum type="arabicPeriod"/>
            </a:pPr>
            <a:r>
              <a:rPr lang="cs-CZ" dirty="0" err="1"/>
              <a:t>Escape</a:t>
            </a:r>
            <a:r>
              <a:rPr lang="cs-CZ" dirty="0"/>
              <a:t> sekvence</a:t>
            </a:r>
          </a:p>
          <a:p>
            <a:pPr marL="514350" indent="-514350">
              <a:buFont typeface="+mj-lt"/>
              <a:buAutoNum type="arabicPeriod"/>
            </a:pPr>
            <a:r>
              <a:rPr lang="cs-CZ" dirty="0"/>
              <a:t>Logické hodnoty</a:t>
            </a:r>
          </a:p>
          <a:p>
            <a:pPr marL="514350" indent="-514350">
              <a:buFont typeface="+mj-lt"/>
              <a:buAutoNum type="arabicPeriod"/>
            </a:pPr>
            <a:r>
              <a:rPr lang="cs-CZ" dirty="0"/>
              <a:t>Objekty a jejich metody a vlastnosti se oddělují tečkami</a:t>
            </a:r>
          </a:p>
          <a:p>
            <a:pPr marL="514350" indent="-514350">
              <a:buFont typeface="+mj-lt"/>
              <a:buAutoNum type="arabicPeriod"/>
            </a:pPr>
            <a:r>
              <a:rPr lang="cs-CZ" dirty="0"/>
              <a:t>Programové sekvence se uzavírají do složených závorek {}</a:t>
            </a:r>
          </a:p>
        </p:txBody>
      </p:sp>
    </p:spTree>
    <p:extLst>
      <p:ext uri="{BB962C8B-B14F-4D97-AF65-F5344CB8AC3E}">
        <p14:creationId xmlns:p14="http://schemas.microsoft.com/office/powerpoint/2010/main" val="261085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30457EB-DB57-BE0F-63B6-D0076A5F3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Na co si dávat pozor!</a:t>
            </a:r>
          </a:p>
        </p:txBody>
      </p:sp>
      <p:pic>
        <p:nvPicPr>
          <p:cNvPr id="5" name="Zástupný obsah 4" descr="Obsah obrázku snímek obrazovky, kreslené, Animace, hračka&#10;&#10;Popis byl vytvořen automaticky">
            <a:extLst>
              <a:ext uri="{FF2B5EF4-FFF2-40B4-BE49-F238E27FC236}">
                <a16:creationId xmlns:a16="http://schemas.microsoft.com/office/drawing/2014/main" id="{55972E26-DA39-A523-E7F8-7C413E389A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1151" y="162057"/>
            <a:ext cx="4298608" cy="6533885"/>
          </a:xfrm>
        </p:spPr>
      </p:pic>
    </p:spTree>
    <p:extLst>
      <p:ext uri="{BB962C8B-B14F-4D97-AF65-F5344CB8AC3E}">
        <p14:creationId xmlns:p14="http://schemas.microsoft.com/office/powerpoint/2010/main" val="11835278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5340AC-AF16-9899-4E83-F7314F10A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Proč by měl mít grafik rozhled v oblasti programování?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9ADAAF7-7E8D-FC73-22F2-EB67CC7944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cs-CZ" dirty="0"/>
              <a:t>Synergie mezi designem a programováním</a:t>
            </a:r>
          </a:p>
          <a:p>
            <a:pPr marL="514350" indent="-514350">
              <a:buFont typeface="+mj-lt"/>
              <a:buAutoNum type="arabicPeriod"/>
            </a:pPr>
            <a:r>
              <a:rPr lang="cs-CZ" dirty="0"/>
              <a:t>Optimalizace UI</a:t>
            </a:r>
          </a:p>
          <a:p>
            <a:pPr marL="514350" indent="-514350">
              <a:buFont typeface="+mj-lt"/>
              <a:buAutoNum type="arabicPeriod"/>
            </a:pPr>
            <a:r>
              <a:rPr lang="cs-CZ" dirty="0"/>
              <a:t>Rychlejší prototypování</a:t>
            </a:r>
          </a:p>
          <a:p>
            <a:pPr marL="514350" indent="-514350">
              <a:buFont typeface="+mj-lt"/>
              <a:buAutoNum type="arabicPeriod"/>
            </a:pPr>
            <a:r>
              <a:rPr lang="cs-CZ" dirty="0"/>
              <a:t>Lepší porozumění uživatelským potřebám</a:t>
            </a:r>
          </a:p>
          <a:p>
            <a:pPr marL="514350" indent="-514350">
              <a:buFont typeface="+mj-lt"/>
              <a:buAutoNum type="arabicPeriod"/>
            </a:pPr>
            <a:r>
              <a:rPr lang="cs-CZ" dirty="0"/>
              <a:t>Zlepšení komunikačních dovedností</a:t>
            </a:r>
          </a:p>
          <a:p>
            <a:pPr marL="514350" indent="-514350">
              <a:buFont typeface="+mj-lt"/>
              <a:buAutoNum type="arabicPeriod"/>
            </a:pPr>
            <a:r>
              <a:rPr lang="cs-CZ" dirty="0"/>
              <a:t>Kariérní výhody</a:t>
            </a:r>
          </a:p>
          <a:p>
            <a:pPr marL="514350" indent="-514350">
              <a:buFont typeface="+mj-lt"/>
              <a:buAutoNum type="arabicPeriod"/>
            </a:pPr>
            <a:r>
              <a:rPr lang="cs-CZ" dirty="0"/>
              <a:t>Kreativní svoboda</a:t>
            </a:r>
          </a:p>
          <a:p>
            <a:pPr marL="514350" indent="-514350">
              <a:buFont typeface="+mj-lt"/>
              <a:buAutoNum type="arabicPeriod"/>
            </a:pPr>
            <a:r>
              <a:rPr lang="cs-CZ" dirty="0"/>
              <a:t>Rozvoj dovedností</a:t>
            </a:r>
          </a:p>
          <a:p>
            <a:pPr marL="514350" indent="-514350">
              <a:buFont typeface="+mj-lt"/>
              <a:buAutoNum type="arabicPeriod"/>
            </a:pPr>
            <a:r>
              <a:rPr lang="cs-CZ" dirty="0"/>
              <a:t>Flexibilita</a:t>
            </a:r>
          </a:p>
          <a:p>
            <a:pPr marL="514350" indent="-514350">
              <a:buFont typeface="+mj-lt"/>
              <a:buAutoNum type="arabicPeriod"/>
            </a:pPr>
            <a:r>
              <a:rPr lang="cs-CZ" dirty="0"/>
              <a:t>Inovace a konkurenceschopnost</a:t>
            </a:r>
          </a:p>
        </p:txBody>
      </p:sp>
    </p:spTree>
    <p:extLst>
      <p:ext uri="{BB962C8B-B14F-4D97-AF65-F5344CB8AC3E}">
        <p14:creationId xmlns:p14="http://schemas.microsoft.com/office/powerpoint/2010/main" val="3842655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59C8B9E-FEA2-A145-E773-B095C3263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Zdroje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3716FE4-B843-5563-C26C-78256606B4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>
                <a:hlinkClick r:id="rId2"/>
              </a:rPr>
              <a:t>https://docplayer.cz/11209551-Uvod-do-programovani.html</a:t>
            </a:r>
            <a:endParaRPr lang="cs-CZ" dirty="0"/>
          </a:p>
          <a:p>
            <a:r>
              <a:rPr lang="cs-CZ" dirty="0">
                <a:hlinkClick r:id="rId3"/>
              </a:rPr>
              <a:t>https://www.fd.cvut.cz/personal/xfabera/BIVS/ALG_II/prednasky/prednaska1/algoritmy.pdf</a:t>
            </a:r>
            <a:endParaRPr lang="cs-CZ" dirty="0"/>
          </a:p>
          <a:p>
            <a:r>
              <a:rPr lang="cs-CZ" dirty="0">
                <a:hlinkClick r:id="rId4"/>
              </a:rPr>
              <a:t>https://www.jakpsatweb.cz/javascript/zaklady-syntaxe.html</a:t>
            </a:r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560669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CA11870-1038-F944-48BA-F434C929E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Co to je programování?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10AA945-D2BA-17AE-EEC3-E3D87855F5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Programování je proces vytváření </a:t>
            </a:r>
            <a:r>
              <a:rPr lang="cs-CZ" dirty="0">
                <a:hlinkClick r:id="rId2"/>
              </a:rPr>
              <a:t>algoritmů</a:t>
            </a:r>
            <a:r>
              <a:rPr lang="cs-CZ" dirty="0"/>
              <a:t>, které počítači pomáhají plnit úkoly.</a:t>
            </a:r>
          </a:p>
          <a:p>
            <a:r>
              <a:rPr lang="cs-CZ" dirty="0"/>
              <a:t>Programátor je člověk, který programy vytváří.</a:t>
            </a:r>
          </a:p>
        </p:txBody>
      </p:sp>
    </p:spTree>
    <p:extLst>
      <p:ext uri="{BB962C8B-B14F-4D97-AF65-F5344CB8AC3E}">
        <p14:creationId xmlns:p14="http://schemas.microsoft.com/office/powerpoint/2010/main" val="2518187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6D652F5-4B03-74E3-EFED-8058CF219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Algoritmus</a:t>
            </a:r>
          </a:p>
        </p:txBody>
      </p:sp>
      <p:pic>
        <p:nvPicPr>
          <p:cNvPr id="5" name="Zástupný obsah 4" descr="Obsah obrázku text, diagram, snímek obrazovky, řada/pruh&#10;&#10;Popis byl vytvořen automaticky">
            <a:extLst>
              <a:ext uri="{FF2B5EF4-FFF2-40B4-BE49-F238E27FC236}">
                <a16:creationId xmlns:a16="http://schemas.microsoft.com/office/drawing/2014/main" id="{F17E5B3C-5E63-E36C-8EA8-35F9255823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6373" y="706331"/>
            <a:ext cx="4407427" cy="5786544"/>
          </a:xfrm>
        </p:spPr>
      </p:pic>
    </p:spTree>
    <p:extLst>
      <p:ext uri="{BB962C8B-B14F-4D97-AF65-F5344CB8AC3E}">
        <p14:creationId xmlns:p14="http://schemas.microsoft.com/office/powerpoint/2010/main" val="3777130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0E00714-5242-3E70-9C74-32EE81457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Základní principy programování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0B03DFF-2C5B-0574-1873-42A722213D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Programy jsou tvořeny instrukcemi, které počítač postupně vykonává.</a:t>
            </a:r>
          </a:p>
          <a:p>
            <a:r>
              <a:rPr lang="cs-CZ" dirty="0"/>
              <a:t>Každá instrukce má svůj význam a určuje, co má počítač udělat.</a:t>
            </a:r>
          </a:p>
          <a:p>
            <a:r>
              <a:rPr lang="cs-CZ" dirty="0"/>
              <a:t>Programy mohou být velmi jednoduché nebo velmi složité.</a:t>
            </a:r>
          </a:p>
        </p:txBody>
      </p:sp>
    </p:spTree>
    <p:extLst>
      <p:ext uri="{BB962C8B-B14F-4D97-AF65-F5344CB8AC3E}">
        <p14:creationId xmlns:p14="http://schemas.microsoft.com/office/powerpoint/2010/main" val="1150620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6C7465A-1AFC-A590-8FCB-CE1A62E42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Programovací, skriptovací a značkovací jazyky</a:t>
            </a:r>
          </a:p>
        </p:txBody>
      </p:sp>
      <p:pic>
        <p:nvPicPr>
          <p:cNvPr id="5" name="Zástupný obsah 4" descr="Blesk se souvislou výplní">
            <a:extLst>
              <a:ext uri="{FF2B5EF4-FFF2-40B4-BE49-F238E27FC236}">
                <a16:creationId xmlns:a16="http://schemas.microsoft.com/office/drawing/2014/main" id="{8F247A03-D24F-369E-C9D8-3317DBE788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00446" y="2296633"/>
            <a:ext cx="914400" cy="914400"/>
          </a:xfrm>
        </p:spPr>
      </p:pic>
      <p:sp>
        <p:nvSpPr>
          <p:cNvPr id="6" name="TextovéPole 5">
            <a:extLst>
              <a:ext uri="{FF2B5EF4-FFF2-40B4-BE49-F238E27FC236}">
                <a16:creationId xmlns:a16="http://schemas.microsoft.com/office/drawing/2014/main" id="{5CCDF34D-92E8-5B65-7A44-68CDE0AE6707}"/>
              </a:ext>
            </a:extLst>
          </p:cNvPr>
          <p:cNvSpPr txBox="1"/>
          <p:nvPr/>
        </p:nvSpPr>
        <p:spPr>
          <a:xfrm>
            <a:off x="1180214" y="3211033"/>
            <a:ext cx="242422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Skriptovací jazyky</a:t>
            </a:r>
          </a:p>
          <a:p>
            <a:pPr marL="285750" indent="-285750">
              <a:buFontTx/>
              <a:buChar char="-"/>
            </a:pPr>
            <a:r>
              <a:rPr lang="cs-CZ" dirty="0"/>
              <a:t>Interaktivita</a:t>
            </a:r>
          </a:p>
          <a:p>
            <a:pPr marL="285750" indent="-285750">
              <a:buFontTx/>
              <a:buChar char="-"/>
            </a:pPr>
            <a:r>
              <a:rPr lang="cs-CZ" dirty="0"/>
              <a:t>JavaScript, Ruby, Python</a:t>
            </a:r>
          </a:p>
          <a:p>
            <a:pPr marL="285750" indent="-285750">
              <a:buFontTx/>
              <a:buChar char="-"/>
            </a:pPr>
            <a:r>
              <a:rPr lang="cs-CZ" dirty="0"/>
              <a:t>Webové stránky, automatizace, vývoj her</a:t>
            </a:r>
          </a:p>
        </p:txBody>
      </p:sp>
      <p:pic>
        <p:nvPicPr>
          <p:cNvPr id="7" name="Zástupný obsah 4" descr="Ozubená kola se souvislou výplní">
            <a:extLst>
              <a:ext uri="{FF2B5EF4-FFF2-40B4-BE49-F238E27FC236}">
                <a16:creationId xmlns:a16="http://schemas.microsoft.com/office/drawing/2014/main" id="{66CA4F21-DCBF-9932-3CC7-1902376401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5638800" y="2296633"/>
            <a:ext cx="914400" cy="914400"/>
          </a:xfrm>
          <a:prstGeom prst="rect">
            <a:avLst/>
          </a:prstGeom>
        </p:spPr>
      </p:pic>
      <p:sp>
        <p:nvSpPr>
          <p:cNvPr id="8" name="TextovéPole 7">
            <a:extLst>
              <a:ext uri="{FF2B5EF4-FFF2-40B4-BE49-F238E27FC236}">
                <a16:creationId xmlns:a16="http://schemas.microsoft.com/office/drawing/2014/main" id="{3349864B-11AB-8BFD-22CB-E85790AAB34F}"/>
              </a:ext>
            </a:extLst>
          </p:cNvPr>
          <p:cNvSpPr txBox="1"/>
          <p:nvPr/>
        </p:nvSpPr>
        <p:spPr>
          <a:xfrm>
            <a:off x="5018568" y="3211033"/>
            <a:ext cx="242422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Programovací jazyky</a:t>
            </a:r>
          </a:p>
          <a:p>
            <a:pPr marL="285750" indent="-285750">
              <a:buFontTx/>
              <a:buChar char="-"/>
            </a:pPr>
            <a:r>
              <a:rPr lang="cs-CZ" dirty="0"/>
              <a:t>Univerzálnost</a:t>
            </a:r>
          </a:p>
          <a:p>
            <a:pPr marL="285750" indent="-285750">
              <a:buFontTx/>
              <a:buChar char="-"/>
            </a:pPr>
            <a:r>
              <a:rPr lang="cs-CZ" dirty="0"/>
              <a:t>C++, Java, C#, Python, PHP</a:t>
            </a:r>
          </a:p>
          <a:p>
            <a:pPr marL="285750" indent="-285750">
              <a:buFontTx/>
              <a:buChar char="-"/>
            </a:pPr>
            <a:r>
              <a:rPr lang="cs-CZ" dirty="0"/>
              <a:t>Vývoj SW, </a:t>
            </a:r>
            <a:r>
              <a:rPr lang="cs-CZ" dirty="0" err="1"/>
              <a:t>Backend</a:t>
            </a:r>
            <a:r>
              <a:rPr lang="cs-CZ" dirty="0"/>
              <a:t>, herní vývoj, atd.</a:t>
            </a:r>
          </a:p>
        </p:txBody>
      </p:sp>
      <p:pic>
        <p:nvPicPr>
          <p:cNvPr id="9" name="Zástupný obsah 4" descr="Ethernet se souvislou výplní">
            <a:extLst>
              <a:ext uri="{FF2B5EF4-FFF2-40B4-BE49-F238E27FC236}">
                <a16:creationId xmlns:a16="http://schemas.microsoft.com/office/drawing/2014/main" id="{EDADA03F-E0DC-3F32-8ECB-ED8009985CB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9019954" y="2296633"/>
            <a:ext cx="914400" cy="914400"/>
          </a:xfrm>
          <a:prstGeom prst="rect">
            <a:avLst/>
          </a:prstGeom>
        </p:spPr>
      </p:pic>
      <p:sp>
        <p:nvSpPr>
          <p:cNvPr id="10" name="TextovéPole 9">
            <a:extLst>
              <a:ext uri="{FF2B5EF4-FFF2-40B4-BE49-F238E27FC236}">
                <a16:creationId xmlns:a16="http://schemas.microsoft.com/office/drawing/2014/main" id="{A2812CB9-F8CC-D037-A1C0-029095894C8E}"/>
              </a:ext>
            </a:extLst>
          </p:cNvPr>
          <p:cNvSpPr txBox="1"/>
          <p:nvPr/>
        </p:nvSpPr>
        <p:spPr>
          <a:xfrm>
            <a:off x="8399722" y="3211033"/>
            <a:ext cx="242422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Značkovací jazyky</a:t>
            </a:r>
          </a:p>
          <a:p>
            <a:pPr marL="285750" indent="-285750">
              <a:buFontTx/>
              <a:buChar char="-"/>
            </a:pPr>
            <a:r>
              <a:rPr lang="cs-CZ" dirty="0"/>
              <a:t>Struktura a vzhled</a:t>
            </a:r>
          </a:p>
          <a:p>
            <a:pPr marL="285750" indent="-285750">
              <a:buFontTx/>
              <a:buChar char="-"/>
            </a:pPr>
            <a:r>
              <a:rPr lang="cs-CZ" dirty="0"/>
              <a:t>HTML, CSS, </a:t>
            </a:r>
            <a:r>
              <a:rPr lang="cs-CZ" dirty="0" err="1"/>
              <a:t>LaTeX</a:t>
            </a:r>
            <a:r>
              <a:rPr lang="cs-CZ" dirty="0"/>
              <a:t>, XML</a:t>
            </a:r>
          </a:p>
          <a:p>
            <a:pPr marL="285750" indent="-285750">
              <a:buFontTx/>
              <a:buChar char="-"/>
            </a:pPr>
            <a:r>
              <a:rPr lang="cs-CZ" dirty="0"/>
              <a:t>Vzhled www stránek, formátování dat, sazba dokumentů</a:t>
            </a:r>
          </a:p>
        </p:txBody>
      </p:sp>
    </p:spTree>
    <p:extLst>
      <p:ext uri="{BB962C8B-B14F-4D97-AF65-F5344CB8AC3E}">
        <p14:creationId xmlns:p14="http://schemas.microsoft.com/office/powerpoint/2010/main" val="2264240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D63EA30-D0DE-6E69-CC7B-36B3EE05E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Základní pojmy – 0 </a:t>
            </a:r>
            <a:r>
              <a:rPr lang="cs-CZ" i="1" dirty="0"/>
              <a:t>(už znáte z WWW)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BAD4499-07A6-29F7-110D-0E64670384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cs-CZ" b="1" dirty="0"/>
              <a:t>Soubor</a:t>
            </a:r>
            <a:r>
              <a:rPr lang="cs-CZ" dirty="0"/>
              <a:t>: Soubor je úložiště pro ukládání dat na počítači. V programování se soubory často používají pro ukládání zdrojového kódu, dat, konfiguračních informací a dalších informací.</a:t>
            </a:r>
          </a:p>
          <a:p>
            <a:endParaRPr lang="cs-CZ" dirty="0"/>
          </a:p>
          <a:p>
            <a:r>
              <a:rPr lang="cs-CZ" b="1" dirty="0"/>
              <a:t>Vývojové prostředí (IDE</a:t>
            </a:r>
            <a:r>
              <a:rPr lang="cs-CZ" dirty="0"/>
              <a:t>): Vývojové prostředí je software, který programátoři používají k psaní, ladění a správě svého kódu. IDE obvykle zahrnuje textový editor, kompilátor nebo interpret, a další nástroje pro vývoj.</a:t>
            </a:r>
          </a:p>
          <a:p>
            <a:endParaRPr lang="cs-CZ" dirty="0"/>
          </a:p>
          <a:p>
            <a:r>
              <a:rPr lang="cs-CZ" b="1" dirty="0"/>
              <a:t>Doména:</a:t>
            </a:r>
            <a:r>
              <a:rPr lang="cs-CZ" dirty="0"/>
              <a:t> V kontextu programování se doména obvykle odkazuje na oblast nebo téma, se kterým je program spojen. Například webová doména je adresa, která identifikuje webovou stránku na internetu.</a:t>
            </a:r>
          </a:p>
          <a:p>
            <a:endParaRPr lang="cs-CZ" dirty="0"/>
          </a:p>
          <a:p>
            <a:r>
              <a:rPr lang="cs-CZ" b="1" dirty="0"/>
              <a:t>Databáze</a:t>
            </a:r>
            <a:r>
              <a:rPr lang="cs-CZ" dirty="0"/>
              <a:t>: Databáze je strukturované úložiště dat, které umožňuje ukládat, upravovat a vyhledávat informace. Databáze se používají pro uchovávání dat v aplikacích, jako jsou webové stránky a aplikace pro správu informací.</a:t>
            </a:r>
          </a:p>
          <a:p>
            <a:endParaRPr lang="cs-CZ" dirty="0"/>
          </a:p>
          <a:p>
            <a:r>
              <a:rPr lang="cs-CZ" b="1" dirty="0"/>
              <a:t>Framework</a:t>
            </a:r>
            <a:r>
              <a:rPr lang="cs-CZ" dirty="0"/>
              <a:t>: Framework je sada knihoven, nástrojů a pravidel, která usnadňuje vývoj konkrétního typu aplikace. Frameworky poskytují základní strukturu a funkčnost, kterou můžete využít při vývoji.</a:t>
            </a:r>
          </a:p>
          <a:p>
            <a:endParaRPr lang="cs-CZ" dirty="0"/>
          </a:p>
          <a:p>
            <a:r>
              <a:rPr lang="cs-CZ" b="1" dirty="0"/>
              <a:t>Knihovna</a:t>
            </a:r>
            <a:r>
              <a:rPr lang="cs-CZ" dirty="0"/>
              <a:t> (</a:t>
            </a:r>
            <a:r>
              <a:rPr lang="cs-CZ" b="1" dirty="0" err="1"/>
              <a:t>Library</a:t>
            </a:r>
            <a:r>
              <a:rPr lang="cs-CZ" dirty="0"/>
              <a:t>): Knihovna je soubor funkcí nebo modulů, které mohou být znovu použity v různých projektech. Knihovny usnadňují programátorům práci tím, že jim poskytují hotová řešení pro běžné úkoly, jako je manipulace s daty nebo grafický výstup.</a:t>
            </a:r>
          </a:p>
        </p:txBody>
      </p:sp>
    </p:spTree>
    <p:extLst>
      <p:ext uri="{BB962C8B-B14F-4D97-AF65-F5344CB8AC3E}">
        <p14:creationId xmlns:p14="http://schemas.microsoft.com/office/powerpoint/2010/main" val="1796524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1ADF925-B544-C7DC-DC4D-B572FED32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Základní pojmy - 1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99CBB5A-1902-2B10-4E6F-38BFC0C493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b="1" dirty="0"/>
              <a:t>Algoritmus</a:t>
            </a:r>
            <a:r>
              <a:rPr lang="cs-CZ" dirty="0"/>
              <a:t>: postup, jakým se řeší určitý problém nebo úkol. Je to sada kroků, které definují, co má program dělat.</a:t>
            </a:r>
          </a:p>
          <a:p>
            <a:endParaRPr lang="cs-CZ" dirty="0"/>
          </a:p>
          <a:p>
            <a:r>
              <a:rPr lang="cs-CZ" b="1" dirty="0"/>
              <a:t>Proměnná</a:t>
            </a:r>
            <a:r>
              <a:rPr lang="cs-CZ" dirty="0"/>
              <a:t>: pojmenovaný úložný prostor pro data. Může obsahovat různé typy informací, jako jsou čísla, text nebo objekty.</a:t>
            </a:r>
          </a:p>
          <a:p>
            <a:endParaRPr lang="cs-CZ" dirty="0"/>
          </a:p>
          <a:p>
            <a:r>
              <a:rPr lang="cs-CZ" b="1" dirty="0"/>
              <a:t>Datový typ</a:t>
            </a:r>
            <a:r>
              <a:rPr lang="cs-CZ" dirty="0"/>
              <a:t>: definuje, jaký typ dat může proměnná obsahovat. Příklady základních datových typů zahrnují čísla, řetězce (text), logické hodnoty (</a:t>
            </a:r>
            <a:r>
              <a:rPr lang="cs-CZ" dirty="0" err="1"/>
              <a:t>true</a:t>
            </a:r>
            <a:r>
              <a:rPr lang="cs-CZ" dirty="0"/>
              <a:t>/</a:t>
            </a:r>
            <a:r>
              <a:rPr lang="cs-CZ" dirty="0" err="1"/>
              <a:t>false</a:t>
            </a:r>
            <a:r>
              <a:rPr lang="cs-CZ" dirty="0"/>
              <a:t>) a pole.</a:t>
            </a:r>
          </a:p>
        </p:txBody>
      </p:sp>
    </p:spTree>
    <p:extLst>
      <p:ext uri="{BB962C8B-B14F-4D97-AF65-F5344CB8AC3E}">
        <p14:creationId xmlns:p14="http://schemas.microsoft.com/office/powerpoint/2010/main" val="3889145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C20EBE1-0079-ED32-423C-8BBD846D6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Základní pojmy - 2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5D219F7-6A5D-4A76-FE34-608D2FBB2B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cs-CZ" b="1" dirty="0"/>
              <a:t>Operátor</a:t>
            </a:r>
            <a:r>
              <a:rPr lang="cs-CZ" dirty="0"/>
              <a:t>: symbol nebo funkce, která provádí operaci nad daty. Například operátory sčítání (+), odečítání (-) nebo porovnání (==).</a:t>
            </a:r>
          </a:p>
          <a:p>
            <a:endParaRPr lang="cs-CZ" dirty="0"/>
          </a:p>
          <a:p>
            <a:r>
              <a:rPr lang="cs-CZ" b="1" dirty="0"/>
              <a:t>Podmínka</a:t>
            </a:r>
            <a:r>
              <a:rPr lang="cs-CZ" dirty="0"/>
              <a:t>: umožňuje programu provádět různé akce na základě určitého stavu nebo hodnoty. Například příkaz "</a:t>
            </a:r>
            <a:r>
              <a:rPr lang="cs-CZ" dirty="0" err="1"/>
              <a:t>if</a:t>
            </a:r>
            <a:r>
              <a:rPr lang="cs-CZ" dirty="0"/>
              <a:t>" testuje podmínku a provádí kód, pokud je podmínka splněna.</a:t>
            </a:r>
          </a:p>
          <a:p>
            <a:endParaRPr lang="cs-CZ" dirty="0"/>
          </a:p>
          <a:p>
            <a:r>
              <a:rPr lang="cs-CZ" b="1" dirty="0"/>
              <a:t>Cyklus</a:t>
            </a:r>
            <a:r>
              <a:rPr lang="cs-CZ" dirty="0"/>
              <a:t>: struktura, která umožňuje programu opakovat určité akce nebo kód. Například "</a:t>
            </a:r>
            <a:r>
              <a:rPr lang="cs-CZ" dirty="0" err="1"/>
              <a:t>for</a:t>
            </a:r>
            <a:r>
              <a:rPr lang="cs-CZ" dirty="0"/>
              <a:t>" cyklus provádí kód určitý počtem opakování.</a:t>
            </a:r>
          </a:p>
        </p:txBody>
      </p:sp>
    </p:spTree>
    <p:extLst>
      <p:ext uri="{BB962C8B-B14F-4D97-AF65-F5344CB8AC3E}">
        <p14:creationId xmlns:p14="http://schemas.microsoft.com/office/powerpoint/2010/main" val="881109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3AB788B-6E58-34BB-B525-8FB50699E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Základní pojmy - 3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042FB80-AA61-7D79-D10A-199340996A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b="1" dirty="0"/>
              <a:t>Funkce</a:t>
            </a:r>
            <a:r>
              <a:rPr lang="cs-CZ" dirty="0"/>
              <a:t>: samostatný blok kódu, který provádí určitou úlohu. Funkce může být volána a znovu použita v různých částech programu.</a:t>
            </a:r>
          </a:p>
          <a:p>
            <a:endParaRPr lang="cs-CZ" dirty="0"/>
          </a:p>
          <a:p>
            <a:r>
              <a:rPr lang="cs-CZ" b="1" dirty="0"/>
              <a:t>Kompilace</a:t>
            </a:r>
            <a:r>
              <a:rPr lang="cs-CZ" dirty="0"/>
              <a:t>: proces převodu zdrojového kódu do strojového kódu, který může být spuštěn počítačem. Tento proces je typický pro některé programovací jazyky, jako je C++.</a:t>
            </a:r>
          </a:p>
          <a:p>
            <a:endParaRPr lang="cs-CZ" dirty="0"/>
          </a:p>
          <a:p>
            <a:r>
              <a:rPr lang="cs-CZ" b="1" dirty="0"/>
              <a:t>Interpretace</a:t>
            </a:r>
            <a:r>
              <a:rPr lang="cs-CZ" dirty="0"/>
              <a:t>: proces, kdy programovací jazyk je prováděn řádek po řádku </a:t>
            </a:r>
            <a:r>
              <a:rPr lang="cs-CZ" dirty="0" err="1"/>
              <a:t>interpretrem</a:t>
            </a:r>
            <a:r>
              <a:rPr lang="cs-CZ" dirty="0"/>
              <a:t>. Tento přístup je typický pro jazyky, jako je Python.</a:t>
            </a:r>
          </a:p>
        </p:txBody>
      </p:sp>
    </p:spTree>
    <p:extLst>
      <p:ext uri="{BB962C8B-B14F-4D97-AF65-F5344CB8AC3E}">
        <p14:creationId xmlns:p14="http://schemas.microsoft.com/office/powerpoint/2010/main" val="962862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1239</Words>
  <Application>Microsoft Office PowerPoint</Application>
  <PresentationFormat>Širokoúhlá obrazovka</PresentationFormat>
  <Paragraphs>120</Paragraphs>
  <Slides>19</Slides>
  <Notes>1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Söhne</vt:lpstr>
      <vt:lpstr>Motiv Office</vt:lpstr>
      <vt:lpstr>Úvod do programování</vt:lpstr>
      <vt:lpstr>Co to je programování?</vt:lpstr>
      <vt:lpstr>Algoritmus</vt:lpstr>
      <vt:lpstr>Základní principy programování</vt:lpstr>
      <vt:lpstr>Programovací, skriptovací a značkovací jazyky</vt:lpstr>
      <vt:lpstr>Základní pojmy – 0 (už znáte z WWW)</vt:lpstr>
      <vt:lpstr>Základní pojmy - 1</vt:lpstr>
      <vt:lpstr>Základní pojmy - 2</vt:lpstr>
      <vt:lpstr>Základní pojmy - 3</vt:lpstr>
      <vt:lpstr>Základní pojmy - 4</vt:lpstr>
      <vt:lpstr>Základní pojmy - 5</vt:lpstr>
      <vt:lpstr>JavaScript</vt:lpstr>
      <vt:lpstr>Prezentace aplikace PowerPoint</vt:lpstr>
      <vt:lpstr>Představení jazyka JavaScript</vt:lpstr>
      <vt:lpstr>Použití JavaScriptu</vt:lpstr>
      <vt:lpstr>Syntaxe JavaScript</vt:lpstr>
      <vt:lpstr>Na co si dávat pozor!</vt:lpstr>
      <vt:lpstr>Proč by měl mít grafik rozhled v oblasti programování?</vt:lpstr>
      <vt:lpstr>Zdroje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Úvod do programování</dc:title>
  <dc:creator>Ondřej Pacner</dc:creator>
  <cp:lastModifiedBy>Ondřej Pacner</cp:lastModifiedBy>
  <cp:revision>3</cp:revision>
  <dcterms:created xsi:type="dcterms:W3CDTF">2023-09-05T18:36:36Z</dcterms:created>
  <dcterms:modified xsi:type="dcterms:W3CDTF">2023-09-05T19:35:25Z</dcterms:modified>
</cp:coreProperties>
</file>