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57" r:id="rId4"/>
    <p:sldId id="258" r:id="rId5"/>
    <p:sldId id="259" r:id="rId6"/>
    <p:sldId id="263" r:id="rId7"/>
    <p:sldId id="260" r:id="rId8"/>
    <p:sldId id="262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304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2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A840490F-5DAA-4683-9990-F83A6351EC3C}">
          <p14:sldIdLst>
            <p14:sldId id="256"/>
          </p14:sldIdLst>
        </p14:section>
        <p14:section name="Oddíl souhrnu" id="{05DF0E0D-522C-4442-A1FB-DB1B087C1327}">
          <p14:sldIdLst>
            <p14:sldId id="311"/>
          </p14:sldIdLst>
        </p14:section>
        <p14:section name="Úvodní hodina" id="{BEE03603-AAFB-4366-B58C-AE383743CC03}">
          <p14:sldIdLst>
            <p14:sldId id="257"/>
          </p14:sldIdLst>
        </p14:section>
        <p14:section name="Úvod do HTML" id="{6D171129-74BD-4620-85E3-1EE9DA030BAD}">
          <p14:sldIdLst>
            <p14:sldId id="258"/>
            <p14:sldId id="259"/>
            <p14:sldId id="263"/>
            <p14:sldId id="260"/>
            <p14:sldId id="262"/>
            <p14:sldId id="264"/>
          </p14:sldIdLst>
        </p14:section>
        <p14:section name="Formátování textu 1" id="{70264EC0-9D3F-42D9-AED5-485786D8D71C}">
          <p14:sldIdLst>
            <p14:sldId id="261"/>
            <p14:sldId id="265"/>
            <p14:sldId id="266"/>
          </p14:sldIdLst>
        </p14:section>
        <p14:section name="Úvod do CSS" id="{3683406E-CA34-450E-850F-E9C64375324E}">
          <p14:sldIdLst>
            <p14:sldId id="267"/>
            <p14:sldId id="268"/>
            <p14:sldId id="269"/>
          </p14:sldIdLst>
        </p14:section>
        <p14:section name="Textové editory" id="{BA8FFEC5-A9C2-4646-9B16-CFE88445512A}">
          <p14:sldIdLst>
            <p14:sldId id="274"/>
          </p14:sldIdLst>
        </p14:section>
        <p14:section name="Formátování textu 2" id="{A2D0F7AD-87F6-4B80-A1E2-FA598D4130A7}">
          <p14:sldIdLst>
            <p14:sldId id="270"/>
            <p14:sldId id="271"/>
            <p14:sldId id="272"/>
            <p14:sldId id="273"/>
          </p14:sldIdLst>
        </p14:section>
        <p14:section name="Bloky a pozicování objektů" id="{FA410D63-E338-4E01-974C-8F85B312F05D}">
          <p14:sldIdLst>
            <p14:sldId id="275"/>
            <p14:sldId id="276"/>
            <p14:sldId id="277"/>
            <p14:sldId id="278"/>
            <p14:sldId id="304"/>
            <p14:sldId id="279"/>
            <p14:sldId id="280"/>
          </p14:sldIdLst>
        </p14:section>
        <p14:section name="Box-model, teorie barev, jednotky" id="{59AEF28C-7886-494D-AB91-ECE6BCD55C3F}">
          <p14:sldIdLst>
            <p14:sldId id="281"/>
            <p14:sldId id="282"/>
            <p14:sldId id="283"/>
            <p14:sldId id="284"/>
          </p14:sldIdLst>
        </p14:section>
        <p14:section name="Odkazy" id="{16A518B1-0B1E-418B-A1FA-C585AFD6F8AE}">
          <p14:sldIdLst>
            <p14:sldId id="285"/>
            <p14:sldId id="286"/>
            <p14:sldId id="287"/>
            <p14:sldId id="288"/>
            <p14:sldId id="289"/>
          </p14:sldIdLst>
        </p14:section>
        <p14:section name="Obrázky" id="{B97D2AE1-80A5-484D-928B-AF0E64FF43EE}">
          <p14:sldIdLst>
            <p14:sldId id="290"/>
            <p14:sldId id="291"/>
            <p14:sldId id="292"/>
            <p14:sldId id="293"/>
          </p14:sldIdLst>
        </p14:section>
        <p14:section name="Tabulky" id="{01BAB1A3-1429-4061-979B-112E7A7F98F9}">
          <p14:sldIdLst>
            <p14:sldId id="294"/>
            <p14:sldId id="295"/>
            <p14:sldId id="296"/>
            <p14:sldId id="297"/>
          </p14:sldIdLst>
        </p14:section>
        <p14:section name="Objekty a seznamy" id="{C6322EB8-0D68-4F6F-AD84-D5972534582B}">
          <p14:sldIdLst>
            <p14:sldId id="298"/>
            <p14:sldId id="299"/>
            <p14:sldId id="300"/>
          </p14:sldIdLst>
        </p14:section>
        <p14:section name="Formuláře" id="{0A24EBE3-E090-44FE-B231-24B91987FEB8}">
          <p14:sldIdLst>
            <p14:sldId id="301"/>
            <p14:sldId id="303"/>
          </p14:sldIdLst>
        </p14:section>
        <p14:section name="Finalizace látky" id="{5AF6EFD2-9D33-43A9-ACEA-AC0DA2C5C2EA}">
          <p14:sldIdLst>
            <p14:sldId id="302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219D4-7B58-4455-901E-DAF5B16E6890}" type="datetimeFigureOut">
              <a:rPr lang="cs-CZ" smtClean="0"/>
              <a:t>04.11.2023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9669-6AE4-4859-9BC2-2D193882297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33D13-98D5-D4AD-FE45-7EBFDE6A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7D39AA-3D62-12CF-7098-2BA0D414B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64B96E-8B0A-DCB9-B99A-069A1AE1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9807-668D-49D6-BD59-266CE0ED31C1}" type="datetime1">
              <a:rPr lang="cs-CZ" smtClean="0"/>
              <a:t>04.11.2023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6EE053-B086-4DD3-EF88-E2400F6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2B3DFC-E59E-C990-7B94-20DF4792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5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83F64-9981-6BB0-CED4-6B2E6DD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04237A-D497-8936-517F-D4DF272A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DCC77A-D7BF-F28F-94F9-ED22548D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C1DB-645C-42E6-8BC0-ABFA7001E04D}" type="datetime1">
              <a:rPr lang="cs-CZ" smtClean="0"/>
              <a:t>04.11.2023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252B7-0FE6-5A74-8B8E-224666C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8F82DB-9E86-E6C1-D06B-FBC69BA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7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5D17154-832C-851D-DB0F-B364BFCC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5A955B-16F8-7AE9-F82B-47DFCB4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F5FDCB-29A1-DD22-E517-0D3A9DD9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27B2-4A68-483D-A954-5F6E914556D1}" type="datetime1">
              <a:rPr lang="cs-CZ" smtClean="0"/>
              <a:t>04.11.2023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1F0C51-9B3B-6E06-CDFA-A07739E3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F3D3E5-7EB3-4941-653B-CABA5C0D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9D91A-0177-CD44-58A2-2FC65BED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31C54-4057-E930-0ADF-D337E6DD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905FD7-05E1-E6B7-B569-952FF45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CF32-CCF4-4BE4-9053-C37981F01BDA}" type="datetime1">
              <a:rPr lang="cs-CZ" smtClean="0"/>
              <a:t>04.11.2023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FE6821-526E-DF41-0DAF-0E5CD5C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69C7BA-F16D-7C13-2F9D-7421618F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62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1E7519-3006-51E2-3570-4593C8F0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5DB7A0-FD6D-EE1B-A676-8F3674B2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6488C-BB34-7314-97A6-8609B611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7E4A-730F-46D1-832D-77C420F1505A}" type="datetime1">
              <a:rPr lang="cs-CZ" smtClean="0"/>
              <a:t>04.11.2023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DF4C8-E2FC-E155-FCD6-A5BBD89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6F8CAF-50FA-E3F0-5CC0-ED7086E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26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E653E8-E35D-EDA3-B39D-56E6142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9D630-0163-B302-292E-545DC6DF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6254631-F0C6-0C9A-82C8-74805544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0102C9-D64E-C7E1-4AE9-27A91FD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A79-1724-42A1-8D55-1F5CA55068C7}" type="datetime1">
              <a:rPr lang="cs-CZ" smtClean="0"/>
              <a:t>04.11.2023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D9ADF7-C2AE-D762-77DD-FF665923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1FABD8-2026-2839-7173-E83756E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5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D1AB1-621E-30D4-D174-09C14FEB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7A1ACA-CED9-FF5B-CB85-84939925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F77577-C6F9-4121-D385-0A9D53F2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02CDD9-B34E-583C-B138-3A3D62BD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71152C6-A0CA-8871-E833-B9F7D50C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AF1EBCB-67C4-8DDB-43CD-3F827817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21B8-F398-4E5C-A7D8-AC66D2AC4B0A}" type="datetime1">
              <a:rPr lang="cs-CZ" smtClean="0"/>
              <a:t>04.11.2023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66A17E-C6D9-84F6-5D32-4FC571CD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847B4EB-2111-0EC7-9E9E-A2CCF33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60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9FCE9-B7F9-DFCC-1DE6-6276BAE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0F8571-D5D3-4956-F5E1-75DD43A4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F950-1C28-46FF-A7C8-4BEE2AF7A833}" type="datetime1">
              <a:rPr lang="cs-CZ" smtClean="0"/>
              <a:t>04.11.2023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EDF3BE-F3D9-A200-E95A-69CB29C0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887769-E1B6-D178-1260-85EEB93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0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7AD9D22-F456-F44B-03A4-2786F62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2ED-E12A-46D5-A664-F65306655897}" type="datetime1">
              <a:rPr lang="cs-CZ" smtClean="0"/>
              <a:t>04.11.2023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435AF4-F4F7-3BF6-EBD6-C7B4F52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8344EB6-C7B8-5C51-7DD9-6871113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E3C8F-925D-5A50-EB92-606321B9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55DA67-8DA1-9D49-2C1C-58AB1D01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00CC7D-C2C2-2FB0-22F3-1F4FEE5C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729ACD-4663-BC83-357E-B84217EC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677-007C-429E-84E1-5028F764232B}" type="datetime1">
              <a:rPr lang="cs-CZ" smtClean="0"/>
              <a:t>04.11.2023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0F8BC7-E542-54BD-4159-F1ACDC1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5683F5-6E68-B4CD-FCF6-DB27F36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64CC95-3356-8D09-D171-81B343E5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6D97B34-1D0D-3973-3413-83E2124D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9A0F21-C78F-B343-3DDD-D0E29C77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81791F-C159-5A2E-9B5A-3ADC44F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388-066E-40FE-8AC0-624E15108BC2}" type="datetime1">
              <a:rPr lang="cs-CZ" smtClean="0"/>
              <a:t>04.11.2023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EA6550-E9E2-2EBC-E36B-9697B07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05B01F-0197-FDB6-3AB6-E6ACD5A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9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EDFD8D-E3A3-4714-4872-5B3A4D5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811CF9-96C6-BEBC-4261-2D41B3A6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2EB15D-4318-54B4-854B-C01C0281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0928-5A49-4ABC-8407-F4F2AFC2513B}" type="datetime1">
              <a:rPr lang="cs-CZ" smtClean="0"/>
              <a:t>04.11.2023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638456-3B02-AD99-4E24-79DC3DCB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DA2CCB-3846-8889-CED4-96178EF4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4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10.xml"/><Relationship Id="rId26" Type="http://schemas.openxmlformats.org/officeDocument/2006/relationships/slide" Target="slide41.xml"/><Relationship Id="rId3" Type="http://schemas.openxmlformats.org/officeDocument/2006/relationships/image" Target="../media/image2.png"/><Relationship Id="rId21" Type="http://schemas.openxmlformats.org/officeDocument/2006/relationships/slide" Target="slide16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20" Type="http://schemas.openxmlformats.org/officeDocument/2006/relationships/slide" Target="slide17.xml"/><Relationship Id="rId29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32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28.xml"/><Relationship Id="rId28" Type="http://schemas.openxmlformats.org/officeDocument/2006/relationships/slide" Target="slide48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21.xml"/><Relationship Id="rId27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F6C86-9B0D-AB35-10DB-7B6D7EFE9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Tvorba webových stránek 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B29FA4-0C14-C834-7FC1-7933BCF3F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Tvorba webových stránek pro 1. ročník – osnova TM</a:t>
            </a:r>
          </a:p>
          <a:p>
            <a:endParaRPr lang="cs-CZ" dirty="0"/>
          </a:p>
          <a:p>
            <a:endParaRPr lang="cs-CZ" dirty="0"/>
          </a:p>
          <a:p>
            <a:pPr algn="r"/>
            <a:r>
              <a:rPr lang="cs-CZ" i="1" dirty="0"/>
              <a:t>Ondřej Pacner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6CC53A-FCDB-49C1-9A24-136F3FE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2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91A900-AB14-8CBD-3788-C98916A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1D6439-8D8E-9185-9884-21DFE106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HTML příkazy:</a:t>
            </a:r>
          </a:p>
          <a:p>
            <a:pPr lvl="1"/>
            <a:r>
              <a:rPr lang="cs-CZ" b="1" dirty="0"/>
              <a:t>p</a:t>
            </a:r>
          </a:p>
          <a:p>
            <a:pPr lvl="1"/>
            <a:r>
              <a:rPr lang="cs-CZ" b="1" dirty="0"/>
              <a:t>br</a:t>
            </a:r>
          </a:p>
          <a:p>
            <a:pPr lvl="1"/>
            <a:r>
              <a:rPr lang="cs-CZ" b="1" dirty="0"/>
              <a:t>h1, h2, h3, h4, h5, h6</a:t>
            </a:r>
          </a:p>
          <a:p>
            <a:pPr lvl="1"/>
            <a:r>
              <a:rPr lang="cs-CZ" b="1" dirty="0" err="1"/>
              <a:t>strong</a:t>
            </a:r>
            <a:r>
              <a:rPr lang="cs-CZ" b="1" dirty="0"/>
              <a:t>, i, u, b</a:t>
            </a:r>
          </a:p>
          <a:p>
            <a:r>
              <a:rPr lang="cs-CZ" dirty="0"/>
              <a:t>Cvičení na příkazy</a:t>
            </a:r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8B76CB1-5D0C-A3AD-E1BF-390F8C05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9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32E59-EDE2-F9FC-5603-6C6A12AF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EB707E-DF3B-5516-B0C8-F3C89F84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Formátování textu 1</a:t>
            </a:r>
          </a:p>
          <a:p>
            <a:r>
              <a:rPr lang="cs-CZ" dirty="0"/>
              <a:t>Typy písma – serif, sans-serif</a:t>
            </a:r>
          </a:p>
          <a:p>
            <a:r>
              <a:rPr lang="cs-CZ" dirty="0"/>
              <a:t>Příkaz </a:t>
            </a:r>
            <a:r>
              <a:rPr lang="cs-CZ" b="1" dirty="0"/>
              <a:t>meta</a:t>
            </a:r>
          </a:p>
          <a:p>
            <a:r>
              <a:rPr lang="cs-CZ" dirty="0"/>
              <a:t>Příkaz </a:t>
            </a:r>
            <a:r>
              <a:rPr lang="cs-CZ" b="1" dirty="0"/>
              <a:t>font</a:t>
            </a:r>
          </a:p>
          <a:p>
            <a:r>
              <a:rPr lang="cs-CZ" dirty="0"/>
              <a:t>Příkaz </a:t>
            </a:r>
            <a:r>
              <a:rPr lang="cs-CZ" b="1" dirty="0"/>
              <a:t>hr</a:t>
            </a:r>
          </a:p>
          <a:p>
            <a:r>
              <a:rPr lang="cs-CZ" dirty="0"/>
              <a:t>Cvičení na vyhodnocení stylů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EC4C9F-0A31-1CEA-5A30-0D382E1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01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C9B1A7-4B1D-10B2-F731-55A8C55C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AB1F63-20BC-528C-9DCE-A2B7F8A3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Formátování textu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350EF6-0546-EF64-A3DF-5D9D385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A58747-BEF7-D55C-71B6-C4398EB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6BEB4D-601D-41C5-ADC4-6E38B511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</a:t>
            </a:r>
            <a:r>
              <a:rPr lang="cs-CZ" b="1" dirty="0"/>
              <a:t>.</a:t>
            </a:r>
            <a:r>
              <a:rPr lang="cs-CZ" b="1" dirty="0" err="1"/>
              <a:t>css</a:t>
            </a:r>
            <a:endParaRPr lang="cs-CZ" b="1" dirty="0"/>
          </a:p>
          <a:p>
            <a:r>
              <a:rPr lang="cs-CZ" dirty="0"/>
              <a:t>Syntaxe CSS</a:t>
            </a:r>
          </a:p>
          <a:p>
            <a:r>
              <a:rPr lang="cs-CZ" dirty="0"/>
              <a:t>Interní, externí a inline CSS</a:t>
            </a:r>
          </a:p>
          <a:p>
            <a:r>
              <a:rPr lang="cs-CZ" dirty="0"/>
              <a:t>Cvičení na připojení CSS k HTML</a:t>
            </a:r>
          </a:p>
          <a:p>
            <a:r>
              <a:rPr lang="cs-CZ" dirty="0"/>
              <a:t>Selektory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98FD5B6-E9E2-14F5-00A3-DE5F019A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52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B60F6-924E-393C-2C76-A18E8235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příkladů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B7D92A-D815-F7D6-059C-816631E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CSS pro formátování textu</a:t>
            </a:r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Color</a:t>
            </a:r>
            <a:r>
              <a:rPr lang="cs-CZ" b="1" dirty="0"/>
              <a:t> </a:t>
            </a:r>
            <a:r>
              <a:rPr lang="cs-CZ" dirty="0"/>
              <a:t> - názvy barev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weight</a:t>
            </a:r>
            <a:endParaRPr lang="cs-CZ" b="1" dirty="0"/>
          </a:p>
          <a:p>
            <a:r>
              <a:rPr lang="cs-CZ" dirty="0"/>
              <a:t>Cvičení na příkazy</a:t>
            </a:r>
          </a:p>
          <a:p>
            <a:r>
              <a:rPr lang="cs-CZ" dirty="0"/>
              <a:t>Hierarchie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E687093-75C8-9250-01CA-C888CDB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6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1730AE-B6E3-7988-23F3-23CA96B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8C29A7-5527-8E6D-177F-E880875F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Připojení CSS k HTML</a:t>
            </a:r>
          </a:p>
          <a:p>
            <a:r>
              <a:rPr lang="cs-CZ" dirty="0"/>
              <a:t>HTML soubor – 3 CSS</a:t>
            </a:r>
          </a:p>
          <a:p>
            <a:r>
              <a:rPr lang="cs-CZ" dirty="0"/>
              <a:t>Student chápe propojení HTML a CSS. Zvládne jej aplikovat a umí jej číst.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44C4D7D-7BCF-68F6-3B97-05CAFD3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21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D59A5-11AC-A367-582F-72101308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editory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A776A2-53A9-67DE-B6ED-BAE493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 </a:t>
            </a:r>
            <a:r>
              <a:rPr lang="cs-CZ" dirty="0" err="1"/>
              <a:t>Code</a:t>
            </a:r>
            <a:r>
              <a:rPr lang="cs-CZ" dirty="0"/>
              <a:t>, </a:t>
            </a:r>
            <a:r>
              <a:rPr lang="cs-CZ" dirty="0" err="1"/>
              <a:t>Sublime</a:t>
            </a:r>
            <a:r>
              <a:rPr lang="cs-CZ" dirty="0"/>
              <a:t> text, Notepad++, </a:t>
            </a:r>
            <a:r>
              <a:rPr lang="cs-CZ" dirty="0" err="1"/>
              <a:t>Vim</a:t>
            </a:r>
            <a:r>
              <a:rPr lang="cs-CZ" dirty="0"/>
              <a:t>, Atom</a:t>
            </a:r>
          </a:p>
          <a:p>
            <a:r>
              <a:rPr lang="cs-CZ" dirty="0"/>
              <a:t>Výhody vs nevýhody</a:t>
            </a:r>
          </a:p>
          <a:p>
            <a:r>
              <a:rPr lang="cs-CZ" dirty="0"/>
              <a:t>Online editory</a:t>
            </a:r>
          </a:p>
          <a:p>
            <a:r>
              <a:rPr lang="cs-CZ" dirty="0"/>
              <a:t>WYSIWYG</a:t>
            </a:r>
          </a:p>
          <a:p>
            <a:r>
              <a:rPr lang="cs-CZ" i="1" dirty="0"/>
              <a:t>Git </a:t>
            </a:r>
            <a:r>
              <a:rPr lang="cs-CZ" i="1"/>
              <a:t>a GitHub</a:t>
            </a:r>
            <a:endParaRPr lang="cs-CZ" i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585E81-ACAD-143C-11F1-AFE22C09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844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401AD2-434E-A1D3-44B2-878042F6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pomocí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6D772-9E5F-8458-0299-CCBE5EC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příkazy</a:t>
            </a:r>
          </a:p>
          <a:p>
            <a:r>
              <a:rPr lang="cs-CZ" dirty="0"/>
              <a:t>Komentáře v CSS</a:t>
            </a:r>
          </a:p>
          <a:p>
            <a:r>
              <a:rPr lang="cs-CZ" dirty="0"/>
              <a:t>CSS atributy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FB8138E-AF24-6887-0E17-F489FFA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81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5A1AC-5DC2-C45C-B4E9-4AE83BA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F5F727-CF36-878D-1672-9C82DB44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– Tvorba souvislého textu a jeho grafická úprava</a:t>
            </a:r>
          </a:p>
          <a:p>
            <a:r>
              <a:rPr lang="cs-CZ" dirty="0"/>
              <a:t>Připojení externího fontu písma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5252CD-C9AF-0AEF-A50B-D1599FCF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43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90730-4C7E-C7FE-966F-1EC6241D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0981D0-75DA-C61C-4A53-1B6C8C1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Tvorba souvislého textu</a:t>
            </a:r>
          </a:p>
          <a:p>
            <a:r>
              <a:rPr lang="cs-CZ" dirty="0"/>
              <a:t>Student dokáže vhodně naformátovat text dokumentu a používat potřebné HTML prvky a vlastnosti pomocí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EC42C2-847B-B97F-6740-A41259D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7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8E7C8A-51DC-0B43-6B61-7038678E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0526F2A-D9E4-D2F6-5FFA-48022B2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</a:t>
            </a:fld>
            <a:endParaRPr lang="cs-CZ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973765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EE03603-AAFB-4366-B58C-AE383743CC03}">
                    <psuz:zmPr id="{E3E1ECF5-A411-430C-BA06-CCB78EDECE9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171129-74BD-4620-85E3-1EE9DA030BAD}">
                    <psuz:zmPr id="{DB89A041-0692-4771-A334-BD0B07C90AA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0264EC0-9D3F-42D9-AED5-485786D8D71C}">
                    <psuz:zmPr id="{CC62D68B-2CA8-4C27-8394-876AF9373FC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683406E-CA34-450E-850F-E9C64375324E}">
                    <psuz:zmPr id="{D3318BF0-96C1-41BF-8AB8-4DFD92B79C5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2D0F7AD-87F6-4B80-A1E2-FA598D4130A7}">
                    <psuz:zmPr id="{D94E0B45-9F9C-4A86-95F8-73607A7A99F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A8FFEC5-A9C2-4646-9B16-CFE88445512A}">
                    <psuz:zmPr id="{52AF5E95-5D62-4150-B803-9B6336B4547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A410D63-E338-4E01-974C-8F85B312F05D}">
                    <psuz:zmPr id="{768A6E34-0125-4D5D-A2FA-5D08F5354F7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AEF28C-7886-494D-AB91-ECE6BCD55C3F}">
                    <psuz:zmPr id="{00A2BE79-10CA-40FD-8D91-010AC7392604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A518B1-0B1E-418B-A1FA-C585AFD6F8AE}">
                    <psuz:zmPr id="{DB624059-CC00-42CC-BB50-B06E2A94D0B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7D2AE1-80A5-484D-928B-AF0E64FF43EE}">
                    <psuz:zmPr id="{B13DF9EA-C795-485C-8171-F0BF9E5227F9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BAB1A3-1429-4061-979B-112E7A7F98F9}">
                    <psuz:zmPr id="{AC1EAFAA-D70C-4D23-BF94-DFF9011E44A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6322EB8-0D68-4F6F-AD84-D5972534582B}">
                    <psuz:zmPr id="{DF41CC01-BFD4-4B75-A177-67F60ADC3939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24EBE3-E090-44FE-B231-24B91987FEB8}">
                    <psuz:zmPr id="{93522E32-822E-46B8-B800-D01B6C55FB3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F6EFD2-9D33-43A9-ACEA-AC0DA2C5C2EA}">
                    <psuz:zmPr id="{78C602FD-B260-4D40-9B8B-96BA490122FA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Obrázek 3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22020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Obrázek 5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5808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Obrázek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9596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Obrázek 8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3384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Obrázek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7172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Obrázek 10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2020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Obrázek 11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5808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Obrázek 1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9596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Obrázek 13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3384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Obrázek 14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7172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Obrázek 15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2020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Obrázek 16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5808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Obrázek 17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9596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Obrázek 18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3384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8377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43664-F0DF-6DC5-275B-A0ABD4A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8D8A10-92C3-E446-E33A-D5224867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3426E-B25A-1448-44AA-1AE85082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37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CF01A-1E42-EAE9-EA00-E0F6E52C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95B374-5DA9-728E-19F4-9D3F15A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</a:t>
            </a:r>
          </a:p>
          <a:p>
            <a:r>
              <a:rPr lang="cs-CZ" b="1" dirty="0"/>
              <a:t>Div</a:t>
            </a:r>
            <a:r>
              <a:rPr lang="cs-CZ" dirty="0"/>
              <a:t> a </a:t>
            </a:r>
            <a:r>
              <a:rPr lang="cs-CZ" b="1" dirty="0" err="1"/>
              <a:t>span</a:t>
            </a:r>
            <a:endParaRPr lang="cs-CZ" b="1" dirty="0"/>
          </a:p>
          <a:p>
            <a:r>
              <a:rPr lang="cs-CZ" dirty="0"/>
              <a:t>Výhody a užití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1394CBA-0542-ECCF-9ADE-3556788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4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A33F94-1049-3B30-1DD7-AA62FA5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v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96B4E-87CF-7774-39A4-38534A6C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DIV může využít všechny atributy</a:t>
            </a:r>
          </a:p>
          <a:p>
            <a:r>
              <a:rPr lang="cs-CZ" dirty="0"/>
              <a:t>Blok v bloku + dědičnost</a:t>
            </a:r>
          </a:p>
          <a:p>
            <a:r>
              <a:rPr lang="cs-CZ" dirty="0"/>
              <a:t>Třídy a ID</a:t>
            </a:r>
          </a:p>
          <a:p>
            <a:r>
              <a:rPr lang="cs-CZ" dirty="0"/>
              <a:t>Cvičení – třídy a ID u bloků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97E9243-B85F-E588-1590-59F4BDB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55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F95A-B2EB-33AF-105D-93E2CB1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0640B-6260-078F-94C8-8E65284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color</a:t>
            </a:r>
            <a:r>
              <a:rPr lang="cs-CZ" b="1" dirty="0"/>
              <a:t>, </a:t>
            </a:r>
            <a:r>
              <a:rPr lang="cs-CZ" b="1" dirty="0" err="1"/>
              <a:t>border</a:t>
            </a:r>
            <a:endParaRPr lang="cs-CZ" b="1" dirty="0"/>
          </a:p>
          <a:p>
            <a:r>
              <a:rPr lang="cs-CZ" dirty="0"/>
              <a:t>Cvičení – aplikace atributů a </a:t>
            </a:r>
            <a:r>
              <a:rPr lang="cs-CZ" dirty="0" err="1"/>
              <a:t>class</a:t>
            </a:r>
            <a:r>
              <a:rPr lang="cs-CZ" dirty="0"/>
              <a:t>/id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F67703-E396-86C3-9203-1D0FB56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A95D27-8449-CE11-CDA9-E18B6FB2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Pozicování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6CFE-465C-6225-E091-DEEC38A0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Historie – jak se to dělalo dříve</a:t>
            </a:r>
          </a:p>
          <a:p>
            <a:r>
              <a:rPr lang="cs-CZ" dirty="0"/>
              <a:t>Užití</a:t>
            </a:r>
          </a:p>
          <a:p>
            <a:r>
              <a:rPr lang="cs-CZ" b="1" dirty="0"/>
              <a:t>Display: </a:t>
            </a:r>
            <a:r>
              <a:rPr lang="cs-CZ" b="1" dirty="0" err="1"/>
              <a:t>flex</a:t>
            </a:r>
            <a:endParaRPr lang="cs-CZ" b="1" dirty="0"/>
          </a:p>
          <a:p>
            <a:pPr lvl="1"/>
            <a:r>
              <a:rPr lang="cs-CZ" b="1" dirty="0" err="1"/>
              <a:t>Justify-content</a:t>
            </a:r>
            <a:endParaRPr lang="cs-CZ" b="1" dirty="0"/>
          </a:p>
          <a:p>
            <a:pPr lvl="1"/>
            <a:r>
              <a:rPr lang="cs-CZ" b="1" dirty="0" err="1"/>
              <a:t>Align-items</a:t>
            </a:r>
            <a:endParaRPr lang="cs-CZ" b="1" dirty="0"/>
          </a:p>
          <a:p>
            <a:pPr lvl="1"/>
            <a:r>
              <a:rPr lang="cs-CZ" b="1" dirty="0" err="1"/>
              <a:t>Flex-direction</a:t>
            </a:r>
            <a:endParaRPr lang="cs-CZ" b="1" dirty="0"/>
          </a:p>
          <a:p>
            <a:r>
              <a:rPr lang="cs-CZ" b="1" dirty="0" err="1"/>
              <a:t>Grid</a:t>
            </a:r>
            <a:endParaRPr lang="cs-CZ" b="1" dirty="0"/>
          </a:p>
          <a:p>
            <a:r>
              <a:rPr lang="cs-CZ" b="1" dirty="0" err="1"/>
              <a:t>Position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96DE86-47E8-A49A-7424-26DAF9A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95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732C3-A3D3-FB3D-4CDB-F72E0E0B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Jednotky v CSS a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33DA1-9EC2-326E-59E6-58F9D3E4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Absolutní jednotky</a:t>
            </a:r>
          </a:p>
          <a:p>
            <a:pPr lvl="1"/>
            <a:r>
              <a:rPr lang="cs-CZ" b="1" dirty="0" err="1"/>
              <a:t>Px</a:t>
            </a:r>
            <a:endParaRPr lang="cs-CZ" b="1" dirty="0"/>
          </a:p>
          <a:p>
            <a:r>
              <a:rPr lang="cs-CZ" dirty="0"/>
              <a:t>Relativní jednotky</a:t>
            </a:r>
          </a:p>
          <a:p>
            <a:pPr lvl="1"/>
            <a:r>
              <a:rPr lang="cs-CZ" b="1" dirty="0"/>
              <a:t>%</a:t>
            </a:r>
          </a:p>
          <a:p>
            <a:pPr lvl="1"/>
            <a:r>
              <a:rPr lang="cs-CZ" b="1" dirty="0"/>
              <a:t>Em, </a:t>
            </a:r>
            <a:r>
              <a:rPr lang="cs-CZ" b="1" dirty="0" err="1"/>
              <a:t>rem</a:t>
            </a:r>
            <a:endParaRPr lang="cs-CZ" b="1" dirty="0"/>
          </a:p>
          <a:p>
            <a:pPr lvl="1"/>
            <a:r>
              <a:rPr lang="cs-CZ" b="1" dirty="0" err="1"/>
              <a:t>Vw</a:t>
            </a:r>
            <a:r>
              <a:rPr lang="cs-CZ" b="1" dirty="0"/>
              <a:t>, </a:t>
            </a:r>
            <a:r>
              <a:rPr lang="cs-CZ" b="1" dirty="0" err="1"/>
              <a:t>vh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8FD905F-2A78-E842-E898-AB3C956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22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3C1ED-7D73-D45A-D083-150B90B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8B5431-708D-B73E-5958-AFD56CD5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B1DB49-D47D-FB9D-5424-E9B58A4F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980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546BA-845F-3190-D464-B5117A4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004608-35EF-401E-6A9C-39EB9E96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Bloky</a:t>
            </a:r>
          </a:p>
          <a:p>
            <a:r>
              <a:rPr lang="cs-CZ" dirty="0"/>
              <a:t>Studenti jsou schopni vytvořit několik bloků, umístit je do sebe, aplikovat třídy a ID. Chápou fungování bloku div a </a:t>
            </a:r>
            <a:r>
              <a:rPr lang="cs-CZ" dirty="0" err="1"/>
              <a:t>span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0004F4-02C1-5ECB-7356-F2D587F3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868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43118-6634-0CE0-61B9-A4330AA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ED1BB3-1D41-B4F6-36EA-0192E457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Padding</a:t>
            </a:r>
            <a:r>
              <a:rPr lang="cs-CZ" dirty="0"/>
              <a:t> a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na box model dokumentu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F836D7C-4C92-49BF-3789-26A069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84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C7D6D-A44C-AA0A-58A6-8C1C8FB6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Teorie barev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27A7FE-6A09-4658-D140-F049BDB3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Rgb</a:t>
            </a:r>
            <a:r>
              <a:rPr lang="cs-CZ" b="1" dirty="0"/>
              <a:t>, </a:t>
            </a:r>
            <a:r>
              <a:rPr lang="cs-CZ" b="1" dirty="0" err="1"/>
              <a:t>cmyk</a:t>
            </a:r>
            <a:endParaRPr lang="cs-CZ" b="1" dirty="0"/>
          </a:p>
          <a:p>
            <a:r>
              <a:rPr lang="cs-CZ" dirty="0"/>
              <a:t>Zápis v CSS</a:t>
            </a:r>
          </a:p>
          <a:p>
            <a:pPr lvl="1"/>
            <a:r>
              <a:rPr lang="cs-CZ" b="1" dirty="0"/>
              <a:t>Název barvy</a:t>
            </a:r>
          </a:p>
          <a:p>
            <a:pPr lvl="1"/>
            <a:r>
              <a:rPr lang="cs-CZ" b="1" dirty="0" err="1"/>
              <a:t>Rgb</a:t>
            </a:r>
            <a:endParaRPr lang="cs-CZ" b="1" dirty="0"/>
          </a:p>
          <a:p>
            <a:pPr lvl="1"/>
            <a:r>
              <a:rPr lang="cs-CZ" b="1" dirty="0" err="1"/>
              <a:t>Hex</a:t>
            </a:r>
            <a:endParaRPr lang="cs-CZ" b="1" dirty="0"/>
          </a:p>
          <a:p>
            <a:pPr lvl="1"/>
            <a:r>
              <a:rPr lang="cs-CZ" b="1" dirty="0"/>
              <a:t>HSL</a:t>
            </a:r>
          </a:p>
          <a:p>
            <a:pPr lvl="1"/>
            <a:r>
              <a:rPr lang="cs-CZ" b="1" dirty="0" err="1"/>
              <a:t>Rgba</a:t>
            </a:r>
            <a:endParaRPr lang="cs-CZ" b="1" dirty="0"/>
          </a:p>
          <a:p>
            <a:pPr lvl="1"/>
            <a:r>
              <a:rPr lang="cs-CZ" b="1" dirty="0" err="1"/>
              <a:t>hsla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CCAF768-078B-8934-B5FB-D42DDAF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6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29C15-585E-34DB-25B6-EB9E85E0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hodina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BF63BB-8810-0BEE-0704-C22F3018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Hodnocení</a:t>
            </a:r>
          </a:p>
          <a:p>
            <a:r>
              <a:rPr lang="cs-CZ" dirty="0"/>
              <a:t>Obsah látky předmětu</a:t>
            </a:r>
          </a:p>
          <a:p>
            <a:r>
              <a:rPr lang="cs-CZ" dirty="0"/>
              <a:t>Průběh </a:t>
            </a:r>
            <a:r>
              <a:rPr lang="cs-CZ" dirty="0" err="1"/>
              <a:t>šk</a:t>
            </a:r>
            <a:r>
              <a:rPr lang="cs-CZ" dirty="0"/>
              <a:t>. roku</a:t>
            </a:r>
          </a:p>
          <a:p>
            <a:r>
              <a:rPr lang="cs-CZ" dirty="0"/>
              <a:t>Pár otázek - Internet, HTML a CSS =&gt; vysvětlit pokud neví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9792C2-03EF-E695-E98F-6425A8F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85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51084-9AA2-58E4-B634-1A4F8FC8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F35BF-F725-8FA9-748A-FA19A1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Teorie barev a box model</a:t>
            </a:r>
          </a:p>
          <a:p>
            <a:r>
              <a:rPr lang="cs-CZ" dirty="0" err="1"/>
              <a:t>Moodle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3699D1-92AD-E7DB-6430-69BF946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170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2221F-0C26-7DC9-E601-4D05E21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předchozí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893CBD-8B31-13E7-BCDD-988AC40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FDDE6E-FABA-D400-3D40-984916A1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75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38528F-EB5A-99FC-C31A-24B2E6D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E590AD-5A85-ED74-043A-B26C6AD1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Prvek </a:t>
            </a:r>
            <a:r>
              <a:rPr lang="cs-CZ" b="1" dirty="0"/>
              <a:t>a</a:t>
            </a:r>
          </a:p>
          <a:p>
            <a:r>
              <a:rPr lang="cs-CZ" dirty="0"/>
              <a:t>URL – absolutní, relativní</a:t>
            </a:r>
          </a:p>
          <a:p>
            <a:r>
              <a:rPr lang="cs-CZ" dirty="0"/>
              <a:t>Užití – menu, další prvky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85523C-5CE5-65C5-1270-54EFD580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89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42F66-AF19-45C1-DFE4-0E9CF559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adresy URL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5BD5E0-888B-0119-22C1-B7CAF1A6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Externí, interní odkazy</a:t>
            </a:r>
          </a:p>
          <a:p>
            <a:r>
              <a:rPr lang="cs-CZ" dirty="0"/>
              <a:t>Systém souborů a složek</a:t>
            </a:r>
          </a:p>
          <a:p>
            <a:r>
              <a:rPr lang="cs-CZ" dirty="0"/>
              <a:t>Cvičení – odkazy a složky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20DDB-EE78-52F3-87B0-70718AF4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97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73EDD-0F4A-2E1A-785E-9CD7115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a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C91763-912E-C405-FB4E-A4161743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text-</a:t>
            </a:r>
            <a:r>
              <a:rPr lang="cs-CZ" b="1" dirty="0" err="1"/>
              <a:t>decoration</a:t>
            </a:r>
            <a:endParaRPr lang="cs-CZ" b="1" dirty="0"/>
          </a:p>
          <a:p>
            <a:r>
              <a:rPr lang="cs-CZ" dirty="0"/>
              <a:t>Stavy odkazu:</a:t>
            </a:r>
          </a:p>
          <a:p>
            <a:pPr lvl="1"/>
            <a:r>
              <a:rPr lang="cs-CZ" b="1" dirty="0"/>
              <a:t>:link</a:t>
            </a:r>
          </a:p>
          <a:p>
            <a:pPr lvl="1"/>
            <a:r>
              <a:rPr lang="cs-CZ" b="1" dirty="0"/>
              <a:t>:</a:t>
            </a:r>
            <a:r>
              <a:rPr lang="cs-CZ" b="1" dirty="0" err="1"/>
              <a:t>visited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hover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active</a:t>
            </a:r>
            <a:endParaRPr lang="cs-CZ" b="1" dirty="0"/>
          </a:p>
          <a:p>
            <a:r>
              <a:rPr lang="cs-CZ" dirty="0"/>
              <a:t>Cvičení – odkazy (správné použití prvků)</a:t>
            </a:r>
          </a:p>
          <a:p>
            <a:r>
              <a:rPr lang="cs-CZ" dirty="0"/>
              <a:t>Zmínit atribut </a:t>
            </a:r>
            <a:r>
              <a:rPr lang="cs-CZ" b="1" dirty="0" err="1"/>
              <a:t>scale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EAC8C-64AA-3E11-D073-12FAFCDF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127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815E4-6683-A26C-00B5-B07CA2E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6903E-D0A4-249B-45AA-CC8CF1B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Praktické ukázky a cvičení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50870A-185F-F711-2B00-635B4E73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732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F813C-6D67-802B-D361-1D86BBF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7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B7CAF-3F86-AB05-D1F9-723E74BE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Odkazy – interní a externí odkazy</a:t>
            </a:r>
          </a:p>
          <a:p>
            <a:r>
              <a:rPr lang="cs-CZ" dirty="0"/>
              <a:t>Student chápe význam adresy URL a dokáže jí správně použít pro vytvoření odkazů na další www stránky a na další stránky uvnitř vlastních projektů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A3630-6254-17B4-415D-14CCF6DA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90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E648A-18DE-F816-A69F-C02E152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57EAEB-C306-5A20-7279-B33DEF77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Formáty obrázků – </a:t>
            </a:r>
            <a:r>
              <a:rPr lang="cs-CZ" dirty="0" err="1"/>
              <a:t>jpg</a:t>
            </a:r>
            <a:r>
              <a:rPr lang="cs-CZ" dirty="0"/>
              <a:t>, </a:t>
            </a:r>
            <a:r>
              <a:rPr lang="cs-CZ" dirty="0" err="1"/>
              <a:t>png</a:t>
            </a:r>
            <a:r>
              <a:rPr lang="cs-CZ" dirty="0"/>
              <a:t>, </a:t>
            </a:r>
            <a:r>
              <a:rPr lang="cs-CZ" dirty="0" err="1"/>
              <a:t>gif</a:t>
            </a:r>
            <a:r>
              <a:rPr lang="cs-CZ" dirty="0"/>
              <a:t>, </a:t>
            </a:r>
            <a:r>
              <a:rPr lang="cs-CZ" dirty="0" err="1"/>
              <a:t>svg</a:t>
            </a:r>
            <a:endParaRPr lang="cs-CZ" dirty="0"/>
          </a:p>
          <a:p>
            <a:r>
              <a:rPr lang="cs-CZ" dirty="0"/>
              <a:t>Rozlišení – </a:t>
            </a:r>
            <a:r>
              <a:rPr lang="cs-CZ" dirty="0" err="1"/>
              <a:t>px</a:t>
            </a:r>
            <a:endParaRPr lang="cs-CZ" dirty="0"/>
          </a:p>
          <a:p>
            <a:r>
              <a:rPr lang="cs-CZ" dirty="0"/>
              <a:t>Příkazy HTML a CSS</a:t>
            </a:r>
          </a:p>
          <a:p>
            <a:pPr lvl="1"/>
            <a:r>
              <a:rPr lang="cs-CZ" b="1" dirty="0" err="1"/>
              <a:t>Img</a:t>
            </a:r>
            <a:endParaRPr lang="cs-CZ" b="1" dirty="0"/>
          </a:p>
          <a:p>
            <a:pPr lvl="1"/>
            <a:r>
              <a:rPr lang="cs-CZ" b="1" dirty="0"/>
              <a:t>Alt</a:t>
            </a:r>
          </a:p>
          <a:p>
            <a:pPr lvl="1"/>
            <a:r>
              <a:rPr lang="cs-CZ" b="1" dirty="0" err="1"/>
              <a:t>Width</a:t>
            </a:r>
            <a:endParaRPr lang="cs-CZ" b="1" dirty="0"/>
          </a:p>
          <a:p>
            <a:pPr lvl="1"/>
            <a:r>
              <a:rPr lang="cs-CZ" b="1" dirty="0" err="1"/>
              <a:t>Height</a:t>
            </a:r>
            <a:endParaRPr lang="cs-CZ" b="1" dirty="0"/>
          </a:p>
          <a:p>
            <a:r>
              <a:rPr lang="cs-CZ" dirty="0"/>
              <a:t>Správné užití obrázků – kvalita, </a:t>
            </a:r>
            <a:r>
              <a:rPr lang="cs-CZ" dirty="0" err="1"/>
              <a:t>loading</a:t>
            </a:r>
            <a:r>
              <a:rPr lang="cs-CZ" dirty="0"/>
              <a:t>, formát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DBE624-4601-407F-6A1F-459E7ADD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734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20FF03-86EE-6C4B-EECC-8BE20E2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pozadí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71B77E-D06C-9031-CB3C-6F4AD2A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je omezit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/>
              <a:t>Background-image</a:t>
            </a:r>
          </a:p>
          <a:p>
            <a:pPr lvl="1"/>
            <a:r>
              <a:rPr lang="cs-CZ" b="1" dirty="0"/>
              <a:t>Background</a:t>
            </a:r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repeat</a:t>
            </a:r>
            <a:endParaRPr lang="cs-CZ" b="1" dirty="0"/>
          </a:p>
          <a:p>
            <a:r>
              <a:rPr lang="cs-CZ" dirty="0"/>
              <a:t>Pozicování obrázku na pozadí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4A2342-6625-1FBD-58CD-75E117C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42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53958-2C1B-9CDA-28F0-2751210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E2DCE0-E87E-299E-CA4E-94D2B409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Tvorba galerie obrázků</a:t>
            </a:r>
          </a:p>
          <a:p>
            <a:r>
              <a:rPr lang="cs-CZ" dirty="0"/>
              <a:t>Opakování atributů a prvků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8985FA-312A-0D56-2A2B-CE532565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9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7D5E3-279F-A178-981F-066F144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22C90E-704F-7D7E-1AFB-9D15F02B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Internet, prohlížeč</a:t>
            </a:r>
          </a:p>
          <a:p>
            <a:r>
              <a:rPr lang="cs-CZ" dirty="0"/>
              <a:t>Protokol HTTP, HTTPS</a:t>
            </a:r>
          </a:p>
          <a:p>
            <a:r>
              <a:rPr lang="cs-CZ" dirty="0"/>
              <a:t>DNS a IP, hosting a doména</a:t>
            </a:r>
          </a:p>
          <a:p>
            <a:r>
              <a:rPr lang="cs-CZ" dirty="0"/>
              <a:t>.html, .</a:t>
            </a:r>
            <a:r>
              <a:rPr lang="cs-CZ" dirty="0" err="1"/>
              <a:t>php</a:t>
            </a:r>
            <a:endParaRPr lang="cs-CZ" dirty="0"/>
          </a:p>
          <a:p>
            <a:r>
              <a:rPr lang="cs-CZ" dirty="0"/>
              <a:t>lokál, disk</a:t>
            </a:r>
          </a:p>
          <a:p>
            <a:r>
              <a:rPr lang="cs-CZ" dirty="0"/>
              <a:t>Soubor, složka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1483EF-C2D5-4282-9978-98B228D5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07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1DBD8-FEB7-1A52-B65A-47359C6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B07D86-1942-EB49-07B7-00E638C8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Obrázky – galerie obrázků</a:t>
            </a:r>
          </a:p>
          <a:p>
            <a:r>
              <a:rPr lang="cs-CZ" dirty="0"/>
              <a:t>Student dokáže správně načíst obrázek do HTML stránky, chápe jejich uložení do složky. Rozumí zásadám správného užití obrázků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E67D1D2-298F-0585-EDA0-FF493E5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6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5299C-DE90-CE9B-F82B-8F65E4DB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6CDDC-4747-44BC-0297-04938CD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 – přirovnání s excelem</a:t>
            </a:r>
          </a:p>
          <a:p>
            <a:r>
              <a:rPr lang="cs-CZ" dirty="0"/>
              <a:t>Základní příkazy HTML</a:t>
            </a:r>
          </a:p>
          <a:p>
            <a:pPr lvl="1"/>
            <a:r>
              <a:rPr lang="cs-CZ" b="1" dirty="0"/>
              <a:t>Table</a:t>
            </a:r>
          </a:p>
          <a:p>
            <a:pPr lvl="1"/>
            <a:r>
              <a:rPr lang="cs-CZ" b="1" dirty="0"/>
              <a:t>Tr, </a:t>
            </a:r>
            <a:r>
              <a:rPr lang="cs-CZ" b="1" dirty="0" err="1"/>
              <a:t>td</a:t>
            </a:r>
            <a:endParaRPr lang="cs-CZ" b="1" dirty="0"/>
          </a:p>
          <a:p>
            <a:pPr lvl="1"/>
            <a:r>
              <a:rPr lang="cs-CZ" b="1" dirty="0" err="1"/>
              <a:t>Th</a:t>
            </a:r>
            <a:r>
              <a:rPr lang="cs-CZ" b="1" dirty="0"/>
              <a:t>, </a:t>
            </a:r>
            <a:r>
              <a:rPr lang="cs-CZ" b="1" dirty="0" err="1"/>
              <a:t>caption</a:t>
            </a:r>
            <a:endParaRPr lang="cs-CZ" b="1" dirty="0"/>
          </a:p>
          <a:p>
            <a:pPr lvl="1"/>
            <a:r>
              <a:rPr lang="cs-CZ" b="1" dirty="0" err="1"/>
              <a:t>Colspan</a:t>
            </a:r>
            <a:r>
              <a:rPr lang="cs-CZ" b="1" dirty="0"/>
              <a:t>, </a:t>
            </a:r>
            <a:r>
              <a:rPr lang="cs-CZ" b="1" dirty="0" err="1"/>
              <a:t>rowspan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55EB49-F3BE-3772-EA20-90BE372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1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E9A0C-A2A9-D314-56D3-D1E5E4A9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2 – aplikace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11785-A122-0E8C-4EDE-15CD59CD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– 1H, 3x3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font-style, 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Vertical-align</a:t>
            </a:r>
            <a:endParaRPr lang="cs-CZ" b="1" dirty="0"/>
          </a:p>
          <a:p>
            <a:pPr lvl="1"/>
            <a:r>
              <a:rPr lang="cs-CZ" b="1" dirty="0" err="1"/>
              <a:t>Empty-cells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E7A44B-D747-AD4F-46EC-C89813EB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16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2E2DF-E4E7-0828-5F59-4C24C89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 -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BC8FC8-4D23-41D1-FFE7-73525C81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a CSS</a:t>
            </a:r>
          </a:p>
          <a:p>
            <a:r>
              <a:rPr lang="cs-CZ" dirty="0"/>
              <a:t>Praktické ukázky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5FA4F5-984D-1C6F-37FB-AD6EE4F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14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353A1-DFBC-FACD-30AE-7D78371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E5AFF-0416-B1F0-64C7-B6068D1E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Tabulky</a:t>
            </a:r>
          </a:p>
          <a:p>
            <a:r>
              <a:rPr lang="cs-CZ" dirty="0"/>
              <a:t>Studenti jsou schopni vytvořit a naformátovat tabulku v HTML a CSS 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592F7A-6BE0-F70C-9D10-101914F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8273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D8BCE-660B-CEBF-96E8-2C93E35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65FF3F-2524-4210-C10C-974E5DD7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je. Popis, atd.</a:t>
            </a:r>
          </a:p>
          <a:p>
            <a:r>
              <a:rPr lang="cs-CZ" dirty="0"/>
              <a:t>HTML prvky</a:t>
            </a:r>
          </a:p>
          <a:p>
            <a:pPr lvl="1"/>
            <a:r>
              <a:rPr lang="cs-CZ" b="1" dirty="0" err="1"/>
              <a:t>Object</a:t>
            </a:r>
            <a:r>
              <a:rPr lang="cs-CZ" b="1" dirty="0"/>
              <a:t>, </a:t>
            </a:r>
            <a:r>
              <a:rPr lang="cs-CZ" b="1" dirty="0" err="1"/>
              <a:t>embed</a:t>
            </a:r>
            <a:r>
              <a:rPr lang="cs-CZ" b="1" dirty="0"/>
              <a:t>, applet – </a:t>
            </a:r>
            <a:r>
              <a:rPr lang="cs-CZ" b="1" dirty="0" err="1"/>
              <a:t>src</a:t>
            </a:r>
            <a:r>
              <a:rPr lang="cs-CZ" b="1" dirty="0"/>
              <a:t>, </a:t>
            </a:r>
            <a:r>
              <a:rPr lang="cs-CZ" b="1" dirty="0" err="1"/>
              <a:t>hidden</a:t>
            </a:r>
            <a:r>
              <a:rPr lang="cs-CZ" b="1" dirty="0"/>
              <a:t>, </a:t>
            </a:r>
            <a:r>
              <a:rPr lang="cs-CZ" b="1" dirty="0" err="1"/>
              <a:t>name</a:t>
            </a:r>
            <a:endParaRPr lang="cs-CZ" b="1" dirty="0"/>
          </a:p>
          <a:p>
            <a:pPr lvl="1"/>
            <a:r>
              <a:rPr lang="cs-CZ" b="1" dirty="0" err="1"/>
              <a:t>Iframe</a:t>
            </a:r>
            <a:endParaRPr lang="cs-CZ" b="1" dirty="0"/>
          </a:p>
          <a:p>
            <a:pPr lvl="1"/>
            <a:r>
              <a:rPr lang="cs-CZ" b="1" dirty="0"/>
              <a:t>Video, source – </a:t>
            </a:r>
            <a:r>
              <a:rPr lang="cs-CZ" b="1" dirty="0" err="1"/>
              <a:t>muted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r>
              <a:rPr lang="cs-CZ" b="1" dirty="0"/>
              <a:t>, type</a:t>
            </a:r>
          </a:p>
          <a:p>
            <a:pPr lvl="1"/>
            <a:r>
              <a:rPr lang="cs-CZ" b="1" dirty="0"/>
              <a:t>Audio, source – type, </a:t>
            </a:r>
            <a:r>
              <a:rPr lang="cs-CZ" b="1" dirty="0" err="1"/>
              <a:t>controls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DC912F-2BCD-31B1-725C-7C5584FC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0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8655E-00F4-5AB7-8B5B-282CF6D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72D53-9116-5369-AFD2-06A6365A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objekty – přidání lokace z map pomocí </a:t>
            </a:r>
            <a:r>
              <a:rPr lang="cs-CZ" dirty="0" err="1"/>
              <a:t>iframe</a:t>
            </a:r>
            <a:r>
              <a:rPr lang="cs-CZ" dirty="0"/>
              <a:t>, vložení videa z </a:t>
            </a:r>
            <a:r>
              <a:rPr lang="cs-CZ" dirty="0" err="1"/>
              <a:t>youtube</a:t>
            </a:r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ul</a:t>
            </a:r>
            <a:r>
              <a:rPr lang="cs-CZ" dirty="0"/>
              <a:t>&gt; a &lt;</a:t>
            </a:r>
            <a:r>
              <a:rPr lang="cs-CZ" dirty="0" err="1"/>
              <a:t>ol</a:t>
            </a:r>
            <a:r>
              <a:rPr lang="cs-CZ" dirty="0"/>
              <a:t>&gt;</a:t>
            </a:r>
          </a:p>
          <a:p>
            <a:r>
              <a:rPr lang="cs-CZ" dirty="0"/>
              <a:t>&lt;</a:t>
            </a:r>
            <a:r>
              <a:rPr lang="cs-CZ" dirty="0" err="1"/>
              <a:t>li</a:t>
            </a:r>
            <a:r>
              <a:rPr lang="cs-CZ" dirty="0"/>
              <a:t>&gt;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4B9AB4-7B45-FA2F-4893-B16BC857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000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30E1D-5671-8F67-82EE-C5F2B17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C9DFCC-6311-7A3C-4E18-7733BE12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Práce s objekty a seznamy v HTML</a:t>
            </a:r>
          </a:p>
          <a:p>
            <a:r>
              <a:rPr lang="cs-CZ" dirty="0"/>
              <a:t>Student dokáže vkládat objekty do HTML dokumentu – primárně </a:t>
            </a:r>
            <a:r>
              <a:rPr lang="cs-CZ" dirty="0" err="1"/>
              <a:t>iframe</a:t>
            </a:r>
            <a:endParaRPr lang="cs-CZ" dirty="0"/>
          </a:p>
          <a:p>
            <a:r>
              <a:rPr lang="cs-CZ" dirty="0"/>
              <a:t>Umí </a:t>
            </a:r>
            <a:r>
              <a:rPr lang="cs-CZ"/>
              <a:t>generovat seznamy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4FF6B3-795B-F255-1307-F55E09B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32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3AE13-F74A-315C-43F7-50B0A3A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B3FEBB-870C-95C9-71C4-B8300D14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Jejich užití – emaily, objednávky, přihlašování</a:t>
            </a:r>
          </a:p>
          <a:p>
            <a:r>
              <a:rPr lang="cs-CZ" dirty="0"/>
              <a:t>Propojení s </a:t>
            </a:r>
            <a:r>
              <a:rPr lang="cs-CZ" dirty="0" err="1"/>
              <a:t>php</a:t>
            </a:r>
            <a:r>
              <a:rPr lang="cs-CZ" dirty="0"/>
              <a:t> – zmínit</a:t>
            </a:r>
          </a:p>
          <a:p>
            <a:r>
              <a:rPr lang="cs-CZ" dirty="0"/>
              <a:t>HTML příkazy</a:t>
            </a:r>
          </a:p>
          <a:p>
            <a:pPr lvl="1"/>
            <a:r>
              <a:rPr lang="cs-CZ" b="1" dirty="0" err="1"/>
              <a:t>Form</a:t>
            </a:r>
            <a:endParaRPr lang="cs-CZ" b="1" dirty="0"/>
          </a:p>
          <a:p>
            <a:pPr lvl="1"/>
            <a:r>
              <a:rPr lang="cs-CZ" b="1" dirty="0"/>
              <a:t>Input</a:t>
            </a:r>
          </a:p>
          <a:p>
            <a:pPr lvl="1"/>
            <a:r>
              <a:rPr lang="cs-CZ" b="1" dirty="0" err="1"/>
              <a:t>Button</a:t>
            </a:r>
            <a:endParaRPr lang="cs-CZ" b="1" dirty="0"/>
          </a:p>
          <a:p>
            <a:r>
              <a:rPr lang="cs-CZ" dirty="0"/>
              <a:t>HTML atributy</a:t>
            </a:r>
          </a:p>
          <a:p>
            <a:pPr lvl="1"/>
            <a:r>
              <a:rPr lang="cs-CZ" b="1" dirty="0" err="1"/>
              <a:t>Action</a:t>
            </a:r>
            <a:endParaRPr lang="cs-CZ" b="1" dirty="0"/>
          </a:p>
          <a:p>
            <a:pPr lvl="1"/>
            <a:r>
              <a:rPr lang="cs-CZ" b="1" dirty="0"/>
              <a:t>Target</a:t>
            </a:r>
          </a:p>
          <a:p>
            <a:pPr lvl="1"/>
            <a:r>
              <a:rPr lang="cs-CZ" b="1" dirty="0" err="1"/>
              <a:t>method</a:t>
            </a:r>
            <a:endParaRPr lang="cs-CZ" b="1" dirty="0"/>
          </a:p>
          <a:p>
            <a:pPr lvl="1"/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F9D93DB-B326-4705-32BB-99956163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257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8F8A8-4765-EB54-28A0-B9D031F6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látky 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3E7CF0-5E01-B16E-267D-99DB8690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tvorbu a formátování formulářů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1754F8-A5D4-C694-91F8-22BD4BB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69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10D55-BEBD-F496-AF69-0E97A3F2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CF9D4-DD81-6FB3-2960-9D31549D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html</a:t>
            </a:r>
          </a:p>
          <a:p>
            <a:r>
              <a:rPr lang="cs-CZ" dirty="0"/>
              <a:t>Poznámkový blok -&gt; tvorba a ukládání .html</a:t>
            </a:r>
          </a:p>
          <a:p>
            <a:r>
              <a:rPr lang="cs-CZ" dirty="0"/>
              <a:t>Syntaxe HTML</a:t>
            </a:r>
          </a:p>
          <a:p>
            <a:r>
              <a:rPr lang="cs-CZ" dirty="0"/>
              <a:t>Struktura HTML souboru – </a:t>
            </a:r>
            <a:r>
              <a:rPr lang="cs-CZ" b="1" dirty="0"/>
              <a:t>html</a:t>
            </a:r>
            <a:r>
              <a:rPr lang="cs-CZ" dirty="0"/>
              <a:t>, </a:t>
            </a:r>
            <a:r>
              <a:rPr lang="cs-CZ" b="1" dirty="0" err="1"/>
              <a:t>head</a:t>
            </a:r>
            <a:r>
              <a:rPr lang="cs-CZ" dirty="0"/>
              <a:t>, </a:t>
            </a:r>
            <a:r>
              <a:rPr lang="cs-CZ" b="1" dirty="0"/>
              <a:t>body</a:t>
            </a:r>
          </a:p>
          <a:p>
            <a:r>
              <a:rPr lang="cs-CZ" dirty="0"/>
              <a:t>Cvičení na „Hello </a:t>
            </a:r>
            <a:r>
              <a:rPr lang="cs-CZ" dirty="0" err="1"/>
              <a:t>world</a:t>
            </a:r>
            <a:r>
              <a:rPr lang="cs-CZ" dirty="0"/>
              <a:t>!“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B70606-BDC6-6876-F33D-BD00DB4A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9284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D03FC-C65C-AD9F-7D5E-4D3199D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Specializované příkazy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D99E35-6E0E-FC21-8B75-63E104C9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Header</a:t>
            </a:r>
            <a:endParaRPr lang="cs-CZ" b="1" dirty="0"/>
          </a:p>
          <a:p>
            <a:r>
              <a:rPr lang="cs-CZ" b="1" dirty="0" err="1"/>
              <a:t>Footer</a:t>
            </a:r>
            <a:endParaRPr lang="cs-CZ" b="1" dirty="0"/>
          </a:p>
          <a:p>
            <a:r>
              <a:rPr lang="cs-CZ" b="1" dirty="0" err="1"/>
              <a:t>main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EEB3CA-E2B3-A564-A871-72E202B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11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7C34-7AD2-58C7-F6A7-C5B5C7E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BBF18-A838-37D5-5012-1527E27E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4BD3C2-609E-A8A5-A04F-5128F3C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67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0549D-E810-B7E2-8D68-548F0E5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C41385-D738-8E56-9A4C-EB61D310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8087E9-39C5-C6EC-DA63-4638675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0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71A915-C909-3803-BE4E-2ED13CD9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9B0DD2-4216-9DDA-E7C5-196FE7D8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E8C7B5-E409-D436-A727-2499B497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342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1F9D5-9649-E664-73A8-FDFC2389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Responzivnost</a:t>
            </a:r>
            <a:r>
              <a:rPr lang="cs-CZ" dirty="0"/>
              <a:t> stránek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CFC82-7F23-1800-33A0-6A4BDC17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Zmínit co to je</a:t>
            </a:r>
          </a:p>
          <a:p>
            <a:r>
              <a:rPr lang="cs-CZ" dirty="0"/>
              <a:t>Jak se aplikuje</a:t>
            </a:r>
          </a:p>
          <a:p>
            <a:r>
              <a:rPr lang="cs-CZ" dirty="0"/>
              <a:t>Proč </a:t>
            </a:r>
            <a:r>
              <a:rPr lang="cs-CZ"/>
              <a:t>je důležitá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8D3D2C-A8C9-2E8C-EA42-1A3D4D4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4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73B39-43D8-BD6D-507C-3F53D454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příkazů, jejich rozdělení a způsob zápisu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FE3FCB-8920-77FF-9C19-C20E1DC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dirty="0"/>
              <a:t> a </a:t>
            </a:r>
            <a:r>
              <a:rPr lang="cs-CZ" b="1" dirty="0"/>
              <a:t>&gt;</a:t>
            </a:r>
          </a:p>
          <a:p>
            <a:r>
              <a:rPr lang="cs-CZ" b="1" dirty="0"/>
              <a:t>Párové </a:t>
            </a:r>
            <a:r>
              <a:rPr lang="cs-CZ" dirty="0"/>
              <a:t>a </a:t>
            </a:r>
            <a:r>
              <a:rPr lang="cs-CZ" b="1" dirty="0"/>
              <a:t>nepárové značky</a:t>
            </a:r>
            <a:r>
              <a:rPr lang="cs-CZ" dirty="0"/>
              <a:t> -&gt; </a:t>
            </a:r>
            <a:r>
              <a:rPr lang="cs-CZ" b="1" dirty="0"/>
              <a:t>&lt;p&gt;&lt;/p&gt;</a:t>
            </a:r>
            <a:r>
              <a:rPr lang="cs-CZ" dirty="0"/>
              <a:t> a </a:t>
            </a:r>
            <a:r>
              <a:rPr lang="cs-CZ" b="1" dirty="0"/>
              <a:t>&lt;br&gt;</a:t>
            </a:r>
          </a:p>
          <a:p>
            <a:r>
              <a:rPr lang="cs-CZ" dirty="0"/>
              <a:t>Křížení</a:t>
            </a:r>
          </a:p>
          <a:p>
            <a:r>
              <a:rPr lang="cs-CZ" dirty="0" err="1"/>
              <a:t>Spongebob</a:t>
            </a:r>
            <a:r>
              <a:rPr lang="cs-CZ" dirty="0"/>
              <a:t> písmo</a:t>
            </a:r>
          </a:p>
          <a:p>
            <a:r>
              <a:rPr lang="cs-CZ" dirty="0"/>
              <a:t>Mezery a vícero mezer v textu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A28672-5BA4-CD5F-4D2F-8A5743FB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2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61291-D27E-CC18-83E9-1C88878C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09B54B-3FCE-EEFE-BE36-60BC7E9F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zápis</a:t>
            </a:r>
          </a:p>
          <a:p>
            <a:r>
              <a:rPr lang="cs-CZ" dirty="0"/>
              <a:t>Vložení odstavce – bez a s pomocí </a:t>
            </a:r>
            <a:r>
              <a:rPr lang="cs-CZ" b="1" dirty="0"/>
              <a:t>&lt;p&gt;</a:t>
            </a:r>
          </a:p>
          <a:p>
            <a:r>
              <a:rPr lang="cs-CZ" dirty="0"/>
              <a:t>Tabulátory a mezery</a:t>
            </a:r>
          </a:p>
          <a:p>
            <a:r>
              <a:rPr lang="cs-CZ" dirty="0"/>
              <a:t>Komentáře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D1AFB3-88CE-F7EF-4999-6E7726E3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1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096B6-0960-2838-7931-80D00352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B837A5-3CBC-9AF8-66F5-E1DD8062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Zápis HTML</a:t>
            </a:r>
          </a:p>
          <a:p>
            <a:r>
              <a:rPr lang="cs-CZ" dirty="0"/>
              <a:t>Student chápe strukturu HTML a dodržuje zásady syntaxe. Umí správně uložit a pojmenovat soubor.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44B32D9-B6AF-15BC-72DA-F034506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2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C56B7-D779-CF4C-261C-799BB6C6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WWW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D26213-438A-3B5B-516B-9A49ADE1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Hlavička, patička, menu, obsah, ochranné pásmo</a:t>
            </a:r>
          </a:p>
          <a:p>
            <a:r>
              <a:rPr lang="cs-CZ" dirty="0"/>
              <a:t>Cvičení na papír – základní struktura WWW stránky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43820AE-6F9A-AD75-B9A8-B9E6D57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46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1082</Words>
  <Application>Microsoft Office PowerPoint</Application>
  <PresentationFormat>Širokoúhlá obrazovka</PresentationFormat>
  <Paragraphs>313</Paragraphs>
  <Slides>54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Motiv Office</vt:lpstr>
      <vt:lpstr>Tvorba webových stránek 1</vt:lpstr>
      <vt:lpstr>Obsah</vt:lpstr>
      <vt:lpstr>Úvodní hodina</vt:lpstr>
      <vt:lpstr>Základní pojmy</vt:lpstr>
      <vt:lpstr>Představení HTML</vt:lpstr>
      <vt:lpstr>Typy příkazů, jejich rozdělení a způsob zápisu</vt:lpstr>
      <vt:lpstr>Opakování 1</vt:lpstr>
      <vt:lpstr>Test č. 1</vt:lpstr>
      <vt:lpstr>Základní struktura WWW stránky</vt:lpstr>
      <vt:lpstr>Formátování textu 1</vt:lpstr>
      <vt:lpstr>Formátování textu 2</vt:lpstr>
      <vt:lpstr>Test č. 2</vt:lpstr>
      <vt:lpstr>Představení CSS</vt:lpstr>
      <vt:lpstr>Ukázka příkladů CSS</vt:lpstr>
      <vt:lpstr>Test č. 3</vt:lpstr>
      <vt:lpstr>Textové editory</vt:lpstr>
      <vt:lpstr>Formátování textu pomocí CSS</vt:lpstr>
      <vt:lpstr>Formátování textu 3</vt:lpstr>
      <vt:lpstr>Test č. 4</vt:lpstr>
      <vt:lpstr>Opakování probrané látky</vt:lpstr>
      <vt:lpstr>Bloky 1</vt:lpstr>
      <vt:lpstr>Bloky v CSS</vt:lpstr>
      <vt:lpstr>Bloky 2</vt:lpstr>
      <vt:lpstr>Pozicování objektů</vt:lpstr>
      <vt:lpstr>Jednotky v CSS a HTML</vt:lpstr>
      <vt:lpstr>Bloky - opakování</vt:lpstr>
      <vt:lpstr>Test č. 5</vt:lpstr>
      <vt:lpstr>Box model</vt:lpstr>
      <vt:lpstr>Teorie barev</vt:lpstr>
      <vt:lpstr>Test č. 6</vt:lpstr>
      <vt:lpstr>Opakování předchozí látky</vt:lpstr>
      <vt:lpstr>Odkazy v HTML</vt:lpstr>
      <vt:lpstr>Opakování adresy URL</vt:lpstr>
      <vt:lpstr>Odkazy a CSS</vt:lpstr>
      <vt:lpstr>Opakování odkazy</vt:lpstr>
      <vt:lpstr>Test č. 7</vt:lpstr>
      <vt:lpstr>Obrázky v HTML</vt:lpstr>
      <vt:lpstr>Obrázky v pozadí</vt:lpstr>
      <vt:lpstr>Obrázky - opakování</vt:lpstr>
      <vt:lpstr>Test č. 8</vt:lpstr>
      <vt:lpstr>Tabulky 1</vt:lpstr>
      <vt:lpstr>Tabulky 2 – aplikace CSS</vt:lpstr>
      <vt:lpstr>Opakování probrané látky - tabulky</vt:lpstr>
      <vt:lpstr>Test č. 9</vt:lpstr>
      <vt:lpstr>Objekty 1</vt:lpstr>
      <vt:lpstr>Seznamy</vt:lpstr>
      <vt:lpstr>Test č. 10</vt:lpstr>
      <vt:lpstr>Formuláře 1</vt:lpstr>
      <vt:lpstr>Opakování látky formuláře</vt:lpstr>
      <vt:lpstr>Specializované příkazy v HTML</vt:lpstr>
      <vt:lpstr>Umístění stránek na server 1</vt:lpstr>
      <vt:lpstr>Umístění stránek na server 2</vt:lpstr>
      <vt:lpstr>Vlastní projekt</vt:lpstr>
      <vt:lpstr>Responzivnost stránek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stránek 1</dc:title>
  <dc:creator>Ondřej Pacner</dc:creator>
  <cp:lastModifiedBy>Ondřej Pacner</cp:lastModifiedBy>
  <cp:revision>13</cp:revision>
  <dcterms:created xsi:type="dcterms:W3CDTF">2023-03-18T11:07:20Z</dcterms:created>
  <dcterms:modified xsi:type="dcterms:W3CDTF">2023-11-04T08:30:37Z</dcterms:modified>
</cp:coreProperties>
</file>