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70" r:id="rId12"/>
    <p:sldId id="271" r:id="rId13"/>
    <p:sldId id="275"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0D002-3EEC-44C5-9A92-D9BC450185F3}"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715A8-E402-46E5-8220-7536F5F5E2B1}" type="slidenum">
              <a:rPr lang="en-US" smtClean="0"/>
              <a:t>‹#›</a:t>
            </a:fld>
            <a:endParaRPr lang="en-US"/>
          </a:p>
        </p:txBody>
      </p:sp>
    </p:spTree>
    <p:extLst>
      <p:ext uri="{BB962C8B-B14F-4D97-AF65-F5344CB8AC3E}">
        <p14:creationId xmlns:p14="http://schemas.microsoft.com/office/powerpoint/2010/main" val="4154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8715A8-E402-46E5-8220-7536F5F5E2B1}" type="slidenum">
              <a:rPr lang="en-US" smtClean="0"/>
              <a:t>2</a:t>
            </a:fld>
            <a:endParaRPr lang="en-US"/>
          </a:p>
        </p:txBody>
      </p:sp>
    </p:spTree>
    <p:extLst>
      <p:ext uri="{BB962C8B-B14F-4D97-AF65-F5344CB8AC3E}">
        <p14:creationId xmlns:p14="http://schemas.microsoft.com/office/powerpoint/2010/main" val="320593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used the pandas-</a:t>
            </a:r>
            <a:r>
              <a:rPr lang="en-US" dirty="0" err="1"/>
              <a:t>profiling.profilereport</a:t>
            </a:r>
            <a:r>
              <a:rPr lang="en-US" dirty="0"/>
              <a:t>() to generate an well-organized profile report. And Base on this I started my EDA.</a:t>
            </a:r>
          </a:p>
        </p:txBody>
      </p:sp>
      <p:sp>
        <p:nvSpPr>
          <p:cNvPr id="4" name="Slide Number Placeholder 3"/>
          <p:cNvSpPr>
            <a:spLocks noGrp="1"/>
          </p:cNvSpPr>
          <p:nvPr>
            <p:ph type="sldNum" sz="quarter" idx="5"/>
          </p:nvPr>
        </p:nvSpPr>
        <p:spPr/>
        <p:txBody>
          <a:bodyPr/>
          <a:lstStyle/>
          <a:p>
            <a:fld id="{2A8715A8-E402-46E5-8220-7536F5F5E2B1}" type="slidenum">
              <a:rPr lang="en-US" smtClean="0"/>
              <a:t>5</a:t>
            </a:fld>
            <a:endParaRPr lang="en-US"/>
          </a:p>
        </p:txBody>
      </p:sp>
    </p:spTree>
    <p:extLst>
      <p:ext uri="{BB962C8B-B14F-4D97-AF65-F5344CB8AC3E}">
        <p14:creationId xmlns:p14="http://schemas.microsoft.com/office/powerpoint/2010/main" val="201485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0F569-AC90-44EB-9EF4-4E5C2F5D823C}" type="datetime1">
              <a:rPr lang="en-US" smtClean="0"/>
              <a:t>12/17/2020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1977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12/17/2020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50454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12/17/2020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35704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12/17/2020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52697751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12/17/2020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92523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D8B30-1B71-45A1-8314-D59C86F581E1}" type="datetime1">
              <a:rPr lang="en-US" smtClean="0"/>
              <a:pPr/>
              <a:t>12/17/2020</a:t>
            </a:fld>
            <a:endParaRPr lang="en-US" b="1" dirty="0"/>
          </a:p>
        </p:txBody>
      </p:sp>
      <p:sp>
        <p:nvSpPr>
          <p:cNvPr id="5" name="Footer Placeholder 4"/>
          <p:cNvSpPr>
            <a:spLocks noGrp="1"/>
          </p:cNvSpPr>
          <p:nvPr>
            <p:ph type="ftr" sz="quarter" idx="11"/>
          </p:nvPr>
        </p:nvSpPr>
        <p:spPr/>
        <p:txBody>
          <a:bodyPr/>
          <a:lstStyle/>
          <a:p>
            <a:r>
              <a:rPr lang="en-US"/>
              <a:t>Sample Footer Text</a:t>
            </a:r>
            <a:endParaRPr lang="en-US" b="1" dirty="0"/>
          </a:p>
        </p:txBody>
      </p:sp>
      <p:sp>
        <p:nvSpPr>
          <p:cNvPr id="6" name="Slide Number Placeholder 5"/>
          <p:cNvSpPr>
            <a:spLocks noGrp="1"/>
          </p:cNvSpPr>
          <p:nvPr>
            <p:ph type="sldNum" sz="quarter" idx="12"/>
          </p:nvPr>
        </p:nvSpPr>
        <p:spPr/>
        <p:txBody>
          <a:body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885621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7D41-E8B7-4A0B-B861-3EC4AE88917D}" type="datetime1">
              <a:rPr lang="en-US" smtClean="0"/>
              <a:t>12/17/2020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258123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34823-0B19-4B4E-A643-7A3B0A3D24D6}" type="datetime1">
              <a:rPr lang="en-US" smtClean="0"/>
              <a:t>12/17/2020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0249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D79EF-17C8-45D8-9866-DAF5723FC604}" type="datetime1">
              <a:rPr lang="en-US" smtClean="0"/>
              <a:t>12/17/2020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22481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C2ADC-3680-4013-A757-E4663495DB98}" type="datetime1">
              <a:rPr lang="en-US" smtClean="0"/>
              <a:t>12/17/2020</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11727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51BA94-5DCA-4F19-960F-0FB2BD5EE85A}" type="datetime1">
              <a:rPr lang="en-US" smtClean="0"/>
              <a:t>12/17/2020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9331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ED947-38D9-44AC-8B89-E79758333B77}" type="datetime1">
              <a:rPr lang="en-US" smtClean="0"/>
              <a:t>12/17/2020</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7771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1E23F-BD3C-4F23-B116-2B758120C8AC}" type="datetime1">
              <a:rPr lang="en-US" smtClean="0"/>
              <a:t>12/17/2020</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81064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CFAA9-6D59-4D98-869E-ACBDB83B2CA4}" type="datetime1">
              <a:rPr lang="en-US" smtClean="0"/>
              <a:t>12/17/2020</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931828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410804-27E3-430A-BB42-B831260DE39A}" type="datetime1">
              <a:rPr lang="en-US" smtClean="0"/>
              <a:t>12/17/2020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2553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E22DE3-3D1A-4D53-B9A6-6C7463B8C992}" type="datetime1">
              <a:rPr lang="en-US" smtClean="0"/>
              <a:t>12/17/2020</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38045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CD8B30-1B71-45A1-8314-D59C86F581E1}" type="datetime1">
              <a:rPr lang="en-US" smtClean="0"/>
              <a:pPr/>
              <a:t>12/17/2020</a:t>
            </a:fld>
            <a:endParaRPr lang="en-US" b="1"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b="1"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7058530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6EDCD1-8CAB-4362-9732-E1D51A5D9577}"/>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Final Project:</a:t>
            </a:r>
            <a:br>
              <a:rPr lang="en-US" sz="5400"/>
            </a:br>
            <a:r>
              <a:rPr lang="en-US" sz="5400"/>
              <a:t>Data Analysis of Employee Attrition</a:t>
            </a:r>
          </a:p>
        </p:txBody>
      </p:sp>
      <p:sp>
        <p:nvSpPr>
          <p:cNvPr id="4" name="TextBox 3">
            <a:extLst>
              <a:ext uri="{FF2B5EF4-FFF2-40B4-BE49-F238E27FC236}">
                <a16:creationId xmlns:a16="http://schemas.microsoft.com/office/drawing/2014/main" id="{15AEB28B-C57C-4687-BF18-16FFED5BBE40}"/>
              </a:ext>
            </a:extLst>
          </p:cNvPr>
          <p:cNvSpPr txBox="1"/>
          <p:nvPr/>
        </p:nvSpPr>
        <p:spPr>
          <a:xfrm>
            <a:off x="7842761" y="999460"/>
            <a:ext cx="3123620" cy="4479852"/>
          </a:xfrm>
          <a:prstGeom prst="rect">
            <a:avLst/>
          </a:prstGeom>
        </p:spPr>
        <p:txBody>
          <a:bodyPr vert="horz" lIns="91440" tIns="45720" rIns="91440" bIns="45720" rtlCol="0" anchor="ctr">
            <a:normAutofit/>
          </a:bodyPr>
          <a:lstStyle/>
          <a:p>
            <a:pPr>
              <a:spcBef>
                <a:spcPts val="1000"/>
              </a:spcBef>
              <a:buClr>
                <a:schemeClr val="accent1"/>
              </a:buClr>
              <a:buSzPct val="80000"/>
            </a:pPr>
            <a:r>
              <a:rPr lang="en-US" sz="2000" dirty="0">
                <a:solidFill>
                  <a:schemeClr val="tx1">
                    <a:lumMod val="50000"/>
                    <a:lumOff val="50000"/>
                  </a:schemeClr>
                </a:solidFill>
              </a:rPr>
              <a:t>Presenter:</a:t>
            </a:r>
          </a:p>
          <a:p>
            <a:pPr>
              <a:spcBef>
                <a:spcPts val="1000"/>
              </a:spcBef>
              <a:buClr>
                <a:schemeClr val="accent1"/>
              </a:buClr>
              <a:buSzPct val="80000"/>
            </a:pPr>
            <a:r>
              <a:rPr lang="en-US" sz="2000" dirty="0">
                <a:solidFill>
                  <a:schemeClr val="tx1">
                    <a:lumMod val="50000"/>
                    <a:lumOff val="50000"/>
                  </a:schemeClr>
                </a:solidFill>
              </a:rPr>
              <a:t>Ziyang Guo</a:t>
            </a:r>
          </a:p>
        </p:txBody>
      </p:sp>
      <p:sp>
        <p:nvSpPr>
          <p:cNvPr id="23" name="Isosceles Triangle 22">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5" name="Straight Connector 24">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568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3EF82-3BAE-4275-9E23-8CDEB977C23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5AE54094-B73E-4A9C-A736-42CCEF95E594}"/>
              </a:ext>
            </a:extLst>
          </p:cNvPr>
          <p:cNvSpPr>
            <a:spLocks noGrp="1"/>
          </p:cNvSpPr>
          <p:nvPr>
            <p:ph idx="1"/>
          </p:nvPr>
        </p:nvSpPr>
        <p:spPr>
          <a:xfrm>
            <a:off x="741989" y="1477098"/>
            <a:ext cx="8596668" cy="4508066"/>
          </a:xfrm>
        </p:spPr>
        <p:txBody>
          <a:bodyPr/>
          <a:lstStyle/>
          <a:p>
            <a:r>
              <a:rPr lang="en-US" dirty="0"/>
              <a:t>Q1: What's the rate of the employees that have '</a:t>
            </a:r>
            <a:r>
              <a:rPr lang="en-US" dirty="0" err="1"/>
              <a:t>yearsAtCompany</a:t>
            </a:r>
            <a:r>
              <a:rPr lang="en-US" dirty="0"/>
              <a:t>' more than 5 years?</a:t>
            </a:r>
          </a:p>
          <a:p>
            <a:r>
              <a:rPr lang="en-US" dirty="0"/>
              <a:t>63.2%</a:t>
            </a:r>
          </a:p>
          <a:p>
            <a:r>
              <a:rPr lang="en-US" dirty="0"/>
              <a:t>Q2: What's the rate of the employees that have 'education' higher than 2 and '</a:t>
            </a:r>
            <a:r>
              <a:rPr lang="en-US" dirty="0" err="1"/>
              <a:t>YearsAtCompany</a:t>
            </a:r>
            <a:r>
              <a:rPr lang="en-US" dirty="0"/>
              <a:t>' over than5?</a:t>
            </a:r>
          </a:p>
          <a:p>
            <a:r>
              <a:rPr lang="en-US" dirty="0"/>
              <a:t>53.78%</a:t>
            </a:r>
          </a:p>
          <a:p>
            <a:r>
              <a:rPr lang="en-US" dirty="0"/>
              <a:t>Q3 What's the rate of those attrition employees whose '</a:t>
            </a:r>
            <a:r>
              <a:rPr lang="en-US" dirty="0" err="1"/>
              <a:t>MaritalStatus</a:t>
            </a:r>
            <a:r>
              <a:rPr lang="en-US" dirty="0"/>
              <a:t>' are single?</a:t>
            </a:r>
          </a:p>
          <a:p>
            <a:r>
              <a:rPr lang="en-US" dirty="0"/>
              <a:t>52.51%</a:t>
            </a:r>
          </a:p>
          <a:p>
            <a:r>
              <a:rPr lang="en-US" dirty="0"/>
              <a:t>Q4 what's the rate of those attrition employees whose '</a:t>
            </a:r>
            <a:r>
              <a:rPr lang="en-US" dirty="0" err="1"/>
              <a:t>EnvironmentSatisfaction</a:t>
            </a:r>
            <a:r>
              <a:rPr lang="en-US" dirty="0"/>
              <a:t>' are lower than 3?</a:t>
            </a:r>
          </a:p>
          <a:p>
            <a:r>
              <a:rPr lang="en-US" dirty="0"/>
              <a:t>77.65%</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235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77D3-8FD1-4E27-AA00-5027C475E339}"/>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C538FB92-36AC-46BE-B7A2-775C09C32E1B}"/>
              </a:ext>
            </a:extLst>
          </p:cNvPr>
          <p:cNvSpPr>
            <a:spLocks noGrp="1"/>
          </p:cNvSpPr>
          <p:nvPr>
            <p:ph idx="1"/>
          </p:nvPr>
        </p:nvSpPr>
        <p:spPr/>
        <p:txBody>
          <a:bodyPr>
            <a:normAutofit/>
          </a:bodyPr>
          <a:lstStyle/>
          <a:p>
            <a:r>
              <a:rPr lang="en-US" dirty="0"/>
              <a:t>Q5 What's the difference of these 4 rates in 2016 and 2020?</a:t>
            </a:r>
          </a:p>
          <a:p>
            <a:endParaRPr lang="en-US" dirty="0"/>
          </a:p>
          <a:p>
            <a:endParaRPr lang="en-US" dirty="0"/>
          </a:p>
          <a:p>
            <a:endParaRPr lang="en-US" dirty="0"/>
          </a:p>
          <a:p>
            <a:r>
              <a:rPr lang="en-US" dirty="0"/>
              <a:t>In Q5 I just use the second data which is the IBM employee sample in 2016. I turn the data in to </a:t>
            </a:r>
            <a:r>
              <a:rPr lang="en-US" dirty="0" err="1"/>
              <a:t>pandas.DataFrame</a:t>
            </a:r>
            <a:r>
              <a:rPr lang="en-US" dirty="0"/>
              <a:t>. </a:t>
            </a:r>
          </a:p>
        </p:txBody>
      </p:sp>
    </p:spTree>
    <p:extLst>
      <p:ext uri="{BB962C8B-B14F-4D97-AF65-F5344CB8AC3E}">
        <p14:creationId xmlns:p14="http://schemas.microsoft.com/office/powerpoint/2010/main" val="333601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9834-7C4D-4373-94CB-7341D165D39F}"/>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65A0DB0B-6CD0-4885-B0BD-00942BF37E24}"/>
              </a:ext>
            </a:extLst>
          </p:cNvPr>
          <p:cNvSpPr>
            <a:spLocks noGrp="1"/>
          </p:cNvSpPr>
          <p:nvPr>
            <p:ph idx="1"/>
          </p:nvPr>
        </p:nvSpPr>
        <p:spPr/>
        <p:txBody>
          <a:bodyPr/>
          <a:lstStyle/>
          <a:p>
            <a:r>
              <a:rPr lang="en-US" b="0" i="0" dirty="0">
                <a:solidFill>
                  <a:srgbClr val="000000"/>
                </a:solidFill>
                <a:effectLst/>
                <a:latin typeface="Helvetica Neue"/>
              </a:rPr>
              <a:t>Comparing the 2020's analysis and 2016's analysis, we can see that the rate of the employees that have '</a:t>
            </a:r>
            <a:r>
              <a:rPr lang="en-US" b="0" i="0" dirty="0" err="1">
                <a:solidFill>
                  <a:srgbClr val="000000"/>
                </a:solidFill>
                <a:effectLst/>
                <a:latin typeface="Helvetica Neue"/>
              </a:rPr>
              <a:t>YearsAtCompany</a:t>
            </a:r>
            <a:r>
              <a:rPr lang="en-US" b="0" i="0" dirty="0">
                <a:solidFill>
                  <a:srgbClr val="000000"/>
                </a:solidFill>
                <a:effectLst/>
                <a:latin typeface="Helvetica Neue"/>
              </a:rPr>
              <a:t>' more than 5 years increased 7.7%. That mean there are more employees who choose to stay longer in this company. And the rate of employees with education level higher than college and stayed in this company more than 5 years decreased about 2%. That means the education level structure in this company are really stable. The rate of the attrition employees who are single increased 2%. And the rate of those </a:t>
            </a:r>
            <a:r>
              <a:rPr lang="en-US" b="0" i="0" dirty="0" err="1">
                <a:solidFill>
                  <a:srgbClr val="000000"/>
                </a:solidFill>
                <a:effectLst/>
                <a:latin typeface="Helvetica Neue"/>
              </a:rPr>
              <a:t>trrition</a:t>
            </a:r>
            <a:r>
              <a:rPr lang="en-US" b="0" i="0" dirty="0">
                <a:solidFill>
                  <a:srgbClr val="000000"/>
                </a:solidFill>
                <a:effectLst/>
                <a:latin typeface="Helvetica Neue"/>
              </a:rPr>
              <a:t> employees' environment satisfaction increased 3%. According to these 2 changes, we can see that in these 4 years people's happiness in life and work is increasing.</a:t>
            </a:r>
            <a:endParaRPr lang="en-US" dirty="0"/>
          </a:p>
          <a:p>
            <a:endParaRPr lang="en-US" dirty="0"/>
          </a:p>
        </p:txBody>
      </p:sp>
    </p:spTree>
    <p:extLst>
      <p:ext uri="{BB962C8B-B14F-4D97-AF65-F5344CB8AC3E}">
        <p14:creationId xmlns:p14="http://schemas.microsoft.com/office/powerpoint/2010/main" val="209902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705A-7247-43D8-963A-5A62DAF08AB3}"/>
              </a:ext>
            </a:extLst>
          </p:cNvPr>
          <p:cNvSpPr>
            <a:spLocks noGrp="1"/>
          </p:cNvSpPr>
          <p:nvPr>
            <p:ph type="title"/>
          </p:nvPr>
        </p:nvSpPr>
        <p:spPr/>
        <p:txBody>
          <a:bodyPr/>
          <a:lstStyle/>
          <a:p>
            <a:r>
              <a:rPr lang="en-US" dirty="0"/>
              <a:t>Difficulties</a:t>
            </a:r>
          </a:p>
        </p:txBody>
      </p:sp>
      <p:sp>
        <p:nvSpPr>
          <p:cNvPr id="3" name="Content Placeholder 2">
            <a:extLst>
              <a:ext uri="{FF2B5EF4-FFF2-40B4-BE49-F238E27FC236}">
                <a16:creationId xmlns:a16="http://schemas.microsoft.com/office/drawing/2014/main" id="{A141A4AF-1032-47F0-B119-877F7F0031F7}"/>
              </a:ext>
            </a:extLst>
          </p:cNvPr>
          <p:cNvSpPr>
            <a:spLocks noGrp="1"/>
          </p:cNvSpPr>
          <p:nvPr>
            <p:ph idx="1"/>
          </p:nvPr>
        </p:nvSpPr>
        <p:spPr/>
        <p:txBody>
          <a:bodyPr/>
          <a:lstStyle/>
          <a:p>
            <a:r>
              <a:rPr lang="en-US" dirty="0"/>
              <a:t>I did a lot of research on how to use the Kaggle API.</a:t>
            </a:r>
          </a:p>
          <a:p>
            <a:r>
              <a:rPr lang="en-US" dirty="0"/>
              <a:t>And When I wrote my proposal I didn’t even know what is </a:t>
            </a:r>
            <a:r>
              <a:rPr lang="en-US" dirty="0" err="1"/>
              <a:t>Pandas_profiling</a:t>
            </a:r>
            <a:r>
              <a:rPr lang="en-US" dirty="0"/>
              <a:t>. I also spent 2-3 hours on learning how to use it and how to interpret it.</a:t>
            </a:r>
          </a:p>
          <a:p>
            <a:endParaRPr lang="en-US" dirty="0"/>
          </a:p>
        </p:txBody>
      </p:sp>
    </p:spTree>
    <p:extLst>
      <p:ext uri="{BB962C8B-B14F-4D97-AF65-F5344CB8AC3E}">
        <p14:creationId xmlns:p14="http://schemas.microsoft.com/office/powerpoint/2010/main" val="1420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22E1-CEFB-4B86-80F5-7424E019002A}"/>
              </a:ext>
            </a:extLst>
          </p:cNvPr>
          <p:cNvSpPr>
            <a:spLocks noGrp="1"/>
          </p:cNvSpPr>
          <p:nvPr>
            <p:ph type="title"/>
          </p:nvPr>
        </p:nvSpPr>
        <p:spPr/>
        <p:txBody>
          <a:bodyPr/>
          <a:lstStyle/>
          <a:p>
            <a:r>
              <a:rPr lang="en-US" dirty="0"/>
              <a:t>Conclusion:</a:t>
            </a:r>
          </a:p>
        </p:txBody>
      </p:sp>
      <p:pic>
        <p:nvPicPr>
          <p:cNvPr id="5" name="Content Placeholder 4">
            <a:extLst>
              <a:ext uri="{FF2B5EF4-FFF2-40B4-BE49-F238E27FC236}">
                <a16:creationId xmlns:a16="http://schemas.microsoft.com/office/drawing/2014/main" id="{DDB33A1F-874D-4CDC-BB6B-7CF3544A3505}"/>
              </a:ext>
            </a:extLst>
          </p:cNvPr>
          <p:cNvPicPr>
            <a:picLocks noGrp="1" noChangeAspect="1"/>
          </p:cNvPicPr>
          <p:nvPr>
            <p:ph idx="1"/>
          </p:nvPr>
        </p:nvPicPr>
        <p:blipFill>
          <a:blip r:embed="rId2"/>
          <a:stretch>
            <a:fillRect/>
          </a:stretch>
        </p:blipFill>
        <p:spPr>
          <a:xfrm>
            <a:off x="3672757" y="0"/>
            <a:ext cx="8519243" cy="6858000"/>
          </a:xfrm>
        </p:spPr>
      </p:pic>
    </p:spTree>
    <p:extLst>
      <p:ext uri="{BB962C8B-B14F-4D97-AF65-F5344CB8AC3E}">
        <p14:creationId xmlns:p14="http://schemas.microsoft.com/office/powerpoint/2010/main" val="329989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B962-D9FA-43C9-8AE7-CC1C917424D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86EC612-7924-4793-A182-101ECBD98591}"/>
              </a:ext>
            </a:extLst>
          </p:cNvPr>
          <p:cNvSpPr>
            <a:spLocks noGrp="1"/>
          </p:cNvSpPr>
          <p:nvPr>
            <p:ph idx="1"/>
          </p:nvPr>
        </p:nvSpPr>
        <p:spPr/>
        <p:txBody>
          <a:bodyPr>
            <a:normAutofit lnSpcReduction="10000"/>
          </a:bodyPr>
          <a:lstStyle/>
          <a:p>
            <a:r>
              <a:rPr lang="en-US" b="0" i="0" dirty="0">
                <a:solidFill>
                  <a:srgbClr val="000000"/>
                </a:solidFill>
                <a:effectLst/>
                <a:latin typeface="Helvetica Neue"/>
              </a:rPr>
              <a:t>The Pearson's correlation coefficient (r) is a measure of linear correlation between two variables. It's value lies between -1 and +1, -1 indicating total negative linear correlation, 0 indicating no linear correlation and 1 indicating total positive linear correlation. Furthermore, r is invariant under separate changes in location and scale of the two variables, implying that for a linear function the angle to the x-axis does not affect r.</a:t>
            </a:r>
            <a:br>
              <a:rPr lang="en-US" dirty="0"/>
            </a:br>
            <a:r>
              <a:rPr lang="en-US" b="0" i="0" dirty="0">
                <a:solidFill>
                  <a:srgbClr val="000000"/>
                </a:solidFill>
                <a:effectLst/>
                <a:latin typeface="Helvetica Neue"/>
              </a:rPr>
              <a:t>According to the Pearson's correlation plot, we can know that The Age, Environment satisfaction, Job involvement, Monthly income, Stok option level, Total Working years, Years at company, Years in current role, and Years with current manager are positive related to the attrition. The top 5 of them are Job level, Job involvement, Monthly income, Stock option level, and Year's in current role.</a:t>
            </a:r>
            <a:br>
              <a:rPr lang="en-US" dirty="0"/>
            </a:br>
            <a:r>
              <a:rPr lang="en-US" b="0" i="0" dirty="0">
                <a:solidFill>
                  <a:srgbClr val="000000"/>
                </a:solidFill>
                <a:effectLst/>
                <a:latin typeface="Helvetica Neue"/>
              </a:rPr>
              <a:t>In conclusion we can say that after these analysis above we finally figure out the top 5 factors that can lead to employee </a:t>
            </a:r>
            <a:r>
              <a:rPr lang="en-US" b="0" i="0" dirty="0" err="1">
                <a:solidFill>
                  <a:srgbClr val="000000"/>
                </a:solidFill>
                <a:effectLst/>
                <a:latin typeface="Helvetica Neue"/>
              </a:rPr>
              <a:t>quiting</a:t>
            </a:r>
            <a:r>
              <a:rPr lang="en-US" b="0" i="0" dirty="0">
                <a:solidFill>
                  <a:srgbClr val="000000"/>
                </a:solidFill>
                <a:effectLst/>
                <a:latin typeface="Helvetica Neue"/>
              </a:rPr>
              <a:t> a company.</a:t>
            </a:r>
            <a:endParaRPr lang="en-US" dirty="0"/>
          </a:p>
        </p:txBody>
      </p:sp>
    </p:spTree>
    <p:extLst>
      <p:ext uri="{BB962C8B-B14F-4D97-AF65-F5344CB8AC3E}">
        <p14:creationId xmlns:p14="http://schemas.microsoft.com/office/powerpoint/2010/main" val="18243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1070-991D-4F07-A4CE-5DC6E10F4C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3CD35F-C275-4FA0-8CCD-C15E865B81ED}"/>
              </a:ext>
            </a:extLst>
          </p:cNvPr>
          <p:cNvSpPr>
            <a:spLocks noGrp="1"/>
          </p:cNvSpPr>
          <p:nvPr>
            <p:ph idx="1"/>
          </p:nvPr>
        </p:nvSpPr>
        <p:spPr>
          <a:xfrm>
            <a:off x="662957" y="2172621"/>
            <a:ext cx="8596668" cy="3880773"/>
          </a:xfrm>
        </p:spPr>
        <p:txBody>
          <a:bodyPr>
            <a:normAutofit/>
          </a:bodyPr>
          <a:lstStyle/>
          <a:p>
            <a:pPr algn="ctr"/>
            <a:endParaRPr lang="en-US" sz="4000" dirty="0"/>
          </a:p>
          <a:p>
            <a:pPr algn="ctr"/>
            <a:endParaRPr lang="en-US" sz="4000" dirty="0"/>
          </a:p>
          <a:p>
            <a:pPr algn="ctr"/>
            <a:r>
              <a:rPr lang="en-US" sz="4000" dirty="0"/>
              <a:t>Thank you for listening</a:t>
            </a:r>
          </a:p>
        </p:txBody>
      </p:sp>
    </p:spTree>
    <p:extLst>
      <p:ext uri="{BB962C8B-B14F-4D97-AF65-F5344CB8AC3E}">
        <p14:creationId xmlns:p14="http://schemas.microsoft.com/office/powerpoint/2010/main" val="6515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CCA0-ED15-44F3-8894-0F2FA3838DEB}"/>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A3AEE24C-FE73-4ED2-8539-403C7CFA51EE}"/>
              </a:ext>
            </a:extLst>
          </p:cNvPr>
          <p:cNvSpPr>
            <a:spLocks noGrp="1"/>
          </p:cNvSpPr>
          <p:nvPr>
            <p:ph idx="1"/>
          </p:nvPr>
        </p:nvSpPr>
        <p:spPr/>
        <p:txBody>
          <a:bodyPr>
            <a:normAutofit/>
          </a:bodyPr>
          <a:lstStyle/>
          <a:p>
            <a:r>
              <a:rPr lang="en-US" sz="2400" b="0" i="0" dirty="0">
                <a:solidFill>
                  <a:srgbClr val="000000"/>
                </a:solidFill>
                <a:effectLst/>
                <a:latin typeface="Helvetica Neue"/>
              </a:rPr>
              <a:t>This project aims to uncover the factors that lead to employee attrition and explore important questions. Attrition is a problem that impacts all businesses, irrespective of geography, industry, and size of the company. Employee attrition leads to significant costs for a business, including the cost of business disruption, hiring new staff, and training new staff. I will use the IBM dataset to try to figure out the top five factors' lead to attrition. At last I am also going to find out how has it changed over this 4 years.</a:t>
            </a:r>
            <a:endParaRPr lang="en-US" sz="2400" dirty="0"/>
          </a:p>
        </p:txBody>
      </p:sp>
    </p:spTree>
    <p:extLst>
      <p:ext uri="{BB962C8B-B14F-4D97-AF65-F5344CB8AC3E}">
        <p14:creationId xmlns:p14="http://schemas.microsoft.com/office/powerpoint/2010/main" val="300181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1C56C13-6C9C-421C-AECC-DA094F56CD5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2.Data Summary</a:t>
            </a:r>
          </a:p>
        </p:txBody>
      </p:sp>
      <p:sp>
        <p:nvSpPr>
          <p:cNvPr id="3" name="Content Placeholder 2">
            <a:extLst>
              <a:ext uri="{FF2B5EF4-FFF2-40B4-BE49-F238E27FC236}">
                <a16:creationId xmlns:a16="http://schemas.microsoft.com/office/drawing/2014/main" id="{1EAB3A6B-6F5F-4EDE-93D0-FB3509041EFC}"/>
              </a:ext>
            </a:extLst>
          </p:cNvPr>
          <p:cNvSpPr>
            <a:spLocks noGrp="1"/>
          </p:cNvSpPr>
          <p:nvPr>
            <p:ph idx="1"/>
          </p:nvPr>
        </p:nvSpPr>
        <p:spPr>
          <a:xfrm>
            <a:off x="673754" y="2160590"/>
            <a:ext cx="3973943" cy="3440110"/>
          </a:xfrm>
        </p:spPr>
        <p:txBody>
          <a:bodyPr>
            <a:normAutofit/>
          </a:bodyPr>
          <a:lstStyle/>
          <a:p>
            <a:r>
              <a:rPr lang="en-US">
                <a:solidFill>
                  <a:schemeClr val="bg1"/>
                </a:solidFill>
              </a:rPr>
              <a:t>I choose 2 datasets from Kaggle. One of them is IBM employees sample in 2020.The other one is the IBM employees sample in 2016. These 2 datasets include similar contents. I downloaded the first dataset and turn it into pandas DataFrame.</a:t>
            </a:r>
          </a:p>
          <a:p>
            <a:endParaRPr lang="en-US">
              <a:solidFill>
                <a:schemeClr val="bg1"/>
              </a:solidFill>
            </a:endParaRPr>
          </a:p>
        </p:txBody>
      </p:sp>
      <p:pic>
        <p:nvPicPr>
          <p:cNvPr id="5" name="Picture 4">
            <a:extLst>
              <a:ext uri="{FF2B5EF4-FFF2-40B4-BE49-F238E27FC236}">
                <a16:creationId xmlns:a16="http://schemas.microsoft.com/office/drawing/2014/main" id="{247B9AB7-B8D6-48FF-8E3C-DDF349D1824B}"/>
              </a:ext>
            </a:extLst>
          </p:cNvPr>
          <p:cNvPicPr>
            <a:picLocks noChangeAspect="1"/>
          </p:cNvPicPr>
          <p:nvPr/>
        </p:nvPicPr>
        <p:blipFill rotWithShape="1">
          <a:blip r:embed="rId2"/>
          <a:srcRect l="3516" r="15044" b="-1"/>
          <a:stretch/>
        </p:blipFill>
        <p:spPr>
          <a:xfrm>
            <a:off x="5982346" y="1196439"/>
            <a:ext cx="5964429" cy="5163264"/>
          </a:xfrm>
          <a:prstGeom prst="rect">
            <a:avLst/>
          </a:prstGeom>
        </p:spPr>
      </p:pic>
      <p:sp>
        <p:nvSpPr>
          <p:cNvPr id="37" name="Isosceles Triangle 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2558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58D2-C01F-4BD4-AB74-DE1EFB834833}"/>
              </a:ext>
            </a:extLst>
          </p:cNvPr>
          <p:cNvSpPr>
            <a:spLocks noGrp="1"/>
          </p:cNvSpPr>
          <p:nvPr>
            <p:ph type="title"/>
          </p:nvPr>
        </p:nvSpPr>
        <p:spPr>
          <a:xfrm>
            <a:off x="677334" y="609600"/>
            <a:ext cx="8596668" cy="1320800"/>
          </a:xfrm>
        </p:spPr>
        <p:txBody>
          <a:bodyPr>
            <a:normAutofit/>
          </a:bodyPr>
          <a:lstStyle/>
          <a:p>
            <a:r>
              <a:rPr lang="en-US" dirty="0"/>
              <a:t>2.Data Summary</a:t>
            </a:r>
          </a:p>
        </p:txBody>
      </p:sp>
      <p:sp>
        <p:nvSpPr>
          <p:cNvPr id="3" name="Content Placeholder 2">
            <a:extLst>
              <a:ext uri="{FF2B5EF4-FFF2-40B4-BE49-F238E27FC236}">
                <a16:creationId xmlns:a16="http://schemas.microsoft.com/office/drawing/2014/main" id="{F0EFE1E1-DCAD-405B-A931-779D40EBB437}"/>
              </a:ext>
            </a:extLst>
          </p:cNvPr>
          <p:cNvSpPr>
            <a:spLocks noGrp="1"/>
          </p:cNvSpPr>
          <p:nvPr>
            <p:ph idx="1"/>
          </p:nvPr>
        </p:nvSpPr>
        <p:spPr>
          <a:xfrm>
            <a:off x="677332" y="2160589"/>
            <a:ext cx="4410718" cy="3880773"/>
          </a:xfrm>
        </p:spPr>
        <p:txBody>
          <a:bodyPr>
            <a:normAutofit/>
          </a:bodyPr>
          <a:lstStyle/>
          <a:p>
            <a:r>
              <a:rPr lang="en-US" sz="2800" dirty="0"/>
              <a:t>For the second dataset, I used the Kaggle API to get the data.</a:t>
            </a:r>
          </a:p>
          <a:p>
            <a:endParaRPr lang="en-US" dirty="0"/>
          </a:p>
        </p:txBody>
      </p:sp>
      <p:pic>
        <p:nvPicPr>
          <p:cNvPr id="6" name="Picture 5">
            <a:extLst>
              <a:ext uri="{FF2B5EF4-FFF2-40B4-BE49-F238E27FC236}">
                <a16:creationId xmlns:a16="http://schemas.microsoft.com/office/drawing/2014/main" id="{C9B939A3-BED3-481C-A3A4-BFCFE3480D8A}"/>
              </a:ext>
            </a:extLst>
          </p:cNvPr>
          <p:cNvPicPr>
            <a:picLocks noChangeAspect="1"/>
          </p:cNvPicPr>
          <p:nvPr/>
        </p:nvPicPr>
        <p:blipFill>
          <a:blip r:embed="rId2"/>
          <a:stretch>
            <a:fillRect/>
          </a:stretch>
        </p:blipFill>
        <p:spPr>
          <a:xfrm>
            <a:off x="5324071" y="1613133"/>
            <a:ext cx="6838290" cy="2051488"/>
          </a:xfrm>
          <a:prstGeom prst="rect">
            <a:avLst/>
          </a:prstGeom>
        </p:spPr>
      </p:pic>
      <p:pic>
        <p:nvPicPr>
          <p:cNvPr id="8" name="Picture 7">
            <a:extLst>
              <a:ext uri="{FF2B5EF4-FFF2-40B4-BE49-F238E27FC236}">
                <a16:creationId xmlns:a16="http://schemas.microsoft.com/office/drawing/2014/main" id="{755527F2-E68B-4C88-B21E-CD00F54BFFEE}"/>
              </a:ext>
            </a:extLst>
          </p:cNvPr>
          <p:cNvPicPr>
            <a:picLocks noChangeAspect="1"/>
          </p:cNvPicPr>
          <p:nvPr/>
        </p:nvPicPr>
        <p:blipFill>
          <a:blip r:embed="rId3"/>
          <a:stretch>
            <a:fillRect/>
          </a:stretch>
        </p:blipFill>
        <p:spPr>
          <a:xfrm>
            <a:off x="5324072" y="4386021"/>
            <a:ext cx="6838290" cy="1042838"/>
          </a:xfrm>
          <a:prstGeom prst="rect">
            <a:avLst/>
          </a:prstGeom>
        </p:spPr>
      </p:pic>
    </p:spTree>
    <p:extLst>
      <p:ext uri="{BB962C8B-B14F-4D97-AF65-F5344CB8AC3E}">
        <p14:creationId xmlns:p14="http://schemas.microsoft.com/office/powerpoint/2010/main" val="242004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2F777D0-07EA-4435-B3A6-CED1773EC169}"/>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3" name="Content Placeholder 2">
            <a:extLst>
              <a:ext uri="{FF2B5EF4-FFF2-40B4-BE49-F238E27FC236}">
                <a16:creationId xmlns:a16="http://schemas.microsoft.com/office/drawing/2014/main" id="{82041B86-C038-42A8-9CDD-D591366A881E}"/>
              </a:ext>
            </a:extLst>
          </p:cNvPr>
          <p:cNvSpPr>
            <a:spLocks noGrp="1"/>
          </p:cNvSpPr>
          <p:nvPr>
            <p:ph idx="1"/>
          </p:nvPr>
        </p:nvSpPr>
        <p:spPr>
          <a:xfrm>
            <a:off x="673754" y="2160590"/>
            <a:ext cx="3973943" cy="3440110"/>
          </a:xfrm>
        </p:spPr>
        <p:txBody>
          <a:bodyPr>
            <a:normAutofit/>
          </a:bodyPr>
          <a:lstStyle/>
          <a:p>
            <a:r>
              <a:rPr lang="en-US">
                <a:solidFill>
                  <a:schemeClr val="bg1"/>
                </a:solidFill>
              </a:rPr>
              <a:t>First:</a:t>
            </a:r>
          </a:p>
        </p:txBody>
      </p:sp>
      <p:pic>
        <p:nvPicPr>
          <p:cNvPr id="5" name="Picture 4">
            <a:extLst>
              <a:ext uri="{FF2B5EF4-FFF2-40B4-BE49-F238E27FC236}">
                <a16:creationId xmlns:a16="http://schemas.microsoft.com/office/drawing/2014/main" id="{7036973B-B68F-4862-A3FB-5B7D78D2618D}"/>
              </a:ext>
            </a:extLst>
          </p:cNvPr>
          <p:cNvPicPr>
            <a:picLocks noChangeAspect="1"/>
          </p:cNvPicPr>
          <p:nvPr/>
        </p:nvPicPr>
        <p:blipFill>
          <a:blip r:embed="rId3"/>
          <a:stretch>
            <a:fillRect/>
          </a:stretch>
        </p:blipFill>
        <p:spPr>
          <a:xfrm>
            <a:off x="6096001" y="979580"/>
            <a:ext cx="5143500" cy="4886324"/>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4571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37BA91F-F353-4BBB-A94F-36ED6CC8372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9" name="Content Placeholder 8">
            <a:extLst>
              <a:ext uri="{FF2B5EF4-FFF2-40B4-BE49-F238E27FC236}">
                <a16:creationId xmlns:a16="http://schemas.microsoft.com/office/drawing/2014/main" id="{740039B8-69EA-4FB8-A070-21AF4588CA66}"/>
              </a:ext>
            </a:extLst>
          </p:cNvPr>
          <p:cNvSpPr>
            <a:spLocks noGrp="1"/>
          </p:cNvSpPr>
          <p:nvPr>
            <p:ph idx="1"/>
          </p:nvPr>
        </p:nvSpPr>
        <p:spPr>
          <a:xfrm>
            <a:off x="673754" y="2160590"/>
            <a:ext cx="3973943" cy="3440110"/>
          </a:xfrm>
        </p:spPr>
        <p:txBody>
          <a:bodyPr>
            <a:normAutofit/>
          </a:bodyPr>
          <a:lstStyle/>
          <a:p>
            <a:r>
              <a:rPr lang="en-US" dirty="0">
                <a:solidFill>
                  <a:schemeClr val="bg1"/>
                </a:solidFill>
              </a:rPr>
              <a:t>Then I just do the exploratory analysis for most of the columns in the dataset.</a:t>
            </a:r>
          </a:p>
        </p:txBody>
      </p:sp>
      <p:pic>
        <p:nvPicPr>
          <p:cNvPr id="5" name="Content Placeholder 4">
            <a:extLst>
              <a:ext uri="{FF2B5EF4-FFF2-40B4-BE49-F238E27FC236}">
                <a16:creationId xmlns:a16="http://schemas.microsoft.com/office/drawing/2014/main" id="{0560F445-1B7E-4F27-82D7-F4FF7D8BF81C}"/>
              </a:ext>
            </a:extLst>
          </p:cNvPr>
          <p:cNvPicPr>
            <a:picLocks noChangeAspect="1"/>
          </p:cNvPicPr>
          <p:nvPr/>
        </p:nvPicPr>
        <p:blipFill>
          <a:blip r:embed="rId2"/>
          <a:stretch>
            <a:fillRect/>
          </a:stretch>
        </p:blipFill>
        <p:spPr>
          <a:xfrm>
            <a:off x="5559378" y="278969"/>
            <a:ext cx="6240761" cy="5920353"/>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0755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42C9E43-FD15-4A30-B8B0-50B2D6C076BC}"/>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3.EDAs&amp; Approaches</a:t>
            </a:r>
          </a:p>
        </p:txBody>
      </p:sp>
      <p:sp>
        <p:nvSpPr>
          <p:cNvPr id="9" name="Content Placeholder 8">
            <a:extLst>
              <a:ext uri="{FF2B5EF4-FFF2-40B4-BE49-F238E27FC236}">
                <a16:creationId xmlns:a16="http://schemas.microsoft.com/office/drawing/2014/main" id="{CA189E40-706B-439F-A71B-2BB04DA7D88D}"/>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p:txBody>
      </p:sp>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EF7F8286-77ED-42EC-99D2-7A78CB1AA96B}"/>
              </a:ext>
            </a:extLst>
          </p:cNvPr>
          <p:cNvPicPr>
            <a:picLocks noChangeAspect="1"/>
          </p:cNvPicPr>
          <p:nvPr/>
        </p:nvPicPr>
        <p:blipFill>
          <a:blip r:embed="rId2"/>
          <a:stretch>
            <a:fillRect/>
          </a:stretch>
        </p:blipFill>
        <p:spPr>
          <a:xfrm>
            <a:off x="3828081" y="0"/>
            <a:ext cx="8376348" cy="6858000"/>
          </a:xfrm>
          <a:prstGeom prst="rect">
            <a:avLst/>
          </a:prstGeom>
        </p:spPr>
      </p:pic>
    </p:spTree>
    <p:extLst>
      <p:ext uri="{BB962C8B-B14F-4D97-AF65-F5344CB8AC3E}">
        <p14:creationId xmlns:p14="http://schemas.microsoft.com/office/powerpoint/2010/main" val="287519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BB17-58B1-41A9-9D27-745E2C0A99A9}"/>
              </a:ext>
            </a:extLst>
          </p:cNvPr>
          <p:cNvSpPr>
            <a:spLocks noGrp="1"/>
          </p:cNvSpPr>
          <p:nvPr>
            <p:ph type="title"/>
          </p:nvPr>
        </p:nvSpPr>
        <p:spPr/>
        <p:txBody>
          <a:bodyPr/>
          <a:lstStyle/>
          <a:p>
            <a:r>
              <a:rPr lang="en-US" dirty="0"/>
              <a:t>EDAs&amp; Approaches</a:t>
            </a:r>
          </a:p>
        </p:txBody>
      </p:sp>
      <p:sp>
        <p:nvSpPr>
          <p:cNvPr id="3" name="Content Placeholder 2">
            <a:extLst>
              <a:ext uri="{FF2B5EF4-FFF2-40B4-BE49-F238E27FC236}">
                <a16:creationId xmlns:a16="http://schemas.microsoft.com/office/drawing/2014/main" id="{5FE0B299-2D73-416D-96F4-900DAADB8EDA}"/>
              </a:ext>
            </a:extLst>
          </p:cNvPr>
          <p:cNvSpPr>
            <a:spLocks noGrp="1"/>
          </p:cNvSpPr>
          <p:nvPr>
            <p:ph idx="1"/>
          </p:nvPr>
        </p:nvSpPr>
        <p:spPr/>
        <p:txBody>
          <a:bodyPr>
            <a:normAutofit/>
          </a:bodyPr>
          <a:lstStyle/>
          <a:p>
            <a:r>
              <a:rPr lang="en-US" sz="2800" dirty="0"/>
              <a:t>After the EDAs, I get a conclusion that the employee attrition could be caused by multiple factors.</a:t>
            </a:r>
          </a:p>
          <a:p>
            <a:r>
              <a:rPr lang="en-US" sz="2800" dirty="0"/>
              <a:t>My Research questions may help to find out those factors.</a:t>
            </a:r>
          </a:p>
        </p:txBody>
      </p:sp>
    </p:spTree>
    <p:extLst>
      <p:ext uri="{BB962C8B-B14F-4D97-AF65-F5344CB8AC3E}">
        <p14:creationId xmlns:p14="http://schemas.microsoft.com/office/powerpoint/2010/main" val="199170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9739-752E-4F99-AC7B-958E6C1B626A}"/>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1CD6CCE6-2D33-4B55-98FC-228B527AC121}"/>
              </a:ext>
            </a:extLst>
          </p:cNvPr>
          <p:cNvSpPr>
            <a:spLocks noGrp="1"/>
          </p:cNvSpPr>
          <p:nvPr>
            <p:ph idx="1"/>
          </p:nvPr>
        </p:nvSpPr>
        <p:spPr/>
        <p:txBody>
          <a:bodyPr/>
          <a:lstStyle/>
          <a:p>
            <a:r>
              <a:rPr lang="en-US" dirty="0"/>
              <a:t>Q1: What's the rate of the employees that have '</a:t>
            </a:r>
            <a:r>
              <a:rPr lang="en-US" dirty="0" err="1"/>
              <a:t>yearsAtCompany</a:t>
            </a:r>
            <a:r>
              <a:rPr lang="en-US" dirty="0"/>
              <a:t>' more than 5 years?</a:t>
            </a:r>
          </a:p>
          <a:p>
            <a:r>
              <a:rPr lang="en-US" dirty="0"/>
              <a:t>Q2: What's the rate of the employees that have 'education' higher than 2 and '</a:t>
            </a:r>
            <a:r>
              <a:rPr lang="en-US" dirty="0" err="1"/>
              <a:t>YearsAtCompany</a:t>
            </a:r>
            <a:r>
              <a:rPr lang="en-US" dirty="0"/>
              <a:t>' over than5?</a:t>
            </a:r>
          </a:p>
          <a:p>
            <a:r>
              <a:rPr lang="en-US" dirty="0"/>
              <a:t>Q3 What's the rate of those attrition employees whose '</a:t>
            </a:r>
            <a:r>
              <a:rPr lang="en-US" dirty="0" err="1"/>
              <a:t>MaritalStatus</a:t>
            </a:r>
            <a:r>
              <a:rPr lang="en-US" dirty="0"/>
              <a:t>' are single?</a:t>
            </a:r>
          </a:p>
          <a:p>
            <a:r>
              <a:rPr lang="en-US" dirty="0"/>
              <a:t>Q4 what's the rate of those attrition employees whose '</a:t>
            </a:r>
            <a:r>
              <a:rPr lang="en-US" dirty="0" err="1"/>
              <a:t>EnvironmentSatisfaction</a:t>
            </a:r>
            <a:r>
              <a:rPr lang="en-US" dirty="0"/>
              <a:t>' are lower than 3?</a:t>
            </a:r>
          </a:p>
          <a:p>
            <a:r>
              <a:rPr lang="en-US" dirty="0"/>
              <a:t>Q5 What's the difference of these 4 rates in 2016 and 2020?</a:t>
            </a:r>
          </a:p>
        </p:txBody>
      </p:sp>
    </p:spTree>
    <p:extLst>
      <p:ext uri="{BB962C8B-B14F-4D97-AF65-F5344CB8AC3E}">
        <p14:creationId xmlns:p14="http://schemas.microsoft.com/office/powerpoint/2010/main" val="1266874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859</Words>
  <Application>Microsoft Office PowerPoint</Application>
  <PresentationFormat>Widescreen</PresentationFormat>
  <Paragraphs>54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Helvetica Neue</vt:lpstr>
      <vt:lpstr>Arial</vt:lpstr>
      <vt:lpstr>Calibri</vt:lpstr>
      <vt:lpstr>Trebuchet MS</vt:lpstr>
      <vt:lpstr>Wingdings 3</vt:lpstr>
      <vt:lpstr>Facet</vt:lpstr>
      <vt:lpstr>Final Project: Data Analysis of Employee Attrition</vt:lpstr>
      <vt:lpstr>1. Introduction:</vt:lpstr>
      <vt:lpstr>2.Data Summary</vt:lpstr>
      <vt:lpstr>2.Data Summary</vt:lpstr>
      <vt:lpstr>3.EDAs&amp; Approaches</vt:lpstr>
      <vt:lpstr>3.EDAs&amp; Approaches</vt:lpstr>
      <vt:lpstr>3.EDAs&amp; Approaches</vt:lpstr>
      <vt:lpstr>EDAs&amp; Approaches</vt:lpstr>
      <vt:lpstr>Research questions</vt:lpstr>
      <vt:lpstr>Research questions</vt:lpstr>
      <vt:lpstr>Research questions</vt:lpstr>
      <vt:lpstr>Research questions:</vt:lpstr>
      <vt:lpstr>Difficulties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Analysis of Employee Attrition</dc:title>
  <dc:creator>郭 子洋</dc:creator>
  <cp:lastModifiedBy>郭 子洋</cp:lastModifiedBy>
  <cp:revision>8</cp:revision>
  <dcterms:created xsi:type="dcterms:W3CDTF">2020-12-16T09:09:28Z</dcterms:created>
  <dcterms:modified xsi:type="dcterms:W3CDTF">2020-12-17T02:29:44Z</dcterms:modified>
</cp:coreProperties>
</file>