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86" r:id="rId16"/>
    <p:sldId id="289" r:id="rId17"/>
    <p:sldId id="270" r:id="rId18"/>
    <p:sldId id="271" r:id="rId19"/>
    <p:sldId id="272" r:id="rId20"/>
    <p:sldId id="273" r:id="rId21"/>
    <p:sldId id="287" r:id="rId22"/>
    <p:sldId id="274" r:id="rId23"/>
    <p:sldId id="275" r:id="rId24"/>
    <p:sldId id="276" r:id="rId25"/>
    <p:sldId id="277" r:id="rId26"/>
    <p:sldId id="278" r:id="rId27"/>
    <p:sldId id="279" r:id="rId28"/>
    <p:sldId id="280" r:id="rId29"/>
    <p:sldId id="281" r:id="rId30"/>
    <p:sldId id="282" r:id="rId31"/>
    <p:sldId id="283" r:id="rId32"/>
    <p:sldId id="290" r:id="rId33"/>
    <p:sldId id="288" r:id="rId34"/>
  </p:sldIdLst>
  <p:sldSz cx="4610100" cy="3460750"/>
  <p:notesSz cx="4610100" cy="3460750"/>
  <p:custDataLst>
    <p:tags r:id="rId36"/>
  </p:custDataLst>
  <p:defaultTextStyle>
    <a:defPPr>
      <a:defRPr kern="0"/>
    </a:defPPr>
  </p:defaultTextStyle>
  <p:extLst>
    <p:ext uri="{EFAFB233-063F-42B5-8137-9DF3F51BA10A}">
      <p15:sldGuideLst xmlns:p15="http://schemas.microsoft.com/office/powerpoint/2012/main">
        <p15:guide id="1" orient="horz" pos="2902" userDrawn="1">
          <p15:clr>
            <a:srgbClr val="A4A3A4"/>
          </p15:clr>
        </p15:guide>
        <p15:guide id="2" pos="223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48"/>
  </p:normalViewPr>
  <p:slideViewPr>
    <p:cSldViewPr showGuides="1">
      <p:cViewPr varScale="1">
        <p:scale>
          <a:sx n="231" d="100"/>
          <a:sy n="231" d="100"/>
        </p:scale>
        <p:origin x="1496" y="176"/>
      </p:cViewPr>
      <p:guideLst>
        <p:guide orient="horz" pos="2902"/>
        <p:guide pos="2238"/>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1342905" cy="65717"/>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1755389" y="0"/>
            <a:ext cx="1342905" cy="65717"/>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2024/7/8</a:t>
            </a:fld>
            <a:endParaRPr lang="zh-CN" altLang="en-US"/>
          </a:p>
        </p:txBody>
      </p:sp>
      <p:sp>
        <p:nvSpPr>
          <p:cNvPr id="4" name="幻灯片图像占位符 3"/>
          <p:cNvSpPr>
            <a:spLocks noGrp="1" noRot="1" noChangeAspect="1"/>
          </p:cNvSpPr>
          <p:nvPr>
            <p:ph type="sldImg" idx="2"/>
          </p:nvPr>
        </p:nvSpPr>
        <p:spPr>
          <a:xfrm>
            <a:off x="1156567" y="163725"/>
            <a:ext cx="785879" cy="442057"/>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309901" y="630340"/>
            <a:ext cx="2479209" cy="515733"/>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1244081"/>
            <a:ext cx="1342905" cy="6571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1755389" y="1244081"/>
            <a:ext cx="1342905" cy="6571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1255713" y="163513"/>
            <a:ext cx="588962" cy="442912"/>
          </a:xfrm>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45757" y="1072832"/>
            <a:ext cx="3918585" cy="726757"/>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691515" y="1938020"/>
            <a:ext cx="3227070" cy="865187"/>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600" b="0" i="0">
                <a:solidFill>
                  <a:schemeClr val="bg1"/>
                </a:solidFill>
                <a:latin typeface="Arial" panose="020B0604020202020204"/>
                <a:cs typeface="Arial" panose="020B0604020202020204"/>
              </a:defRPr>
            </a:lvl1pPr>
          </a:lstStyle>
          <a:p>
            <a:pPr marL="12700">
              <a:lnSpc>
                <a:spcPct val="100000"/>
              </a:lnSpc>
              <a:spcBef>
                <a:spcPts val="40"/>
              </a:spcBef>
            </a:pPr>
            <a:r>
              <a:rPr dirty="0"/>
              <a:t>2nd</a:t>
            </a:r>
            <a:r>
              <a:rPr spc="-35" dirty="0"/>
              <a:t> </a:t>
            </a:r>
            <a:r>
              <a:rPr dirty="0"/>
              <a:t>July</a:t>
            </a:r>
            <a:r>
              <a:rPr spc="-30" dirty="0"/>
              <a:t> </a:t>
            </a:r>
            <a:r>
              <a:rPr spc="-20" dirty="0"/>
              <a:t>2024</a:t>
            </a:r>
          </a:p>
        </p:txBody>
      </p:sp>
      <p:sp>
        <p:nvSpPr>
          <p:cNvPr id="5" name="Holder 5"/>
          <p:cNvSpPr>
            <a:spLocks noGrp="1"/>
          </p:cNvSpPr>
          <p:nvPr>
            <p:ph type="dt" sz="half" idx="6"/>
          </p:nvPr>
        </p:nvSpPr>
        <p:spPr/>
        <p:txBody>
          <a:bodyPr lIns="0" tIns="0" rIns="0" bIns="0"/>
          <a:lstStyle>
            <a:lvl1pPr>
              <a:defRPr sz="600" b="0" i="0">
                <a:solidFill>
                  <a:schemeClr val="bg1"/>
                </a:solidFill>
                <a:latin typeface="Noto Sans CJK HK"/>
                <a:cs typeface="Noto Sans CJK HK"/>
              </a:defRPr>
            </a:lvl1pPr>
          </a:lstStyle>
          <a:p>
            <a:pPr marL="12700">
              <a:lnSpc>
                <a:spcPct val="100000"/>
              </a:lnSpc>
              <a:spcBef>
                <a:spcPts val="85"/>
              </a:spcBef>
            </a:pPr>
            <a:r>
              <a:rPr spc="25" dirty="0"/>
              <a:t>设计性实验  结题答辩</a:t>
            </a:r>
          </a:p>
        </p:txBody>
      </p:sp>
      <p:sp>
        <p:nvSpPr>
          <p:cNvPr id="6" name="Holder 6"/>
          <p:cNvSpPr>
            <a:spLocks noGrp="1"/>
          </p:cNvSpPr>
          <p:nvPr>
            <p:ph type="sldNum" sz="quarter" idx="7"/>
          </p:nvPr>
        </p:nvSpPr>
        <p:spPr/>
        <p:txBody>
          <a:bodyPr lIns="0" tIns="0" rIns="0" bIns="0"/>
          <a:lstStyle>
            <a:lvl1pPr>
              <a:defRPr sz="600" b="0" i="0">
                <a:solidFill>
                  <a:schemeClr val="bg1"/>
                </a:solidFill>
                <a:latin typeface="Arial" panose="020B0604020202020204"/>
                <a:cs typeface="Arial" panose="020B0604020202020204"/>
              </a:defRPr>
            </a:lvl1pPr>
          </a:lstStyle>
          <a:p>
            <a:pPr marL="80010">
              <a:lnSpc>
                <a:spcPct val="100000"/>
              </a:lnSpc>
              <a:spcBef>
                <a:spcPts val="40"/>
              </a:spcBef>
            </a:pPr>
            <a:fld id="{81D60167-4931-47E6-BA6A-407CBD079E47}" type="slidenum">
              <a:rPr dirty="0"/>
              <a:t>‹#›</a:t>
            </a:fld>
            <a:r>
              <a:rPr spc="-10" dirty="0"/>
              <a:t> </a:t>
            </a:r>
            <a:r>
              <a:rPr dirty="0"/>
              <a:t>/</a:t>
            </a:r>
            <a:r>
              <a:rPr spc="-5" dirty="0"/>
              <a:t> </a:t>
            </a:r>
            <a:r>
              <a:rPr spc="-35" dirty="0"/>
              <a:t>28</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defRPr sz="600" b="0" i="0">
                <a:solidFill>
                  <a:schemeClr val="bg1"/>
                </a:solidFill>
                <a:latin typeface="Arial" panose="020B0604020202020204"/>
                <a:cs typeface="Arial" panose="020B0604020202020204"/>
              </a:defRPr>
            </a:lvl1pPr>
          </a:lstStyle>
          <a:p>
            <a:pPr marL="12700">
              <a:lnSpc>
                <a:spcPct val="100000"/>
              </a:lnSpc>
              <a:spcBef>
                <a:spcPts val="40"/>
              </a:spcBef>
            </a:pPr>
            <a:r>
              <a:rPr dirty="0"/>
              <a:t>2nd</a:t>
            </a:r>
            <a:r>
              <a:rPr spc="-35" dirty="0"/>
              <a:t> </a:t>
            </a:r>
            <a:r>
              <a:rPr dirty="0"/>
              <a:t>July</a:t>
            </a:r>
            <a:r>
              <a:rPr spc="-30" dirty="0"/>
              <a:t> </a:t>
            </a:r>
            <a:r>
              <a:rPr spc="-20" dirty="0"/>
              <a:t>2024</a:t>
            </a:r>
          </a:p>
        </p:txBody>
      </p:sp>
      <p:sp>
        <p:nvSpPr>
          <p:cNvPr id="5" name="Holder 5"/>
          <p:cNvSpPr>
            <a:spLocks noGrp="1"/>
          </p:cNvSpPr>
          <p:nvPr>
            <p:ph type="dt" sz="half" idx="6"/>
          </p:nvPr>
        </p:nvSpPr>
        <p:spPr/>
        <p:txBody>
          <a:bodyPr lIns="0" tIns="0" rIns="0" bIns="0"/>
          <a:lstStyle>
            <a:lvl1pPr>
              <a:defRPr sz="600" b="0" i="0">
                <a:solidFill>
                  <a:schemeClr val="bg1"/>
                </a:solidFill>
                <a:latin typeface="Noto Sans CJK HK"/>
                <a:cs typeface="Noto Sans CJK HK"/>
              </a:defRPr>
            </a:lvl1pPr>
          </a:lstStyle>
          <a:p>
            <a:pPr marL="12700">
              <a:lnSpc>
                <a:spcPct val="100000"/>
              </a:lnSpc>
              <a:spcBef>
                <a:spcPts val="85"/>
              </a:spcBef>
            </a:pPr>
            <a:r>
              <a:rPr spc="25" dirty="0"/>
              <a:t>设计性实验  结题答辩</a:t>
            </a:r>
          </a:p>
        </p:txBody>
      </p:sp>
      <p:sp>
        <p:nvSpPr>
          <p:cNvPr id="6" name="Holder 6"/>
          <p:cNvSpPr>
            <a:spLocks noGrp="1"/>
          </p:cNvSpPr>
          <p:nvPr>
            <p:ph type="sldNum" sz="quarter" idx="7"/>
          </p:nvPr>
        </p:nvSpPr>
        <p:spPr/>
        <p:txBody>
          <a:bodyPr lIns="0" tIns="0" rIns="0" bIns="0"/>
          <a:lstStyle>
            <a:lvl1pPr>
              <a:defRPr sz="600" b="0" i="0">
                <a:solidFill>
                  <a:schemeClr val="bg1"/>
                </a:solidFill>
                <a:latin typeface="Arial" panose="020B0604020202020204"/>
                <a:cs typeface="Arial" panose="020B0604020202020204"/>
              </a:defRPr>
            </a:lvl1pPr>
          </a:lstStyle>
          <a:p>
            <a:pPr marL="80010">
              <a:lnSpc>
                <a:spcPct val="100000"/>
              </a:lnSpc>
              <a:spcBef>
                <a:spcPts val="40"/>
              </a:spcBef>
            </a:pPr>
            <a:fld id="{81D60167-4931-47E6-BA6A-407CBD079E47}" type="slidenum">
              <a:rPr dirty="0"/>
              <a:t>‹#›</a:t>
            </a:fld>
            <a:r>
              <a:rPr spc="-10" dirty="0"/>
              <a:t> </a:t>
            </a:r>
            <a:r>
              <a:rPr dirty="0"/>
              <a:t>/</a:t>
            </a:r>
            <a:r>
              <a:rPr spc="-5" dirty="0"/>
              <a:t> </a:t>
            </a:r>
            <a:r>
              <a:rPr spc="-35" dirty="0"/>
              <a:t>28</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sz="half" idx="2"/>
          </p:nvPr>
        </p:nvSpPr>
        <p:spPr>
          <a:xfrm>
            <a:off x="230505" y="795972"/>
            <a:ext cx="2005393" cy="2284095"/>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2374201" y="795972"/>
            <a:ext cx="2005393" cy="2284095"/>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600" b="0" i="0">
                <a:solidFill>
                  <a:schemeClr val="bg1"/>
                </a:solidFill>
                <a:latin typeface="Arial" panose="020B0604020202020204"/>
                <a:cs typeface="Arial" panose="020B0604020202020204"/>
              </a:defRPr>
            </a:lvl1pPr>
          </a:lstStyle>
          <a:p>
            <a:pPr marL="12700">
              <a:lnSpc>
                <a:spcPct val="100000"/>
              </a:lnSpc>
              <a:spcBef>
                <a:spcPts val="40"/>
              </a:spcBef>
            </a:pPr>
            <a:r>
              <a:rPr dirty="0"/>
              <a:t>2nd</a:t>
            </a:r>
            <a:r>
              <a:rPr spc="-35" dirty="0"/>
              <a:t> </a:t>
            </a:r>
            <a:r>
              <a:rPr dirty="0"/>
              <a:t>July</a:t>
            </a:r>
            <a:r>
              <a:rPr spc="-30" dirty="0"/>
              <a:t> </a:t>
            </a:r>
            <a:r>
              <a:rPr spc="-20" dirty="0"/>
              <a:t>2024</a:t>
            </a:r>
          </a:p>
        </p:txBody>
      </p:sp>
      <p:sp>
        <p:nvSpPr>
          <p:cNvPr id="6" name="Holder 6"/>
          <p:cNvSpPr>
            <a:spLocks noGrp="1"/>
          </p:cNvSpPr>
          <p:nvPr>
            <p:ph type="dt" sz="half" idx="6"/>
          </p:nvPr>
        </p:nvSpPr>
        <p:spPr/>
        <p:txBody>
          <a:bodyPr lIns="0" tIns="0" rIns="0" bIns="0"/>
          <a:lstStyle>
            <a:lvl1pPr>
              <a:defRPr sz="600" b="0" i="0">
                <a:solidFill>
                  <a:schemeClr val="bg1"/>
                </a:solidFill>
                <a:latin typeface="Noto Sans CJK HK"/>
                <a:cs typeface="Noto Sans CJK HK"/>
              </a:defRPr>
            </a:lvl1pPr>
          </a:lstStyle>
          <a:p>
            <a:pPr marL="12700">
              <a:lnSpc>
                <a:spcPct val="100000"/>
              </a:lnSpc>
              <a:spcBef>
                <a:spcPts val="85"/>
              </a:spcBef>
            </a:pPr>
            <a:r>
              <a:rPr spc="25" dirty="0"/>
              <a:t>设计性实验  结题答辩</a:t>
            </a:r>
          </a:p>
        </p:txBody>
      </p:sp>
      <p:sp>
        <p:nvSpPr>
          <p:cNvPr id="7" name="Holder 7"/>
          <p:cNvSpPr>
            <a:spLocks noGrp="1"/>
          </p:cNvSpPr>
          <p:nvPr>
            <p:ph type="sldNum" sz="quarter" idx="7"/>
          </p:nvPr>
        </p:nvSpPr>
        <p:spPr/>
        <p:txBody>
          <a:bodyPr lIns="0" tIns="0" rIns="0" bIns="0"/>
          <a:lstStyle>
            <a:lvl1pPr>
              <a:defRPr sz="600" b="0" i="0">
                <a:solidFill>
                  <a:schemeClr val="bg1"/>
                </a:solidFill>
                <a:latin typeface="Arial" panose="020B0604020202020204"/>
                <a:cs typeface="Arial" panose="020B0604020202020204"/>
              </a:defRPr>
            </a:lvl1pPr>
          </a:lstStyle>
          <a:p>
            <a:pPr marL="80010">
              <a:lnSpc>
                <a:spcPct val="100000"/>
              </a:lnSpc>
              <a:spcBef>
                <a:spcPts val="40"/>
              </a:spcBef>
            </a:pPr>
            <a:fld id="{81D60167-4931-47E6-BA6A-407CBD079E47}" type="slidenum">
              <a:rPr dirty="0"/>
              <a:t>‹#›</a:t>
            </a:fld>
            <a:r>
              <a:rPr spc="-10" dirty="0"/>
              <a:t> </a:t>
            </a:r>
            <a:r>
              <a:rPr dirty="0"/>
              <a:t>/</a:t>
            </a:r>
            <a:r>
              <a:rPr spc="-5" dirty="0"/>
              <a:t> </a:t>
            </a:r>
            <a:r>
              <a:rPr spc="-35" dirty="0"/>
              <a:t>28</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ftr" sz="quarter" idx="5"/>
          </p:nvPr>
        </p:nvSpPr>
        <p:spPr/>
        <p:txBody>
          <a:bodyPr lIns="0" tIns="0" rIns="0" bIns="0"/>
          <a:lstStyle>
            <a:lvl1pPr>
              <a:defRPr sz="600" b="0" i="0">
                <a:solidFill>
                  <a:schemeClr val="bg1"/>
                </a:solidFill>
                <a:latin typeface="Arial" panose="020B0604020202020204"/>
                <a:cs typeface="Arial" panose="020B0604020202020204"/>
              </a:defRPr>
            </a:lvl1pPr>
          </a:lstStyle>
          <a:p>
            <a:pPr marL="12700">
              <a:lnSpc>
                <a:spcPct val="100000"/>
              </a:lnSpc>
              <a:spcBef>
                <a:spcPts val="40"/>
              </a:spcBef>
            </a:pPr>
            <a:r>
              <a:rPr dirty="0"/>
              <a:t>2nd</a:t>
            </a:r>
            <a:r>
              <a:rPr spc="-35" dirty="0"/>
              <a:t> </a:t>
            </a:r>
            <a:r>
              <a:rPr dirty="0"/>
              <a:t>July</a:t>
            </a:r>
            <a:r>
              <a:rPr spc="-30" dirty="0"/>
              <a:t> </a:t>
            </a:r>
            <a:r>
              <a:rPr spc="-20" dirty="0"/>
              <a:t>2024</a:t>
            </a:r>
          </a:p>
        </p:txBody>
      </p:sp>
      <p:sp>
        <p:nvSpPr>
          <p:cNvPr id="4" name="Holder 4"/>
          <p:cNvSpPr>
            <a:spLocks noGrp="1"/>
          </p:cNvSpPr>
          <p:nvPr>
            <p:ph type="dt" sz="half" idx="6"/>
          </p:nvPr>
        </p:nvSpPr>
        <p:spPr/>
        <p:txBody>
          <a:bodyPr lIns="0" tIns="0" rIns="0" bIns="0"/>
          <a:lstStyle>
            <a:lvl1pPr>
              <a:defRPr sz="600" b="0" i="0">
                <a:solidFill>
                  <a:schemeClr val="bg1"/>
                </a:solidFill>
                <a:latin typeface="Noto Sans CJK HK"/>
                <a:cs typeface="Noto Sans CJK HK"/>
              </a:defRPr>
            </a:lvl1pPr>
          </a:lstStyle>
          <a:p>
            <a:pPr marL="12700">
              <a:lnSpc>
                <a:spcPct val="100000"/>
              </a:lnSpc>
              <a:spcBef>
                <a:spcPts val="85"/>
              </a:spcBef>
            </a:pPr>
            <a:r>
              <a:rPr spc="25" dirty="0"/>
              <a:t>设计性实验  结题答辩</a:t>
            </a:r>
          </a:p>
        </p:txBody>
      </p:sp>
      <p:sp>
        <p:nvSpPr>
          <p:cNvPr id="5" name="Holder 5"/>
          <p:cNvSpPr>
            <a:spLocks noGrp="1"/>
          </p:cNvSpPr>
          <p:nvPr>
            <p:ph type="sldNum" sz="quarter" idx="7"/>
          </p:nvPr>
        </p:nvSpPr>
        <p:spPr/>
        <p:txBody>
          <a:bodyPr lIns="0" tIns="0" rIns="0" bIns="0"/>
          <a:lstStyle>
            <a:lvl1pPr>
              <a:defRPr sz="600" b="0" i="0">
                <a:solidFill>
                  <a:schemeClr val="bg1"/>
                </a:solidFill>
                <a:latin typeface="Arial" panose="020B0604020202020204"/>
                <a:cs typeface="Arial" panose="020B0604020202020204"/>
              </a:defRPr>
            </a:lvl1pPr>
          </a:lstStyle>
          <a:p>
            <a:pPr marL="80010">
              <a:lnSpc>
                <a:spcPct val="100000"/>
              </a:lnSpc>
              <a:spcBef>
                <a:spcPts val="40"/>
              </a:spcBef>
            </a:pPr>
            <a:fld id="{81D60167-4931-47E6-BA6A-407CBD079E47}" type="slidenum">
              <a:rPr dirty="0"/>
              <a:t>‹#›</a:t>
            </a:fld>
            <a:r>
              <a:rPr spc="-10" dirty="0"/>
              <a:t> </a:t>
            </a:r>
            <a:r>
              <a:rPr dirty="0"/>
              <a:t>/</a:t>
            </a:r>
            <a:r>
              <a:rPr spc="-5" dirty="0"/>
              <a:t> </a:t>
            </a:r>
            <a:r>
              <a:rPr spc="-35" dirty="0"/>
              <a:t>28</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600" b="0" i="0">
                <a:solidFill>
                  <a:schemeClr val="bg1"/>
                </a:solidFill>
                <a:latin typeface="Arial" panose="020B0604020202020204"/>
                <a:cs typeface="Arial" panose="020B0604020202020204"/>
              </a:defRPr>
            </a:lvl1pPr>
          </a:lstStyle>
          <a:p>
            <a:pPr marL="12700">
              <a:lnSpc>
                <a:spcPct val="100000"/>
              </a:lnSpc>
              <a:spcBef>
                <a:spcPts val="40"/>
              </a:spcBef>
            </a:pPr>
            <a:r>
              <a:rPr dirty="0"/>
              <a:t>2nd</a:t>
            </a:r>
            <a:r>
              <a:rPr spc="-35" dirty="0"/>
              <a:t> </a:t>
            </a:r>
            <a:r>
              <a:rPr dirty="0"/>
              <a:t>July</a:t>
            </a:r>
            <a:r>
              <a:rPr spc="-30" dirty="0"/>
              <a:t> </a:t>
            </a:r>
            <a:r>
              <a:rPr spc="-20" dirty="0"/>
              <a:t>2024</a:t>
            </a:r>
          </a:p>
        </p:txBody>
      </p:sp>
      <p:sp>
        <p:nvSpPr>
          <p:cNvPr id="3" name="Holder 3"/>
          <p:cNvSpPr>
            <a:spLocks noGrp="1"/>
          </p:cNvSpPr>
          <p:nvPr>
            <p:ph type="dt" sz="half" idx="6"/>
          </p:nvPr>
        </p:nvSpPr>
        <p:spPr/>
        <p:txBody>
          <a:bodyPr lIns="0" tIns="0" rIns="0" bIns="0"/>
          <a:lstStyle>
            <a:lvl1pPr>
              <a:defRPr sz="600" b="0" i="0">
                <a:solidFill>
                  <a:schemeClr val="bg1"/>
                </a:solidFill>
                <a:latin typeface="Noto Sans CJK HK"/>
                <a:cs typeface="Noto Sans CJK HK"/>
              </a:defRPr>
            </a:lvl1pPr>
          </a:lstStyle>
          <a:p>
            <a:pPr marL="12700">
              <a:lnSpc>
                <a:spcPct val="100000"/>
              </a:lnSpc>
              <a:spcBef>
                <a:spcPts val="85"/>
              </a:spcBef>
            </a:pPr>
            <a:r>
              <a:rPr spc="25" dirty="0"/>
              <a:t>设计性实验  结题答辩</a:t>
            </a:r>
          </a:p>
        </p:txBody>
      </p:sp>
      <p:sp>
        <p:nvSpPr>
          <p:cNvPr id="4" name="Holder 4"/>
          <p:cNvSpPr>
            <a:spLocks noGrp="1"/>
          </p:cNvSpPr>
          <p:nvPr>
            <p:ph type="sldNum" sz="quarter" idx="7"/>
          </p:nvPr>
        </p:nvSpPr>
        <p:spPr/>
        <p:txBody>
          <a:bodyPr lIns="0" tIns="0" rIns="0" bIns="0"/>
          <a:lstStyle>
            <a:lvl1pPr>
              <a:defRPr sz="600" b="0" i="0">
                <a:solidFill>
                  <a:schemeClr val="bg1"/>
                </a:solidFill>
                <a:latin typeface="Arial" panose="020B0604020202020204"/>
                <a:cs typeface="Arial" panose="020B0604020202020204"/>
              </a:defRPr>
            </a:lvl1pPr>
          </a:lstStyle>
          <a:p>
            <a:pPr marL="80010">
              <a:lnSpc>
                <a:spcPct val="100000"/>
              </a:lnSpc>
              <a:spcBef>
                <a:spcPts val="40"/>
              </a:spcBef>
            </a:pPr>
            <a:fld id="{81D60167-4931-47E6-BA6A-407CBD079E47}" type="slidenum">
              <a:rPr dirty="0"/>
              <a:t>‹#›</a:t>
            </a:fld>
            <a:r>
              <a:rPr spc="-10" dirty="0"/>
              <a:t> </a:t>
            </a:r>
            <a:r>
              <a:rPr dirty="0"/>
              <a:t>/</a:t>
            </a:r>
            <a:r>
              <a:rPr spc="-5" dirty="0"/>
              <a:t> </a:t>
            </a:r>
            <a:r>
              <a:rPr spc="-35" dirty="0"/>
              <a:t>28</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2969698" y="598016"/>
            <a:ext cx="1635174" cy="2600385"/>
          </a:xfrm>
          <a:prstGeom prst="rect">
            <a:avLst/>
          </a:prstGeom>
        </p:spPr>
      </p:pic>
      <p:sp>
        <p:nvSpPr>
          <p:cNvPr id="17" name="bg object 17"/>
          <p:cNvSpPr/>
          <p:nvPr/>
        </p:nvSpPr>
        <p:spPr>
          <a:xfrm>
            <a:off x="0" y="50"/>
            <a:ext cx="3317875" cy="297815"/>
          </a:xfrm>
          <a:custGeom>
            <a:avLst/>
            <a:gdLst/>
            <a:ahLst/>
            <a:cxnLst/>
            <a:rect l="l" t="t" r="r" b="b"/>
            <a:pathLst>
              <a:path w="3317875" h="297815">
                <a:moveTo>
                  <a:pt x="3317760" y="0"/>
                </a:moveTo>
                <a:lnTo>
                  <a:pt x="0" y="0"/>
                </a:lnTo>
                <a:lnTo>
                  <a:pt x="0" y="297713"/>
                </a:lnTo>
                <a:lnTo>
                  <a:pt x="3317760" y="297713"/>
                </a:lnTo>
                <a:lnTo>
                  <a:pt x="3317760" y="0"/>
                </a:lnTo>
                <a:close/>
              </a:path>
            </a:pathLst>
          </a:custGeom>
          <a:solidFill>
            <a:srgbClr val="000000"/>
          </a:solidFill>
        </p:spPr>
        <p:txBody>
          <a:bodyPr wrap="square" lIns="0" tIns="0" rIns="0" bIns="0" rtlCol="0"/>
          <a:lstStyle/>
          <a:p>
            <a:endParaRPr/>
          </a:p>
        </p:txBody>
      </p:sp>
      <p:sp>
        <p:nvSpPr>
          <p:cNvPr id="18" name="bg object 18"/>
          <p:cNvSpPr/>
          <p:nvPr/>
        </p:nvSpPr>
        <p:spPr>
          <a:xfrm>
            <a:off x="120650" y="105679"/>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7F7F"/>
            </a:solidFill>
          </a:ln>
        </p:spPr>
        <p:txBody>
          <a:bodyPr wrap="square" lIns="0" tIns="0" rIns="0" bIns="0" rtlCol="0"/>
          <a:lstStyle/>
          <a:p>
            <a:endParaRPr/>
          </a:p>
        </p:txBody>
      </p:sp>
      <p:sp>
        <p:nvSpPr>
          <p:cNvPr id="19" name="bg object 19"/>
          <p:cNvSpPr/>
          <p:nvPr/>
        </p:nvSpPr>
        <p:spPr>
          <a:xfrm>
            <a:off x="171056" y="105679"/>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7F7F"/>
            </a:solidFill>
          </a:ln>
        </p:spPr>
        <p:txBody>
          <a:bodyPr wrap="square" lIns="0" tIns="0" rIns="0" bIns="0" rtlCol="0"/>
          <a:lstStyle/>
          <a:p>
            <a:endParaRPr/>
          </a:p>
        </p:txBody>
      </p:sp>
      <p:sp>
        <p:nvSpPr>
          <p:cNvPr id="2" name="Holder 2"/>
          <p:cNvSpPr>
            <a:spLocks noGrp="1"/>
          </p:cNvSpPr>
          <p:nvPr>
            <p:ph type="title"/>
          </p:nvPr>
        </p:nvSpPr>
        <p:spPr>
          <a:xfrm>
            <a:off x="230505" y="138430"/>
            <a:ext cx="4149090" cy="55372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230505" y="795972"/>
            <a:ext cx="4149090" cy="228409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1478940" y="3335256"/>
            <a:ext cx="498475" cy="110489"/>
          </a:xfrm>
          <a:prstGeom prst="rect">
            <a:avLst/>
          </a:prstGeom>
        </p:spPr>
        <p:txBody>
          <a:bodyPr wrap="square" lIns="0" tIns="0" rIns="0" bIns="0">
            <a:spAutoFit/>
          </a:bodyPr>
          <a:lstStyle>
            <a:lvl1pPr>
              <a:defRPr sz="600" b="0" i="0">
                <a:solidFill>
                  <a:schemeClr val="bg1"/>
                </a:solidFill>
                <a:latin typeface="Arial" panose="020B0604020202020204"/>
                <a:cs typeface="Arial" panose="020B0604020202020204"/>
              </a:defRPr>
            </a:lvl1pPr>
          </a:lstStyle>
          <a:p>
            <a:pPr marL="12700">
              <a:lnSpc>
                <a:spcPct val="100000"/>
              </a:lnSpc>
              <a:spcBef>
                <a:spcPts val="40"/>
              </a:spcBef>
            </a:pPr>
            <a:r>
              <a:rPr dirty="0"/>
              <a:t>2nd</a:t>
            </a:r>
            <a:r>
              <a:rPr spc="-35" dirty="0"/>
              <a:t> </a:t>
            </a:r>
            <a:r>
              <a:rPr dirty="0"/>
              <a:t>July</a:t>
            </a:r>
            <a:r>
              <a:rPr spc="-30" dirty="0"/>
              <a:t> </a:t>
            </a:r>
            <a:r>
              <a:rPr spc="-20" dirty="0"/>
              <a:t>2024</a:t>
            </a:r>
          </a:p>
        </p:txBody>
      </p:sp>
      <p:sp>
        <p:nvSpPr>
          <p:cNvPr id="5" name="Holder 5"/>
          <p:cNvSpPr>
            <a:spLocks noGrp="1"/>
          </p:cNvSpPr>
          <p:nvPr>
            <p:ph type="dt" sz="half" idx="6"/>
          </p:nvPr>
        </p:nvSpPr>
        <p:spPr>
          <a:xfrm>
            <a:off x="173177" y="3329735"/>
            <a:ext cx="805815" cy="120650"/>
          </a:xfrm>
          <a:prstGeom prst="rect">
            <a:avLst/>
          </a:prstGeom>
        </p:spPr>
        <p:txBody>
          <a:bodyPr wrap="square" lIns="0" tIns="0" rIns="0" bIns="0">
            <a:spAutoFit/>
          </a:bodyPr>
          <a:lstStyle>
            <a:lvl1pPr>
              <a:defRPr sz="600" b="0" i="0">
                <a:solidFill>
                  <a:schemeClr val="bg1"/>
                </a:solidFill>
                <a:latin typeface="Noto Sans CJK HK"/>
                <a:cs typeface="Noto Sans CJK HK"/>
              </a:defRPr>
            </a:lvl1pPr>
          </a:lstStyle>
          <a:p>
            <a:pPr marL="12700">
              <a:lnSpc>
                <a:spcPct val="100000"/>
              </a:lnSpc>
              <a:spcBef>
                <a:spcPts val="85"/>
              </a:spcBef>
            </a:pPr>
            <a:r>
              <a:rPr spc="25" dirty="0"/>
              <a:t>设计性实验  结题答辩</a:t>
            </a:r>
          </a:p>
        </p:txBody>
      </p:sp>
      <p:sp>
        <p:nvSpPr>
          <p:cNvPr id="6" name="Holder 6"/>
          <p:cNvSpPr>
            <a:spLocks noGrp="1"/>
          </p:cNvSpPr>
          <p:nvPr>
            <p:ph type="sldNum" sz="quarter" idx="7"/>
          </p:nvPr>
        </p:nvSpPr>
        <p:spPr>
          <a:xfrm>
            <a:off x="4259008" y="3335256"/>
            <a:ext cx="283210" cy="110489"/>
          </a:xfrm>
          <a:prstGeom prst="rect">
            <a:avLst/>
          </a:prstGeom>
        </p:spPr>
        <p:txBody>
          <a:bodyPr wrap="square" lIns="0" tIns="0" rIns="0" bIns="0">
            <a:spAutoFit/>
          </a:bodyPr>
          <a:lstStyle>
            <a:lvl1pPr>
              <a:defRPr sz="600" b="0" i="0">
                <a:solidFill>
                  <a:schemeClr val="bg1"/>
                </a:solidFill>
                <a:latin typeface="Arial" panose="020B0604020202020204"/>
                <a:cs typeface="Arial" panose="020B0604020202020204"/>
              </a:defRPr>
            </a:lvl1pPr>
          </a:lstStyle>
          <a:p>
            <a:pPr marL="80010">
              <a:lnSpc>
                <a:spcPct val="100000"/>
              </a:lnSpc>
              <a:spcBef>
                <a:spcPts val="40"/>
              </a:spcBef>
            </a:pPr>
            <a:fld id="{81D60167-4931-47E6-BA6A-407CBD079E47}" type="slidenum">
              <a:rPr dirty="0"/>
              <a:t>‹#›</a:t>
            </a:fld>
            <a:r>
              <a:rPr spc="-10" dirty="0"/>
              <a:t> </a:t>
            </a:r>
            <a:r>
              <a:rPr dirty="0"/>
              <a:t>/</a:t>
            </a:r>
            <a:r>
              <a:rPr spc="-5" dirty="0"/>
              <a:t> </a:t>
            </a:r>
            <a:r>
              <a:rPr spc="-35" dirty="0"/>
              <a:t>28</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slide" Target="slide28.xml"/><Relationship Id="rId3" Type="http://schemas.openxmlformats.org/officeDocument/2006/relationships/image" Target="../media/image2.png"/><Relationship Id="rId7" Type="http://schemas.openxmlformats.org/officeDocument/2006/relationships/slide" Target="slide26.xml"/><Relationship Id="rId2" Type="http://schemas.openxmlformats.org/officeDocument/2006/relationships/slide" Target="slide3.xml"/><Relationship Id="rId1" Type="http://schemas.openxmlformats.org/officeDocument/2006/relationships/slideLayout" Target="../slideLayouts/slideLayout5.xml"/><Relationship Id="rId6" Type="http://schemas.openxmlformats.org/officeDocument/2006/relationships/slide" Target="slide12.xml"/><Relationship Id="rId11" Type="http://schemas.openxmlformats.org/officeDocument/2006/relationships/slide" Target="slide1.xml"/><Relationship Id="rId5" Type="http://schemas.openxmlformats.org/officeDocument/2006/relationships/image" Target="../media/image3.png"/><Relationship Id="rId10" Type="http://schemas.openxmlformats.org/officeDocument/2006/relationships/image" Target="../media/image5.png"/><Relationship Id="rId4" Type="http://schemas.openxmlformats.org/officeDocument/2006/relationships/slide" Target="slide5.xml"/><Relationship Id="rId9" Type="http://schemas.openxmlformats.org/officeDocument/2006/relationships/image" Target="../media/image4.png"/></Relationships>
</file>

<file path=ppt/slides/_rels/slide10.xml.rels><?xml version="1.0" encoding="UTF-8" standalone="yes"?>
<Relationships xmlns="http://schemas.openxmlformats.org/package/2006/relationships"><Relationship Id="rId8" Type="http://schemas.openxmlformats.org/officeDocument/2006/relationships/slide" Target="slide28.xml"/><Relationship Id="rId13" Type="http://schemas.openxmlformats.org/officeDocument/2006/relationships/image" Target="../media/image19.jpeg"/><Relationship Id="rId3" Type="http://schemas.openxmlformats.org/officeDocument/2006/relationships/image" Target="../media/image17.png"/><Relationship Id="rId7" Type="http://schemas.openxmlformats.org/officeDocument/2006/relationships/slide" Target="slide26.xml"/><Relationship Id="rId12" Type="http://schemas.openxmlformats.org/officeDocument/2006/relationships/image" Target="../media/image18.jpeg"/><Relationship Id="rId2" Type="http://schemas.openxmlformats.org/officeDocument/2006/relationships/slide" Target="slide3.xml"/><Relationship Id="rId1" Type="http://schemas.openxmlformats.org/officeDocument/2006/relationships/slideLayout" Target="../slideLayouts/slideLayout5.xml"/><Relationship Id="rId6" Type="http://schemas.openxmlformats.org/officeDocument/2006/relationships/slide" Target="slide12.xml"/><Relationship Id="rId11" Type="http://schemas.openxmlformats.org/officeDocument/2006/relationships/image" Target="../media/image6.png"/><Relationship Id="rId5" Type="http://schemas.openxmlformats.org/officeDocument/2006/relationships/image" Target="../media/image3.png"/><Relationship Id="rId10" Type="http://schemas.openxmlformats.org/officeDocument/2006/relationships/image" Target="../media/image5.png"/><Relationship Id="rId4" Type="http://schemas.openxmlformats.org/officeDocument/2006/relationships/slide" Target="slide5.xml"/><Relationship Id="rId9" Type="http://schemas.openxmlformats.org/officeDocument/2006/relationships/image" Target="../media/image4.png"/><Relationship Id="rId14" Type="http://schemas.openxmlformats.org/officeDocument/2006/relationships/slide" Target="slide1.xml"/></Relationships>
</file>

<file path=ppt/slides/_rels/slide11.xml.rels><?xml version="1.0" encoding="UTF-8" standalone="yes"?>
<Relationships xmlns="http://schemas.openxmlformats.org/package/2006/relationships"><Relationship Id="rId8" Type="http://schemas.openxmlformats.org/officeDocument/2006/relationships/slide" Target="slide28.xml"/><Relationship Id="rId13" Type="http://schemas.openxmlformats.org/officeDocument/2006/relationships/image" Target="../media/image22.png"/><Relationship Id="rId3" Type="http://schemas.openxmlformats.org/officeDocument/2006/relationships/image" Target="../media/image20.png"/><Relationship Id="rId7" Type="http://schemas.openxmlformats.org/officeDocument/2006/relationships/slide" Target="slide26.xml"/><Relationship Id="rId12" Type="http://schemas.openxmlformats.org/officeDocument/2006/relationships/image" Target="../media/image21.jpeg"/><Relationship Id="rId2" Type="http://schemas.openxmlformats.org/officeDocument/2006/relationships/slide" Target="slide3.xml"/><Relationship Id="rId1" Type="http://schemas.openxmlformats.org/officeDocument/2006/relationships/slideLayout" Target="../slideLayouts/slideLayout5.xml"/><Relationship Id="rId6" Type="http://schemas.openxmlformats.org/officeDocument/2006/relationships/slide" Target="slide12.xml"/><Relationship Id="rId11" Type="http://schemas.openxmlformats.org/officeDocument/2006/relationships/image" Target="../media/image6.png"/><Relationship Id="rId5" Type="http://schemas.openxmlformats.org/officeDocument/2006/relationships/image" Target="../media/image3.png"/><Relationship Id="rId10" Type="http://schemas.openxmlformats.org/officeDocument/2006/relationships/image" Target="../media/image5.png"/><Relationship Id="rId4" Type="http://schemas.openxmlformats.org/officeDocument/2006/relationships/slide" Target="slide5.xml"/><Relationship Id="rId9" Type="http://schemas.openxmlformats.org/officeDocument/2006/relationships/image" Target="../media/image4.png"/><Relationship Id="rId14" Type="http://schemas.openxmlformats.org/officeDocument/2006/relationships/slide" Target="slide1.xml"/></Relationships>
</file>

<file path=ppt/slides/_rels/slide12.xml.rels><?xml version="1.0" encoding="UTF-8" standalone="yes"?>
<Relationships xmlns="http://schemas.openxmlformats.org/package/2006/relationships"><Relationship Id="rId8" Type="http://schemas.openxmlformats.org/officeDocument/2006/relationships/slide" Target="slide28.xml"/><Relationship Id="rId13" Type="http://schemas.openxmlformats.org/officeDocument/2006/relationships/slide" Target="slide1.xml"/><Relationship Id="rId3" Type="http://schemas.openxmlformats.org/officeDocument/2006/relationships/image" Target="../media/image2.png"/><Relationship Id="rId7" Type="http://schemas.openxmlformats.org/officeDocument/2006/relationships/slide" Target="slide26.xml"/><Relationship Id="rId12" Type="http://schemas.openxmlformats.org/officeDocument/2006/relationships/image" Target="../media/image24.png"/><Relationship Id="rId2" Type="http://schemas.openxmlformats.org/officeDocument/2006/relationships/slide" Target="slide3.xml"/><Relationship Id="rId1" Type="http://schemas.openxmlformats.org/officeDocument/2006/relationships/slideLayout" Target="../slideLayouts/slideLayout5.xml"/><Relationship Id="rId6" Type="http://schemas.openxmlformats.org/officeDocument/2006/relationships/slide" Target="slide12.xml"/><Relationship Id="rId11" Type="http://schemas.openxmlformats.org/officeDocument/2006/relationships/image" Target="../media/image6.png"/><Relationship Id="rId5" Type="http://schemas.openxmlformats.org/officeDocument/2006/relationships/image" Target="../media/image23.png"/><Relationship Id="rId10" Type="http://schemas.openxmlformats.org/officeDocument/2006/relationships/image" Target="../media/image5.png"/><Relationship Id="rId4" Type="http://schemas.openxmlformats.org/officeDocument/2006/relationships/slide" Target="slide5.xml"/><Relationship Id="rId9" Type="http://schemas.openxmlformats.org/officeDocument/2006/relationships/image" Target="../media/image4.png"/></Relationships>
</file>

<file path=ppt/slides/_rels/slide13.xml.rels><?xml version="1.0" encoding="UTF-8" standalone="yes"?>
<Relationships xmlns="http://schemas.openxmlformats.org/package/2006/relationships"><Relationship Id="rId8" Type="http://schemas.openxmlformats.org/officeDocument/2006/relationships/slide" Target="slide28.xml"/><Relationship Id="rId13" Type="http://schemas.openxmlformats.org/officeDocument/2006/relationships/slide" Target="slide1.xml"/><Relationship Id="rId3" Type="http://schemas.openxmlformats.org/officeDocument/2006/relationships/image" Target="../media/image2.png"/><Relationship Id="rId7" Type="http://schemas.openxmlformats.org/officeDocument/2006/relationships/slide" Target="slide26.xml"/><Relationship Id="rId12" Type="http://schemas.openxmlformats.org/officeDocument/2006/relationships/image" Target="../media/image26.jpeg"/><Relationship Id="rId2" Type="http://schemas.openxmlformats.org/officeDocument/2006/relationships/slide" Target="slide3.xml"/><Relationship Id="rId1" Type="http://schemas.openxmlformats.org/officeDocument/2006/relationships/slideLayout" Target="../slideLayouts/slideLayout5.xml"/><Relationship Id="rId6" Type="http://schemas.openxmlformats.org/officeDocument/2006/relationships/slide" Target="slide12.xml"/><Relationship Id="rId11" Type="http://schemas.openxmlformats.org/officeDocument/2006/relationships/image" Target="../media/image6.png"/><Relationship Id="rId5" Type="http://schemas.openxmlformats.org/officeDocument/2006/relationships/image" Target="../media/image25.png"/><Relationship Id="rId10" Type="http://schemas.openxmlformats.org/officeDocument/2006/relationships/image" Target="../media/image5.png"/><Relationship Id="rId4" Type="http://schemas.openxmlformats.org/officeDocument/2006/relationships/slide" Target="slide5.xml"/><Relationship Id="rId9" Type="http://schemas.openxmlformats.org/officeDocument/2006/relationships/image" Target="../media/image4.png"/></Relationships>
</file>

<file path=ppt/slides/_rels/slide14.xml.rels><?xml version="1.0" encoding="UTF-8" standalone="yes"?>
<Relationships xmlns="http://schemas.openxmlformats.org/package/2006/relationships"><Relationship Id="rId8" Type="http://schemas.openxmlformats.org/officeDocument/2006/relationships/slide" Target="slide28.xml"/><Relationship Id="rId13" Type="http://schemas.openxmlformats.org/officeDocument/2006/relationships/image" Target="../media/image29.png"/><Relationship Id="rId3" Type="http://schemas.openxmlformats.org/officeDocument/2006/relationships/image" Target="../media/image2.png"/><Relationship Id="rId7" Type="http://schemas.openxmlformats.org/officeDocument/2006/relationships/slide" Target="slide26.xml"/><Relationship Id="rId12" Type="http://schemas.openxmlformats.org/officeDocument/2006/relationships/image" Target="../media/image28.png"/><Relationship Id="rId2" Type="http://schemas.openxmlformats.org/officeDocument/2006/relationships/slide" Target="slide3.xml"/><Relationship Id="rId1" Type="http://schemas.openxmlformats.org/officeDocument/2006/relationships/slideLayout" Target="../slideLayouts/slideLayout5.xml"/><Relationship Id="rId6" Type="http://schemas.openxmlformats.org/officeDocument/2006/relationships/slide" Target="slide12.xml"/><Relationship Id="rId11" Type="http://schemas.openxmlformats.org/officeDocument/2006/relationships/image" Target="../media/image6.png"/><Relationship Id="rId5" Type="http://schemas.openxmlformats.org/officeDocument/2006/relationships/image" Target="../media/image27.png"/><Relationship Id="rId15" Type="http://schemas.openxmlformats.org/officeDocument/2006/relationships/image" Target="../media/image30.png"/><Relationship Id="rId10" Type="http://schemas.openxmlformats.org/officeDocument/2006/relationships/image" Target="../media/image5.png"/><Relationship Id="rId4" Type="http://schemas.openxmlformats.org/officeDocument/2006/relationships/slide" Target="slide5.xml"/><Relationship Id="rId9" Type="http://schemas.openxmlformats.org/officeDocument/2006/relationships/image" Target="../media/image4.png"/><Relationship Id="rId14" Type="http://schemas.openxmlformats.org/officeDocument/2006/relationships/slide" Target="slide1.xml"/></Relationships>
</file>

<file path=ppt/slides/_rels/slide15.xml.rels><?xml version="1.0" encoding="UTF-8" standalone="yes"?>
<Relationships xmlns="http://schemas.openxmlformats.org/package/2006/relationships"><Relationship Id="rId8" Type="http://schemas.openxmlformats.org/officeDocument/2006/relationships/slide" Target="slide25.xml"/><Relationship Id="rId13" Type="http://schemas.openxmlformats.org/officeDocument/2006/relationships/slide" Target="slide1.xml"/><Relationship Id="rId3" Type="http://schemas.openxmlformats.org/officeDocument/2006/relationships/slide" Target="slide3.xml"/><Relationship Id="rId7" Type="http://schemas.openxmlformats.org/officeDocument/2006/relationships/slide" Target="slide12.xml"/><Relationship Id="rId12"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5.xml"/><Relationship Id="rId6" Type="http://schemas.openxmlformats.org/officeDocument/2006/relationships/image" Target="../media/image27.png"/><Relationship Id="rId11" Type="http://schemas.openxmlformats.org/officeDocument/2006/relationships/image" Target="../media/image5.png"/><Relationship Id="rId5" Type="http://schemas.openxmlformats.org/officeDocument/2006/relationships/slide" Target="slide5.xml"/><Relationship Id="rId15" Type="http://schemas.openxmlformats.org/officeDocument/2006/relationships/image" Target="../media/image32.png"/><Relationship Id="rId10" Type="http://schemas.openxmlformats.org/officeDocument/2006/relationships/image" Target="../media/image4.png"/><Relationship Id="rId4" Type="http://schemas.openxmlformats.org/officeDocument/2006/relationships/image" Target="../media/image2.png"/><Relationship Id="rId9" Type="http://schemas.openxmlformats.org/officeDocument/2006/relationships/slide" Target="slide27.xml"/><Relationship Id="rId14" Type="http://schemas.openxmlformats.org/officeDocument/2006/relationships/image" Target="../media/image31.png"/></Relationships>
</file>

<file path=ppt/slides/_rels/slide16.xml.rels><?xml version="1.0" encoding="UTF-8" standalone="yes"?>
<Relationships xmlns="http://schemas.openxmlformats.org/package/2006/relationships"><Relationship Id="rId8" Type="http://schemas.openxmlformats.org/officeDocument/2006/relationships/slide" Target="slide26.xml"/><Relationship Id="rId13" Type="http://schemas.openxmlformats.org/officeDocument/2006/relationships/image" Target="../media/image33.png"/><Relationship Id="rId3" Type="http://schemas.openxmlformats.org/officeDocument/2006/relationships/image" Target="../media/image2.png"/><Relationship Id="rId7" Type="http://schemas.openxmlformats.org/officeDocument/2006/relationships/slide" Target="slide24.xml"/><Relationship Id="rId12" Type="http://schemas.openxmlformats.org/officeDocument/2006/relationships/slide" Target="slide1.xml"/><Relationship Id="rId2" Type="http://schemas.openxmlformats.org/officeDocument/2006/relationships/slide" Target="slide3.xml"/><Relationship Id="rId1" Type="http://schemas.openxmlformats.org/officeDocument/2006/relationships/slideLayout" Target="../slideLayouts/slideLayout5.xml"/><Relationship Id="rId6" Type="http://schemas.openxmlformats.org/officeDocument/2006/relationships/slide" Target="slide12.xml"/><Relationship Id="rId11" Type="http://schemas.openxmlformats.org/officeDocument/2006/relationships/image" Target="../media/image6.png"/><Relationship Id="rId5" Type="http://schemas.openxmlformats.org/officeDocument/2006/relationships/image" Target="../media/image27.png"/><Relationship Id="rId10" Type="http://schemas.openxmlformats.org/officeDocument/2006/relationships/image" Target="../media/image5.png"/><Relationship Id="rId4" Type="http://schemas.openxmlformats.org/officeDocument/2006/relationships/slide" Target="slide5.xml"/><Relationship Id="rId9" Type="http://schemas.openxmlformats.org/officeDocument/2006/relationships/image" Target="../media/image4.png"/><Relationship Id="rId14" Type="http://schemas.openxmlformats.org/officeDocument/2006/relationships/image" Target="../media/image34.png"/></Relationships>
</file>

<file path=ppt/slides/_rels/slide17.xml.rels><?xml version="1.0" encoding="UTF-8" standalone="yes"?>
<Relationships xmlns="http://schemas.openxmlformats.org/package/2006/relationships"><Relationship Id="rId8" Type="http://schemas.openxmlformats.org/officeDocument/2006/relationships/slide" Target="slide28.xml"/><Relationship Id="rId13" Type="http://schemas.openxmlformats.org/officeDocument/2006/relationships/slide" Target="slide1.xml"/><Relationship Id="rId3" Type="http://schemas.openxmlformats.org/officeDocument/2006/relationships/image" Target="../media/image2.png"/><Relationship Id="rId7" Type="http://schemas.openxmlformats.org/officeDocument/2006/relationships/slide" Target="slide26.xml"/><Relationship Id="rId12" Type="http://schemas.openxmlformats.org/officeDocument/2006/relationships/image" Target="../media/image36.png"/><Relationship Id="rId2" Type="http://schemas.openxmlformats.org/officeDocument/2006/relationships/slide" Target="slide3.xml"/><Relationship Id="rId1" Type="http://schemas.openxmlformats.org/officeDocument/2006/relationships/slideLayout" Target="../slideLayouts/slideLayout5.xml"/><Relationship Id="rId6" Type="http://schemas.openxmlformats.org/officeDocument/2006/relationships/slide" Target="slide12.xml"/><Relationship Id="rId11" Type="http://schemas.openxmlformats.org/officeDocument/2006/relationships/image" Target="../media/image6.png"/><Relationship Id="rId5" Type="http://schemas.openxmlformats.org/officeDocument/2006/relationships/image" Target="../media/image35.png"/><Relationship Id="rId10" Type="http://schemas.openxmlformats.org/officeDocument/2006/relationships/image" Target="../media/image5.png"/><Relationship Id="rId4" Type="http://schemas.openxmlformats.org/officeDocument/2006/relationships/slide" Target="slide5.xml"/><Relationship Id="rId9" Type="http://schemas.openxmlformats.org/officeDocument/2006/relationships/image" Target="../media/image4.png"/></Relationships>
</file>

<file path=ppt/slides/_rels/slide18.xml.rels><?xml version="1.0" encoding="UTF-8" standalone="yes"?>
<Relationships xmlns="http://schemas.openxmlformats.org/package/2006/relationships"><Relationship Id="rId8" Type="http://schemas.openxmlformats.org/officeDocument/2006/relationships/slide" Target="slide28.xml"/><Relationship Id="rId13" Type="http://schemas.openxmlformats.org/officeDocument/2006/relationships/slide" Target="slide1.xml"/><Relationship Id="rId3" Type="http://schemas.openxmlformats.org/officeDocument/2006/relationships/image" Target="../media/image2.png"/><Relationship Id="rId7" Type="http://schemas.openxmlformats.org/officeDocument/2006/relationships/slide" Target="slide26.xml"/><Relationship Id="rId12" Type="http://schemas.openxmlformats.org/officeDocument/2006/relationships/image" Target="../media/image38.png"/><Relationship Id="rId2" Type="http://schemas.openxmlformats.org/officeDocument/2006/relationships/slide" Target="slide3.xml"/><Relationship Id="rId1" Type="http://schemas.openxmlformats.org/officeDocument/2006/relationships/slideLayout" Target="../slideLayouts/slideLayout5.xml"/><Relationship Id="rId6" Type="http://schemas.openxmlformats.org/officeDocument/2006/relationships/slide" Target="slide12.xml"/><Relationship Id="rId11" Type="http://schemas.openxmlformats.org/officeDocument/2006/relationships/image" Target="../media/image6.png"/><Relationship Id="rId5" Type="http://schemas.openxmlformats.org/officeDocument/2006/relationships/image" Target="../media/image37.png"/><Relationship Id="rId10" Type="http://schemas.openxmlformats.org/officeDocument/2006/relationships/image" Target="../media/image5.png"/><Relationship Id="rId4" Type="http://schemas.openxmlformats.org/officeDocument/2006/relationships/slide" Target="slide5.xml"/><Relationship Id="rId9" Type="http://schemas.openxmlformats.org/officeDocument/2006/relationships/image" Target="../media/image4.png"/><Relationship Id="rId14" Type="http://schemas.openxmlformats.org/officeDocument/2006/relationships/image" Target="../media/image39.png"/></Relationships>
</file>

<file path=ppt/slides/_rels/slide19.xml.rels><?xml version="1.0" encoding="UTF-8" standalone="yes"?>
<Relationships xmlns="http://schemas.openxmlformats.org/package/2006/relationships"><Relationship Id="rId8" Type="http://schemas.openxmlformats.org/officeDocument/2006/relationships/slide" Target="slide28.xml"/><Relationship Id="rId13" Type="http://schemas.openxmlformats.org/officeDocument/2006/relationships/slide" Target="slide1.xml"/><Relationship Id="rId3" Type="http://schemas.openxmlformats.org/officeDocument/2006/relationships/image" Target="../media/image2.png"/><Relationship Id="rId7" Type="http://schemas.openxmlformats.org/officeDocument/2006/relationships/slide" Target="slide26.xml"/><Relationship Id="rId12" Type="http://schemas.openxmlformats.org/officeDocument/2006/relationships/image" Target="../media/image41.jpeg"/><Relationship Id="rId2" Type="http://schemas.openxmlformats.org/officeDocument/2006/relationships/slide" Target="slide3.xml"/><Relationship Id="rId1" Type="http://schemas.openxmlformats.org/officeDocument/2006/relationships/slideLayout" Target="../slideLayouts/slideLayout5.xml"/><Relationship Id="rId6" Type="http://schemas.openxmlformats.org/officeDocument/2006/relationships/slide" Target="slide12.xml"/><Relationship Id="rId11" Type="http://schemas.openxmlformats.org/officeDocument/2006/relationships/image" Target="../media/image6.png"/><Relationship Id="rId5" Type="http://schemas.openxmlformats.org/officeDocument/2006/relationships/image" Target="../media/image40.png"/><Relationship Id="rId10" Type="http://schemas.openxmlformats.org/officeDocument/2006/relationships/image" Target="../media/image5.png"/><Relationship Id="rId4" Type="http://schemas.openxmlformats.org/officeDocument/2006/relationships/slide" Target="slide5.xml"/><Relationship Id="rId9" Type="http://schemas.openxmlformats.org/officeDocument/2006/relationships/image" Target="../media/image4.png"/></Relationships>
</file>

<file path=ppt/slides/_rels/slide2.xml.rels><?xml version="1.0" encoding="UTF-8" standalone="yes"?>
<Relationships xmlns="http://schemas.openxmlformats.org/package/2006/relationships"><Relationship Id="rId8" Type="http://schemas.openxmlformats.org/officeDocument/2006/relationships/tags" Target="../tags/tag9.xml"/><Relationship Id="rId13" Type="http://schemas.openxmlformats.org/officeDocument/2006/relationships/tags" Target="../tags/tag14.xml"/><Relationship Id="rId18" Type="http://schemas.openxmlformats.org/officeDocument/2006/relationships/tags" Target="../tags/tag19.xml"/><Relationship Id="rId26" Type="http://schemas.openxmlformats.org/officeDocument/2006/relationships/slide" Target="slide12.xml"/><Relationship Id="rId3" Type="http://schemas.openxmlformats.org/officeDocument/2006/relationships/tags" Target="../tags/tag4.xml"/><Relationship Id="rId21" Type="http://schemas.openxmlformats.org/officeDocument/2006/relationships/slideLayout" Target="../slideLayouts/slideLayout5.xml"/><Relationship Id="rId7" Type="http://schemas.openxmlformats.org/officeDocument/2006/relationships/tags" Target="../tags/tag8.xml"/><Relationship Id="rId12" Type="http://schemas.openxmlformats.org/officeDocument/2006/relationships/tags" Target="../tags/tag13.xml"/><Relationship Id="rId17" Type="http://schemas.openxmlformats.org/officeDocument/2006/relationships/tags" Target="../tags/tag18.xml"/><Relationship Id="rId25" Type="http://schemas.openxmlformats.org/officeDocument/2006/relationships/image" Target="../media/image3.png"/><Relationship Id="rId2" Type="http://schemas.openxmlformats.org/officeDocument/2006/relationships/tags" Target="../tags/tag3.xml"/><Relationship Id="rId16" Type="http://schemas.openxmlformats.org/officeDocument/2006/relationships/tags" Target="../tags/tag17.xml"/><Relationship Id="rId20" Type="http://schemas.openxmlformats.org/officeDocument/2006/relationships/tags" Target="../tags/tag21.xml"/><Relationship Id="rId29" Type="http://schemas.openxmlformats.org/officeDocument/2006/relationships/image" Target="../media/image4.png"/><Relationship Id="rId1" Type="http://schemas.openxmlformats.org/officeDocument/2006/relationships/tags" Target="../tags/tag2.xml"/><Relationship Id="rId6" Type="http://schemas.openxmlformats.org/officeDocument/2006/relationships/tags" Target="../tags/tag7.xml"/><Relationship Id="rId11" Type="http://schemas.openxmlformats.org/officeDocument/2006/relationships/tags" Target="../tags/tag12.xml"/><Relationship Id="rId24" Type="http://schemas.openxmlformats.org/officeDocument/2006/relationships/slide" Target="slide5.xml"/><Relationship Id="rId32" Type="http://schemas.openxmlformats.org/officeDocument/2006/relationships/slide" Target="slide1.xml"/><Relationship Id="rId5" Type="http://schemas.openxmlformats.org/officeDocument/2006/relationships/tags" Target="../tags/tag6.xml"/><Relationship Id="rId15" Type="http://schemas.openxmlformats.org/officeDocument/2006/relationships/tags" Target="../tags/tag16.xml"/><Relationship Id="rId23" Type="http://schemas.openxmlformats.org/officeDocument/2006/relationships/image" Target="../media/image2.png"/><Relationship Id="rId28" Type="http://schemas.openxmlformats.org/officeDocument/2006/relationships/slide" Target="slide28.xml"/><Relationship Id="rId10" Type="http://schemas.openxmlformats.org/officeDocument/2006/relationships/tags" Target="../tags/tag11.xml"/><Relationship Id="rId19" Type="http://schemas.openxmlformats.org/officeDocument/2006/relationships/tags" Target="../tags/tag20.xml"/><Relationship Id="rId31" Type="http://schemas.openxmlformats.org/officeDocument/2006/relationships/image" Target="../media/image6.png"/><Relationship Id="rId4" Type="http://schemas.openxmlformats.org/officeDocument/2006/relationships/tags" Target="../tags/tag5.xml"/><Relationship Id="rId9" Type="http://schemas.openxmlformats.org/officeDocument/2006/relationships/tags" Target="../tags/tag10.xml"/><Relationship Id="rId14" Type="http://schemas.openxmlformats.org/officeDocument/2006/relationships/tags" Target="../tags/tag15.xml"/><Relationship Id="rId22" Type="http://schemas.openxmlformats.org/officeDocument/2006/relationships/slide" Target="slide3.xml"/><Relationship Id="rId27" Type="http://schemas.openxmlformats.org/officeDocument/2006/relationships/slide" Target="slide26.xml"/><Relationship Id="rId30" Type="http://schemas.openxmlformats.org/officeDocument/2006/relationships/image" Target="../media/image5.png"/></Relationships>
</file>

<file path=ppt/slides/_rels/slide20.xml.rels><?xml version="1.0" encoding="UTF-8" standalone="yes"?>
<Relationships xmlns="http://schemas.openxmlformats.org/package/2006/relationships"><Relationship Id="rId8" Type="http://schemas.openxmlformats.org/officeDocument/2006/relationships/slide" Target="slide26.xml"/><Relationship Id="rId13" Type="http://schemas.openxmlformats.org/officeDocument/2006/relationships/slide" Target="slide1.xml"/><Relationship Id="rId3" Type="http://schemas.openxmlformats.org/officeDocument/2006/relationships/slide" Target="slide3.xml"/><Relationship Id="rId7" Type="http://schemas.openxmlformats.org/officeDocument/2006/relationships/slide" Target="slide12.xml"/><Relationship Id="rId12" Type="http://schemas.openxmlformats.org/officeDocument/2006/relationships/image" Target="../media/image6.png"/><Relationship Id="rId2" Type="http://schemas.openxmlformats.org/officeDocument/2006/relationships/image" Target="../media/image42.png"/><Relationship Id="rId1" Type="http://schemas.openxmlformats.org/officeDocument/2006/relationships/slideLayout" Target="../slideLayouts/slideLayout5.xml"/><Relationship Id="rId6" Type="http://schemas.openxmlformats.org/officeDocument/2006/relationships/image" Target="../media/image43.png"/><Relationship Id="rId11" Type="http://schemas.openxmlformats.org/officeDocument/2006/relationships/image" Target="../media/image5.png"/><Relationship Id="rId5" Type="http://schemas.openxmlformats.org/officeDocument/2006/relationships/slide" Target="slide5.xml"/><Relationship Id="rId10" Type="http://schemas.openxmlformats.org/officeDocument/2006/relationships/image" Target="../media/image4.png"/><Relationship Id="rId4" Type="http://schemas.openxmlformats.org/officeDocument/2006/relationships/image" Target="../media/image2.png"/><Relationship Id="rId9" Type="http://schemas.openxmlformats.org/officeDocument/2006/relationships/slide" Target="slide28.xml"/></Relationships>
</file>

<file path=ppt/slides/_rels/slide21.xml.rels><?xml version="1.0" encoding="UTF-8" standalone="yes"?>
<Relationships xmlns="http://schemas.openxmlformats.org/package/2006/relationships"><Relationship Id="rId8" Type="http://schemas.openxmlformats.org/officeDocument/2006/relationships/slide" Target="slide25.xml"/><Relationship Id="rId13" Type="http://schemas.openxmlformats.org/officeDocument/2006/relationships/slide" Target="slide1.xml"/><Relationship Id="rId3" Type="http://schemas.openxmlformats.org/officeDocument/2006/relationships/slide" Target="slide3.xml"/><Relationship Id="rId7" Type="http://schemas.openxmlformats.org/officeDocument/2006/relationships/slide" Target="slide12.xml"/><Relationship Id="rId12" Type="http://schemas.openxmlformats.org/officeDocument/2006/relationships/image" Target="../media/image6.png"/><Relationship Id="rId2" Type="http://schemas.openxmlformats.org/officeDocument/2006/relationships/image" Target="../media/image42.png"/><Relationship Id="rId1" Type="http://schemas.openxmlformats.org/officeDocument/2006/relationships/slideLayout" Target="../slideLayouts/slideLayout5.xml"/><Relationship Id="rId6" Type="http://schemas.openxmlformats.org/officeDocument/2006/relationships/image" Target="../media/image43.png"/><Relationship Id="rId11" Type="http://schemas.openxmlformats.org/officeDocument/2006/relationships/image" Target="../media/image5.png"/><Relationship Id="rId5" Type="http://schemas.openxmlformats.org/officeDocument/2006/relationships/slide" Target="slide5.xml"/><Relationship Id="rId10" Type="http://schemas.openxmlformats.org/officeDocument/2006/relationships/image" Target="../media/image4.png"/><Relationship Id="rId4" Type="http://schemas.openxmlformats.org/officeDocument/2006/relationships/image" Target="../media/image2.png"/><Relationship Id="rId9" Type="http://schemas.openxmlformats.org/officeDocument/2006/relationships/slide" Target="slide27.xml"/><Relationship Id="rId14" Type="http://schemas.openxmlformats.org/officeDocument/2006/relationships/image" Target="../media/image44.png"/></Relationships>
</file>

<file path=ppt/slides/_rels/slide22.xml.rels><?xml version="1.0" encoding="UTF-8" standalone="yes"?>
<Relationships xmlns="http://schemas.openxmlformats.org/package/2006/relationships"><Relationship Id="rId8" Type="http://schemas.openxmlformats.org/officeDocument/2006/relationships/slide" Target="slide28.xml"/><Relationship Id="rId13" Type="http://schemas.openxmlformats.org/officeDocument/2006/relationships/image" Target="../media/image46.png"/><Relationship Id="rId3" Type="http://schemas.openxmlformats.org/officeDocument/2006/relationships/image" Target="../media/image2.png"/><Relationship Id="rId7" Type="http://schemas.openxmlformats.org/officeDocument/2006/relationships/slide" Target="slide26.xml"/><Relationship Id="rId12" Type="http://schemas.openxmlformats.org/officeDocument/2006/relationships/slide" Target="slide1.xml"/><Relationship Id="rId2" Type="http://schemas.openxmlformats.org/officeDocument/2006/relationships/slide" Target="slide3.xml"/><Relationship Id="rId1" Type="http://schemas.openxmlformats.org/officeDocument/2006/relationships/slideLayout" Target="../slideLayouts/slideLayout5.xml"/><Relationship Id="rId6" Type="http://schemas.openxmlformats.org/officeDocument/2006/relationships/slide" Target="slide12.xml"/><Relationship Id="rId11" Type="http://schemas.openxmlformats.org/officeDocument/2006/relationships/image" Target="../media/image6.png"/><Relationship Id="rId5" Type="http://schemas.openxmlformats.org/officeDocument/2006/relationships/image" Target="../media/image45.png"/><Relationship Id="rId10" Type="http://schemas.openxmlformats.org/officeDocument/2006/relationships/image" Target="../media/image5.png"/><Relationship Id="rId4" Type="http://schemas.openxmlformats.org/officeDocument/2006/relationships/slide" Target="slide5.xml"/><Relationship Id="rId9" Type="http://schemas.openxmlformats.org/officeDocument/2006/relationships/image" Target="../media/image4.png"/></Relationships>
</file>

<file path=ppt/slides/_rels/slide23.xml.rels><?xml version="1.0" encoding="UTF-8" standalone="yes"?>
<Relationships xmlns="http://schemas.openxmlformats.org/package/2006/relationships"><Relationship Id="rId8" Type="http://schemas.openxmlformats.org/officeDocument/2006/relationships/slide" Target="slide28.xml"/><Relationship Id="rId13" Type="http://schemas.openxmlformats.org/officeDocument/2006/relationships/image" Target="../media/image48.png"/><Relationship Id="rId3" Type="http://schemas.openxmlformats.org/officeDocument/2006/relationships/image" Target="../media/image2.png"/><Relationship Id="rId7" Type="http://schemas.openxmlformats.org/officeDocument/2006/relationships/slide" Target="slide26.xml"/><Relationship Id="rId12" Type="http://schemas.openxmlformats.org/officeDocument/2006/relationships/slide" Target="slide1.xml"/><Relationship Id="rId2" Type="http://schemas.openxmlformats.org/officeDocument/2006/relationships/slide" Target="slide3.xml"/><Relationship Id="rId1" Type="http://schemas.openxmlformats.org/officeDocument/2006/relationships/slideLayout" Target="../slideLayouts/slideLayout5.xml"/><Relationship Id="rId6" Type="http://schemas.openxmlformats.org/officeDocument/2006/relationships/slide" Target="slide12.xml"/><Relationship Id="rId11" Type="http://schemas.openxmlformats.org/officeDocument/2006/relationships/image" Target="../media/image6.png"/><Relationship Id="rId5" Type="http://schemas.openxmlformats.org/officeDocument/2006/relationships/image" Target="../media/image47.png"/><Relationship Id="rId10" Type="http://schemas.openxmlformats.org/officeDocument/2006/relationships/image" Target="../media/image5.png"/><Relationship Id="rId4" Type="http://schemas.openxmlformats.org/officeDocument/2006/relationships/slide" Target="slide5.xml"/><Relationship Id="rId9" Type="http://schemas.openxmlformats.org/officeDocument/2006/relationships/image" Target="../media/image4.png"/><Relationship Id="rId14" Type="http://schemas.openxmlformats.org/officeDocument/2006/relationships/image" Target="../media/image49.png"/></Relationships>
</file>

<file path=ppt/slides/_rels/slide24.xml.rels><?xml version="1.0" encoding="UTF-8" standalone="yes"?>
<Relationships xmlns="http://schemas.openxmlformats.org/package/2006/relationships"><Relationship Id="rId8" Type="http://schemas.openxmlformats.org/officeDocument/2006/relationships/slide" Target="slide26.xml"/><Relationship Id="rId13" Type="http://schemas.openxmlformats.org/officeDocument/2006/relationships/image" Target="../media/image51.png"/><Relationship Id="rId3" Type="http://schemas.openxmlformats.org/officeDocument/2006/relationships/slide" Target="slide3.xml"/><Relationship Id="rId7" Type="http://schemas.openxmlformats.org/officeDocument/2006/relationships/slide" Target="slide12.xml"/><Relationship Id="rId12"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5.xml"/><Relationship Id="rId6" Type="http://schemas.openxmlformats.org/officeDocument/2006/relationships/image" Target="../media/image50.png"/><Relationship Id="rId11" Type="http://schemas.openxmlformats.org/officeDocument/2006/relationships/image" Target="../media/image5.png"/><Relationship Id="rId5" Type="http://schemas.openxmlformats.org/officeDocument/2006/relationships/slide" Target="slide5.xml"/><Relationship Id="rId15" Type="http://schemas.openxmlformats.org/officeDocument/2006/relationships/slide" Target="slide1.xml"/><Relationship Id="rId10" Type="http://schemas.openxmlformats.org/officeDocument/2006/relationships/image" Target="../media/image4.png"/><Relationship Id="rId4" Type="http://schemas.openxmlformats.org/officeDocument/2006/relationships/image" Target="../media/image2.png"/><Relationship Id="rId9" Type="http://schemas.openxmlformats.org/officeDocument/2006/relationships/slide" Target="slide28.xml"/><Relationship Id="rId14" Type="http://schemas.openxmlformats.org/officeDocument/2006/relationships/image" Target="../media/image52.png"/></Relationships>
</file>

<file path=ppt/slides/_rels/slide25.xml.rels><?xml version="1.0" encoding="UTF-8" standalone="yes"?>
<Relationships xmlns="http://schemas.openxmlformats.org/package/2006/relationships"><Relationship Id="rId8" Type="http://schemas.openxmlformats.org/officeDocument/2006/relationships/slide" Target="slide28.xml"/><Relationship Id="rId13" Type="http://schemas.openxmlformats.org/officeDocument/2006/relationships/slide" Target="slide1.xml"/><Relationship Id="rId3" Type="http://schemas.openxmlformats.org/officeDocument/2006/relationships/image" Target="../media/image2.png"/><Relationship Id="rId7" Type="http://schemas.openxmlformats.org/officeDocument/2006/relationships/slide" Target="slide26.xml"/><Relationship Id="rId12" Type="http://schemas.openxmlformats.org/officeDocument/2006/relationships/image" Target="../media/image54.png"/><Relationship Id="rId2" Type="http://schemas.openxmlformats.org/officeDocument/2006/relationships/slide" Target="slide3.xml"/><Relationship Id="rId1" Type="http://schemas.openxmlformats.org/officeDocument/2006/relationships/slideLayout" Target="../slideLayouts/slideLayout5.xml"/><Relationship Id="rId6" Type="http://schemas.openxmlformats.org/officeDocument/2006/relationships/slide" Target="slide12.xml"/><Relationship Id="rId11" Type="http://schemas.openxmlformats.org/officeDocument/2006/relationships/image" Target="../media/image6.png"/><Relationship Id="rId5" Type="http://schemas.openxmlformats.org/officeDocument/2006/relationships/image" Target="../media/image53.png"/><Relationship Id="rId10" Type="http://schemas.openxmlformats.org/officeDocument/2006/relationships/image" Target="../media/image5.png"/><Relationship Id="rId4" Type="http://schemas.openxmlformats.org/officeDocument/2006/relationships/slide" Target="slide5.xml"/><Relationship Id="rId9" Type="http://schemas.openxmlformats.org/officeDocument/2006/relationships/image" Target="../media/image4.png"/></Relationships>
</file>

<file path=ppt/slides/_rels/slide26.xml.rels><?xml version="1.0" encoding="UTF-8" standalone="yes"?>
<Relationships xmlns="http://schemas.openxmlformats.org/package/2006/relationships"><Relationship Id="rId8" Type="http://schemas.openxmlformats.org/officeDocument/2006/relationships/slide" Target="slide28.xml"/><Relationship Id="rId3" Type="http://schemas.openxmlformats.org/officeDocument/2006/relationships/image" Target="../media/image2.png"/><Relationship Id="rId7" Type="http://schemas.openxmlformats.org/officeDocument/2006/relationships/slide" Target="slide26.xml"/><Relationship Id="rId12" Type="http://schemas.openxmlformats.org/officeDocument/2006/relationships/slide" Target="slide1.xml"/><Relationship Id="rId2" Type="http://schemas.openxmlformats.org/officeDocument/2006/relationships/slide" Target="slide3.xml"/><Relationship Id="rId1" Type="http://schemas.openxmlformats.org/officeDocument/2006/relationships/slideLayout" Target="../slideLayouts/slideLayout5.xml"/><Relationship Id="rId6" Type="http://schemas.openxmlformats.org/officeDocument/2006/relationships/slide" Target="slide12.xml"/><Relationship Id="rId11" Type="http://schemas.openxmlformats.org/officeDocument/2006/relationships/image" Target="../media/image6.png"/><Relationship Id="rId5" Type="http://schemas.openxmlformats.org/officeDocument/2006/relationships/image" Target="../media/image3.png"/><Relationship Id="rId10" Type="http://schemas.openxmlformats.org/officeDocument/2006/relationships/image" Target="../media/image5.png"/><Relationship Id="rId4" Type="http://schemas.openxmlformats.org/officeDocument/2006/relationships/slide" Target="slide5.xml"/><Relationship Id="rId9" Type="http://schemas.openxmlformats.org/officeDocument/2006/relationships/image" Target="../media/image4.png"/></Relationships>
</file>

<file path=ppt/slides/_rels/slide27.xml.rels><?xml version="1.0" encoding="UTF-8" standalone="yes"?>
<Relationships xmlns="http://schemas.openxmlformats.org/package/2006/relationships"><Relationship Id="rId8" Type="http://schemas.openxmlformats.org/officeDocument/2006/relationships/slide" Target="slide28.xml"/><Relationship Id="rId3" Type="http://schemas.openxmlformats.org/officeDocument/2006/relationships/image" Target="../media/image2.png"/><Relationship Id="rId7" Type="http://schemas.openxmlformats.org/officeDocument/2006/relationships/slide" Target="slide26.xml"/><Relationship Id="rId12" Type="http://schemas.openxmlformats.org/officeDocument/2006/relationships/slide" Target="slide1.xml"/><Relationship Id="rId2" Type="http://schemas.openxmlformats.org/officeDocument/2006/relationships/slide" Target="slide3.xml"/><Relationship Id="rId1" Type="http://schemas.openxmlformats.org/officeDocument/2006/relationships/slideLayout" Target="../slideLayouts/slideLayout5.xml"/><Relationship Id="rId6" Type="http://schemas.openxmlformats.org/officeDocument/2006/relationships/slide" Target="slide12.xml"/><Relationship Id="rId11" Type="http://schemas.openxmlformats.org/officeDocument/2006/relationships/image" Target="../media/image6.png"/><Relationship Id="rId5" Type="http://schemas.openxmlformats.org/officeDocument/2006/relationships/image" Target="../media/image3.png"/><Relationship Id="rId10" Type="http://schemas.openxmlformats.org/officeDocument/2006/relationships/image" Target="../media/image5.png"/><Relationship Id="rId4" Type="http://schemas.openxmlformats.org/officeDocument/2006/relationships/slide" Target="slide5.xml"/><Relationship Id="rId9" Type="http://schemas.openxmlformats.org/officeDocument/2006/relationships/image" Target="../media/image4.png"/></Relationships>
</file>

<file path=ppt/slides/_rels/slide28.xml.rels><?xml version="1.0" encoding="UTF-8" standalone="yes"?>
<Relationships xmlns="http://schemas.openxmlformats.org/package/2006/relationships"><Relationship Id="rId8" Type="http://schemas.openxmlformats.org/officeDocument/2006/relationships/slide" Target="slide28.xml"/><Relationship Id="rId13" Type="http://schemas.openxmlformats.org/officeDocument/2006/relationships/image" Target="../media/image56.png"/><Relationship Id="rId3" Type="http://schemas.openxmlformats.org/officeDocument/2006/relationships/image" Target="../media/image2.png"/><Relationship Id="rId7" Type="http://schemas.openxmlformats.org/officeDocument/2006/relationships/slide" Target="slide26.xml"/><Relationship Id="rId12" Type="http://schemas.openxmlformats.org/officeDocument/2006/relationships/image" Target="../media/image55.png"/><Relationship Id="rId17" Type="http://schemas.openxmlformats.org/officeDocument/2006/relationships/slide" Target="slide1.xml"/><Relationship Id="rId2" Type="http://schemas.openxmlformats.org/officeDocument/2006/relationships/slide" Target="slide3.xml"/><Relationship Id="rId16" Type="http://schemas.openxmlformats.org/officeDocument/2006/relationships/image" Target="../media/image59.png"/><Relationship Id="rId1" Type="http://schemas.openxmlformats.org/officeDocument/2006/relationships/slideLayout" Target="../slideLayouts/slideLayout5.xml"/><Relationship Id="rId6" Type="http://schemas.openxmlformats.org/officeDocument/2006/relationships/slide" Target="slide12.xml"/><Relationship Id="rId11" Type="http://schemas.openxmlformats.org/officeDocument/2006/relationships/image" Target="../media/image6.png"/><Relationship Id="rId5" Type="http://schemas.openxmlformats.org/officeDocument/2006/relationships/image" Target="../media/image3.png"/><Relationship Id="rId15" Type="http://schemas.openxmlformats.org/officeDocument/2006/relationships/image" Target="../media/image58.png"/><Relationship Id="rId10" Type="http://schemas.openxmlformats.org/officeDocument/2006/relationships/image" Target="../media/image5.png"/><Relationship Id="rId4" Type="http://schemas.openxmlformats.org/officeDocument/2006/relationships/slide" Target="slide5.xml"/><Relationship Id="rId9" Type="http://schemas.openxmlformats.org/officeDocument/2006/relationships/image" Target="../media/image4.png"/><Relationship Id="rId14" Type="http://schemas.openxmlformats.org/officeDocument/2006/relationships/image" Target="../media/image57.png"/></Relationships>
</file>

<file path=ppt/slides/_rels/slide29.xml.rels><?xml version="1.0" encoding="UTF-8" standalone="yes"?>
<Relationships xmlns="http://schemas.openxmlformats.org/package/2006/relationships"><Relationship Id="rId8" Type="http://schemas.openxmlformats.org/officeDocument/2006/relationships/slide" Target="slide28.xml"/><Relationship Id="rId13" Type="http://schemas.openxmlformats.org/officeDocument/2006/relationships/image" Target="../media/image60.png"/><Relationship Id="rId3" Type="http://schemas.openxmlformats.org/officeDocument/2006/relationships/image" Target="../media/image2.png"/><Relationship Id="rId7" Type="http://schemas.openxmlformats.org/officeDocument/2006/relationships/slide" Target="slide26.xml"/><Relationship Id="rId12" Type="http://schemas.openxmlformats.org/officeDocument/2006/relationships/image" Target="../media/image16.jpeg"/><Relationship Id="rId2" Type="http://schemas.openxmlformats.org/officeDocument/2006/relationships/slide" Target="slide3.xml"/><Relationship Id="rId1" Type="http://schemas.openxmlformats.org/officeDocument/2006/relationships/slideLayout" Target="../slideLayouts/slideLayout5.xml"/><Relationship Id="rId6" Type="http://schemas.openxmlformats.org/officeDocument/2006/relationships/slide" Target="slide12.xml"/><Relationship Id="rId11" Type="http://schemas.openxmlformats.org/officeDocument/2006/relationships/image" Target="../media/image6.png"/><Relationship Id="rId5" Type="http://schemas.openxmlformats.org/officeDocument/2006/relationships/image" Target="../media/image3.png"/><Relationship Id="rId10" Type="http://schemas.openxmlformats.org/officeDocument/2006/relationships/image" Target="../media/image5.png"/><Relationship Id="rId4" Type="http://schemas.openxmlformats.org/officeDocument/2006/relationships/slide" Target="slide5.xml"/><Relationship Id="rId9" Type="http://schemas.openxmlformats.org/officeDocument/2006/relationships/image" Target="../media/image4.png"/><Relationship Id="rId14" Type="http://schemas.openxmlformats.org/officeDocument/2006/relationships/slide" Target="slide1.xml"/></Relationships>
</file>

<file path=ppt/slides/_rels/slide3.xml.rels><?xml version="1.0" encoding="UTF-8" standalone="yes"?>
<Relationships xmlns="http://schemas.openxmlformats.org/package/2006/relationships"><Relationship Id="rId8" Type="http://schemas.openxmlformats.org/officeDocument/2006/relationships/slide" Target="slide26.xml"/><Relationship Id="rId13" Type="http://schemas.openxmlformats.org/officeDocument/2006/relationships/slide" Target="slide1.xml"/><Relationship Id="rId3" Type="http://schemas.openxmlformats.org/officeDocument/2006/relationships/slide" Target="slide3.xml"/><Relationship Id="rId7" Type="http://schemas.openxmlformats.org/officeDocument/2006/relationships/slide" Target="slide12.xml"/><Relationship Id="rId12"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5.xml"/><Relationship Id="rId6" Type="http://schemas.openxmlformats.org/officeDocument/2006/relationships/image" Target="../media/image3.png"/><Relationship Id="rId11" Type="http://schemas.openxmlformats.org/officeDocument/2006/relationships/image" Target="../media/image5.png"/><Relationship Id="rId5" Type="http://schemas.openxmlformats.org/officeDocument/2006/relationships/slide" Target="slide5.xml"/><Relationship Id="rId10" Type="http://schemas.openxmlformats.org/officeDocument/2006/relationships/image" Target="../media/image4.png"/><Relationship Id="rId4" Type="http://schemas.openxmlformats.org/officeDocument/2006/relationships/image" Target="../media/image2.png"/><Relationship Id="rId9" Type="http://schemas.openxmlformats.org/officeDocument/2006/relationships/slide" Target="slide28.xml"/></Relationships>
</file>

<file path=ppt/slides/_rels/slide30.xml.rels><?xml version="1.0" encoding="UTF-8" standalone="yes"?>
<Relationships xmlns="http://schemas.openxmlformats.org/package/2006/relationships"><Relationship Id="rId8" Type="http://schemas.openxmlformats.org/officeDocument/2006/relationships/slide" Target="slide28.xml"/><Relationship Id="rId13" Type="http://schemas.openxmlformats.org/officeDocument/2006/relationships/slide" Target="slide1.xml"/><Relationship Id="rId3" Type="http://schemas.openxmlformats.org/officeDocument/2006/relationships/image" Target="../media/image2.png"/><Relationship Id="rId7" Type="http://schemas.openxmlformats.org/officeDocument/2006/relationships/slide" Target="slide26.xml"/><Relationship Id="rId12" Type="http://schemas.openxmlformats.org/officeDocument/2006/relationships/image" Target="../media/image61.png"/><Relationship Id="rId2" Type="http://schemas.openxmlformats.org/officeDocument/2006/relationships/slide" Target="slide3.xml"/><Relationship Id="rId1" Type="http://schemas.openxmlformats.org/officeDocument/2006/relationships/slideLayout" Target="../slideLayouts/slideLayout5.xml"/><Relationship Id="rId6" Type="http://schemas.openxmlformats.org/officeDocument/2006/relationships/slide" Target="slide12.xml"/><Relationship Id="rId11" Type="http://schemas.openxmlformats.org/officeDocument/2006/relationships/image" Target="../media/image6.png"/><Relationship Id="rId5" Type="http://schemas.openxmlformats.org/officeDocument/2006/relationships/image" Target="../media/image3.png"/><Relationship Id="rId10" Type="http://schemas.openxmlformats.org/officeDocument/2006/relationships/image" Target="../media/image5.png"/><Relationship Id="rId4" Type="http://schemas.openxmlformats.org/officeDocument/2006/relationships/slide" Target="slide5.xml"/><Relationship Id="rId9" Type="http://schemas.openxmlformats.org/officeDocument/2006/relationships/image" Target="../media/image4.png"/></Relationships>
</file>

<file path=ppt/slides/_rels/slide31.xml.rels><?xml version="1.0" encoding="UTF-8" standalone="yes"?>
<Relationships xmlns="http://schemas.openxmlformats.org/package/2006/relationships"><Relationship Id="rId8" Type="http://schemas.openxmlformats.org/officeDocument/2006/relationships/slide" Target="slide28.xml"/><Relationship Id="rId3" Type="http://schemas.openxmlformats.org/officeDocument/2006/relationships/image" Target="../media/image2.png"/><Relationship Id="rId7" Type="http://schemas.openxmlformats.org/officeDocument/2006/relationships/slide" Target="slide26.xml"/><Relationship Id="rId12" Type="http://schemas.openxmlformats.org/officeDocument/2006/relationships/slide" Target="slide1.xml"/><Relationship Id="rId2" Type="http://schemas.openxmlformats.org/officeDocument/2006/relationships/slide" Target="slide3.xml"/><Relationship Id="rId1" Type="http://schemas.openxmlformats.org/officeDocument/2006/relationships/slideLayout" Target="../slideLayouts/slideLayout5.xml"/><Relationship Id="rId6" Type="http://schemas.openxmlformats.org/officeDocument/2006/relationships/slide" Target="slide12.xml"/><Relationship Id="rId11" Type="http://schemas.openxmlformats.org/officeDocument/2006/relationships/image" Target="../media/image6.png"/><Relationship Id="rId5" Type="http://schemas.openxmlformats.org/officeDocument/2006/relationships/image" Target="../media/image3.png"/><Relationship Id="rId10" Type="http://schemas.openxmlformats.org/officeDocument/2006/relationships/image" Target="../media/image5.png"/><Relationship Id="rId4" Type="http://schemas.openxmlformats.org/officeDocument/2006/relationships/slide" Target="slide5.xml"/><Relationship Id="rId9" Type="http://schemas.openxmlformats.org/officeDocument/2006/relationships/image" Target="../media/image4.png"/></Relationships>
</file>

<file path=ppt/slides/_rels/slide32.xml.rels><?xml version="1.0" encoding="UTF-8" standalone="yes"?>
<Relationships xmlns="http://schemas.openxmlformats.org/package/2006/relationships"><Relationship Id="rId8" Type="http://schemas.openxmlformats.org/officeDocument/2006/relationships/slide" Target="slide28.xml"/><Relationship Id="rId13" Type="http://schemas.openxmlformats.org/officeDocument/2006/relationships/image" Target="../media/image62.png"/><Relationship Id="rId3" Type="http://schemas.openxmlformats.org/officeDocument/2006/relationships/image" Target="../media/image2.png"/><Relationship Id="rId7" Type="http://schemas.openxmlformats.org/officeDocument/2006/relationships/slide" Target="slide26.xml"/><Relationship Id="rId12" Type="http://schemas.openxmlformats.org/officeDocument/2006/relationships/slide" Target="slide1.xml"/><Relationship Id="rId2" Type="http://schemas.openxmlformats.org/officeDocument/2006/relationships/slide" Target="slide3.xml"/><Relationship Id="rId1" Type="http://schemas.openxmlformats.org/officeDocument/2006/relationships/slideLayout" Target="../slideLayouts/slideLayout5.xml"/><Relationship Id="rId6" Type="http://schemas.openxmlformats.org/officeDocument/2006/relationships/slide" Target="slide12.xml"/><Relationship Id="rId11" Type="http://schemas.openxmlformats.org/officeDocument/2006/relationships/image" Target="../media/image6.png"/><Relationship Id="rId5" Type="http://schemas.openxmlformats.org/officeDocument/2006/relationships/image" Target="../media/image3.png"/><Relationship Id="rId10" Type="http://schemas.openxmlformats.org/officeDocument/2006/relationships/image" Target="../media/image5.png"/><Relationship Id="rId4" Type="http://schemas.openxmlformats.org/officeDocument/2006/relationships/slide" Target="slide5.xml"/><Relationship Id="rId9" Type="http://schemas.openxmlformats.org/officeDocument/2006/relationships/image" Target="../media/image4.png"/><Relationship Id="rId14" Type="http://schemas.openxmlformats.org/officeDocument/2006/relationships/image" Target="../media/image63.png"/></Relationships>
</file>

<file path=ppt/slides/_rels/slide33.xml.rels><?xml version="1.0" encoding="UTF-8" standalone="yes"?>
<Relationships xmlns="http://schemas.openxmlformats.org/package/2006/relationships"><Relationship Id="rId8" Type="http://schemas.openxmlformats.org/officeDocument/2006/relationships/slide" Target="slide28.xml"/><Relationship Id="rId3" Type="http://schemas.openxmlformats.org/officeDocument/2006/relationships/image" Target="../media/image2.png"/><Relationship Id="rId7" Type="http://schemas.openxmlformats.org/officeDocument/2006/relationships/slide" Target="slide26.xml"/><Relationship Id="rId12" Type="http://schemas.openxmlformats.org/officeDocument/2006/relationships/slide" Target="slide1.xml"/><Relationship Id="rId2" Type="http://schemas.openxmlformats.org/officeDocument/2006/relationships/slide" Target="slide3.xml"/><Relationship Id="rId1" Type="http://schemas.openxmlformats.org/officeDocument/2006/relationships/slideLayout" Target="../slideLayouts/slideLayout5.xml"/><Relationship Id="rId6" Type="http://schemas.openxmlformats.org/officeDocument/2006/relationships/slide" Target="slide12.xml"/><Relationship Id="rId11" Type="http://schemas.openxmlformats.org/officeDocument/2006/relationships/image" Target="../media/image6.png"/><Relationship Id="rId5" Type="http://schemas.openxmlformats.org/officeDocument/2006/relationships/image" Target="../media/image3.png"/><Relationship Id="rId10" Type="http://schemas.openxmlformats.org/officeDocument/2006/relationships/image" Target="../media/image5.png"/><Relationship Id="rId4" Type="http://schemas.openxmlformats.org/officeDocument/2006/relationships/slide" Target="slide5.xml"/><Relationship Id="rId9" Type="http://schemas.openxmlformats.org/officeDocument/2006/relationships/image" Target="../media/image4.png"/></Relationships>
</file>

<file path=ppt/slides/_rels/slide4.xml.rels><?xml version="1.0" encoding="UTF-8" standalone="yes"?>
<Relationships xmlns="http://schemas.openxmlformats.org/package/2006/relationships"><Relationship Id="rId8" Type="http://schemas.openxmlformats.org/officeDocument/2006/relationships/slide" Target="slide26.xml"/><Relationship Id="rId13" Type="http://schemas.openxmlformats.org/officeDocument/2006/relationships/slide" Target="slide1.xml"/><Relationship Id="rId3" Type="http://schemas.openxmlformats.org/officeDocument/2006/relationships/slide" Target="slide3.xml"/><Relationship Id="rId7" Type="http://schemas.openxmlformats.org/officeDocument/2006/relationships/slide" Target="slide12.xml"/><Relationship Id="rId12"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5.xml"/><Relationship Id="rId6" Type="http://schemas.openxmlformats.org/officeDocument/2006/relationships/image" Target="../media/image3.png"/><Relationship Id="rId11" Type="http://schemas.openxmlformats.org/officeDocument/2006/relationships/image" Target="../media/image5.png"/><Relationship Id="rId5" Type="http://schemas.openxmlformats.org/officeDocument/2006/relationships/slide" Target="slide5.xml"/><Relationship Id="rId10" Type="http://schemas.openxmlformats.org/officeDocument/2006/relationships/image" Target="../media/image4.png"/><Relationship Id="rId4" Type="http://schemas.openxmlformats.org/officeDocument/2006/relationships/image" Target="../media/image2.png"/><Relationship Id="rId9" Type="http://schemas.openxmlformats.org/officeDocument/2006/relationships/slide" Target="slide28.xml"/></Relationships>
</file>

<file path=ppt/slides/_rels/slide5.xml.rels><?xml version="1.0" encoding="UTF-8" standalone="yes"?>
<Relationships xmlns="http://schemas.openxmlformats.org/package/2006/relationships"><Relationship Id="rId8" Type="http://schemas.openxmlformats.org/officeDocument/2006/relationships/slide" Target="slide28.xml"/><Relationship Id="rId13" Type="http://schemas.openxmlformats.org/officeDocument/2006/relationships/slide" Target="slide1.xml"/><Relationship Id="rId3" Type="http://schemas.openxmlformats.org/officeDocument/2006/relationships/image" Target="../media/image7.png"/><Relationship Id="rId7" Type="http://schemas.openxmlformats.org/officeDocument/2006/relationships/slide" Target="slide26.xml"/><Relationship Id="rId12" Type="http://schemas.openxmlformats.org/officeDocument/2006/relationships/image" Target="../media/image8.jpeg"/><Relationship Id="rId2" Type="http://schemas.openxmlformats.org/officeDocument/2006/relationships/slide" Target="slide3.xml"/><Relationship Id="rId1" Type="http://schemas.openxmlformats.org/officeDocument/2006/relationships/slideLayout" Target="../slideLayouts/slideLayout5.xml"/><Relationship Id="rId6" Type="http://schemas.openxmlformats.org/officeDocument/2006/relationships/slide" Target="slide12.xml"/><Relationship Id="rId11" Type="http://schemas.openxmlformats.org/officeDocument/2006/relationships/image" Target="../media/image6.png"/><Relationship Id="rId5" Type="http://schemas.openxmlformats.org/officeDocument/2006/relationships/image" Target="../media/image3.png"/><Relationship Id="rId10" Type="http://schemas.openxmlformats.org/officeDocument/2006/relationships/image" Target="../media/image5.png"/><Relationship Id="rId4" Type="http://schemas.openxmlformats.org/officeDocument/2006/relationships/slide" Target="slide5.xml"/><Relationship Id="rId9" Type="http://schemas.openxmlformats.org/officeDocument/2006/relationships/image" Target="../media/image4.png"/></Relationships>
</file>

<file path=ppt/slides/_rels/slide6.xml.rels><?xml version="1.0" encoding="UTF-8" standalone="yes"?>
<Relationships xmlns="http://schemas.openxmlformats.org/package/2006/relationships"><Relationship Id="rId8" Type="http://schemas.openxmlformats.org/officeDocument/2006/relationships/slide" Target="slide28.xml"/><Relationship Id="rId3" Type="http://schemas.openxmlformats.org/officeDocument/2006/relationships/image" Target="../media/image9.png"/><Relationship Id="rId7" Type="http://schemas.openxmlformats.org/officeDocument/2006/relationships/slide" Target="slide26.xml"/><Relationship Id="rId12" Type="http://schemas.openxmlformats.org/officeDocument/2006/relationships/slide" Target="slide1.xml"/><Relationship Id="rId2" Type="http://schemas.openxmlformats.org/officeDocument/2006/relationships/slide" Target="slide3.xml"/><Relationship Id="rId1" Type="http://schemas.openxmlformats.org/officeDocument/2006/relationships/slideLayout" Target="../slideLayouts/slideLayout5.xml"/><Relationship Id="rId6" Type="http://schemas.openxmlformats.org/officeDocument/2006/relationships/slide" Target="slide12.xml"/><Relationship Id="rId11" Type="http://schemas.openxmlformats.org/officeDocument/2006/relationships/image" Target="../media/image6.png"/><Relationship Id="rId5" Type="http://schemas.openxmlformats.org/officeDocument/2006/relationships/image" Target="../media/image3.png"/><Relationship Id="rId10" Type="http://schemas.openxmlformats.org/officeDocument/2006/relationships/image" Target="../media/image5.png"/><Relationship Id="rId4" Type="http://schemas.openxmlformats.org/officeDocument/2006/relationships/slide" Target="slide5.xml"/><Relationship Id="rId9" Type="http://schemas.openxmlformats.org/officeDocument/2006/relationships/image" Target="../media/image4.png"/></Relationships>
</file>

<file path=ppt/slides/_rels/slide7.xml.rels><?xml version="1.0" encoding="UTF-8" standalone="yes"?>
<Relationships xmlns="http://schemas.openxmlformats.org/package/2006/relationships"><Relationship Id="rId8" Type="http://schemas.openxmlformats.org/officeDocument/2006/relationships/slide" Target="slide28.xml"/><Relationship Id="rId13" Type="http://schemas.openxmlformats.org/officeDocument/2006/relationships/slide" Target="slide1.xml"/><Relationship Id="rId3" Type="http://schemas.openxmlformats.org/officeDocument/2006/relationships/image" Target="../media/image10.png"/><Relationship Id="rId7" Type="http://schemas.openxmlformats.org/officeDocument/2006/relationships/slide" Target="slide26.xml"/><Relationship Id="rId12" Type="http://schemas.openxmlformats.org/officeDocument/2006/relationships/image" Target="../media/image11.jpeg"/><Relationship Id="rId2" Type="http://schemas.openxmlformats.org/officeDocument/2006/relationships/slide" Target="slide3.xml"/><Relationship Id="rId1" Type="http://schemas.openxmlformats.org/officeDocument/2006/relationships/slideLayout" Target="../slideLayouts/slideLayout5.xml"/><Relationship Id="rId6" Type="http://schemas.openxmlformats.org/officeDocument/2006/relationships/slide" Target="slide12.xml"/><Relationship Id="rId11" Type="http://schemas.openxmlformats.org/officeDocument/2006/relationships/image" Target="../media/image6.png"/><Relationship Id="rId5" Type="http://schemas.openxmlformats.org/officeDocument/2006/relationships/image" Target="../media/image3.png"/><Relationship Id="rId10" Type="http://schemas.openxmlformats.org/officeDocument/2006/relationships/image" Target="../media/image5.png"/><Relationship Id="rId4" Type="http://schemas.openxmlformats.org/officeDocument/2006/relationships/slide" Target="slide5.xml"/><Relationship Id="rId9" Type="http://schemas.openxmlformats.org/officeDocument/2006/relationships/image" Target="../media/image4.png"/></Relationships>
</file>

<file path=ppt/slides/_rels/slide8.xml.rels><?xml version="1.0" encoding="UTF-8" standalone="yes"?>
<Relationships xmlns="http://schemas.openxmlformats.org/package/2006/relationships"><Relationship Id="rId8" Type="http://schemas.openxmlformats.org/officeDocument/2006/relationships/slide" Target="slide28.xml"/><Relationship Id="rId13" Type="http://schemas.openxmlformats.org/officeDocument/2006/relationships/image" Target="../media/image13.png"/><Relationship Id="rId3" Type="http://schemas.openxmlformats.org/officeDocument/2006/relationships/image" Target="../media/image12.png"/><Relationship Id="rId7" Type="http://schemas.openxmlformats.org/officeDocument/2006/relationships/slide" Target="slide26.xml"/><Relationship Id="rId12" Type="http://schemas.openxmlformats.org/officeDocument/2006/relationships/slide" Target="slide1.xml"/><Relationship Id="rId2" Type="http://schemas.openxmlformats.org/officeDocument/2006/relationships/slide" Target="slide3.xml"/><Relationship Id="rId1" Type="http://schemas.openxmlformats.org/officeDocument/2006/relationships/slideLayout" Target="../slideLayouts/slideLayout5.xml"/><Relationship Id="rId6" Type="http://schemas.openxmlformats.org/officeDocument/2006/relationships/slide" Target="slide12.xml"/><Relationship Id="rId11" Type="http://schemas.openxmlformats.org/officeDocument/2006/relationships/image" Target="../media/image6.png"/><Relationship Id="rId5" Type="http://schemas.openxmlformats.org/officeDocument/2006/relationships/image" Target="../media/image3.png"/><Relationship Id="rId10" Type="http://schemas.openxmlformats.org/officeDocument/2006/relationships/image" Target="../media/image5.png"/><Relationship Id="rId4" Type="http://schemas.openxmlformats.org/officeDocument/2006/relationships/slide" Target="slide5.xml"/><Relationship Id="rId9" Type="http://schemas.openxmlformats.org/officeDocument/2006/relationships/image" Target="../media/image4.png"/></Relationships>
</file>

<file path=ppt/slides/_rels/slide9.xml.rels><?xml version="1.0" encoding="UTF-8" standalone="yes"?>
<Relationships xmlns="http://schemas.openxmlformats.org/package/2006/relationships"><Relationship Id="rId8" Type="http://schemas.openxmlformats.org/officeDocument/2006/relationships/slide" Target="slide28.xml"/><Relationship Id="rId13" Type="http://schemas.openxmlformats.org/officeDocument/2006/relationships/image" Target="../media/image16.jpeg"/><Relationship Id="rId3" Type="http://schemas.openxmlformats.org/officeDocument/2006/relationships/image" Target="../media/image14.png"/><Relationship Id="rId7" Type="http://schemas.openxmlformats.org/officeDocument/2006/relationships/slide" Target="slide26.xml"/><Relationship Id="rId12" Type="http://schemas.openxmlformats.org/officeDocument/2006/relationships/image" Target="../media/image15.jpeg"/><Relationship Id="rId2" Type="http://schemas.openxmlformats.org/officeDocument/2006/relationships/slide" Target="slide3.xml"/><Relationship Id="rId1" Type="http://schemas.openxmlformats.org/officeDocument/2006/relationships/slideLayout" Target="../slideLayouts/slideLayout5.xml"/><Relationship Id="rId6" Type="http://schemas.openxmlformats.org/officeDocument/2006/relationships/slide" Target="slide12.xml"/><Relationship Id="rId11" Type="http://schemas.openxmlformats.org/officeDocument/2006/relationships/image" Target="../media/image6.png"/><Relationship Id="rId5" Type="http://schemas.openxmlformats.org/officeDocument/2006/relationships/image" Target="../media/image3.png"/><Relationship Id="rId10" Type="http://schemas.openxmlformats.org/officeDocument/2006/relationships/image" Target="../media/image5.png"/><Relationship Id="rId4" Type="http://schemas.openxmlformats.org/officeDocument/2006/relationships/slide" Target="slide5.xml"/><Relationship Id="rId9" Type="http://schemas.openxmlformats.org/officeDocument/2006/relationships/image" Target="../media/image4.png"/><Relationship Id="rId14" Type="http://schemas.openxmlformats.org/officeDocument/2006/relationships/slide" Target="sl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5300" y="-11729"/>
            <a:ext cx="329565" cy="116839"/>
          </a:xfrm>
          <a:prstGeom prst="rect">
            <a:avLst/>
          </a:prstGeom>
        </p:spPr>
        <p:txBody>
          <a:bodyPr vert="horz" wrap="square" lIns="0" tIns="12065" rIns="0" bIns="0" rtlCol="0">
            <a:spAutoFit/>
          </a:bodyPr>
          <a:lstStyle/>
          <a:p>
            <a:pPr marL="12700">
              <a:lnSpc>
                <a:spcPct val="100000"/>
              </a:lnSpc>
              <a:spcBef>
                <a:spcPts val="95"/>
              </a:spcBef>
            </a:pPr>
            <a:r>
              <a:rPr sz="600" spc="-20" dirty="0">
                <a:solidFill>
                  <a:srgbClr val="7F7F7F"/>
                </a:solidFill>
                <a:latin typeface="Noto Sans CJK HK"/>
                <a:cs typeface="Noto Sans CJK HK"/>
                <a:hlinkClick r:id="rId2" action="ppaction://hlinksldjump"/>
              </a:rPr>
              <a:t>实验背景</a:t>
            </a:r>
            <a:endParaRPr sz="600">
              <a:latin typeface="Noto Sans CJK HK"/>
              <a:cs typeface="Noto Sans CJK HK"/>
            </a:endParaRPr>
          </a:p>
        </p:txBody>
      </p:sp>
      <p:pic>
        <p:nvPicPr>
          <p:cNvPr id="3" name="object 3"/>
          <p:cNvPicPr/>
          <p:nvPr/>
        </p:nvPicPr>
        <p:blipFill>
          <a:blip r:embed="rId3" cstate="print"/>
          <a:stretch>
            <a:fillRect/>
          </a:stretch>
        </p:blipFill>
        <p:spPr>
          <a:xfrm>
            <a:off x="840000" y="103148"/>
            <a:ext cx="242662" cy="87862"/>
          </a:xfrm>
          <a:prstGeom prst="rect">
            <a:avLst/>
          </a:prstGeom>
        </p:spPr>
      </p:pic>
      <p:sp>
        <p:nvSpPr>
          <p:cNvPr id="4" name="object 4"/>
          <p:cNvSpPr txBox="1"/>
          <p:nvPr/>
        </p:nvSpPr>
        <p:spPr>
          <a:xfrm>
            <a:off x="817181" y="-11729"/>
            <a:ext cx="329565" cy="116839"/>
          </a:xfrm>
          <a:prstGeom prst="rect">
            <a:avLst/>
          </a:prstGeom>
        </p:spPr>
        <p:txBody>
          <a:bodyPr vert="horz" wrap="square" lIns="0" tIns="12065" rIns="0" bIns="0" rtlCol="0">
            <a:spAutoFit/>
          </a:bodyPr>
          <a:lstStyle/>
          <a:p>
            <a:pPr marL="12700">
              <a:lnSpc>
                <a:spcPct val="100000"/>
              </a:lnSpc>
              <a:spcBef>
                <a:spcPts val="95"/>
              </a:spcBef>
            </a:pPr>
            <a:r>
              <a:rPr sz="600" spc="-20" dirty="0">
                <a:solidFill>
                  <a:srgbClr val="7F7F7F"/>
                </a:solidFill>
                <a:latin typeface="Noto Sans CJK HK"/>
                <a:cs typeface="Noto Sans CJK HK"/>
                <a:hlinkClick r:id="rId4" action="ppaction://hlinksldjump"/>
              </a:rPr>
              <a:t>实验原理</a:t>
            </a:r>
            <a:endParaRPr sz="600">
              <a:latin typeface="Noto Sans CJK HK"/>
              <a:cs typeface="Noto Sans CJK HK"/>
            </a:endParaRPr>
          </a:p>
        </p:txBody>
      </p:sp>
      <p:pic>
        <p:nvPicPr>
          <p:cNvPr id="5" name="object 5"/>
          <p:cNvPicPr/>
          <p:nvPr/>
        </p:nvPicPr>
        <p:blipFill>
          <a:blip r:embed="rId5" cstate="print"/>
          <a:stretch>
            <a:fillRect/>
          </a:stretch>
        </p:blipFill>
        <p:spPr>
          <a:xfrm>
            <a:off x="1561880" y="103148"/>
            <a:ext cx="192256" cy="181474"/>
          </a:xfrm>
          <a:prstGeom prst="rect">
            <a:avLst/>
          </a:prstGeom>
        </p:spPr>
      </p:pic>
      <p:sp>
        <p:nvSpPr>
          <p:cNvPr id="6" name="object 6"/>
          <p:cNvSpPr txBox="1"/>
          <p:nvPr/>
        </p:nvSpPr>
        <p:spPr>
          <a:xfrm>
            <a:off x="1539062" y="-11729"/>
            <a:ext cx="329565" cy="116839"/>
          </a:xfrm>
          <a:prstGeom prst="rect">
            <a:avLst/>
          </a:prstGeom>
        </p:spPr>
        <p:txBody>
          <a:bodyPr vert="horz" wrap="square" lIns="0" tIns="12065" rIns="0" bIns="0" rtlCol="0">
            <a:spAutoFit/>
          </a:bodyPr>
          <a:lstStyle/>
          <a:p>
            <a:pPr marL="12700">
              <a:lnSpc>
                <a:spcPct val="100000"/>
              </a:lnSpc>
              <a:spcBef>
                <a:spcPts val="95"/>
              </a:spcBef>
            </a:pPr>
            <a:r>
              <a:rPr sz="600" spc="-20" dirty="0">
                <a:solidFill>
                  <a:srgbClr val="7F7F7F"/>
                </a:solidFill>
                <a:latin typeface="Noto Sans CJK HK"/>
                <a:cs typeface="Noto Sans CJK HK"/>
                <a:hlinkClick r:id="rId6" action="ppaction://hlinksldjump"/>
              </a:rPr>
              <a:t>实验方案</a:t>
            </a:r>
            <a:endParaRPr sz="600">
              <a:latin typeface="Noto Sans CJK HK"/>
              <a:cs typeface="Noto Sans CJK HK"/>
            </a:endParaRPr>
          </a:p>
        </p:txBody>
      </p:sp>
      <p:grpSp>
        <p:nvGrpSpPr>
          <p:cNvPr id="7" name="object 7"/>
          <p:cNvGrpSpPr/>
          <p:nvPr/>
        </p:nvGrpSpPr>
        <p:grpSpPr>
          <a:xfrm>
            <a:off x="2283752" y="103139"/>
            <a:ext cx="41275" cy="88265"/>
            <a:chOff x="2283752" y="103139"/>
            <a:chExt cx="41275" cy="88265"/>
          </a:xfrm>
        </p:grpSpPr>
        <p:sp>
          <p:nvSpPr>
            <p:cNvPr id="8" name="object 8"/>
            <p:cNvSpPr/>
            <p:nvPr/>
          </p:nvSpPr>
          <p:spPr>
            <a:xfrm>
              <a:off x="2286292" y="105679"/>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7F7F"/>
              </a:solidFill>
            </a:ln>
          </p:spPr>
          <p:txBody>
            <a:bodyPr wrap="square" lIns="0" tIns="0" rIns="0" bIns="0" rtlCol="0"/>
            <a:lstStyle/>
            <a:p>
              <a:endParaRPr/>
            </a:p>
          </p:txBody>
        </p:sp>
        <p:sp>
          <p:nvSpPr>
            <p:cNvPr id="9" name="object 9"/>
            <p:cNvSpPr/>
            <p:nvPr/>
          </p:nvSpPr>
          <p:spPr>
            <a:xfrm>
              <a:off x="2286292" y="152478"/>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7F7F"/>
              </a:solidFill>
            </a:ln>
          </p:spPr>
          <p:txBody>
            <a:bodyPr wrap="square" lIns="0" tIns="0" rIns="0" bIns="0" rtlCol="0"/>
            <a:lstStyle/>
            <a:p>
              <a:endParaRPr/>
            </a:p>
          </p:txBody>
        </p:sp>
      </p:grpSp>
      <p:sp>
        <p:nvSpPr>
          <p:cNvPr id="10" name="object 10"/>
          <p:cNvSpPr txBox="1"/>
          <p:nvPr/>
        </p:nvSpPr>
        <p:spPr>
          <a:xfrm>
            <a:off x="2260930" y="-11729"/>
            <a:ext cx="329565" cy="116839"/>
          </a:xfrm>
          <a:prstGeom prst="rect">
            <a:avLst/>
          </a:prstGeom>
        </p:spPr>
        <p:txBody>
          <a:bodyPr vert="horz" wrap="square" lIns="0" tIns="12065" rIns="0" bIns="0" rtlCol="0">
            <a:spAutoFit/>
          </a:bodyPr>
          <a:lstStyle/>
          <a:p>
            <a:pPr marL="12700">
              <a:lnSpc>
                <a:spcPct val="100000"/>
              </a:lnSpc>
              <a:spcBef>
                <a:spcPts val="95"/>
              </a:spcBef>
            </a:pPr>
            <a:r>
              <a:rPr sz="600" spc="-20" dirty="0">
                <a:solidFill>
                  <a:srgbClr val="7F7F7F"/>
                </a:solidFill>
                <a:latin typeface="Noto Sans CJK HK"/>
                <a:cs typeface="Noto Sans CJK HK"/>
                <a:hlinkClick r:id="rId7" action="ppaction://hlinksldjump"/>
              </a:rPr>
              <a:t>总结展望</a:t>
            </a:r>
            <a:endParaRPr sz="600">
              <a:latin typeface="Noto Sans CJK HK"/>
              <a:cs typeface="Noto Sans CJK HK"/>
            </a:endParaRPr>
          </a:p>
        </p:txBody>
      </p:sp>
      <p:grpSp>
        <p:nvGrpSpPr>
          <p:cNvPr id="11" name="object 11"/>
          <p:cNvGrpSpPr/>
          <p:nvPr/>
        </p:nvGrpSpPr>
        <p:grpSpPr>
          <a:xfrm>
            <a:off x="3005620" y="103139"/>
            <a:ext cx="243204" cy="41275"/>
            <a:chOff x="3005620" y="103139"/>
            <a:chExt cx="243204" cy="41275"/>
          </a:xfrm>
        </p:grpSpPr>
        <p:sp>
          <p:nvSpPr>
            <p:cNvPr id="12" name="object 12"/>
            <p:cNvSpPr/>
            <p:nvPr/>
          </p:nvSpPr>
          <p:spPr>
            <a:xfrm>
              <a:off x="3008160" y="105679"/>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7F7F"/>
              </a:solidFill>
            </a:ln>
          </p:spPr>
          <p:txBody>
            <a:bodyPr wrap="square" lIns="0" tIns="0" rIns="0" bIns="0" rtlCol="0"/>
            <a:lstStyle/>
            <a:p>
              <a:endParaRPr/>
            </a:p>
          </p:txBody>
        </p:sp>
        <p:sp>
          <p:nvSpPr>
            <p:cNvPr id="13" name="object 13"/>
            <p:cNvSpPr/>
            <p:nvPr/>
          </p:nvSpPr>
          <p:spPr>
            <a:xfrm>
              <a:off x="3058566" y="105679"/>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7F7F"/>
              </a:solidFill>
            </a:ln>
          </p:spPr>
          <p:txBody>
            <a:bodyPr wrap="square" lIns="0" tIns="0" rIns="0" bIns="0" rtlCol="0"/>
            <a:lstStyle/>
            <a:p>
              <a:endParaRPr/>
            </a:p>
          </p:txBody>
        </p:sp>
        <p:sp>
          <p:nvSpPr>
            <p:cNvPr id="14" name="object 14"/>
            <p:cNvSpPr/>
            <p:nvPr/>
          </p:nvSpPr>
          <p:spPr>
            <a:xfrm>
              <a:off x="3108959" y="105679"/>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7F7F"/>
              </a:solidFill>
            </a:ln>
          </p:spPr>
          <p:txBody>
            <a:bodyPr wrap="square" lIns="0" tIns="0" rIns="0" bIns="0" rtlCol="0"/>
            <a:lstStyle/>
            <a:p>
              <a:endParaRPr/>
            </a:p>
          </p:txBody>
        </p:sp>
        <p:sp>
          <p:nvSpPr>
            <p:cNvPr id="15" name="object 15"/>
            <p:cNvSpPr/>
            <p:nvPr/>
          </p:nvSpPr>
          <p:spPr>
            <a:xfrm>
              <a:off x="3159366" y="105679"/>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7F7F"/>
              </a:solidFill>
            </a:ln>
          </p:spPr>
          <p:txBody>
            <a:bodyPr wrap="square" lIns="0" tIns="0" rIns="0" bIns="0" rtlCol="0"/>
            <a:lstStyle/>
            <a:p>
              <a:endParaRPr/>
            </a:p>
          </p:txBody>
        </p:sp>
        <p:sp>
          <p:nvSpPr>
            <p:cNvPr id="16" name="object 16"/>
            <p:cNvSpPr/>
            <p:nvPr/>
          </p:nvSpPr>
          <p:spPr>
            <a:xfrm>
              <a:off x="3209759" y="105679"/>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7F7F"/>
              </a:solidFill>
            </a:ln>
          </p:spPr>
          <p:txBody>
            <a:bodyPr wrap="square" lIns="0" tIns="0" rIns="0" bIns="0" rtlCol="0"/>
            <a:lstStyle/>
            <a:p>
              <a:endParaRPr/>
            </a:p>
          </p:txBody>
        </p:sp>
      </p:grpSp>
      <p:sp>
        <p:nvSpPr>
          <p:cNvPr id="17" name="object 17"/>
          <p:cNvSpPr txBox="1"/>
          <p:nvPr/>
        </p:nvSpPr>
        <p:spPr>
          <a:xfrm>
            <a:off x="2982810" y="-11729"/>
            <a:ext cx="177800" cy="116839"/>
          </a:xfrm>
          <a:prstGeom prst="rect">
            <a:avLst/>
          </a:prstGeom>
        </p:spPr>
        <p:txBody>
          <a:bodyPr vert="horz" wrap="square" lIns="0" tIns="12065" rIns="0" bIns="0" rtlCol="0">
            <a:spAutoFit/>
          </a:bodyPr>
          <a:lstStyle/>
          <a:p>
            <a:pPr marL="12700">
              <a:lnSpc>
                <a:spcPct val="100000"/>
              </a:lnSpc>
              <a:spcBef>
                <a:spcPts val="95"/>
              </a:spcBef>
            </a:pPr>
            <a:r>
              <a:rPr sz="600" spc="-30" dirty="0">
                <a:solidFill>
                  <a:srgbClr val="7F7F7F"/>
                </a:solidFill>
                <a:latin typeface="Noto Sans CJK HK"/>
                <a:cs typeface="Noto Sans CJK HK"/>
                <a:hlinkClick r:id="rId8" action="ppaction://hlinksldjump"/>
              </a:rPr>
              <a:t>附录</a:t>
            </a:r>
            <a:endParaRPr sz="600">
              <a:latin typeface="Noto Sans CJK HK"/>
              <a:cs typeface="Noto Sans CJK HK"/>
            </a:endParaRPr>
          </a:p>
        </p:txBody>
      </p:sp>
      <p:grpSp>
        <p:nvGrpSpPr>
          <p:cNvPr id="18" name="object 18"/>
          <p:cNvGrpSpPr/>
          <p:nvPr/>
        </p:nvGrpSpPr>
        <p:grpSpPr>
          <a:xfrm>
            <a:off x="3317760" y="50"/>
            <a:ext cx="1290320" cy="297815"/>
            <a:chOff x="3317760" y="50"/>
            <a:chExt cx="1290320" cy="297815"/>
          </a:xfrm>
        </p:grpSpPr>
        <p:pic>
          <p:nvPicPr>
            <p:cNvPr id="19" name="object 19"/>
            <p:cNvPicPr/>
            <p:nvPr/>
          </p:nvPicPr>
          <p:blipFill>
            <a:blip r:embed="rId9" cstate="print"/>
            <a:stretch>
              <a:fillRect/>
            </a:stretch>
          </p:blipFill>
          <p:spPr>
            <a:xfrm>
              <a:off x="3317760" y="50"/>
              <a:ext cx="921588" cy="297713"/>
            </a:xfrm>
            <a:prstGeom prst="rect">
              <a:avLst/>
            </a:prstGeom>
          </p:spPr>
        </p:pic>
        <p:pic>
          <p:nvPicPr>
            <p:cNvPr id="20" name="object 20"/>
            <p:cNvPicPr/>
            <p:nvPr/>
          </p:nvPicPr>
          <p:blipFill>
            <a:blip r:embed="rId10" cstate="print"/>
            <a:stretch>
              <a:fillRect/>
            </a:stretch>
          </p:blipFill>
          <p:spPr>
            <a:xfrm>
              <a:off x="4239348" y="50"/>
              <a:ext cx="368642" cy="297713"/>
            </a:xfrm>
            <a:prstGeom prst="rect">
              <a:avLst/>
            </a:prstGeom>
          </p:spPr>
        </p:pic>
      </p:grpSp>
      <p:grpSp>
        <p:nvGrpSpPr>
          <p:cNvPr id="21" name="object 21"/>
          <p:cNvGrpSpPr/>
          <p:nvPr/>
        </p:nvGrpSpPr>
        <p:grpSpPr>
          <a:xfrm>
            <a:off x="309193" y="723556"/>
            <a:ext cx="3989704" cy="701675"/>
            <a:chOff x="309193" y="723556"/>
            <a:chExt cx="3989704" cy="701675"/>
          </a:xfrm>
        </p:grpSpPr>
        <p:sp>
          <p:nvSpPr>
            <p:cNvPr id="22" name="object 22"/>
            <p:cNvSpPr/>
            <p:nvPr/>
          </p:nvSpPr>
          <p:spPr>
            <a:xfrm>
              <a:off x="309193" y="723556"/>
              <a:ext cx="3989704" cy="82550"/>
            </a:xfrm>
            <a:custGeom>
              <a:avLst/>
              <a:gdLst/>
              <a:ahLst/>
              <a:cxnLst/>
              <a:rect l="l" t="t" r="r" b="b"/>
              <a:pathLst>
                <a:path w="3989704" h="82550">
                  <a:moveTo>
                    <a:pt x="3938854" y="0"/>
                  </a:moveTo>
                  <a:lnTo>
                    <a:pt x="50800" y="0"/>
                  </a:lnTo>
                  <a:lnTo>
                    <a:pt x="31075" y="4008"/>
                  </a:lnTo>
                  <a:lnTo>
                    <a:pt x="14922" y="14922"/>
                  </a:lnTo>
                  <a:lnTo>
                    <a:pt x="4008" y="31075"/>
                  </a:lnTo>
                  <a:lnTo>
                    <a:pt x="0" y="50800"/>
                  </a:lnTo>
                  <a:lnTo>
                    <a:pt x="0" y="82384"/>
                  </a:lnTo>
                  <a:lnTo>
                    <a:pt x="3989654" y="82384"/>
                  </a:lnTo>
                  <a:lnTo>
                    <a:pt x="3989654" y="50800"/>
                  </a:lnTo>
                  <a:lnTo>
                    <a:pt x="3985646" y="31075"/>
                  </a:lnTo>
                  <a:lnTo>
                    <a:pt x="3974732" y="14922"/>
                  </a:lnTo>
                  <a:lnTo>
                    <a:pt x="3958579" y="4008"/>
                  </a:lnTo>
                  <a:lnTo>
                    <a:pt x="3938854" y="0"/>
                  </a:lnTo>
                  <a:close/>
                </a:path>
              </a:pathLst>
            </a:custGeom>
            <a:solidFill>
              <a:srgbClr val="005725"/>
            </a:solidFill>
          </p:spPr>
          <p:txBody>
            <a:bodyPr wrap="square" lIns="0" tIns="0" rIns="0" bIns="0" rtlCol="0"/>
            <a:lstStyle/>
            <a:p>
              <a:endParaRPr/>
            </a:p>
          </p:txBody>
        </p:sp>
        <p:sp>
          <p:nvSpPr>
            <p:cNvPr id="23" name="object 23"/>
            <p:cNvSpPr/>
            <p:nvPr/>
          </p:nvSpPr>
          <p:spPr>
            <a:xfrm>
              <a:off x="309193" y="767984"/>
              <a:ext cx="3989704" cy="657225"/>
            </a:xfrm>
            <a:custGeom>
              <a:avLst/>
              <a:gdLst/>
              <a:ahLst/>
              <a:cxnLst/>
              <a:rect l="l" t="t" r="r" b="b"/>
              <a:pathLst>
                <a:path w="3989704" h="657225">
                  <a:moveTo>
                    <a:pt x="3989654" y="0"/>
                  </a:moveTo>
                  <a:lnTo>
                    <a:pt x="0" y="0"/>
                  </a:lnTo>
                  <a:lnTo>
                    <a:pt x="0" y="605952"/>
                  </a:lnTo>
                  <a:lnTo>
                    <a:pt x="4008" y="625677"/>
                  </a:lnTo>
                  <a:lnTo>
                    <a:pt x="14922" y="641830"/>
                  </a:lnTo>
                  <a:lnTo>
                    <a:pt x="31075" y="652744"/>
                  </a:lnTo>
                  <a:lnTo>
                    <a:pt x="50800" y="656752"/>
                  </a:lnTo>
                  <a:lnTo>
                    <a:pt x="3938854" y="656752"/>
                  </a:lnTo>
                  <a:lnTo>
                    <a:pt x="3958579" y="652744"/>
                  </a:lnTo>
                  <a:lnTo>
                    <a:pt x="3974732" y="641830"/>
                  </a:lnTo>
                  <a:lnTo>
                    <a:pt x="3985646" y="625677"/>
                  </a:lnTo>
                  <a:lnTo>
                    <a:pt x="3989654" y="605952"/>
                  </a:lnTo>
                  <a:lnTo>
                    <a:pt x="3989654" y="0"/>
                  </a:lnTo>
                  <a:close/>
                </a:path>
              </a:pathLst>
            </a:custGeom>
            <a:solidFill>
              <a:srgbClr val="005826"/>
            </a:solidFill>
          </p:spPr>
          <p:txBody>
            <a:bodyPr wrap="square" lIns="0" tIns="0" rIns="0" bIns="0" rtlCol="0"/>
            <a:lstStyle/>
            <a:p>
              <a:endParaRPr/>
            </a:p>
          </p:txBody>
        </p:sp>
      </p:grpSp>
      <p:sp>
        <p:nvSpPr>
          <p:cNvPr id="24" name="object 24"/>
          <p:cNvSpPr txBox="1"/>
          <p:nvPr/>
        </p:nvSpPr>
        <p:spPr>
          <a:xfrm>
            <a:off x="1041234" y="786374"/>
            <a:ext cx="2576195" cy="509270"/>
          </a:xfrm>
          <a:prstGeom prst="rect">
            <a:avLst/>
          </a:prstGeom>
        </p:spPr>
        <p:txBody>
          <a:bodyPr vert="horz" wrap="square" lIns="0" tIns="73025" rIns="0" bIns="0" rtlCol="0">
            <a:spAutoFit/>
          </a:bodyPr>
          <a:lstStyle/>
          <a:p>
            <a:pPr algn="ctr">
              <a:lnSpc>
                <a:spcPct val="100000"/>
              </a:lnSpc>
              <a:spcBef>
                <a:spcPts val="575"/>
              </a:spcBef>
            </a:pPr>
            <a:r>
              <a:rPr sz="1400" spc="-5" dirty="0">
                <a:solidFill>
                  <a:srgbClr val="FFFFFF"/>
                </a:solidFill>
                <a:latin typeface="Noto Sans CJK HK"/>
                <a:cs typeface="Noto Sans CJK HK"/>
              </a:rPr>
              <a:t>基于锁相放大器的弱光信号探测</a:t>
            </a:r>
            <a:endParaRPr sz="1400">
              <a:latin typeface="Noto Sans CJK HK"/>
              <a:cs typeface="Noto Sans CJK HK"/>
            </a:endParaRPr>
          </a:p>
          <a:p>
            <a:pPr marR="42545" algn="ctr">
              <a:lnSpc>
                <a:spcPct val="100000"/>
              </a:lnSpc>
              <a:spcBef>
                <a:spcPts val="335"/>
              </a:spcBef>
              <a:tabLst>
                <a:tab pos="869315" algn="l"/>
              </a:tabLst>
            </a:pPr>
            <a:r>
              <a:rPr sz="1100" spc="-20" dirty="0">
                <a:solidFill>
                  <a:srgbClr val="FFFFFF"/>
                </a:solidFill>
                <a:latin typeface="Noto Sans CJK HK"/>
                <a:cs typeface="Noto Sans CJK HK"/>
              </a:rPr>
              <a:t>设计性实</a:t>
            </a:r>
            <a:r>
              <a:rPr sz="1100" spc="-50" dirty="0">
                <a:solidFill>
                  <a:srgbClr val="FFFFFF"/>
                </a:solidFill>
                <a:latin typeface="Noto Sans CJK HK"/>
                <a:cs typeface="Noto Sans CJK HK"/>
              </a:rPr>
              <a:t>验</a:t>
            </a:r>
            <a:r>
              <a:rPr sz="1100" dirty="0">
                <a:solidFill>
                  <a:srgbClr val="FFFFFF"/>
                </a:solidFill>
                <a:latin typeface="Noto Sans CJK HK"/>
                <a:cs typeface="Noto Sans CJK HK"/>
              </a:rPr>
              <a:t>	</a:t>
            </a:r>
            <a:r>
              <a:rPr sz="1100" spc="-20" dirty="0">
                <a:solidFill>
                  <a:srgbClr val="FFFFFF"/>
                </a:solidFill>
                <a:latin typeface="Noto Sans CJK HK"/>
                <a:cs typeface="Noto Sans CJK HK"/>
              </a:rPr>
              <a:t>结题答</a:t>
            </a:r>
            <a:r>
              <a:rPr sz="1100" spc="-50" dirty="0">
                <a:solidFill>
                  <a:srgbClr val="FFFFFF"/>
                </a:solidFill>
                <a:latin typeface="Noto Sans CJK HK"/>
                <a:cs typeface="Noto Sans CJK HK"/>
              </a:rPr>
              <a:t>辩</a:t>
            </a:r>
            <a:endParaRPr sz="1100">
              <a:latin typeface="Noto Sans CJK HK"/>
              <a:cs typeface="Noto Sans CJK HK"/>
            </a:endParaRPr>
          </a:p>
        </p:txBody>
      </p:sp>
      <p:sp>
        <p:nvSpPr>
          <p:cNvPr id="25" name="object 25"/>
          <p:cNvSpPr txBox="1"/>
          <p:nvPr/>
        </p:nvSpPr>
        <p:spPr>
          <a:xfrm>
            <a:off x="1478915" y="1551305"/>
            <a:ext cx="1694815" cy="1519555"/>
          </a:xfrm>
          <a:prstGeom prst="rect">
            <a:avLst/>
          </a:prstGeom>
        </p:spPr>
        <p:txBody>
          <a:bodyPr vert="horz" wrap="square" lIns="0" tIns="11430" rIns="0" bIns="0" rtlCol="0">
            <a:noAutofit/>
          </a:bodyPr>
          <a:lstStyle/>
          <a:p>
            <a:pPr marL="38100" algn="ctr">
              <a:lnSpc>
                <a:spcPct val="100000"/>
              </a:lnSpc>
              <a:spcBef>
                <a:spcPts val="90"/>
              </a:spcBef>
              <a:tabLst>
                <a:tab pos="630555" algn="l"/>
              </a:tabLst>
            </a:pPr>
            <a:r>
              <a:rPr sz="1100" spc="-20" dirty="0">
                <a:latin typeface="Noto Sans CJK HK"/>
                <a:cs typeface="Noto Sans CJK HK"/>
              </a:rPr>
              <a:t>董思</a:t>
            </a:r>
            <a:r>
              <a:rPr sz="1100" spc="-50" dirty="0">
                <a:latin typeface="Noto Sans CJK HK"/>
                <a:cs typeface="Noto Sans CJK HK"/>
              </a:rPr>
              <a:t>言</a:t>
            </a:r>
            <a:r>
              <a:rPr sz="1100" dirty="0">
                <a:latin typeface="Noto Sans CJK HK"/>
                <a:cs typeface="Noto Sans CJK HK"/>
              </a:rPr>
              <a:t>	</a:t>
            </a:r>
            <a:r>
              <a:rPr sz="1100" spc="-20" dirty="0">
                <a:latin typeface="Noto Sans CJK HK"/>
                <a:cs typeface="Noto Sans CJK HK"/>
              </a:rPr>
              <a:t>程</a:t>
            </a:r>
            <a:r>
              <a:rPr sz="1100" spc="-50" dirty="0">
                <a:latin typeface="Noto Sans CJK HK"/>
                <a:cs typeface="Noto Sans CJK HK"/>
              </a:rPr>
              <a:t>炜</a:t>
            </a:r>
            <a:endParaRPr sz="1100">
              <a:latin typeface="Noto Sans CJK HK"/>
              <a:cs typeface="Noto Sans CJK HK"/>
            </a:endParaRPr>
          </a:p>
          <a:p>
            <a:pPr algn="ctr">
              <a:lnSpc>
                <a:spcPct val="100000"/>
              </a:lnSpc>
              <a:spcBef>
                <a:spcPts val="730"/>
              </a:spcBef>
              <a:tabLst>
                <a:tab pos="414020" algn="l"/>
              </a:tabLst>
            </a:pPr>
            <a:r>
              <a:rPr lang="zh-CN" altLang="en-US" sz="1000" spc="-50" dirty="0">
                <a:latin typeface="Noto Sans CJK HK"/>
                <a:cs typeface="Noto Sans CJK HK"/>
              </a:rPr>
              <a:t>指导老</a:t>
            </a:r>
            <a:r>
              <a:rPr sz="1000" spc="-50" dirty="0">
                <a:latin typeface="Noto Sans CJK HK"/>
                <a:cs typeface="Noto Sans CJK HK"/>
              </a:rPr>
              <a:t>师</a:t>
            </a:r>
            <a:r>
              <a:rPr sz="1000" dirty="0">
                <a:latin typeface="Noto Sans CJK HK"/>
                <a:cs typeface="Noto Sans CJK HK"/>
              </a:rPr>
              <a:t>	</a:t>
            </a:r>
            <a:r>
              <a:rPr sz="1000" spc="-10" dirty="0">
                <a:latin typeface="Noto Sans CJK HK"/>
                <a:cs typeface="Noto Sans CJK HK"/>
              </a:rPr>
              <a:t>柳奎副教</a:t>
            </a:r>
            <a:r>
              <a:rPr sz="1000" spc="-50" dirty="0">
                <a:latin typeface="Noto Sans CJK HK"/>
                <a:cs typeface="Noto Sans CJK HK"/>
              </a:rPr>
              <a:t>授</a:t>
            </a:r>
          </a:p>
          <a:p>
            <a:pPr algn="ctr">
              <a:lnSpc>
                <a:spcPct val="100000"/>
              </a:lnSpc>
              <a:spcBef>
                <a:spcPts val="730"/>
              </a:spcBef>
              <a:tabLst>
                <a:tab pos="414020" algn="l"/>
              </a:tabLst>
            </a:pPr>
            <a:endParaRPr sz="1000" spc="-50" dirty="0">
              <a:latin typeface="Noto Sans CJK HK"/>
              <a:cs typeface="Noto Sans CJK HK"/>
            </a:endParaRPr>
          </a:p>
          <a:p>
            <a:pPr algn="ctr">
              <a:lnSpc>
                <a:spcPct val="40000"/>
              </a:lnSpc>
              <a:spcBef>
                <a:spcPts val="730"/>
              </a:spcBef>
              <a:tabLst>
                <a:tab pos="414020" algn="l"/>
              </a:tabLst>
            </a:pPr>
            <a:r>
              <a:rPr sz="800" spc="-20" dirty="0">
                <a:latin typeface="Noto Sans CJK HK"/>
                <a:cs typeface="Noto Sans CJK HK"/>
              </a:rPr>
              <a:t>中山大学</a:t>
            </a:r>
          </a:p>
          <a:p>
            <a:pPr algn="ctr">
              <a:lnSpc>
                <a:spcPct val="40000"/>
              </a:lnSpc>
              <a:spcBef>
                <a:spcPts val="730"/>
              </a:spcBef>
              <a:tabLst>
                <a:tab pos="414020" algn="l"/>
              </a:tabLst>
            </a:pPr>
            <a:r>
              <a:rPr sz="800" spc="-20" dirty="0">
                <a:latin typeface="Noto Sans CJK HK"/>
                <a:cs typeface="Noto Sans CJK HK"/>
              </a:rPr>
              <a:t>物理与天文学院</a:t>
            </a:r>
          </a:p>
          <a:p>
            <a:pPr algn="ctr">
              <a:lnSpc>
                <a:spcPct val="40000"/>
              </a:lnSpc>
              <a:spcBef>
                <a:spcPts val="730"/>
              </a:spcBef>
              <a:tabLst>
                <a:tab pos="414020" algn="l"/>
              </a:tabLst>
            </a:pPr>
            <a:endParaRPr sz="800">
              <a:latin typeface="Noto Sans CJK HK"/>
              <a:cs typeface="Noto Sans CJK HK"/>
            </a:endParaRPr>
          </a:p>
          <a:p>
            <a:pPr algn="ctr">
              <a:lnSpc>
                <a:spcPct val="100000"/>
              </a:lnSpc>
              <a:spcBef>
                <a:spcPts val="1390"/>
              </a:spcBef>
            </a:pPr>
            <a:r>
              <a:rPr sz="1100" dirty="0">
                <a:latin typeface="Arial" panose="020B0604020202020204"/>
                <a:cs typeface="Arial" panose="020B0604020202020204"/>
              </a:rPr>
              <a:t>2024</a:t>
            </a:r>
            <a:r>
              <a:rPr sz="1100" spc="-20" dirty="0">
                <a:latin typeface="Arial" panose="020B0604020202020204"/>
                <a:cs typeface="Arial" panose="020B0604020202020204"/>
              </a:rPr>
              <a:t> </a:t>
            </a:r>
            <a:r>
              <a:rPr sz="1100" spc="20" dirty="0">
                <a:latin typeface="Noto Sans CJK HK"/>
                <a:cs typeface="Noto Sans CJK HK"/>
              </a:rPr>
              <a:t>年 </a:t>
            </a:r>
            <a:r>
              <a:rPr sz="1100" dirty="0">
                <a:latin typeface="Arial" panose="020B0604020202020204"/>
                <a:cs typeface="Arial" panose="020B0604020202020204"/>
              </a:rPr>
              <a:t>7</a:t>
            </a:r>
            <a:r>
              <a:rPr sz="1100" spc="-20" dirty="0">
                <a:latin typeface="Arial" panose="020B0604020202020204"/>
                <a:cs typeface="Arial" panose="020B0604020202020204"/>
              </a:rPr>
              <a:t> </a:t>
            </a:r>
            <a:r>
              <a:rPr sz="1100" spc="20" dirty="0">
                <a:latin typeface="Noto Sans CJK HK"/>
                <a:cs typeface="Noto Sans CJK HK"/>
              </a:rPr>
              <a:t>月</a:t>
            </a:r>
            <a:r>
              <a:rPr lang="en-US" altLang="en-US" sz="1100" spc="20" dirty="0">
                <a:latin typeface="Noto Sans CJK HK"/>
                <a:cs typeface="Noto Sans CJK HK"/>
              </a:rPr>
              <a:t> </a:t>
            </a:r>
            <a:r>
              <a:rPr kumimoji="0" sz="1100" b="0" i="0" u="none" strike="noStrike" kern="0" cap="none" spc="0" normalizeH="0" baseline="0" noProof="1">
                <a:latin typeface="Arial" panose="020B0604020202020204"/>
                <a:ea typeface="Arial" panose="020B0604020202020204" pitchFamily="34" charset="0"/>
                <a:cs typeface="Arial" panose="020B0604020202020204"/>
              </a:rPr>
              <a:t>4</a:t>
            </a:r>
            <a:r>
              <a:rPr sz="1100" spc="-20" dirty="0">
                <a:latin typeface="Arial" panose="020B0604020202020204"/>
                <a:cs typeface="Arial" panose="020B0604020202020204"/>
              </a:rPr>
              <a:t> </a:t>
            </a:r>
            <a:r>
              <a:rPr sz="1100" spc="-50" dirty="0">
                <a:latin typeface="Noto Sans CJK HK"/>
                <a:cs typeface="Noto Sans CJK HK"/>
              </a:rPr>
              <a:t>日</a:t>
            </a:r>
            <a:endParaRPr sz="1100">
              <a:latin typeface="Noto Sans CJK HK"/>
              <a:cs typeface="Noto Sans CJK HK"/>
            </a:endParaRPr>
          </a:p>
        </p:txBody>
      </p:sp>
      <p:grpSp>
        <p:nvGrpSpPr>
          <p:cNvPr id="26" name="object 26"/>
          <p:cNvGrpSpPr/>
          <p:nvPr/>
        </p:nvGrpSpPr>
        <p:grpSpPr>
          <a:xfrm>
            <a:off x="0" y="3328111"/>
            <a:ext cx="4608195" cy="128270"/>
            <a:chOff x="0" y="3328111"/>
            <a:chExt cx="4608195" cy="128270"/>
          </a:xfrm>
        </p:grpSpPr>
        <p:sp>
          <p:nvSpPr>
            <p:cNvPr id="27" name="object 27"/>
            <p:cNvSpPr/>
            <p:nvPr/>
          </p:nvSpPr>
          <p:spPr>
            <a:xfrm>
              <a:off x="0" y="3328111"/>
              <a:ext cx="2304415" cy="128270"/>
            </a:xfrm>
            <a:custGeom>
              <a:avLst/>
              <a:gdLst/>
              <a:ahLst/>
              <a:cxnLst/>
              <a:rect l="l" t="t" r="r" b="b"/>
              <a:pathLst>
                <a:path w="2304415" h="128270">
                  <a:moveTo>
                    <a:pt x="2304008" y="0"/>
                  </a:moveTo>
                  <a:lnTo>
                    <a:pt x="1152004" y="0"/>
                  </a:lnTo>
                  <a:lnTo>
                    <a:pt x="0" y="0"/>
                  </a:lnTo>
                  <a:lnTo>
                    <a:pt x="0" y="127939"/>
                  </a:lnTo>
                  <a:lnTo>
                    <a:pt x="1152004" y="127939"/>
                  </a:lnTo>
                  <a:lnTo>
                    <a:pt x="2304008" y="127939"/>
                  </a:lnTo>
                  <a:lnTo>
                    <a:pt x="2304008" y="0"/>
                  </a:lnTo>
                  <a:close/>
                </a:path>
              </a:pathLst>
            </a:custGeom>
            <a:solidFill>
              <a:srgbClr val="000000"/>
            </a:solidFill>
          </p:spPr>
          <p:txBody>
            <a:bodyPr wrap="square" lIns="0" tIns="0" rIns="0" bIns="0" rtlCol="0"/>
            <a:lstStyle/>
            <a:p>
              <a:endParaRPr/>
            </a:p>
          </p:txBody>
        </p:sp>
        <p:sp>
          <p:nvSpPr>
            <p:cNvPr id="28" name="object 28"/>
            <p:cNvSpPr/>
            <p:nvPr/>
          </p:nvSpPr>
          <p:spPr>
            <a:xfrm>
              <a:off x="2303995" y="3328111"/>
              <a:ext cx="2304415" cy="128270"/>
            </a:xfrm>
            <a:custGeom>
              <a:avLst/>
              <a:gdLst/>
              <a:ahLst/>
              <a:cxnLst/>
              <a:rect l="l" t="t" r="r" b="b"/>
              <a:pathLst>
                <a:path w="2304415" h="128270">
                  <a:moveTo>
                    <a:pt x="2303996" y="0"/>
                  </a:moveTo>
                  <a:lnTo>
                    <a:pt x="1920024" y="0"/>
                  </a:lnTo>
                  <a:lnTo>
                    <a:pt x="0" y="0"/>
                  </a:lnTo>
                  <a:lnTo>
                    <a:pt x="0" y="127939"/>
                  </a:lnTo>
                  <a:lnTo>
                    <a:pt x="1920024" y="127939"/>
                  </a:lnTo>
                  <a:lnTo>
                    <a:pt x="2303996" y="127939"/>
                  </a:lnTo>
                  <a:lnTo>
                    <a:pt x="2303996" y="0"/>
                  </a:lnTo>
                  <a:close/>
                </a:path>
              </a:pathLst>
            </a:custGeom>
            <a:solidFill>
              <a:srgbClr val="005725"/>
            </a:solidFill>
          </p:spPr>
          <p:txBody>
            <a:bodyPr wrap="square" lIns="0" tIns="0" rIns="0" bIns="0" rtlCol="0"/>
            <a:lstStyle/>
            <a:p>
              <a:endParaRPr/>
            </a:p>
          </p:txBody>
        </p:sp>
      </p:grpSp>
      <p:sp>
        <p:nvSpPr>
          <p:cNvPr id="29" name="object 29"/>
          <p:cNvSpPr txBox="1">
            <a:spLocks noGrp="1"/>
          </p:cNvSpPr>
          <p:nvPr>
            <p:ph type="dt" sz="half" idx="6"/>
          </p:nvPr>
        </p:nvSpPr>
        <p:spPr>
          <a:prstGeom prst="rect">
            <a:avLst/>
          </a:prstGeom>
        </p:spPr>
        <p:txBody>
          <a:bodyPr vert="horz" wrap="square" lIns="0" tIns="10795" rIns="0" bIns="0" rtlCol="0">
            <a:spAutoFit/>
          </a:bodyPr>
          <a:lstStyle/>
          <a:p>
            <a:pPr marL="12700">
              <a:lnSpc>
                <a:spcPct val="100000"/>
              </a:lnSpc>
              <a:spcBef>
                <a:spcPts val="85"/>
              </a:spcBef>
            </a:pPr>
            <a:r>
              <a:rPr spc="25" dirty="0"/>
              <a:t>设计性实验  结题答辩</a:t>
            </a:r>
          </a:p>
        </p:txBody>
      </p:sp>
      <p:sp>
        <p:nvSpPr>
          <p:cNvPr id="30" name="object 30"/>
          <p:cNvSpPr txBox="1">
            <a:spLocks noGrp="1"/>
          </p:cNvSpPr>
          <p:nvPr>
            <p:ph type="ftr" sz="quarter" idx="5"/>
          </p:nvPr>
        </p:nvSpPr>
        <p:spPr>
          <a:prstGeom prst="rect">
            <a:avLst/>
          </a:prstGeom>
        </p:spPr>
        <p:txBody>
          <a:bodyPr vert="horz" wrap="square" lIns="0" tIns="5080" rIns="0" bIns="0" rtlCol="0">
            <a:spAutoFit/>
          </a:bodyPr>
          <a:lstStyle/>
          <a:p>
            <a:pPr marL="12700">
              <a:lnSpc>
                <a:spcPct val="100000"/>
              </a:lnSpc>
              <a:spcBef>
                <a:spcPts val="40"/>
              </a:spcBef>
            </a:pPr>
            <a:r>
              <a:rPr dirty="0"/>
              <a:t>2nd</a:t>
            </a:r>
            <a:r>
              <a:rPr spc="-35" dirty="0"/>
              <a:t> </a:t>
            </a:r>
            <a:r>
              <a:rPr dirty="0"/>
              <a:t>July</a:t>
            </a:r>
            <a:r>
              <a:rPr spc="-30" dirty="0"/>
              <a:t> </a:t>
            </a:r>
            <a:r>
              <a:rPr spc="-20" dirty="0"/>
              <a:t>2024</a:t>
            </a:r>
          </a:p>
        </p:txBody>
      </p:sp>
      <p:sp>
        <p:nvSpPr>
          <p:cNvPr id="31" name="object 31"/>
          <p:cNvSpPr txBox="1"/>
          <p:nvPr/>
        </p:nvSpPr>
        <p:spPr>
          <a:xfrm>
            <a:off x="2719908" y="3329735"/>
            <a:ext cx="1088390" cy="120650"/>
          </a:xfrm>
          <a:prstGeom prst="rect">
            <a:avLst/>
          </a:prstGeom>
        </p:spPr>
        <p:txBody>
          <a:bodyPr vert="horz" wrap="square" lIns="0" tIns="10795" rIns="0" bIns="0" rtlCol="0">
            <a:spAutoFit/>
          </a:bodyPr>
          <a:lstStyle/>
          <a:p>
            <a:pPr marL="12700">
              <a:lnSpc>
                <a:spcPct val="100000"/>
              </a:lnSpc>
              <a:spcBef>
                <a:spcPts val="85"/>
              </a:spcBef>
            </a:pPr>
            <a:r>
              <a:rPr sz="600" spc="-15" dirty="0">
                <a:solidFill>
                  <a:srgbClr val="FFFFFF"/>
                </a:solidFill>
                <a:latin typeface="Noto Sans CJK HK"/>
                <a:cs typeface="Noto Sans CJK HK"/>
                <a:hlinkClick r:id="rId11" action="ppaction://hlinksldjump"/>
              </a:rPr>
              <a:t>基于锁相放大器的弱光信号探测</a:t>
            </a:r>
            <a:endParaRPr sz="600">
              <a:latin typeface="Noto Sans CJK HK"/>
              <a:cs typeface="Noto Sans CJK HK"/>
            </a:endParaRPr>
          </a:p>
        </p:txBody>
      </p:sp>
      <p:sp>
        <p:nvSpPr>
          <p:cNvPr id="32" name="object 32"/>
          <p:cNvSpPr txBox="1"/>
          <p:nvPr/>
        </p:nvSpPr>
        <p:spPr>
          <a:xfrm>
            <a:off x="4326635" y="3335256"/>
            <a:ext cx="215265" cy="97155"/>
          </a:xfrm>
          <a:prstGeom prst="rect">
            <a:avLst/>
          </a:prstGeom>
        </p:spPr>
        <p:txBody>
          <a:bodyPr vert="horz" wrap="square" lIns="0" tIns="5080" rIns="0" bIns="0" rtlCol="0">
            <a:spAutoFit/>
          </a:bodyPr>
          <a:lstStyle/>
          <a:p>
            <a:pPr marL="12700">
              <a:lnSpc>
                <a:spcPct val="100000"/>
              </a:lnSpc>
              <a:spcBef>
                <a:spcPts val="40"/>
              </a:spcBef>
            </a:pPr>
            <a:r>
              <a:rPr sz="600" dirty="0">
                <a:solidFill>
                  <a:srgbClr val="FFFFFF"/>
                </a:solidFill>
                <a:latin typeface="Arial" panose="020B0604020202020204"/>
                <a:cs typeface="Arial" panose="020B0604020202020204"/>
              </a:rPr>
              <a:t>1</a:t>
            </a:r>
            <a:r>
              <a:rPr sz="600" spc="-10" dirty="0">
                <a:solidFill>
                  <a:srgbClr val="FFFFFF"/>
                </a:solidFill>
                <a:latin typeface="Arial" panose="020B0604020202020204"/>
                <a:cs typeface="Arial" panose="020B0604020202020204"/>
              </a:rPr>
              <a:t> </a:t>
            </a:r>
            <a:r>
              <a:rPr sz="600" dirty="0">
                <a:solidFill>
                  <a:srgbClr val="FFFFFF"/>
                </a:solidFill>
                <a:latin typeface="Arial" panose="020B0604020202020204"/>
                <a:cs typeface="Arial" panose="020B0604020202020204"/>
              </a:rPr>
              <a:t>/</a:t>
            </a:r>
            <a:r>
              <a:rPr sz="600" spc="-5" dirty="0">
                <a:solidFill>
                  <a:srgbClr val="FFFFFF"/>
                </a:solidFill>
                <a:latin typeface="Arial" panose="020B0604020202020204"/>
                <a:cs typeface="Arial" panose="020B0604020202020204"/>
              </a:rPr>
              <a:t> </a:t>
            </a:r>
            <a:r>
              <a:rPr lang="en-US" altLang="en-US" sz="600" spc="-35" dirty="0">
                <a:solidFill>
                  <a:srgbClr val="FFFFFF"/>
                </a:solidFill>
                <a:latin typeface="Arial" panose="020B0604020202020204"/>
                <a:cs typeface="Arial" panose="020B0604020202020204"/>
              </a:rPr>
              <a:t>33</a:t>
            </a:r>
          </a:p>
        </p:txBody>
      </p:sp>
    </p:spTree>
  </p:cSld>
  <p:clrMapOvr>
    <a:masterClrMapping/>
  </p:clrMapOvr>
  <p:transition>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5300" y="-11729"/>
            <a:ext cx="329565" cy="116839"/>
          </a:xfrm>
          <a:prstGeom prst="rect">
            <a:avLst/>
          </a:prstGeom>
        </p:spPr>
        <p:txBody>
          <a:bodyPr vert="horz" wrap="square" lIns="0" tIns="12065" rIns="0" bIns="0" rtlCol="0">
            <a:spAutoFit/>
          </a:bodyPr>
          <a:lstStyle/>
          <a:p>
            <a:pPr marL="12700">
              <a:lnSpc>
                <a:spcPct val="100000"/>
              </a:lnSpc>
              <a:spcBef>
                <a:spcPts val="95"/>
              </a:spcBef>
            </a:pPr>
            <a:r>
              <a:rPr sz="600" spc="-20" dirty="0">
                <a:solidFill>
                  <a:srgbClr val="7F7F7F"/>
                </a:solidFill>
                <a:latin typeface="Noto Sans CJK HK"/>
                <a:cs typeface="Noto Sans CJK HK"/>
                <a:hlinkClick r:id="rId2" action="ppaction://hlinksldjump"/>
              </a:rPr>
              <a:t>实验背景</a:t>
            </a:r>
            <a:endParaRPr sz="600">
              <a:latin typeface="Noto Sans CJK HK"/>
              <a:cs typeface="Noto Sans CJK HK"/>
            </a:endParaRPr>
          </a:p>
        </p:txBody>
      </p:sp>
      <p:pic>
        <p:nvPicPr>
          <p:cNvPr id="3" name="object 3"/>
          <p:cNvPicPr/>
          <p:nvPr/>
        </p:nvPicPr>
        <p:blipFill>
          <a:blip r:embed="rId3" cstate="print"/>
          <a:stretch>
            <a:fillRect/>
          </a:stretch>
        </p:blipFill>
        <p:spPr>
          <a:xfrm>
            <a:off x="840000" y="103148"/>
            <a:ext cx="242662" cy="87862"/>
          </a:xfrm>
          <a:prstGeom prst="rect">
            <a:avLst/>
          </a:prstGeom>
        </p:spPr>
      </p:pic>
      <p:sp>
        <p:nvSpPr>
          <p:cNvPr id="4" name="object 4"/>
          <p:cNvSpPr txBox="1"/>
          <p:nvPr/>
        </p:nvSpPr>
        <p:spPr>
          <a:xfrm>
            <a:off x="817181" y="-11729"/>
            <a:ext cx="329565" cy="116839"/>
          </a:xfrm>
          <a:prstGeom prst="rect">
            <a:avLst/>
          </a:prstGeom>
        </p:spPr>
        <p:txBody>
          <a:bodyPr vert="horz" wrap="square" lIns="0" tIns="12065" rIns="0" bIns="0" rtlCol="0">
            <a:spAutoFit/>
          </a:bodyPr>
          <a:lstStyle/>
          <a:p>
            <a:pPr marL="12700">
              <a:lnSpc>
                <a:spcPct val="100000"/>
              </a:lnSpc>
              <a:spcBef>
                <a:spcPts val="95"/>
              </a:spcBef>
            </a:pPr>
            <a:r>
              <a:rPr sz="600" spc="-20" dirty="0">
                <a:solidFill>
                  <a:srgbClr val="FFFFFF"/>
                </a:solidFill>
                <a:latin typeface="Noto Sans CJK HK"/>
                <a:cs typeface="Noto Sans CJK HK"/>
                <a:hlinkClick r:id="rId4" action="ppaction://hlinksldjump"/>
              </a:rPr>
              <a:t>实验原理</a:t>
            </a:r>
            <a:endParaRPr sz="600">
              <a:latin typeface="Noto Sans CJK HK"/>
              <a:cs typeface="Noto Sans CJK HK"/>
            </a:endParaRPr>
          </a:p>
        </p:txBody>
      </p:sp>
      <p:pic>
        <p:nvPicPr>
          <p:cNvPr id="5" name="object 5"/>
          <p:cNvPicPr/>
          <p:nvPr/>
        </p:nvPicPr>
        <p:blipFill>
          <a:blip r:embed="rId5" cstate="print"/>
          <a:stretch>
            <a:fillRect/>
          </a:stretch>
        </p:blipFill>
        <p:spPr>
          <a:xfrm>
            <a:off x="1561880" y="103148"/>
            <a:ext cx="192256" cy="181474"/>
          </a:xfrm>
          <a:prstGeom prst="rect">
            <a:avLst/>
          </a:prstGeom>
        </p:spPr>
      </p:pic>
      <p:sp>
        <p:nvSpPr>
          <p:cNvPr id="6" name="object 6"/>
          <p:cNvSpPr txBox="1"/>
          <p:nvPr/>
        </p:nvSpPr>
        <p:spPr>
          <a:xfrm>
            <a:off x="1539062" y="-11729"/>
            <a:ext cx="329565" cy="116839"/>
          </a:xfrm>
          <a:prstGeom prst="rect">
            <a:avLst/>
          </a:prstGeom>
        </p:spPr>
        <p:txBody>
          <a:bodyPr vert="horz" wrap="square" lIns="0" tIns="12065" rIns="0" bIns="0" rtlCol="0">
            <a:spAutoFit/>
          </a:bodyPr>
          <a:lstStyle/>
          <a:p>
            <a:pPr marL="12700">
              <a:lnSpc>
                <a:spcPct val="100000"/>
              </a:lnSpc>
              <a:spcBef>
                <a:spcPts val="95"/>
              </a:spcBef>
            </a:pPr>
            <a:r>
              <a:rPr sz="600" spc="-20" dirty="0">
                <a:solidFill>
                  <a:srgbClr val="7F7F7F"/>
                </a:solidFill>
                <a:latin typeface="Noto Sans CJK HK"/>
                <a:cs typeface="Noto Sans CJK HK"/>
                <a:hlinkClick r:id="rId6" action="ppaction://hlinksldjump"/>
              </a:rPr>
              <a:t>实验方案</a:t>
            </a:r>
            <a:endParaRPr sz="600">
              <a:latin typeface="Noto Sans CJK HK"/>
              <a:cs typeface="Noto Sans CJK HK"/>
            </a:endParaRPr>
          </a:p>
        </p:txBody>
      </p:sp>
      <p:grpSp>
        <p:nvGrpSpPr>
          <p:cNvPr id="7" name="object 7"/>
          <p:cNvGrpSpPr/>
          <p:nvPr/>
        </p:nvGrpSpPr>
        <p:grpSpPr>
          <a:xfrm>
            <a:off x="2283752" y="103139"/>
            <a:ext cx="41275" cy="88265"/>
            <a:chOff x="2283752" y="103139"/>
            <a:chExt cx="41275" cy="88265"/>
          </a:xfrm>
        </p:grpSpPr>
        <p:sp>
          <p:nvSpPr>
            <p:cNvPr id="8" name="object 8"/>
            <p:cNvSpPr/>
            <p:nvPr/>
          </p:nvSpPr>
          <p:spPr>
            <a:xfrm>
              <a:off x="2286292" y="105679"/>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7F7F"/>
              </a:solidFill>
            </a:ln>
          </p:spPr>
          <p:txBody>
            <a:bodyPr wrap="square" lIns="0" tIns="0" rIns="0" bIns="0" rtlCol="0"/>
            <a:lstStyle/>
            <a:p>
              <a:endParaRPr/>
            </a:p>
          </p:txBody>
        </p:sp>
        <p:sp>
          <p:nvSpPr>
            <p:cNvPr id="9" name="object 9"/>
            <p:cNvSpPr/>
            <p:nvPr/>
          </p:nvSpPr>
          <p:spPr>
            <a:xfrm>
              <a:off x="2286292" y="152478"/>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7F7F"/>
              </a:solidFill>
            </a:ln>
          </p:spPr>
          <p:txBody>
            <a:bodyPr wrap="square" lIns="0" tIns="0" rIns="0" bIns="0" rtlCol="0"/>
            <a:lstStyle/>
            <a:p>
              <a:endParaRPr/>
            </a:p>
          </p:txBody>
        </p:sp>
      </p:grpSp>
      <p:sp>
        <p:nvSpPr>
          <p:cNvPr id="10" name="object 10"/>
          <p:cNvSpPr txBox="1"/>
          <p:nvPr/>
        </p:nvSpPr>
        <p:spPr>
          <a:xfrm>
            <a:off x="2260930" y="-11729"/>
            <a:ext cx="329565" cy="116839"/>
          </a:xfrm>
          <a:prstGeom prst="rect">
            <a:avLst/>
          </a:prstGeom>
        </p:spPr>
        <p:txBody>
          <a:bodyPr vert="horz" wrap="square" lIns="0" tIns="12065" rIns="0" bIns="0" rtlCol="0">
            <a:spAutoFit/>
          </a:bodyPr>
          <a:lstStyle/>
          <a:p>
            <a:pPr marL="12700">
              <a:lnSpc>
                <a:spcPct val="100000"/>
              </a:lnSpc>
              <a:spcBef>
                <a:spcPts val="95"/>
              </a:spcBef>
            </a:pPr>
            <a:r>
              <a:rPr sz="600" spc="-20" dirty="0">
                <a:solidFill>
                  <a:srgbClr val="7F7F7F"/>
                </a:solidFill>
                <a:latin typeface="Noto Sans CJK HK"/>
                <a:cs typeface="Noto Sans CJK HK"/>
                <a:hlinkClick r:id="rId7" action="ppaction://hlinksldjump"/>
              </a:rPr>
              <a:t>总结展望</a:t>
            </a:r>
            <a:endParaRPr sz="600">
              <a:latin typeface="Noto Sans CJK HK"/>
              <a:cs typeface="Noto Sans CJK HK"/>
            </a:endParaRPr>
          </a:p>
        </p:txBody>
      </p:sp>
      <p:grpSp>
        <p:nvGrpSpPr>
          <p:cNvPr id="11" name="object 11"/>
          <p:cNvGrpSpPr/>
          <p:nvPr/>
        </p:nvGrpSpPr>
        <p:grpSpPr>
          <a:xfrm>
            <a:off x="3005620" y="103139"/>
            <a:ext cx="243204" cy="41275"/>
            <a:chOff x="3005620" y="103139"/>
            <a:chExt cx="243204" cy="41275"/>
          </a:xfrm>
        </p:grpSpPr>
        <p:sp>
          <p:nvSpPr>
            <p:cNvPr id="12" name="object 12"/>
            <p:cNvSpPr/>
            <p:nvPr/>
          </p:nvSpPr>
          <p:spPr>
            <a:xfrm>
              <a:off x="3008160" y="105679"/>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7F7F"/>
              </a:solidFill>
            </a:ln>
          </p:spPr>
          <p:txBody>
            <a:bodyPr wrap="square" lIns="0" tIns="0" rIns="0" bIns="0" rtlCol="0"/>
            <a:lstStyle/>
            <a:p>
              <a:endParaRPr/>
            </a:p>
          </p:txBody>
        </p:sp>
        <p:sp>
          <p:nvSpPr>
            <p:cNvPr id="13" name="object 13"/>
            <p:cNvSpPr/>
            <p:nvPr/>
          </p:nvSpPr>
          <p:spPr>
            <a:xfrm>
              <a:off x="3058566" y="105679"/>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7F7F"/>
              </a:solidFill>
            </a:ln>
          </p:spPr>
          <p:txBody>
            <a:bodyPr wrap="square" lIns="0" tIns="0" rIns="0" bIns="0" rtlCol="0"/>
            <a:lstStyle/>
            <a:p>
              <a:endParaRPr/>
            </a:p>
          </p:txBody>
        </p:sp>
        <p:sp>
          <p:nvSpPr>
            <p:cNvPr id="14" name="object 14"/>
            <p:cNvSpPr/>
            <p:nvPr/>
          </p:nvSpPr>
          <p:spPr>
            <a:xfrm>
              <a:off x="3108959" y="105679"/>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7F7F"/>
              </a:solidFill>
            </a:ln>
          </p:spPr>
          <p:txBody>
            <a:bodyPr wrap="square" lIns="0" tIns="0" rIns="0" bIns="0" rtlCol="0"/>
            <a:lstStyle/>
            <a:p>
              <a:endParaRPr/>
            </a:p>
          </p:txBody>
        </p:sp>
        <p:sp>
          <p:nvSpPr>
            <p:cNvPr id="15" name="object 15"/>
            <p:cNvSpPr/>
            <p:nvPr/>
          </p:nvSpPr>
          <p:spPr>
            <a:xfrm>
              <a:off x="3159366" y="105679"/>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7F7F"/>
              </a:solidFill>
            </a:ln>
          </p:spPr>
          <p:txBody>
            <a:bodyPr wrap="square" lIns="0" tIns="0" rIns="0" bIns="0" rtlCol="0"/>
            <a:lstStyle/>
            <a:p>
              <a:endParaRPr/>
            </a:p>
          </p:txBody>
        </p:sp>
        <p:sp>
          <p:nvSpPr>
            <p:cNvPr id="16" name="object 16"/>
            <p:cNvSpPr/>
            <p:nvPr/>
          </p:nvSpPr>
          <p:spPr>
            <a:xfrm>
              <a:off x="3209759" y="105679"/>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7F7F"/>
              </a:solidFill>
            </a:ln>
          </p:spPr>
          <p:txBody>
            <a:bodyPr wrap="square" lIns="0" tIns="0" rIns="0" bIns="0" rtlCol="0"/>
            <a:lstStyle/>
            <a:p>
              <a:endParaRPr/>
            </a:p>
          </p:txBody>
        </p:sp>
      </p:grpSp>
      <p:sp>
        <p:nvSpPr>
          <p:cNvPr id="17" name="object 17"/>
          <p:cNvSpPr txBox="1"/>
          <p:nvPr/>
        </p:nvSpPr>
        <p:spPr>
          <a:xfrm>
            <a:off x="2982810" y="-11729"/>
            <a:ext cx="177800" cy="116839"/>
          </a:xfrm>
          <a:prstGeom prst="rect">
            <a:avLst/>
          </a:prstGeom>
        </p:spPr>
        <p:txBody>
          <a:bodyPr vert="horz" wrap="square" lIns="0" tIns="12065" rIns="0" bIns="0" rtlCol="0">
            <a:spAutoFit/>
          </a:bodyPr>
          <a:lstStyle/>
          <a:p>
            <a:pPr marL="12700">
              <a:lnSpc>
                <a:spcPct val="100000"/>
              </a:lnSpc>
              <a:spcBef>
                <a:spcPts val="95"/>
              </a:spcBef>
            </a:pPr>
            <a:r>
              <a:rPr sz="600" spc="-30" dirty="0">
                <a:solidFill>
                  <a:srgbClr val="7F7F7F"/>
                </a:solidFill>
                <a:latin typeface="Noto Sans CJK HK"/>
                <a:cs typeface="Noto Sans CJK HK"/>
                <a:hlinkClick r:id="rId8" action="ppaction://hlinksldjump"/>
              </a:rPr>
              <a:t>附录</a:t>
            </a:r>
            <a:endParaRPr sz="600">
              <a:latin typeface="Noto Sans CJK HK"/>
              <a:cs typeface="Noto Sans CJK HK"/>
            </a:endParaRPr>
          </a:p>
        </p:txBody>
      </p:sp>
      <p:grpSp>
        <p:nvGrpSpPr>
          <p:cNvPr id="18" name="object 18"/>
          <p:cNvGrpSpPr/>
          <p:nvPr/>
        </p:nvGrpSpPr>
        <p:grpSpPr>
          <a:xfrm>
            <a:off x="0" y="50"/>
            <a:ext cx="4608195" cy="548640"/>
            <a:chOff x="0" y="50"/>
            <a:chExt cx="4608195" cy="548640"/>
          </a:xfrm>
        </p:grpSpPr>
        <p:pic>
          <p:nvPicPr>
            <p:cNvPr id="19" name="object 19"/>
            <p:cNvPicPr/>
            <p:nvPr/>
          </p:nvPicPr>
          <p:blipFill>
            <a:blip r:embed="rId9" cstate="print"/>
            <a:stretch>
              <a:fillRect/>
            </a:stretch>
          </p:blipFill>
          <p:spPr>
            <a:xfrm>
              <a:off x="3317760" y="50"/>
              <a:ext cx="921588" cy="297713"/>
            </a:xfrm>
            <a:prstGeom prst="rect">
              <a:avLst/>
            </a:prstGeom>
          </p:spPr>
        </p:pic>
        <p:pic>
          <p:nvPicPr>
            <p:cNvPr id="20" name="object 20"/>
            <p:cNvPicPr/>
            <p:nvPr/>
          </p:nvPicPr>
          <p:blipFill>
            <a:blip r:embed="rId10" cstate="print"/>
            <a:stretch>
              <a:fillRect/>
            </a:stretch>
          </p:blipFill>
          <p:spPr>
            <a:xfrm>
              <a:off x="4239348" y="50"/>
              <a:ext cx="368642" cy="297713"/>
            </a:xfrm>
            <a:prstGeom prst="rect">
              <a:avLst/>
            </a:prstGeom>
          </p:spPr>
        </p:pic>
        <p:pic>
          <p:nvPicPr>
            <p:cNvPr id="21" name="object 21"/>
            <p:cNvPicPr/>
            <p:nvPr/>
          </p:nvPicPr>
          <p:blipFill>
            <a:blip r:embed="rId11" cstate="print"/>
            <a:stretch>
              <a:fillRect/>
            </a:stretch>
          </p:blipFill>
          <p:spPr>
            <a:xfrm>
              <a:off x="0" y="297751"/>
              <a:ext cx="4604410" cy="250520"/>
            </a:xfrm>
            <a:prstGeom prst="rect">
              <a:avLst/>
            </a:prstGeom>
          </p:spPr>
        </p:pic>
      </p:grpSp>
      <p:sp>
        <p:nvSpPr>
          <p:cNvPr id="22" name="object 22"/>
          <p:cNvSpPr txBox="1"/>
          <p:nvPr/>
        </p:nvSpPr>
        <p:spPr>
          <a:xfrm>
            <a:off x="188379" y="285048"/>
            <a:ext cx="1301115" cy="244475"/>
          </a:xfrm>
          <a:prstGeom prst="rect">
            <a:avLst/>
          </a:prstGeom>
        </p:spPr>
        <p:txBody>
          <a:bodyPr vert="horz" wrap="square" lIns="0" tIns="17145" rIns="0" bIns="0" rtlCol="0">
            <a:spAutoFit/>
          </a:bodyPr>
          <a:lstStyle/>
          <a:p>
            <a:pPr marL="12700">
              <a:lnSpc>
                <a:spcPct val="100000"/>
              </a:lnSpc>
              <a:spcBef>
                <a:spcPts val="135"/>
              </a:spcBef>
            </a:pPr>
            <a:r>
              <a:rPr sz="1400" spc="-10" dirty="0">
                <a:solidFill>
                  <a:srgbClr val="FFFFFF"/>
                </a:solidFill>
                <a:latin typeface="Noto Sans CJK HK"/>
                <a:cs typeface="Noto Sans CJK HK"/>
              </a:rPr>
              <a:t>数控、数采软件</a:t>
            </a:r>
            <a:endParaRPr sz="1400">
              <a:latin typeface="Noto Sans CJK HK"/>
              <a:cs typeface="Noto Sans CJK HK"/>
            </a:endParaRPr>
          </a:p>
        </p:txBody>
      </p:sp>
      <p:sp>
        <p:nvSpPr>
          <p:cNvPr id="23" name="object 23"/>
          <p:cNvSpPr txBox="1"/>
          <p:nvPr/>
        </p:nvSpPr>
        <p:spPr>
          <a:xfrm>
            <a:off x="347294" y="754137"/>
            <a:ext cx="3804920" cy="363855"/>
          </a:xfrm>
          <a:prstGeom prst="rect">
            <a:avLst/>
          </a:prstGeom>
        </p:spPr>
        <p:txBody>
          <a:bodyPr vert="horz" wrap="square" lIns="0" tIns="6985" rIns="0" bIns="0" rtlCol="0">
            <a:spAutoFit/>
          </a:bodyPr>
          <a:lstStyle/>
          <a:p>
            <a:pPr marL="12700" marR="5080" indent="38100">
              <a:lnSpc>
                <a:spcPct val="103000"/>
              </a:lnSpc>
              <a:spcBef>
                <a:spcPts val="55"/>
              </a:spcBef>
            </a:pPr>
            <a:r>
              <a:rPr sz="1100" b="1" spc="-25" dirty="0">
                <a:latin typeface="Noto Serif CJK JP"/>
                <a:cs typeface="Noto Serif CJK JP"/>
              </a:rPr>
              <a:t>本实验我们采取仪器配套控制程序自动采集记录数据，保证数据点的准确性、增加数据数量和可信度</a:t>
            </a:r>
            <a:endParaRPr sz="1100">
              <a:latin typeface="Noto Serif CJK JP"/>
              <a:cs typeface="Noto Serif CJK JP"/>
            </a:endParaRPr>
          </a:p>
        </p:txBody>
      </p:sp>
      <p:pic>
        <p:nvPicPr>
          <p:cNvPr id="24" name="object 24"/>
          <p:cNvPicPr/>
          <p:nvPr/>
        </p:nvPicPr>
        <p:blipFill>
          <a:blip r:embed="rId12" cstate="print"/>
          <a:stretch>
            <a:fillRect/>
          </a:stretch>
        </p:blipFill>
        <p:spPr>
          <a:xfrm>
            <a:off x="432028" y="1235726"/>
            <a:ext cx="1799958" cy="1072358"/>
          </a:xfrm>
          <a:prstGeom prst="rect">
            <a:avLst/>
          </a:prstGeom>
        </p:spPr>
      </p:pic>
      <p:pic>
        <p:nvPicPr>
          <p:cNvPr id="25" name="object 25"/>
          <p:cNvPicPr/>
          <p:nvPr/>
        </p:nvPicPr>
        <p:blipFill>
          <a:blip r:embed="rId13" cstate="print"/>
          <a:stretch>
            <a:fillRect/>
          </a:stretch>
        </p:blipFill>
        <p:spPr>
          <a:xfrm>
            <a:off x="2376030" y="1228096"/>
            <a:ext cx="1799945" cy="1079988"/>
          </a:xfrm>
          <a:prstGeom prst="rect">
            <a:avLst/>
          </a:prstGeom>
        </p:spPr>
      </p:pic>
      <p:sp>
        <p:nvSpPr>
          <p:cNvPr id="26" name="object 26"/>
          <p:cNvSpPr txBox="1"/>
          <p:nvPr/>
        </p:nvSpPr>
        <p:spPr>
          <a:xfrm>
            <a:off x="472236" y="2429502"/>
            <a:ext cx="3600450" cy="516255"/>
          </a:xfrm>
          <a:prstGeom prst="rect">
            <a:avLst/>
          </a:prstGeom>
        </p:spPr>
        <p:txBody>
          <a:bodyPr vert="horz" wrap="square" lIns="0" tIns="12065" rIns="0" bIns="0" rtlCol="0">
            <a:spAutoFit/>
          </a:bodyPr>
          <a:lstStyle/>
          <a:p>
            <a:pPr algn="ctr">
              <a:lnSpc>
                <a:spcPct val="100000"/>
              </a:lnSpc>
              <a:spcBef>
                <a:spcPts val="95"/>
              </a:spcBef>
              <a:tabLst>
                <a:tab pos="2006600" algn="l"/>
              </a:tabLst>
            </a:pPr>
            <a:r>
              <a:rPr sz="900" dirty="0">
                <a:solidFill>
                  <a:srgbClr val="005725"/>
                </a:solidFill>
                <a:latin typeface="Noto Sans CJK HK"/>
                <a:cs typeface="Noto Sans CJK HK"/>
              </a:rPr>
              <a:t>图</a:t>
            </a:r>
            <a:r>
              <a:rPr sz="900" dirty="0">
                <a:solidFill>
                  <a:srgbClr val="005725"/>
                </a:solidFill>
                <a:latin typeface="Arial" panose="020B0604020202020204"/>
                <a:cs typeface="Arial" panose="020B0604020202020204"/>
              </a:rPr>
              <a:t>5:</a:t>
            </a:r>
            <a:r>
              <a:rPr lang="en-US" altLang="en-US" sz="900" dirty="0">
                <a:solidFill>
                  <a:srgbClr val="005725"/>
                </a:solidFill>
                <a:latin typeface="Arial" panose="020B0604020202020204"/>
                <a:cs typeface="Arial" panose="020B0604020202020204"/>
              </a:rPr>
              <a:t>  </a:t>
            </a:r>
            <a:r>
              <a:rPr sz="900" spc="-10" dirty="0">
                <a:latin typeface="Noto Sans CJK HK"/>
                <a:cs typeface="Noto Sans CJK HK"/>
              </a:rPr>
              <a:t>锁相放大器程序控制页</a:t>
            </a:r>
            <a:r>
              <a:rPr sz="900" spc="-50" dirty="0">
                <a:latin typeface="Noto Sans CJK HK"/>
                <a:cs typeface="Noto Sans CJK HK"/>
              </a:rPr>
              <a:t>面</a:t>
            </a:r>
            <a:r>
              <a:rPr sz="1000" dirty="0">
                <a:latin typeface="Noto Sans CJK HK"/>
                <a:cs typeface="Noto Sans CJK HK"/>
              </a:rPr>
              <a:t>	</a:t>
            </a:r>
            <a:r>
              <a:rPr sz="900" dirty="0">
                <a:solidFill>
                  <a:srgbClr val="005725"/>
                </a:solidFill>
                <a:latin typeface="Noto Sans CJK HK"/>
                <a:cs typeface="Noto Sans CJK HK"/>
              </a:rPr>
              <a:t>图</a:t>
            </a:r>
            <a:r>
              <a:rPr sz="900" dirty="0">
                <a:solidFill>
                  <a:srgbClr val="005725"/>
                </a:solidFill>
                <a:latin typeface="Arial" panose="020B0604020202020204"/>
                <a:cs typeface="Arial" panose="020B0604020202020204"/>
              </a:rPr>
              <a:t>6:</a:t>
            </a:r>
            <a:r>
              <a:rPr lang="en-US" altLang="en-US" sz="900" dirty="0">
                <a:solidFill>
                  <a:srgbClr val="005725"/>
                </a:solidFill>
                <a:latin typeface="Arial" panose="020B0604020202020204"/>
                <a:cs typeface="Arial" panose="020B0604020202020204"/>
              </a:rPr>
              <a:t> </a:t>
            </a:r>
            <a:r>
              <a:rPr sz="900" spc="-10" dirty="0">
                <a:solidFill>
                  <a:srgbClr val="005725"/>
                </a:solidFill>
                <a:latin typeface="Arial" panose="020B0604020202020204"/>
                <a:cs typeface="Arial" panose="020B0604020202020204"/>
              </a:rPr>
              <a:t> </a:t>
            </a:r>
            <a:r>
              <a:rPr sz="900" spc="-10" dirty="0">
                <a:latin typeface="Noto Sans CJK HK"/>
                <a:cs typeface="Noto Sans CJK HK"/>
              </a:rPr>
              <a:t>光功率计程序控制页</a:t>
            </a:r>
            <a:r>
              <a:rPr sz="900" spc="-50" dirty="0">
                <a:latin typeface="Noto Sans CJK HK"/>
                <a:cs typeface="Noto Sans CJK HK"/>
              </a:rPr>
              <a:t>面</a:t>
            </a:r>
            <a:endParaRPr sz="900">
              <a:latin typeface="Noto Sans CJK HK"/>
              <a:cs typeface="Noto Sans CJK HK"/>
            </a:endParaRPr>
          </a:p>
          <a:p>
            <a:pPr marL="62865" algn="ctr">
              <a:lnSpc>
                <a:spcPct val="100000"/>
              </a:lnSpc>
              <a:spcBef>
                <a:spcPts val="1415"/>
              </a:spcBef>
            </a:pPr>
            <a:r>
              <a:rPr sz="1100" spc="-25" dirty="0">
                <a:latin typeface="Noto Sans CJK HK"/>
                <a:cs typeface="Noto Sans CJK HK"/>
              </a:rPr>
              <a:t>数据结构示例见附录</a:t>
            </a:r>
            <a:endParaRPr sz="1100">
              <a:latin typeface="Noto Sans CJK HK"/>
              <a:cs typeface="Noto Sans CJK HK"/>
            </a:endParaRPr>
          </a:p>
        </p:txBody>
      </p:sp>
      <p:grpSp>
        <p:nvGrpSpPr>
          <p:cNvPr id="27" name="object 27"/>
          <p:cNvGrpSpPr/>
          <p:nvPr/>
        </p:nvGrpSpPr>
        <p:grpSpPr>
          <a:xfrm>
            <a:off x="0" y="3328111"/>
            <a:ext cx="4608195" cy="128270"/>
            <a:chOff x="0" y="3328111"/>
            <a:chExt cx="4608195" cy="128270"/>
          </a:xfrm>
        </p:grpSpPr>
        <p:sp>
          <p:nvSpPr>
            <p:cNvPr id="28" name="object 28"/>
            <p:cNvSpPr/>
            <p:nvPr/>
          </p:nvSpPr>
          <p:spPr>
            <a:xfrm>
              <a:off x="0" y="3328111"/>
              <a:ext cx="2304415" cy="128270"/>
            </a:xfrm>
            <a:custGeom>
              <a:avLst/>
              <a:gdLst/>
              <a:ahLst/>
              <a:cxnLst/>
              <a:rect l="l" t="t" r="r" b="b"/>
              <a:pathLst>
                <a:path w="2304415" h="128270">
                  <a:moveTo>
                    <a:pt x="2304008" y="0"/>
                  </a:moveTo>
                  <a:lnTo>
                    <a:pt x="1152004" y="0"/>
                  </a:lnTo>
                  <a:lnTo>
                    <a:pt x="0" y="0"/>
                  </a:lnTo>
                  <a:lnTo>
                    <a:pt x="0" y="127939"/>
                  </a:lnTo>
                  <a:lnTo>
                    <a:pt x="1152004" y="127939"/>
                  </a:lnTo>
                  <a:lnTo>
                    <a:pt x="2304008" y="127939"/>
                  </a:lnTo>
                  <a:lnTo>
                    <a:pt x="2304008" y="0"/>
                  </a:lnTo>
                  <a:close/>
                </a:path>
              </a:pathLst>
            </a:custGeom>
            <a:solidFill>
              <a:srgbClr val="000000"/>
            </a:solidFill>
          </p:spPr>
          <p:txBody>
            <a:bodyPr wrap="square" lIns="0" tIns="0" rIns="0" bIns="0" rtlCol="0"/>
            <a:lstStyle/>
            <a:p>
              <a:endParaRPr/>
            </a:p>
          </p:txBody>
        </p:sp>
        <p:sp>
          <p:nvSpPr>
            <p:cNvPr id="29" name="object 29"/>
            <p:cNvSpPr/>
            <p:nvPr/>
          </p:nvSpPr>
          <p:spPr>
            <a:xfrm>
              <a:off x="2303995" y="3328111"/>
              <a:ext cx="2304415" cy="128270"/>
            </a:xfrm>
            <a:custGeom>
              <a:avLst/>
              <a:gdLst/>
              <a:ahLst/>
              <a:cxnLst/>
              <a:rect l="l" t="t" r="r" b="b"/>
              <a:pathLst>
                <a:path w="2304415" h="128270">
                  <a:moveTo>
                    <a:pt x="2303996" y="0"/>
                  </a:moveTo>
                  <a:lnTo>
                    <a:pt x="1920024" y="0"/>
                  </a:lnTo>
                  <a:lnTo>
                    <a:pt x="0" y="0"/>
                  </a:lnTo>
                  <a:lnTo>
                    <a:pt x="0" y="127939"/>
                  </a:lnTo>
                  <a:lnTo>
                    <a:pt x="1920024" y="127939"/>
                  </a:lnTo>
                  <a:lnTo>
                    <a:pt x="2303996" y="127939"/>
                  </a:lnTo>
                  <a:lnTo>
                    <a:pt x="2303996" y="0"/>
                  </a:lnTo>
                  <a:close/>
                </a:path>
              </a:pathLst>
            </a:custGeom>
            <a:solidFill>
              <a:srgbClr val="005725"/>
            </a:solidFill>
          </p:spPr>
          <p:txBody>
            <a:bodyPr wrap="square" lIns="0" tIns="0" rIns="0" bIns="0" rtlCol="0"/>
            <a:lstStyle/>
            <a:p>
              <a:endParaRPr/>
            </a:p>
          </p:txBody>
        </p:sp>
      </p:grpSp>
      <p:sp>
        <p:nvSpPr>
          <p:cNvPr id="30" name="object 30"/>
          <p:cNvSpPr txBox="1">
            <a:spLocks noGrp="1"/>
          </p:cNvSpPr>
          <p:nvPr>
            <p:ph type="dt" sz="half" idx="6"/>
          </p:nvPr>
        </p:nvSpPr>
        <p:spPr>
          <a:prstGeom prst="rect">
            <a:avLst/>
          </a:prstGeom>
        </p:spPr>
        <p:txBody>
          <a:bodyPr vert="horz" wrap="square" lIns="0" tIns="10795" rIns="0" bIns="0" rtlCol="0">
            <a:spAutoFit/>
          </a:bodyPr>
          <a:lstStyle/>
          <a:p>
            <a:pPr marL="12700">
              <a:lnSpc>
                <a:spcPct val="100000"/>
              </a:lnSpc>
              <a:spcBef>
                <a:spcPts val="85"/>
              </a:spcBef>
            </a:pPr>
            <a:r>
              <a:rPr spc="25" dirty="0"/>
              <a:t>设计性实验  结题答辩</a:t>
            </a:r>
          </a:p>
        </p:txBody>
      </p:sp>
      <p:sp>
        <p:nvSpPr>
          <p:cNvPr id="31" name="object 31"/>
          <p:cNvSpPr txBox="1">
            <a:spLocks noGrp="1"/>
          </p:cNvSpPr>
          <p:nvPr>
            <p:ph type="ftr" sz="quarter" idx="5"/>
          </p:nvPr>
        </p:nvSpPr>
        <p:spPr>
          <a:prstGeom prst="rect">
            <a:avLst/>
          </a:prstGeom>
        </p:spPr>
        <p:txBody>
          <a:bodyPr vert="horz" wrap="square" lIns="0" tIns="5080" rIns="0" bIns="0" rtlCol="0">
            <a:spAutoFit/>
          </a:bodyPr>
          <a:lstStyle/>
          <a:p>
            <a:pPr marL="12700">
              <a:lnSpc>
                <a:spcPct val="100000"/>
              </a:lnSpc>
              <a:spcBef>
                <a:spcPts val="40"/>
              </a:spcBef>
            </a:pPr>
            <a:r>
              <a:rPr dirty="0"/>
              <a:t>2nd</a:t>
            </a:r>
            <a:r>
              <a:rPr spc="-35" dirty="0"/>
              <a:t> </a:t>
            </a:r>
            <a:r>
              <a:rPr dirty="0"/>
              <a:t>July</a:t>
            </a:r>
            <a:r>
              <a:rPr spc="-30" dirty="0"/>
              <a:t> </a:t>
            </a:r>
            <a:r>
              <a:rPr spc="-20" dirty="0"/>
              <a:t>2024</a:t>
            </a:r>
          </a:p>
        </p:txBody>
      </p:sp>
      <p:sp>
        <p:nvSpPr>
          <p:cNvPr id="32" name="object 32"/>
          <p:cNvSpPr txBox="1"/>
          <p:nvPr/>
        </p:nvSpPr>
        <p:spPr>
          <a:xfrm>
            <a:off x="2719908" y="3329735"/>
            <a:ext cx="1088390" cy="120650"/>
          </a:xfrm>
          <a:prstGeom prst="rect">
            <a:avLst/>
          </a:prstGeom>
        </p:spPr>
        <p:txBody>
          <a:bodyPr vert="horz" wrap="square" lIns="0" tIns="10795" rIns="0" bIns="0" rtlCol="0">
            <a:spAutoFit/>
          </a:bodyPr>
          <a:lstStyle/>
          <a:p>
            <a:pPr marL="12700">
              <a:lnSpc>
                <a:spcPct val="100000"/>
              </a:lnSpc>
              <a:spcBef>
                <a:spcPts val="85"/>
              </a:spcBef>
            </a:pPr>
            <a:r>
              <a:rPr sz="600" spc="-15" dirty="0">
                <a:solidFill>
                  <a:srgbClr val="FFFFFF"/>
                </a:solidFill>
                <a:latin typeface="Noto Sans CJK HK"/>
                <a:cs typeface="Noto Sans CJK HK"/>
                <a:hlinkClick r:id="rId14" action="ppaction://hlinksldjump"/>
              </a:rPr>
              <a:t>基于锁相放大器的弱光信号探测</a:t>
            </a:r>
            <a:endParaRPr sz="600">
              <a:latin typeface="Noto Sans CJK HK"/>
              <a:cs typeface="Noto Sans CJK HK"/>
            </a:endParaRPr>
          </a:p>
        </p:txBody>
      </p:sp>
      <p:sp>
        <p:nvSpPr>
          <p:cNvPr id="37" name="object 37"/>
          <p:cNvSpPr txBox="1">
            <a:spLocks noGrp="1"/>
          </p:cNvSpPr>
          <p:nvPr>
            <p:ph type="sldNum" sz="quarter" idx="7"/>
          </p:nvPr>
        </p:nvSpPr>
        <p:spPr>
          <a:xfrm>
            <a:off x="4259008" y="3335256"/>
            <a:ext cx="283210" cy="97155"/>
          </a:xfrm>
          <a:prstGeom prst="rect">
            <a:avLst/>
          </a:prstGeom>
        </p:spPr>
        <p:txBody>
          <a:bodyPr vert="horz" wrap="square" lIns="0" tIns="5080" rIns="0" bIns="0" rtlCol="0">
            <a:spAutoFit/>
          </a:bodyPr>
          <a:lstStyle/>
          <a:p>
            <a:pPr marL="38100">
              <a:lnSpc>
                <a:spcPct val="100000"/>
              </a:lnSpc>
              <a:spcBef>
                <a:spcPts val="40"/>
              </a:spcBef>
            </a:pPr>
            <a:r>
              <a:rPr dirty="0"/>
              <a:t>1</a:t>
            </a:r>
            <a:r>
              <a:rPr lang="en-US" dirty="0"/>
              <a:t>0</a:t>
            </a:r>
            <a:r>
              <a:rPr spc="-15" dirty="0"/>
              <a:t> </a:t>
            </a:r>
            <a:r>
              <a:rPr dirty="0"/>
              <a:t>/</a:t>
            </a:r>
            <a:r>
              <a:rPr spc="-10" dirty="0"/>
              <a:t> </a:t>
            </a:r>
            <a:r>
              <a:rPr lang="en-US" spc="-10" dirty="0"/>
              <a:t>33</a:t>
            </a:r>
          </a:p>
        </p:txBody>
      </p:sp>
    </p:spTree>
  </p:cSld>
  <p:clrMapOvr>
    <a:masterClrMapping/>
  </p:clrMapOvr>
  <p:transition>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5300" y="-11729"/>
            <a:ext cx="329565" cy="116839"/>
          </a:xfrm>
          <a:prstGeom prst="rect">
            <a:avLst/>
          </a:prstGeom>
        </p:spPr>
        <p:txBody>
          <a:bodyPr vert="horz" wrap="square" lIns="0" tIns="12065" rIns="0" bIns="0" rtlCol="0">
            <a:spAutoFit/>
          </a:bodyPr>
          <a:lstStyle/>
          <a:p>
            <a:pPr marL="12700">
              <a:lnSpc>
                <a:spcPct val="100000"/>
              </a:lnSpc>
              <a:spcBef>
                <a:spcPts val="95"/>
              </a:spcBef>
            </a:pPr>
            <a:r>
              <a:rPr sz="600" spc="-20" dirty="0">
                <a:solidFill>
                  <a:srgbClr val="7F7F7F"/>
                </a:solidFill>
                <a:latin typeface="Noto Sans CJK HK"/>
                <a:cs typeface="Noto Sans CJK HK"/>
                <a:hlinkClick r:id="rId2" action="ppaction://hlinksldjump"/>
              </a:rPr>
              <a:t>实验背景</a:t>
            </a:r>
            <a:endParaRPr sz="600">
              <a:latin typeface="Noto Sans CJK HK"/>
              <a:cs typeface="Noto Sans CJK HK"/>
            </a:endParaRPr>
          </a:p>
        </p:txBody>
      </p:sp>
      <p:pic>
        <p:nvPicPr>
          <p:cNvPr id="3" name="object 3"/>
          <p:cNvPicPr/>
          <p:nvPr/>
        </p:nvPicPr>
        <p:blipFill>
          <a:blip r:embed="rId3" cstate="print"/>
          <a:stretch>
            <a:fillRect/>
          </a:stretch>
        </p:blipFill>
        <p:spPr>
          <a:xfrm>
            <a:off x="840000" y="103148"/>
            <a:ext cx="242662" cy="87862"/>
          </a:xfrm>
          <a:prstGeom prst="rect">
            <a:avLst/>
          </a:prstGeom>
        </p:spPr>
      </p:pic>
      <p:sp>
        <p:nvSpPr>
          <p:cNvPr id="4" name="object 4"/>
          <p:cNvSpPr txBox="1"/>
          <p:nvPr/>
        </p:nvSpPr>
        <p:spPr>
          <a:xfrm>
            <a:off x="817181" y="-11729"/>
            <a:ext cx="329565" cy="116839"/>
          </a:xfrm>
          <a:prstGeom prst="rect">
            <a:avLst/>
          </a:prstGeom>
        </p:spPr>
        <p:txBody>
          <a:bodyPr vert="horz" wrap="square" lIns="0" tIns="12065" rIns="0" bIns="0" rtlCol="0">
            <a:spAutoFit/>
          </a:bodyPr>
          <a:lstStyle/>
          <a:p>
            <a:pPr marL="12700">
              <a:lnSpc>
                <a:spcPct val="100000"/>
              </a:lnSpc>
              <a:spcBef>
                <a:spcPts val="95"/>
              </a:spcBef>
            </a:pPr>
            <a:r>
              <a:rPr sz="600" spc="-20" dirty="0">
                <a:solidFill>
                  <a:srgbClr val="FFFFFF"/>
                </a:solidFill>
                <a:latin typeface="Noto Sans CJK HK"/>
                <a:cs typeface="Noto Sans CJK HK"/>
                <a:hlinkClick r:id="rId4" action="ppaction://hlinksldjump"/>
              </a:rPr>
              <a:t>实验原理</a:t>
            </a:r>
            <a:endParaRPr sz="600">
              <a:latin typeface="Noto Sans CJK HK"/>
              <a:cs typeface="Noto Sans CJK HK"/>
            </a:endParaRPr>
          </a:p>
        </p:txBody>
      </p:sp>
      <p:pic>
        <p:nvPicPr>
          <p:cNvPr id="5" name="object 5"/>
          <p:cNvPicPr/>
          <p:nvPr/>
        </p:nvPicPr>
        <p:blipFill>
          <a:blip r:embed="rId5" cstate="print"/>
          <a:stretch>
            <a:fillRect/>
          </a:stretch>
        </p:blipFill>
        <p:spPr>
          <a:xfrm>
            <a:off x="1561880" y="103148"/>
            <a:ext cx="192256" cy="181474"/>
          </a:xfrm>
          <a:prstGeom prst="rect">
            <a:avLst/>
          </a:prstGeom>
        </p:spPr>
      </p:pic>
      <p:sp>
        <p:nvSpPr>
          <p:cNvPr id="6" name="object 6"/>
          <p:cNvSpPr txBox="1"/>
          <p:nvPr/>
        </p:nvSpPr>
        <p:spPr>
          <a:xfrm>
            <a:off x="1539062" y="-11729"/>
            <a:ext cx="329565" cy="116839"/>
          </a:xfrm>
          <a:prstGeom prst="rect">
            <a:avLst/>
          </a:prstGeom>
        </p:spPr>
        <p:txBody>
          <a:bodyPr vert="horz" wrap="square" lIns="0" tIns="12065" rIns="0" bIns="0" rtlCol="0">
            <a:spAutoFit/>
          </a:bodyPr>
          <a:lstStyle/>
          <a:p>
            <a:pPr marL="12700">
              <a:lnSpc>
                <a:spcPct val="100000"/>
              </a:lnSpc>
              <a:spcBef>
                <a:spcPts val="95"/>
              </a:spcBef>
            </a:pPr>
            <a:r>
              <a:rPr sz="600" spc="-20" dirty="0">
                <a:solidFill>
                  <a:srgbClr val="7F7F7F"/>
                </a:solidFill>
                <a:latin typeface="Noto Sans CJK HK"/>
                <a:cs typeface="Noto Sans CJK HK"/>
                <a:hlinkClick r:id="rId6" action="ppaction://hlinksldjump"/>
              </a:rPr>
              <a:t>实验方案</a:t>
            </a:r>
            <a:endParaRPr sz="600">
              <a:latin typeface="Noto Sans CJK HK"/>
              <a:cs typeface="Noto Sans CJK HK"/>
            </a:endParaRPr>
          </a:p>
        </p:txBody>
      </p:sp>
      <p:grpSp>
        <p:nvGrpSpPr>
          <p:cNvPr id="7" name="object 7"/>
          <p:cNvGrpSpPr/>
          <p:nvPr/>
        </p:nvGrpSpPr>
        <p:grpSpPr>
          <a:xfrm>
            <a:off x="2283752" y="103139"/>
            <a:ext cx="41275" cy="88265"/>
            <a:chOff x="2283752" y="103139"/>
            <a:chExt cx="41275" cy="88265"/>
          </a:xfrm>
        </p:grpSpPr>
        <p:sp>
          <p:nvSpPr>
            <p:cNvPr id="8" name="object 8"/>
            <p:cNvSpPr/>
            <p:nvPr/>
          </p:nvSpPr>
          <p:spPr>
            <a:xfrm>
              <a:off x="2286292" y="105679"/>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7F7F"/>
              </a:solidFill>
            </a:ln>
          </p:spPr>
          <p:txBody>
            <a:bodyPr wrap="square" lIns="0" tIns="0" rIns="0" bIns="0" rtlCol="0"/>
            <a:lstStyle/>
            <a:p>
              <a:endParaRPr/>
            </a:p>
          </p:txBody>
        </p:sp>
        <p:sp>
          <p:nvSpPr>
            <p:cNvPr id="9" name="object 9"/>
            <p:cNvSpPr/>
            <p:nvPr/>
          </p:nvSpPr>
          <p:spPr>
            <a:xfrm>
              <a:off x="2286292" y="152478"/>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7F7F"/>
              </a:solidFill>
            </a:ln>
          </p:spPr>
          <p:txBody>
            <a:bodyPr wrap="square" lIns="0" tIns="0" rIns="0" bIns="0" rtlCol="0"/>
            <a:lstStyle/>
            <a:p>
              <a:endParaRPr/>
            </a:p>
          </p:txBody>
        </p:sp>
      </p:grpSp>
      <p:sp>
        <p:nvSpPr>
          <p:cNvPr id="10" name="object 10"/>
          <p:cNvSpPr txBox="1"/>
          <p:nvPr/>
        </p:nvSpPr>
        <p:spPr>
          <a:xfrm>
            <a:off x="2260930" y="-11729"/>
            <a:ext cx="329565" cy="116839"/>
          </a:xfrm>
          <a:prstGeom prst="rect">
            <a:avLst/>
          </a:prstGeom>
        </p:spPr>
        <p:txBody>
          <a:bodyPr vert="horz" wrap="square" lIns="0" tIns="12065" rIns="0" bIns="0" rtlCol="0">
            <a:spAutoFit/>
          </a:bodyPr>
          <a:lstStyle/>
          <a:p>
            <a:pPr marL="12700">
              <a:lnSpc>
                <a:spcPct val="100000"/>
              </a:lnSpc>
              <a:spcBef>
                <a:spcPts val="95"/>
              </a:spcBef>
            </a:pPr>
            <a:r>
              <a:rPr sz="600" spc="-20" dirty="0">
                <a:solidFill>
                  <a:srgbClr val="7F7F7F"/>
                </a:solidFill>
                <a:latin typeface="Noto Sans CJK HK"/>
                <a:cs typeface="Noto Sans CJK HK"/>
                <a:hlinkClick r:id="rId7" action="ppaction://hlinksldjump"/>
              </a:rPr>
              <a:t>总结展望</a:t>
            </a:r>
            <a:endParaRPr sz="600">
              <a:latin typeface="Noto Sans CJK HK"/>
              <a:cs typeface="Noto Sans CJK HK"/>
            </a:endParaRPr>
          </a:p>
        </p:txBody>
      </p:sp>
      <p:grpSp>
        <p:nvGrpSpPr>
          <p:cNvPr id="11" name="object 11"/>
          <p:cNvGrpSpPr/>
          <p:nvPr/>
        </p:nvGrpSpPr>
        <p:grpSpPr>
          <a:xfrm>
            <a:off x="3005620" y="103139"/>
            <a:ext cx="243204" cy="41275"/>
            <a:chOff x="3005620" y="103139"/>
            <a:chExt cx="243204" cy="41275"/>
          </a:xfrm>
        </p:grpSpPr>
        <p:sp>
          <p:nvSpPr>
            <p:cNvPr id="12" name="object 12"/>
            <p:cNvSpPr/>
            <p:nvPr/>
          </p:nvSpPr>
          <p:spPr>
            <a:xfrm>
              <a:off x="3008160" y="105679"/>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7F7F"/>
              </a:solidFill>
            </a:ln>
          </p:spPr>
          <p:txBody>
            <a:bodyPr wrap="square" lIns="0" tIns="0" rIns="0" bIns="0" rtlCol="0"/>
            <a:lstStyle/>
            <a:p>
              <a:endParaRPr/>
            </a:p>
          </p:txBody>
        </p:sp>
        <p:sp>
          <p:nvSpPr>
            <p:cNvPr id="13" name="object 13"/>
            <p:cNvSpPr/>
            <p:nvPr/>
          </p:nvSpPr>
          <p:spPr>
            <a:xfrm>
              <a:off x="3058566" y="105679"/>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7F7F"/>
              </a:solidFill>
            </a:ln>
          </p:spPr>
          <p:txBody>
            <a:bodyPr wrap="square" lIns="0" tIns="0" rIns="0" bIns="0" rtlCol="0"/>
            <a:lstStyle/>
            <a:p>
              <a:endParaRPr/>
            </a:p>
          </p:txBody>
        </p:sp>
        <p:sp>
          <p:nvSpPr>
            <p:cNvPr id="14" name="object 14"/>
            <p:cNvSpPr/>
            <p:nvPr/>
          </p:nvSpPr>
          <p:spPr>
            <a:xfrm>
              <a:off x="3108959" y="105679"/>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7F7F"/>
              </a:solidFill>
            </a:ln>
          </p:spPr>
          <p:txBody>
            <a:bodyPr wrap="square" lIns="0" tIns="0" rIns="0" bIns="0" rtlCol="0"/>
            <a:lstStyle/>
            <a:p>
              <a:endParaRPr/>
            </a:p>
          </p:txBody>
        </p:sp>
        <p:sp>
          <p:nvSpPr>
            <p:cNvPr id="15" name="object 15"/>
            <p:cNvSpPr/>
            <p:nvPr/>
          </p:nvSpPr>
          <p:spPr>
            <a:xfrm>
              <a:off x="3159366" y="105679"/>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7F7F"/>
              </a:solidFill>
            </a:ln>
          </p:spPr>
          <p:txBody>
            <a:bodyPr wrap="square" lIns="0" tIns="0" rIns="0" bIns="0" rtlCol="0"/>
            <a:lstStyle/>
            <a:p>
              <a:endParaRPr/>
            </a:p>
          </p:txBody>
        </p:sp>
        <p:sp>
          <p:nvSpPr>
            <p:cNvPr id="16" name="object 16"/>
            <p:cNvSpPr/>
            <p:nvPr/>
          </p:nvSpPr>
          <p:spPr>
            <a:xfrm>
              <a:off x="3209759" y="105679"/>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7F7F"/>
              </a:solidFill>
            </a:ln>
          </p:spPr>
          <p:txBody>
            <a:bodyPr wrap="square" lIns="0" tIns="0" rIns="0" bIns="0" rtlCol="0"/>
            <a:lstStyle/>
            <a:p>
              <a:endParaRPr/>
            </a:p>
          </p:txBody>
        </p:sp>
      </p:grpSp>
      <p:sp>
        <p:nvSpPr>
          <p:cNvPr id="17" name="object 17"/>
          <p:cNvSpPr txBox="1"/>
          <p:nvPr/>
        </p:nvSpPr>
        <p:spPr>
          <a:xfrm>
            <a:off x="2982810" y="-11729"/>
            <a:ext cx="177800" cy="116839"/>
          </a:xfrm>
          <a:prstGeom prst="rect">
            <a:avLst/>
          </a:prstGeom>
        </p:spPr>
        <p:txBody>
          <a:bodyPr vert="horz" wrap="square" lIns="0" tIns="12065" rIns="0" bIns="0" rtlCol="0">
            <a:spAutoFit/>
          </a:bodyPr>
          <a:lstStyle/>
          <a:p>
            <a:pPr marL="12700">
              <a:lnSpc>
                <a:spcPct val="100000"/>
              </a:lnSpc>
              <a:spcBef>
                <a:spcPts val="95"/>
              </a:spcBef>
            </a:pPr>
            <a:r>
              <a:rPr sz="600" spc="-30" dirty="0">
                <a:solidFill>
                  <a:srgbClr val="7F7F7F"/>
                </a:solidFill>
                <a:latin typeface="Noto Sans CJK HK"/>
                <a:cs typeface="Noto Sans CJK HK"/>
                <a:hlinkClick r:id="rId8" action="ppaction://hlinksldjump"/>
              </a:rPr>
              <a:t>附录</a:t>
            </a:r>
            <a:endParaRPr sz="600">
              <a:latin typeface="Noto Sans CJK HK"/>
              <a:cs typeface="Noto Sans CJK HK"/>
            </a:endParaRPr>
          </a:p>
        </p:txBody>
      </p:sp>
      <p:grpSp>
        <p:nvGrpSpPr>
          <p:cNvPr id="18" name="object 18"/>
          <p:cNvGrpSpPr/>
          <p:nvPr/>
        </p:nvGrpSpPr>
        <p:grpSpPr>
          <a:xfrm>
            <a:off x="0" y="50"/>
            <a:ext cx="4608195" cy="548640"/>
            <a:chOff x="0" y="50"/>
            <a:chExt cx="4608195" cy="548640"/>
          </a:xfrm>
        </p:grpSpPr>
        <p:pic>
          <p:nvPicPr>
            <p:cNvPr id="19" name="object 19"/>
            <p:cNvPicPr/>
            <p:nvPr/>
          </p:nvPicPr>
          <p:blipFill>
            <a:blip r:embed="rId9" cstate="print"/>
            <a:stretch>
              <a:fillRect/>
            </a:stretch>
          </p:blipFill>
          <p:spPr>
            <a:xfrm>
              <a:off x="3317760" y="50"/>
              <a:ext cx="921588" cy="297713"/>
            </a:xfrm>
            <a:prstGeom prst="rect">
              <a:avLst/>
            </a:prstGeom>
          </p:spPr>
        </p:pic>
        <p:pic>
          <p:nvPicPr>
            <p:cNvPr id="20" name="object 20"/>
            <p:cNvPicPr/>
            <p:nvPr/>
          </p:nvPicPr>
          <p:blipFill>
            <a:blip r:embed="rId10" cstate="print"/>
            <a:stretch>
              <a:fillRect/>
            </a:stretch>
          </p:blipFill>
          <p:spPr>
            <a:xfrm>
              <a:off x="4239348" y="50"/>
              <a:ext cx="368642" cy="297713"/>
            </a:xfrm>
            <a:prstGeom prst="rect">
              <a:avLst/>
            </a:prstGeom>
          </p:spPr>
        </p:pic>
        <p:pic>
          <p:nvPicPr>
            <p:cNvPr id="21" name="object 21"/>
            <p:cNvPicPr/>
            <p:nvPr/>
          </p:nvPicPr>
          <p:blipFill>
            <a:blip r:embed="rId11" cstate="print"/>
            <a:stretch>
              <a:fillRect/>
            </a:stretch>
          </p:blipFill>
          <p:spPr>
            <a:xfrm>
              <a:off x="0" y="297751"/>
              <a:ext cx="4604410" cy="250520"/>
            </a:xfrm>
            <a:prstGeom prst="rect">
              <a:avLst/>
            </a:prstGeom>
          </p:spPr>
        </p:pic>
      </p:grpSp>
      <p:sp>
        <p:nvSpPr>
          <p:cNvPr id="22" name="object 22"/>
          <p:cNvSpPr txBox="1"/>
          <p:nvPr/>
        </p:nvSpPr>
        <p:spPr>
          <a:xfrm>
            <a:off x="188379" y="285048"/>
            <a:ext cx="2576195" cy="244475"/>
          </a:xfrm>
          <a:prstGeom prst="rect">
            <a:avLst/>
          </a:prstGeom>
        </p:spPr>
        <p:txBody>
          <a:bodyPr vert="horz" wrap="square" lIns="0" tIns="17145" rIns="0" bIns="0" rtlCol="0">
            <a:spAutoFit/>
          </a:bodyPr>
          <a:lstStyle/>
          <a:p>
            <a:pPr marL="12700">
              <a:lnSpc>
                <a:spcPct val="100000"/>
              </a:lnSpc>
              <a:spcBef>
                <a:spcPts val="135"/>
              </a:spcBef>
            </a:pPr>
            <a:r>
              <a:rPr sz="1400" spc="-5" dirty="0">
                <a:solidFill>
                  <a:srgbClr val="FFFFFF"/>
                </a:solidFill>
                <a:latin typeface="Noto Sans CJK HK"/>
                <a:cs typeface="Noto Sans CJK HK"/>
              </a:rPr>
              <a:t>实验指标：信噪比、改善信噪比</a:t>
            </a:r>
            <a:endParaRPr sz="1400">
              <a:latin typeface="Noto Sans CJK HK"/>
              <a:cs typeface="Noto Sans CJK HK"/>
            </a:endParaRPr>
          </a:p>
        </p:txBody>
      </p:sp>
      <p:pic>
        <p:nvPicPr>
          <p:cNvPr id="23" name="object 23"/>
          <p:cNvPicPr/>
          <p:nvPr/>
        </p:nvPicPr>
        <p:blipFill>
          <a:blip r:embed="rId12" cstate="print"/>
          <a:stretch>
            <a:fillRect/>
          </a:stretch>
        </p:blipFill>
        <p:spPr>
          <a:xfrm>
            <a:off x="978535" y="614680"/>
            <a:ext cx="2618105" cy="1572260"/>
          </a:xfrm>
          <a:prstGeom prst="rect">
            <a:avLst/>
          </a:prstGeom>
        </p:spPr>
      </p:pic>
      <p:sp>
        <p:nvSpPr>
          <p:cNvPr id="24" name="object 24"/>
          <p:cNvSpPr txBox="1"/>
          <p:nvPr/>
        </p:nvSpPr>
        <p:spPr>
          <a:xfrm>
            <a:off x="1371600" y="2208530"/>
            <a:ext cx="1874520" cy="186690"/>
          </a:xfrm>
          <a:prstGeom prst="rect">
            <a:avLst/>
          </a:prstGeom>
        </p:spPr>
        <p:txBody>
          <a:bodyPr vert="horz" wrap="square" lIns="0" tIns="12065" rIns="0" bIns="0" rtlCol="0">
            <a:noAutofit/>
          </a:bodyPr>
          <a:lstStyle/>
          <a:p>
            <a:pPr marL="12700" algn="ctr">
              <a:lnSpc>
                <a:spcPct val="100000"/>
              </a:lnSpc>
              <a:spcBef>
                <a:spcPts val="95"/>
              </a:spcBef>
            </a:pPr>
            <a:r>
              <a:rPr sz="900" spc="15" dirty="0">
                <a:solidFill>
                  <a:srgbClr val="005725"/>
                </a:solidFill>
                <a:latin typeface="Noto Sans CJK HK"/>
                <a:cs typeface="Noto Sans CJK HK"/>
              </a:rPr>
              <a:t>图</a:t>
            </a:r>
            <a:r>
              <a:rPr sz="900" dirty="0">
                <a:solidFill>
                  <a:srgbClr val="005725"/>
                </a:solidFill>
                <a:latin typeface="Arial" panose="020B0604020202020204"/>
                <a:cs typeface="Arial" panose="020B0604020202020204"/>
              </a:rPr>
              <a:t>7:</a:t>
            </a:r>
            <a:r>
              <a:rPr sz="900" spc="-20" dirty="0">
                <a:solidFill>
                  <a:srgbClr val="005725"/>
                </a:solidFill>
                <a:latin typeface="Arial" panose="020B0604020202020204"/>
                <a:cs typeface="Arial" panose="020B0604020202020204"/>
              </a:rPr>
              <a:t> </a:t>
            </a:r>
            <a:r>
              <a:rPr sz="900" dirty="0">
                <a:latin typeface="Noto Sans CJK HK"/>
                <a:cs typeface="Noto Sans CJK HK"/>
              </a:rPr>
              <a:t>频域中</a:t>
            </a:r>
            <a:r>
              <a:rPr sz="900" dirty="0">
                <a:latin typeface="Arial" panose="020B0604020202020204"/>
                <a:cs typeface="Arial" panose="020B0604020202020204"/>
              </a:rPr>
              <a:t>SNR</a:t>
            </a:r>
            <a:r>
              <a:rPr sz="900" spc="-20" dirty="0">
                <a:latin typeface="Noto Sans CJK HK"/>
                <a:cs typeface="Noto Sans CJK HK"/>
              </a:rPr>
              <a:t>的概念示意图</a:t>
            </a:r>
          </a:p>
        </p:txBody>
      </p:sp>
      <p:sp>
        <p:nvSpPr>
          <p:cNvPr id="25" name="object 25"/>
          <p:cNvSpPr/>
          <p:nvPr/>
        </p:nvSpPr>
        <p:spPr>
          <a:xfrm>
            <a:off x="309193" y="2557017"/>
            <a:ext cx="3989704" cy="205740"/>
          </a:xfrm>
          <a:custGeom>
            <a:avLst/>
            <a:gdLst/>
            <a:ahLst/>
            <a:cxnLst/>
            <a:rect l="l" t="t" r="r" b="b"/>
            <a:pathLst>
              <a:path w="3989704" h="205739">
                <a:moveTo>
                  <a:pt x="3938854" y="0"/>
                </a:moveTo>
                <a:lnTo>
                  <a:pt x="50800" y="0"/>
                </a:lnTo>
                <a:lnTo>
                  <a:pt x="31075" y="4008"/>
                </a:lnTo>
                <a:lnTo>
                  <a:pt x="14922" y="14922"/>
                </a:lnTo>
                <a:lnTo>
                  <a:pt x="4008" y="31075"/>
                </a:lnTo>
                <a:lnTo>
                  <a:pt x="0" y="50800"/>
                </a:lnTo>
                <a:lnTo>
                  <a:pt x="0" y="205673"/>
                </a:lnTo>
                <a:lnTo>
                  <a:pt x="3989654" y="205673"/>
                </a:lnTo>
                <a:lnTo>
                  <a:pt x="3989654" y="50800"/>
                </a:lnTo>
                <a:lnTo>
                  <a:pt x="3985646" y="31075"/>
                </a:lnTo>
                <a:lnTo>
                  <a:pt x="3974732" y="14922"/>
                </a:lnTo>
                <a:lnTo>
                  <a:pt x="3958579" y="4008"/>
                </a:lnTo>
                <a:lnTo>
                  <a:pt x="3938854" y="0"/>
                </a:lnTo>
                <a:close/>
              </a:path>
            </a:pathLst>
          </a:custGeom>
          <a:solidFill>
            <a:srgbClr val="005F00"/>
          </a:solidFill>
        </p:spPr>
        <p:txBody>
          <a:bodyPr wrap="square" lIns="0" tIns="0" rIns="0" bIns="0" rtlCol="0"/>
          <a:lstStyle/>
          <a:p>
            <a:endParaRPr/>
          </a:p>
        </p:txBody>
      </p:sp>
      <p:sp>
        <p:nvSpPr>
          <p:cNvPr id="26" name="object 26"/>
          <p:cNvSpPr txBox="1"/>
          <p:nvPr/>
        </p:nvSpPr>
        <p:spPr>
          <a:xfrm>
            <a:off x="347294" y="2547503"/>
            <a:ext cx="481330" cy="207645"/>
          </a:xfrm>
          <a:prstGeom prst="rect">
            <a:avLst/>
          </a:prstGeom>
        </p:spPr>
        <p:txBody>
          <a:bodyPr vert="horz" wrap="square" lIns="0" tIns="12065" rIns="0" bIns="0" rtlCol="0">
            <a:spAutoFit/>
          </a:bodyPr>
          <a:lstStyle/>
          <a:p>
            <a:pPr marL="12700">
              <a:lnSpc>
                <a:spcPct val="100000"/>
              </a:lnSpc>
              <a:spcBef>
                <a:spcPts val="95"/>
              </a:spcBef>
            </a:pPr>
            <a:r>
              <a:rPr sz="1200" spc="-35" dirty="0">
                <a:solidFill>
                  <a:srgbClr val="FFFFFF"/>
                </a:solidFill>
                <a:latin typeface="Noto Sans CJK HK"/>
                <a:cs typeface="Noto Sans CJK HK"/>
              </a:rPr>
              <a:t>信噪比</a:t>
            </a:r>
            <a:endParaRPr sz="1200">
              <a:latin typeface="Noto Sans CJK HK"/>
              <a:cs typeface="Noto Sans CJK HK"/>
            </a:endParaRPr>
          </a:p>
        </p:txBody>
      </p:sp>
      <p:grpSp>
        <p:nvGrpSpPr>
          <p:cNvPr id="27" name="object 27"/>
          <p:cNvGrpSpPr/>
          <p:nvPr/>
        </p:nvGrpSpPr>
        <p:grpSpPr>
          <a:xfrm>
            <a:off x="309193" y="2750045"/>
            <a:ext cx="3989704" cy="316230"/>
            <a:chOff x="309193" y="2750045"/>
            <a:chExt cx="3989704" cy="316230"/>
          </a:xfrm>
        </p:grpSpPr>
        <p:pic>
          <p:nvPicPr>
            <p:cNvPr id="28" name="object 28"/>
            <p:cNvPicPr/>
            <p:nvPr/>
          </p:nvPicPr>
          <p:blipFill>
            <a:blip r:embed="rId13" cstate="print"/>
            <a:stretch>
              <a:fillRect/>
            </a:stretch>
          </p:blipFill>
          <p:spPr>
            <a:xfrm>
              <a:off x="309194" y="2750045"/>
              <a:ext cx="3989653" cy="50609"/>
            </a:xfrm>
            <a:prstGeom prst="rect">
              <a:avLst/>
            </a:prstGeom>
          </p:spPr>
        </p:pic>
        <p:sp>
          <p:nvSpPr>
            <p:cNvPr id="29" name="object 29"/>
            <p:cNvSpPr/>
            <p:nvPr/>
          </p:nvSpPr>
          <p:spPr>
            <a:xfrm>
              <a:off x="309193" y="2794323"/>
              <a:ext cx="3989704" cy="271780"/>
            </a:xfrm>
            <a:custGeom>
              <a:avLst/>
              <a:gdLst/>
              <a:ahLst/>
              <a:cxnLst/>
              <a:rect l="l" t="t" r="r" b="b"/>
              <a:pathLst>
                <a:path w="3989704" h="271780">
                  <a:moveTo>
                    <a:pt x="3989654" y="0"/>
                  </a:moveTo>
                  <a:lnTo>
                    <a:pt x="0" y="0"/>
                  </a:lnTo>
                  <a:lnTo>
                    <a:pt x="0" y="220910"/>
                  </a:lnTo>
                  <a:lnTo>
                    <a:pt x="4008" y="240634"/>
                  </a:lnTo>
                  <a:lnTo>
                    <a:pt x="14922" y="256787"/>
                  </a:lnTo>
                  <a:lnTo>
                    <a:pt x="31075" y="267702"/>
                  </a:lnTo>
                  <a:lnTo>
                    <a:pt x="50800" y="271710"/>
                  </a:lnTo>
                  <a:lnTo>
                    <a:pt x="3938854" y="271710"/>
                  </a:lnTo>
                  <a:lnTo>
                    <a:pt x="3958579" y="267702"/>
                  </a:lnTo>
                  <a:lnTo>
                    <a:pt x="3974732" y="256787"/>
                  </a:lnTo>
                  <a:lnTo>
                    <a:pt x="3985646" y="240634"/>
                  </a:lnTo>
                  <a:lnTo>
                    <a:pt x="3989654" y="220910"/>
                  </a:lnTo>
                  <a:lnTo>
                    <a:pt x="3989654" y="0"/>
                  </a:lnTo>
                  <a:close/>
                </a:path>
              </a:pathLst>
            </a:custGeom>
            <a:solidFill>
              <a:srgbClr val="E5EFE5"/>
            </a:solidFill>
          </p:spPr>
          <p:txBody>
            <a:bodyPr wrap="square" lIns="0" tIns="0" rIns="0" bIns="0" rtlCol="0"/>
            <a:lstStyle/>
            <a:p>
              <a:endParaRPr/>
            </a:p>
          </p:txBody>
        </p:sp>
      </p:grpSp>
      <p:sp>
        <p:nvSpPr>
          <p:cNvPr id="30" name="object 30"/>
          <p:cNvSpPr txBox="1"/>
          <p:nvPr/>
        </p:nvSpPr>
        <p:spPr>
          <a:xfrm>
            <a:off x="1740877" y="2840455"/>
            <a:ext cx="1119505" cy="191770"/>
          </a:xfrm>
          <a:prstGeom prst="rect">
            <a:avLst/>
          </a:prstGeom>
        </p:spPr>
        <p:txBody>
          <a:bodyPr vert="horz" wrap="square" lIns="0" tIns="11430" rIns="0" bIns="0" rtlCol="0">
            <a:spAutoFit/>
          </a:bodyPr>
          <a:lstStyle/>
          <a:p>
            <a:pPr marL="38100">
              <a:lnSpc>
                <a:spcPct val="100000"/>
              </a:lnSpc>
              <a:spcBef>
                <a:spcPts val="90"/>
              </a:spcBef>
            </a:pPr>
            <a:r>
              <a:rPr sz="1100" i="1" dirty="0">
                <a:latin typeface="Times New Roman" panose="02020603050405020304"/>
                <a:cs typeface="Times New Roman" panose="02020603050405020304"/>
              </a:rPr>
              <a:t>SNR</a:t>
            </a:r>
            <a:r>
              <a:rPr sz="1100" i="1" spc="5" dirty="0">
                <a:latin typeface="Times New Roman" panose="02020603050405020304"/>
                <a:cs typeface="Times New Roman" panose="02020603050405020304"/>
              </a:rPr>
              <a:t> </a:t>
            </a:r>
            <a:r>
              <a:rPr sz="1100" dirty="0">
                <a:latin typeface="Arial" panose="020B0604020202020204"/>
                <a:cs typeface="Arial" panose="020B0604020202020204"/>
              </a:rPr>
              <a:t>=</a:t>
            </a:r>
            <a:r>
              <a:rPr sz="1100" spc="-20" dirty="0">
                <a:latin typeface="Arial" panose="020B0604020202020204"/>
                <a:cs typeface="Arial" panose="020B0604020202020204"/>
              </a:rPr>
              <a:t> </a:t>
            </a:r>
            <a:r>
              <a:rPr sz="1100" spc="-10" dirty="0">
                <a:latin typeface="Times New Roman" panose="02020603050405020304"/>
                <a:cs typeface="Times New Roman" panose="02020603050405020304"/>
              </a:rPr>
              <a:t>10</a:t>
            </a:r>
            <a:r>
              <a:rPr sz="1100" i="1" spc="-10" dirty="0">
                <a:latin typeface="Times New Roman" panose="02020603050405020304"/>
                <a:cs typeface="Times New Roman" panose="02020603050405020304"/>
              </a:rPr>
              <a:t>lg</a:t>
            </a:r>
            <a:r>
              <a:rPr sz="1100" spc="-10" dirty="0">
                <a:latin typeface="Trebuchet MS" panose="020B0603020202020204"/>
                <a:cs typeface="Trebuchet MS" panose="020B0603020202020204"/>
              </a:rPr>
              <a:t>(</a:t>
            </a:r>
            <a:r>
              <a:rPr sz="1100" i="1" spc="-10" dirty="0">
                <a:latin typeface="Times New Roman" panose="02020603050405020304"/>
                <a:cs typeface="Times New Roman" panose="02020603050405020304"/>
              </a:rPr>
              <a:t>I</a:t>
            </a:r>
            <a:r>
              <a:rPr sz="1200" i="1" spc="-15" baseline="-10000" dirty="0">
                <a:latin typeface="Times New Roman" panose="02020603050405020304"/>
                <a:cs typeface="Times New Roman" panose="02020603050405020304"/>
              </a:rPr>
              <a:t>S</a:t>
            </a:r>
            <a:r>
              <a:rPr sz="1100" spc="-10" dirty="0">
                <a:latin typeface="Trebuchet MS" panose="020B0603020202020204"/>
                <a:cs typeface="Trebuchet MS" panose="020B0603020202020204"/>
              </a:rPr>
              <a:t>/</a:t>
            </a:r>
            <a:r>
              <a:rPr sz="1100" i="1" spc="-10" dirty="0">
                <a:latin typeface="Times New Roman" panose="02020603050405020304"/>
                <a:cs typeface="Times New Roman" panose="02020603050405020304"/>
              </a:rPr>
              <a:t>I</a:t>
            </a:r>
            <a:r>
              <a:rPr sz="1200" i="1" spc="-15" baseline="-10000" dirty="0">
                <a:latin typeface="Times New Roman" panose="02020603050405020304"/>
                <a:cs typeface="Times New Roman" panose="02020603050405020304"/>
              </a:rPr>
              <a:t>N</a:t>
            </a:r>
            <a:r>
              <a:rPr sz="1100" spc="-10" dirty="0">
                <a:latin typeface="Trebuchet MS" panose="020B0603020202020204"/>
                <a:cs typeface="Trebuchet MS" panose="020B0603020202020204"/>
              </a:rPr>
              <a:t>)</a:t>
            </a:r>
            <a:endParaRPr sz="1100">
              <a:latin typeface="Trebuchet MS" panose="020B0603020202020204"/>
              <a:cs typeface="Trebuchet MS" panose="020B0603020202020204"/>
            </a:endParaRPr>
          </a:p>
        </p:txBody>
      </p:sp>
      <p:grpSp>
        <p:nvGrpSpPr>
          <p:cNvPr id="31" name="object 31"/>
          <p:cNvGrpSpPr/>
          <p:nvPr/>
        </p:nvGrpSpPr>
        <p:grpSpPr>
          <a:xfrm>
            <a:off x="0" y="3328111"/>
            <a:ext cx="4608195" cy="128270"/>
            <a:chOff x="0" y="3328111"/>
            <a:chExt cx="4608195" cy="128270"/>
          </a:xfrm>
        </p:grpSpPr>
        <p:sp>
          <p:nvSpPr>
            <p:cNvPr id="32" name="object 32"/>
            <p:cNvSpPr/>
            <p:nvPr/>
          </p:nvSpPr>
          <p:spPr>
            <a:xfrm>
              <a:off x="0" y="3328123"/>
              <a:ext cx="2304415" cy="128270"/>
            </a:xfrm>
            <a:custGeom>
              <a:avLst/>
              <a:gdLst/>
              <a:ahLst/>
              <a:cxnLst/>
              <a:rect l="l" t="t" r="r" b="b"/>
              <a:pathLst>
                <a:path w="2304415" h="128270">
                  <a:moveTo>
                    <a:pt x="2303996" y="0"/>
                  </a:moveTo>
                  <a:lnTo>
                    <a:pt x="1151991" y="0"/>
                  </a:lnTo>
                  <a:lnTo>
                    <a:pt x="0" y="0"/>
                  </a:lnTo>
                  <a:lnTo>
                    <a:pt x="0" y="127927"/>
                  </a:lnTo>
                  <a:lnTo>
                    <a:pt x="1151991" y="127927"/>
                  </a:lnTo>
                  <a:lnTo>
                    <a:pt x="2303996" y="127927"/>
                  </a:lnTo>
                  <a:lnTo>
                    <a:pt x="2303996" y="0"/>
                  </a:lnTo>
                  <a:close/>
                </a:path>
              </a:pathLst>
            </a:custGeom>
            <a:solidFill>
              <a:srgbClr val="000000"/>
            </a:solidFill>
          </p:spPr>
          <p:txBody>
            <a:bodyPr wrap="square" lIns="0" tIns="0" rIns="0" bIns="0" rtlCol="0"/>
            <a:lstStyle/>
            <a:p>
              <a:endParaRPr/>
            </a:p>
          </p:txBody>
        </p:sp>
        <p:sp>
          <p:nvSpPr>
            <p:cNvPr id="33" name="object 33"/>
            <p:cNvSpPr/>
            <p:nvPr/>
          </p:nvSpPr>
          <p:spPr>
            <a:xfrm>
              <a:off x="2303983" y="3328123"/>
              <a:ext cx="2304415" cy="128270"/>
            </a:xfrm>
            <a:custGeom>
              <a:avLst/>
              <a:gdLst/>
              <a:ahLst/>
              <a:cxnLst/>
              <a:rect l="l" t="t" r="r" b="b"/>
              <a:pathLst>
                <a:path w="2304415" h="128270">
                  <a:moveTo>
                    <a:pt x="2303996" y="0"/>
                  </a:moveTo>
                  <a:lnTo>
                    <a:pt x="1920024" y="0"/>
                  </a:lnTo>
                  <a:lnTo>
                    <a:pt x="0" y="0"/>
                  </a:lnTo>
                  <a:lnTo>
                    <a:pt x="0" y="127927"/>
                  </a:lnTo>
                  <a:lnTo>
                    <a:pt x="1920024" y="127927"/>
                  </a:lnTo>
                  <a:lnTo>
                    <a:pt x="2303996" y="127927"/>
                  </a:lnTo>
                  <a:lnTo>
                    <a:pt x="2303996" y="0"/>
                  </a:lnTo>
                  <a:close/>
                </a:path>
              </a:pathLst>
            </a:custGeom>
            <a:solidFill>
              <a:srgbClr val="005725"/>
            </a:solidFill>
          </p:spPr>
          <p:txBody>
            <a:bodyPr wrap="square" lIns="0" tIns="0" rIns="0" bIns="0" rtlCol="0"/>
            <a:lstStyle/>
            <a:p>
              <a:endParaRPr/>
            </a:p>
          </p:txBody>
        </p:sp>
      </p:grpSp>
      <p:sp>
        <p:nvSpPr>
          <p:cNvPr id="34" name="object 34"/>
          <p:cNvSpPr txBox="1">
            <a:spLocks noGrp="1"/>
          </p:cNvSpPr>
          <p:nvPr>
            <p:ph type="dt" sz="half" idx="6"/>
          </p:nvPr>
        </p:nvSpPr>
        <p:spPr>
          <a:prstGeom prst="rect">
            <a:avLst/>
          </a:prstGeom>
        </p:spPr>
        <p:txBody>
          <a:bodyPr vert="horz" wrap="square" lIns="0" tIns="10795" rIns="0" bIns="0" rtlCol="0">
            <a:spAutoFit/>
          </a:bodyPr>
          <a:lstStyle/>
          <a:p>
            <a:pPr marL="12700">
              <a:lnSpc>
                <a:spcPct val="100000"/>
              </a:lnSpc>
              <a:spcBef>
                <a:spcPts val="85"/>
              </a:spcBef>
            </a:pPr>
            <a:r>
              <a:rPr spc="25" dirty="0"/>
              <a:t>设计性实验  结题答辩</a:t>
            </a:r>
          </a:p>
        </p:txBody>
      </p:sp>
      <p:sp>
        <p:nvSpPr>
          <p:cNvPr id="35" name="object 35"/>
          <p:cNvSpPr txBox="1">
            <a:spLocks noGrp="1"/>
          </p:cNvSpPr>
          <p:nvPr>
            <p:ph type="ftr" sz="quarter" idx="5"/>
          </p:nvPr>
        </p:nvSpPr>
        <p:spPr>
          <a:prstGeom prst="rect">
            <a:avLst/>
          </a:prstGeom>
        </p:spPr>
        <p:txBody>
          <a:bodyPr vert="horz" wrap="square" lIns="0" tIns="5080" rIns="0" bIns="0" rtlCol="0">
            <a:spAutoFit/>
          </a:bodyPr>
          <a:lstStyle/>
          <a:p>
            <a:pPr marL="12700">
              <a:lnSpc>
                <a:spcPct val="100000"/>
              </a:lnSpc>
              <a:spcBef>
                <a:spcPts val="40"/>
              </a:spcBef>
            </a:pPr>
            <a:r>
              <a:rPr dirty="0"/>
              <a:t>2nd</a:t>
            </a:r>
            <a:r>
              <a:rPr spc="-35" dirty="0"/>
              <a:t> </a:t>
            </a:r>
            <a:r>
              <a:rPr dirty="0"/>
              <a:t>July</a:t>
            </a:r>
            <a:r>
              <a:rPr spc="-30" dirty="0"/>
              <a:t> </a:t>
            </a:r>
            <a:r>
              <a:rPr spc="-20" dirty="0"/>
              <a:t>2024</a:t>
            </a:r>
          </a:p>
        </p:txBody>
      </p:sp>
      <p:sp>
        <p:nvSpPr>
          <p:cNvPr id="36" name="object 36"/>
          <p:cNvSpPr txBox="1"/>
          <p:nvPr/>
        </p:nvSpPr>
        <p:spPr>
          <a:xfrm>
            <a:off x="2719908" y="3329735"/>
            <a:ext cx="1088390" cy="120650"/>
          </a:xfrm>
          <a:prstGeom prst="rect">
            <a:avLst/>
          </a:prstGeom>
        </p:spPr>
        <p:txBody>
          <a:bodyPr vert="horz" wrap="square" lIns="0" tIns="10795" rIns="0" bIns="0" rtlCol="0">
            <a:spAutoFit/>
          </a:bodyPr>
          <a:lstStyle/>
          <a:p>
            <a:pPr marL="12700">
              <a:lnSpc>
                <a:spcPct val="100000"/>
              </a:lnSpc>
              <a:spcBef>
                <a:spcPts val="85"/>
              </a:spcBef>
            </a:pPr>
            <a:r>
              <a:rPr sz="600" spc="-15" dirty="0">
                <a:solidFill>
                  <a:srgbClr val="FFFFFF"/>
                </a:solidFill>
                <a:latin typeface="Noto Sans CJK HK"/>
                <a:cs typeface="Noto Sans CJK HK"/>
                <a:hlinkClick r:id="rId14" action="ppaction://hlinksldjump"/>
              </a:rPr>
              <a:t>基于锁相放大器的弱光信号探测</a:t>
            </a:r>
            <a:endParaRPr sz="600">
              <a:latin typeface="Noto Sans CJK HK"/>
              <a:cs typeface="Noto Sans CJK HK"/>
            </a:endParaRPr>
          </a:p>
        </p:txBody>
      </p:sp>
      <p:sp>
        <p:nvSpPr>
          <p:cNvPr id="37" name="object 37"/>
          <p:cNvSpPr txBox="1">
            <a:spLocks noGrp="1"/>
          </p:cNvSpPr>
          <p:nvPr>
            <p:ph type="sldNum" sz="quarter" idx="7"/>
          </p:nvPr>
        </p:nvSpPr>
        <p:spPr>
          <a:xfrm>
            <a:off x="4259008" y="3335256"/>
            <a:ext cx="283210" cy="97155"/>
          </a:xfrm>
          <a:prstGeom prst="rect">
            <a:avLst/>
          </a:prstGeom>
        </p:spPr>
        <p:txBody>
          <a:bodyPr vert="horz" wrap="square" lIns="0" tIns="5080" rIns="0" bIns="0" rtlCol="0">
            <a:spAutoFit/>
          </a:bodyPr>
          <a:lstStyle/>
          <a:p>
            <a:pPr marL="38100">
              <a:lnSpc>
                <a:spcPct val="100000"/>
              </a:lnSpc>
              <a:spcBef>
                <a:spcPts val="40"/>
              </a:spcBef>
            </a:pPr>
            <a:r>
              <a:rPr dirty="0"/>
              <a:t>1</a:t>
            </a:r>
            <a:r>
              <a:rPr lang="en-US" dirty="0"/>
              <a:t>1</a:t>
            </a:r>
            <a:r>
              <a:rPr spc="-15" dirty="0"/>
              <a:t> </a:t>
            </a:r>
            <a:r>
              <a:rPr dirty="0"/>
              <a:t>/</a:t>
            </a:r>
            <a:r>
              <a:rPr spc="-10" dirty="0"/>
              <a:t> </a:t>
            </a:r>
            <a:r>
              <a:rPr lang="en-US" spc="-10" dirty="0"/>
              <a:t>33</a:t>
            </a:r>
          </a:p>
        </p:txBody>
      </p:sp>
    </p:spTree>
  </p:cSld>
  <p:clrMapOvr>
    <a:masterClrMapping/>
  </p:clrMapOvr>
  <p:transition>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5300" y="-11729"/>
            <a:ext cx="329565" cy="116839"/>
          </a:xfrm>
          <a:prstGeom prst="rect">
            <a:avLst/>
          </a:prstGeom>
        </p:spPr>
        <p:txBody>
          <a:bodyPr vert="horz" wrap="square" lIns="0" tIns="12065" rIns="0" bIns="0" rtlCol="0">
            <a:spAutoFit/>
          </a:bodyPr>
          <a:lstStyle/>
          <a:p>
            <a:pPr marL="12700">
              <a:lnSpc>
                <a:spcPct val="100000"/>
              </a:lnSpc>
              <a:spcBef>
                <a:spcPts val="95"/>
              </a:spcBef>
            </a:pPr>
            <a:r>
              <a:rPr sz="600" spc="-20" dirty="0">
                <a:solidFill>
                  <a:srgbClr val="7F7F7F"/>
                </a:solidFill>
                <a:latin typeface="Noto Sans CJK HK"/>
                <a:cs typeface="Noto Sans CJK HK"/>
                <a:hlinkClick r:id="rId2" action="ppaction://hlinksldjump"/>
              </a:rPr>
              <a:t>实验背景</a:t>
            </a:r>
            <a:endParaRPr sz="600">
              <a:latin typeface="Noto Sans CJK HK"/>
              <a:cs typeface="Noto Sans CJK HK"/>
            </a:endParaRPr>
          </a:p>
        </p:txBody>
      </p:sp>
      <p:pic>
        <p:nvPicPr>
          <p:cNvPr id="3" name="object 3"/>
          <p:cNvPicPr/>
          <p:nvPr/>
        </p:nvPicPr>
        <p:blipFill>
          <a:blip r:embed="rId3" cstate="print"/>
          <a:stretch>
            <a:fillRect/>
          </a:stretch>
        </p:blipFill>
        <p:spPr>
          <a:xfrm>
            <a:off x="840000" y="103148"/>
            <a:ext cx="242662" cy="87862"/>
          </a:xfrm>
          <a:prstGeom prst="rect">
            <a:avLst/>
          </a:prstGeom>
        </p:spPr>
      </p:pic>
      <p:sp>
        <p:nvSpPr>
          <p:cNvPr id="4" name="object 4"/>
          <p:cNvSpPr txBox="1"/>
          <p:nvPr/>
        </p:nvSpPr>
        <p:spPr>
          <a:xfrm>
            <a:off x="817181" y="-11729"/>
            <a:ext cx="329565" cy="116839"/>
          </a:xfrm>
          <a:prstGeom prst="rect">
            <a:avLst/>
          </a:prstGeom>
        </p:spPr>
        <p:txBody>
          <a:bodyPr vert="horz" wrap="square" lIns="0" tIns="12065" rIns="0" bIns="0" rtlCol="0">
            <a:spAutoFit/>
          </a:bodyPr>
          <a:lstStyle/>
          <a:p>
            <a:pPr marL="12700">
              <a:lnSpc>
                <a:spcPct val="100000"/>
              </a:lnSpc>
              <a:spcBef>
                <a:spcPts val="95"/>
              </a:spcBef>
            </a:pPr>
            <a:r>
              <a:rPr sz="600" spc="-20" dirty="0">
                <a:solidFill>
                  <a:srgbClr val="7F7F7F"/>
                </a:solidFill>
                <a:latin typeface="Noto Sans CJK HK"/>
                <a:cs typeface="Noto Sans CJK HK"/>
                <a:hlinkClick r:id="rId4" action="ppaction://hlinksldjump"/>
              </a:rPr>
              <a:t>实验原理</a:t>
            </a:r>
            <a:endParaRPr sz="600">
              <a:latin typeface="Noto Sans CJK HK"/>
              <a:cs typeface="Noto Sans CJK HK"/>
            </a:endParaRPr>
          </a:p>
        </p:txBody>
      </p:sp>
      <p:pic>
        <p:nvPicPr>
          <p:cNvPr id="5" name="object 5"/>
          <p:cNvPicPr/>
          <p:nvPr/>
        </p:nvPicPr>
        <p:blipFill>
          <a:blip r:embed="rId5" cstate="print"/>
          <a:stretch>
            <a:fillRect/>
          </a:stretch>
        </p:blipFill>
        <p:spPr>
          <a:xfrm>
            <a:off x="1561880" y="103148"/>
            <a:ext cx="192256" cy="181474"/>
          </a:xfrm>
          <a:prstGeom prst="rect">
            <a:avLst/>
          </a:prstGeom>
        </p:spPr>
      </p:pic>
      <p:sp>
        <p:nvSpPr>
          <p:cNvPr id="6" name="object 6"/>
          <p:cNvSpPr txBox="1"/>
          <p:nvPr/>
        </p:nvSpPr>
        <p:spPr>
          <a:xfrm>
            <a:off x="1539062" y="-11729"/>
            <a:ext cx="329565" cy="116839"/>
          </a:xfrm>
          <a:prstGeom prst="rect">
            <a:avLst/>
          </a:prstGeom>
        </p:spPr>
        <p:txBody>
          <a:bodyPr vert="horz" wrap="square" lIns="0" tIns="12065" rIns="0" bIns="0" rtlCol="0">
            <a:spAutoFit/>
          </a:bodyPr>
          <a:lstStyle/>
          <a:p>
            <a:pPr marL="12700">
              <a:lnSpc>
                <a:spcPct val="100000"/>
              </a:lnSpc>
              <a:spcBef>
                <a:spcPts val="95"/>
              </a:spcBef>
            </a:pPr>
            <a:r>
              <a:rPr sz="600" spc="-20" dirty="0">
                <a:solidFill>
                  <a:srgbClr val="FFFFFF"/>
                </a:solidFill>
                <a:latin typeface="Noto Sans CJK HK"/>
                <a:cs typeface="Noto Sans CJK HK"/>
                <a:hlinkClick r:id="rId6" action="ppaction://hlinksldjump"/>
              </a:rPr>
              <a:t>实验方案</a:t>
            </a:r>
            <a:endParaRPr sz="600">
              <a:latin typeface="Noto Sans CJK HK"/>
              <a:cs typeface="Noto Sans CJK HK"/>
            </a:endParaRPr>
          </a:p>
        </p:txBody>
      </p:sp>
      <p:grpSp>
        <p:nvGrpSpPr>
          <p:cNvPr id="7" name="object 7"/>
          <p:cNvGrpSpPr/>
          <p:nvPr/>
        </p:nvGrpSpPr>
        <p:grpSpPr>
          <a:xfrm>
            <a:off x="2283752" y="103139"/>
            <a:ext cx="41275" cy="88265"/>
            <a:chOff x="2283752" y="103139"/>
            <a:chExt cx="41275" cy="88265"/>
          </a:xfrm>
        </p:grpSpPr>
        <p:sp>
          <p:nvSpPr>
            <p:cNvPr id="8" name="object 8"/>
            <p:cNvSpPr/>
            <p:nvPr/>
          </p:nvSpPr>
          <p:spPr>
            <a:xfrm>
              <a:off x="2286292" y="105679"/>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7F7F"/>
              </a:solidFill>
            </a:ln>
          </p:spPr>
          <p:txBody>
            <a:bodyPr wrap="square" lIns="0" tIns="0" rIns="0" bIns="0" rtlCol="0"/>
            <a:lstStyle/>
            <a:p>
              <a:endParaRPr/>
            </a:p>
          </p:txBody>
        </p:sp>
        <p:sp>
          <p:nvSpPr>
            <p:cNvPr id="9" name="object 9"/>
            <p:cNvSpPr/>
            <p:nvPr/>
          </p:nvSpPr>
          <p:spPr>
            <a:xfrm>
              <a:off x="2286292" y="152478"/>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7F7F"/>
              </a:solidFill>
            </a:ln>
          </p:spPr>
          <p:txBody>
            <a:bodyPr wrap="square" lIns="0" tIns="0" rIns="0" bIns="0" rtlCol="0"/>
            <a:lstStyle/>
            <a:p>
              <a:endParaRPr/>
            </a:p>
          </p:txBody>
        </p:sp>
      </p:grpSp>
      <p:sp>
        <p:nvSpPr>
          <p:cNvPr id="10" name="object 10"/>
          <p:cNvSpPr txBox="1"/>
          <p:nvPr/>
        </p:nvSpPr>
        <p:spPr>
          <a:xfrm>
            <a:off x="2260930" y="-11729"/>
            <a:ext cx="329565" cy="116839"/>
          </a:xfrm>
          <a:prstGeom prst="rect">
            <a:avLst/>
          </a:prstGeom>
        </p:spPr>
        <p:txBody>
          <a:bodyPr vert="horz" wrap="square" lIns="0" tIns="12065" rIns="0" bIns="0" rtlCol="0">
            <a:spAutoFit/>
          </a:bodyPr>
          <a:lstStyle/>
          <a:p>
            <a:pPr marL="12700">
              <a:lnSpc>
                <a:spcPct val="100000"/>
              </a:lnSpc>
              <a:spcBef>
                <a:spcPts val="95"/>
              </a:spcBef>
            </a:pPr>
            <a:r>
              <a:rPr sz="600" spc="-20" dirty="0">
                <a:solidFill>
                  <a:srgbClr val="7F7F7F"/>
                </a:solidFill>
                <a:latin typeface="Noto Sans CJK HK"/>
                <a:cs typeface="Noto Sans CJK HK"/>
                <a:hlinkClick r:id="rId7" action="ppaction://hlinksldjump"/>
              </a:rPr>
              <a:t>总结展望</a:t>
            </a:r>
            <a:endParaRPr sz="600">
              <a:latin typeface="Noto Sans CJK HK"/>
              <a:cs typeface="Noto Sans CJK HK"/>
            </a:endParaRPr>
          </a:p>
        </p:txBody>
      </p:sp>
      <p:grpSp>
        <p:nvGrpSpPr>
          <p:cNvPr id="11" name="object 11"/>
          <p:cNvGrpSpPr/>
          <p:nvPr/>
        </p:nvGrpSpPr>
        <p:grpSpPr>
          <a:xfrm>
            <a:off x="3005620" y="103139"/>
            <a:ext cx="243204" cy="41275"/>
            <a:chOff x="3005620" y="103139"/>
            <a:chExt cx="243204" cy="41275"/>
          </a:xfrm>
        </p:grpSpPr>
        <p:sp>
          <p:nvSpPr>
            <p:cNvPr id="12" name="object 12"/>
            <p:cNvSpPr/>
            <p:nvPr/>
          </p:nvSpPr>
          <p:spPr>
            <a:xfrm>
              <a:off x="3008160" y="105679"/>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7F7F"/>
              </a:solidFill>
            </a:ln>
          </p:spPr>
          <p:txBody>
            <a:bodyPr wrap="square" lIns="0" tIns="0" rIns="0" bIns="0" rtlCol="0"/>
            <a:lstStyle/>
            <a:p>
              <a:endParaRPr/>
            </a:p>
          </p:txBody>
        </p:sp>
        <p:sp>
          <p:nvSpPr>
            <p:cNvPr id="13" name="object 13"/>
            <p:cNvSpPr/>
            <p:nvPr/>
          </p:nvSpPr>
          <p:spPr>
            <a:xfrm>
              <a:off x="3058566" y="105679"/>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7F7F"/>
              </a:solidFill>
            </a:ln>
          </p:spPr>
          <p:txBody>
            <a:bodyPr wrap="square" lIns="0" tIns="0" rIns="0" bIns="0" rtlCol="0"/>
            <a:lstStyle/>
            <a:p>
              <a:endParaRPr/>
            </a:p>
          </p:txBody>
        </p:sp>
        <p:sp>
          <p:nvSpPr>
            <p:cNvPr id="14" name="object 14"/>
            <p:cNvSpPr/>
            <p:nvPr/>
          </p:nvSpPr>
          <p:spPr>
            <a:xfrm>
              <a:off x="3108959" y="105679"/>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7F7F"/>
              </a:solidFill>
            </a:ln>
          </p:spPr>
          <p:txBody>
            <a:bodyPr wrap="square" lIns="0" tIns="0" rIns="0" bIns="0" rtlCol="0"/>
            <a:lstStyle/>
            <a:p>
              <a:endParaRPr/>
            </a:p>
          </p:txBody>
        </p:sp>
        <p:sp>
          <p:nvSpPr>
            <p:cNvPr id="15" name="object 15"/>
            <p:cNvSpPr/>
            <p:nvPr/>
          </p:nvSpPr>
          <p:spPr>
            <a:xfrm>
              <a:off x="3159366" y="105679"/>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7F7F"/>
              </a:solidFill>
            </a:ln>
          </p:spPr>
          <p:txBody>
            <a:bodyPr wrap="square" lIns="0" tIns="0" rIns="0" bIns="0" rtlCol="0"/>
            <a:lstStyle/>
            <a:p>
              <a:endParaRPr/>
            </a:p>
          </p:txBody>
        </p:sp>
        <p:sp>
          <p:nvSpPr>
            <p:cNvPr id="16" name="object 16"/>
            <p:cNvSpPr/>
            <p:nvPr/>
          </p:nvSpPr>
          <p:spPr>
            <a:xfrm>
              <a:off x="3209759" y="105679"/>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7F7F"/>
              </a:solidFill>
            </a:ln>
          </p:spPr>
          <p:txBody>
            <a:bodyPr wrap="square" lIns="0" tIns="0" rIns="0" bIns="0" rtlCol="0"/>
            <a:lstStyle/>
            <a:p>
              <a:endParaRPr/>
            </a:p>
          </p:txBody>
        </p:sp>
      </p:grpSp>
      <p:sp>
        <p:nvSpPr>
          <p:cNvPr id="17" name="object 17"/>
          <p:cNvSpPr txBox="1"/>
          <p:nvPr/>
        </p:nvSpPr>
        <p:spPr>
          <a:xfrm>
            <a:off x="2982810" y="-11729"/>
            <a:ext cx="177800" cy="116839"/>
          </a:xfrm>
          <a:prstGeom prst="rect">
            <a:avLst/>
          </a:prstGeom>
        </p:spPr>
        <p:txBody>
          <a:bodyPr vert="horz" wrap="square" lIns="0" tIns="12065" rIns="0" bIns="0" rtlCol="0">
            <a:spAutoFit/>
          </a:bodyPr>
          <a:lstStyle/>
          <a:p>
            <a:pPr marL="12700">
              <a:lnSpc>
                <a:spcPct val="100000"/>
              </a:lnSpc>
              <a:spcBef>
                <a:spcPts val="95"/>
              </a:spcBef>
            </a:pPr>
            <a:r>
              <a:rPr sz="600" spc="-30" dirty="0">
                <a:solidFill>
                  <a:srgbClr val="7F7F7F"/>
                </a:solidFill>
                <a:latin typeface="Noto Sans CJK HK"/>
                <a:cs typeface="Noto Sans CJK HK"/>
                <a:hlinkClick r:id="rId8" action="ppaction://hlinksldjump"/>
              </a:rPr>
              <a:t>附录</a:t>
            </a:r>
            <a:endParaRPr sz="600">
              <a:latin typeface="Noto Sans CJK HK"/>
              <a:cs typeface="Noto Sans CJK HK"/>
            </a:endParaRPr>
          </a:p>
        </p:txBody>
      </p:sp>
      <p:grpSp>
        <p:nvGrpSpPr>
          <p:cNvPr id="18" name="object 18"/>
          <p:cNvGrpSpPr/>
          <p:nvPr/>
        </p:nvGrpSpPr>
        <p:grpSpPr>
          <a:xfrm>
            <a:off x="0" y="50"/>
            <a:ext cx="4608195" cy="548640"/>
            <a:chOff x="0" y="50"/>
            <a:chExt cx="4608195" cy="548640"/>
          </a:xfrm>
        </p:grpSpPr>
        <p:pic>
          <p:nvPicPr>
            <p:cNvPr id="19" name="object 19"/>
            <p:cNvPicPr/>
            <p:nvPr/>
          </p:nvPicPr>
          <p:blipFill>
            <a:blip r:embed="rId9" cstate="print"/>
            <a:stretch>
              <a:fillRect/>
            </a:stretch>
          </p:blipFill>
          <p:spPr>
            <a:xfrm>
              <a:off x="3317760" y="50"/>
              <a:ext cx="921588" cy="297713"/>
            </a:xfrm>
            <a:prstGeom prst="rect">
              <a:avLst/>
            </a:prstGeom>
          </p:spPr>
        </p:pic>
        <p:pic>
          <p:nvPicPr>
            <p:cNvPr id="20" name="object 20"/>
            <p:cNvPicPr/>
            <p:nvPr/>
          </p:nvPicPr>
          <p:blipFill>
            <a:blip r:embed="rId10" cstate="print"/>
            <a:stretch>
              <a:fillRect/>
            </a:stretch>
          </p:blipFill>
          <p:spPr>
            <a:xfrm>
              <a:off x="4239348" y="50"/>
              <a:ext cx="368642" cy="297713"/>
            </a:xfrm>
            <a:prstGeom prst="rect">
              <a:avLst/>
            </a:prstGeom>
          </p:spPr>
        </p:pic>
        <p:pic>
          <p:nvPicPr>
            <p:cNvPr id="21" name="object 21"/>
            <p:cNvPicPr/>
            <p:nvPr/>
          </p:nvPicPr>
          <p:blipFill>
            <a:blip r:embed="rId11" cstate="print"/>
            <a:stretch>
              <a:fillRect/>
            </a:stretch>
          </p:blipFill>
          <p:spPr>
            <a:xfrm>
              <a:off x="0" y="297751"/>
              <a:ext cx="4604410" cy="250520"/>
            </a:xfrm>
            <a:prstGeom prst="rect">
              <a:avLst/>
            </a:prstGeom>
          </p:spPr>
        </p:pic>
      </p:grpSp>
      <p:sp>
        <p:nvSpPr>
          <p:cNvPr id="22" name="object 22"/>
          <p:cNvSpPr txBox="1"/>
          <p:nvPr/>
        </p:nvSpPr>
        <p:spPr>
          <a:xfrm>
            <a:off x="188379" y="285048"/>
            <a:ext cx="1508760" cy="555625"/>
          </a:xfrm>
          <a:prstGeom prst="rect">
            <a:avLst/>
          </a:prstGeom>
        </p:spPr>
        <p:txBody>
          <a:bodyPr vert="horz" wrap="square" lIns="0" tIns="17145" rIns="0" bIns="0" rtlCol="0">
            <a:spAutoFit/>
          </a:bodyPr>
          <a:lstStyle/>
          <a:p>
            <a:pPr marL="12700">
              <a:lnSpc>
                <a:spcPct val="100000"/>
              </a:lnSpc>
              <a:spcBef>
                <a:spcPts val="135"/>
              </a:spcBef>
            </a:pPr>
            <a:r>
              <a:rPr sz="1400" spc="-15" dirty="0">
                <a:solidFill>
                  <a:srgbClr val="FFFFFF"/>
                </a:solidFill>
                <a:latin typeface="Noto Sans CJK HK"/>
                <a:cs typeface="Noto Sans CJK HK"/>
              </a:rPr>
              <a:t>实验步骤</a:t>
            </a:r>
            <a:endParaRPr sz="1400">
              <a:latin typeface="Noto Sans CJK HK"/>
              <a:cs typeface="Noto Sans CJK HK"/>
            </a:endParaRPr>
          </a:p>
          <a:p>
            <a:pPr marL="263525">
              <a:lnSpc>
                <a:spcPct val="100000"/>
              </a:lnSpc>
              <a:spcBef>
                <a:spcPts val="1200"/>
              </a:spcBef>
            </a:pPr>
            <a:r>
              <a:rPr sz="1100" dirty="0">
                <a:solidFill>
                  <a:schemeClr val="tx1"/>
                </a:solidFill>
                <a:latin typeface="Arial" panose="020B0604020202020204"/>
                <a:cs typeface="Arial" panose="020B0604020202020204"/>
              </a:rPr>
              <a:t>1</a:t>
            </a:r>
            <a:r>
              <a:rPr sz="1100" dirty="0">
                <a:solidFill>
                  <a:srgbClr val="005725"/>
                </a:solidFill>
                <a:latin typeface="Arial" panose="020B0604020202020204"/>
                <a:cs typeface="Arial" panose="020B0604020202020204"/>
              </a:rPr>
              <a:t>.</a:t>
            </a:r>
            <a:r>
              <a:rPr sz="1100" spc="280" dirty="0">
                <a:solidFill>
                  <a:srgbClr val="005725"/>
                </a:solidFill>
                <a:latin typeface="Arial" panose="020B0604020202020204"/>
                <a:cs typeface="Arial" panose="020B0604020202020204"/>
              </a:rPr>
              <a:t> </a:t>
            </a:r>
            <a:r>
              <a:rPr sz="1100" b="1" spc="-25" dirty="0">
                <a:latin typeface="Noto Serif CJK JP"/>
                <a:cs typeface="Noto Serif CJK JP"/>
              </a:rPr>
              <a:t>搭建光路：</a:t>
            </a:r>
            <a:r>
              <a:rPr sz="1100" spc="-50" dirty="0">
                <a:latin typeface="Arial" panose="020B0604020202020204"/>
                <a:cs typeface="Arial" panose="020B0604020202020204"/>
                <a:hlinkClick r:id="rId6" action="ppaction://hlinksldjump"/>
              </a:rPr>
              <a:t>8</a:t>
            </a:r>
            <a:endParaRPr sz="1100">
              <a:latin typeface="Arial" panose="020B0604020202020204"/>
              <a:cs typeface="Arial" panose="020B0604020202020204"/>
            </a:endParaRPr>
          </a:p>
        </p:txBody>
      </p:sp>
      <p:pic>
        <p:nvPicPr>
          <p:cNvPr id="23" name="object 23"/>
          <p:cNvPicPr/>
          <p:nvPr/>
        </p:nvPicPr>
        <p:blipFill>
          <a:blip r:embed="rId12" cstate="print"/>
          <a:stretch>
            <a:fillRect/>
          </a:stretch>
        </p:blipFill>
        <p:spPr>
          <a:xfrm>
            <a:off x="1275499" y="816147"/>
            <a:ext cx="2332824" cy="618228"/>
          </a:xfrm>
          <a:prstGeom prst="rect">
            <a:avLst/>
          </a:prstGeom>
        </p:spPr>
      </p:pic>
      <p:sp>
        <p:nvSpPr>
          <p:cNvPr id="24" name="object 24"/>
          <p:cNvSpPr txBox="1"/>
          <p:nvPr/>
        </p:nvSpPr>
        <p:spPr>
          <a:xfrm>
            <a:off x="424967" y="1647868"/>
            <a:ext cx="3821429" cy="1304925"/>
          </a:xfrm>
          <a:prstGeom prst="rect">
            <a:avLst/>
          </a:prstGeom>
        </p:spPr>
        <p:txBody>
          <a:bodyPr vert="horz" wrap="square" lIns="0" tIns="12065" rIns="0" bIns="0" rtlCol="0">
            <a:spAutoFit/>
          </a:bodyPr>
          <a:lstStyle/>
          <a:p>
            <a:pPr marL="12065" marR="13335" indent="0" algn="just">
              <a:lnSpc>
                <a:spcPct val="103000"/>
              </a:lnSpc>
              <a:spcBef>
                <a:spcPts val="1200"/>
              </a:spcBef>
              <a:buClr>
                <a:srgbClr val="005725"/>
              </a:buClr>
              <a:buFont typeface="Arial" panose="020B0604020202020204"/>
              <a:buNone/>
              <a:tabLst>
                <a:tab pos="197485" algn="l"/>
              </a:tabLst>
            </a:pPr>
            <a:r>
              <a:rPr lang="en-US" altLang="en-US" sz="1100" spc="280" dirty="0">
                <a:solidFill>
                  <a:schemeClr val="tx1"/>
                </a:solidFill>
                <a:latin typeface="Arial" panose="020B0604020202020204"/>
                <a:cs typeface="Arial" panose="020B0604020202020204"/>
                <a:sym typeface="+mn-ea"/>
              </a:rPr>
              <a:t>2.</a:t>
            </a:r>
            <a:r>
              <a:rPr sz="1100" b="1" spc="-25" dirty="0">
                <a:latin typeface="Noto Serif CJK JP"/>
                <a:cs typeface="Noto Serif CJK JP"/>
              </a:rPr>
              <a:t>光源稳定性测试：</a:t>
            </a:r>
            <a:r>
              <a:rPr sz="1100" spc="-25" dirty="0">
                <a:latin typeface="Noto Sans CJK HK"/>
                <a:cs typeface="Noto Sans CJK HK"/>
              </a:rPr>
              <a:t>正式实验前</a:t>
            </a:r>
            <a:r>
              <a:rPr lang="zh-CN" altLang="en-US" sz="1100" spc="-25" dirty="0">
                <a:latin typeface="Noto Sans CJK HK"/>
                <a:ea typeface="宋体" panose="02010600030101010101" pitchFamily="2" charset="-122"/>
                <a:cs typeface="Noto Sans CJK HK"/>
              </a:rPr>
              <a:t>，</a:t>
            </a:r>
            <a:r>
              <a:rPr sz="1100" spc="-25" dirty="0">
                <a:latin typeface="Noto Sans CJK HK"/>
                <a:cs typeface="Noto Sans CJK HK"/>
              </a:rPr>
              <a:t>需要在不添加锁相放大器和	光学斩波器前提下进行光源稳定性测试</a:t>
            </a:r>
            <a:endParaRPr sz="1100">
              <a:latin typeface="Noto Sans CJK HK"/>
              <a:cs typeface="Noto Sans CJK HK"/>
            </a:endParaRPr>
          </a:p>
          <a:p>
            <a:pPr marL="12065" marR="13335" indent="0" algn="just">
              <a:lnSpc>
                <a:spcPct val="103000"/>
              </a:lnSpc>
              <a:spcBef>
                <a:spcPts val="300"/>
              </a:spcBef>
              <a:buClr>
                <a:srgbClr val="005725"/>
              </a:buClr>
              <a:buFont typeface="Arial" panose="020B0604020202020204"/>
              <a:buNone/>
              <a:tabLst>
                <a:tab pos="197485" algn="l"/>
              </a:tabLst>
            </a:pPr>
            <a:r>
              <a:rPr lang="en-US" altLang="en-US" sz="1100" spc="280" dirty="0">
                <a:solidFill>
                  <a:schemeClr val="tx1"/>
                </a:solidFill>
                <a:latin typeface="Arial" panose="020B0604020202020204"/>
                <a:cs typeface="Arial" panose="020B0604020202020204"/>
                <a:sym typeface="+mn-ea"/>
              </a:rPr>
              <a:t>3.</a:t>
            </a:r>
            <a:r>
              <a:rPr sz="1100" b="1" spc="-25" dirty="0">
                <a:latin typeface="Noto Serif CJK JP"/>
                <a:cs typeface="Noto Serif CJK JP"/>
              </a:rPr>
              <a:t>弱光环境建立：</a:t>
            </a:r>
            <a:r>
              <a:rPr sz="1100" spc="-25" dirty="0">
                <a:latin typeface="Noto Sans CJK HK"/>
                <a:cs typeface="Noto Sans CJK HK"/>
              </a:rPr>
              <a:t>关键判断标准为，使用光功率计无法有效探</a:t>
            </a:r>
            <a:r>
              <a:rPr lang="en-US" altLang="en-US" sz="1100" spc="-25" dirty="0">
                <a:latin typeface="Noto Sans CJK HK"/>
                <a:cs typeface="Noto Sans CJK HK"/>
              </a:rPr>
              <a:t>	</a:t>
            </a:r>
            <a:r>
              <a:rPr sz="1100" spc="-25" dirty="0">
                <a:latin typeface="Noto Sans CJK HK"/>
                <a:cs typeface="Noto Sans CJK HK"/>
              </a:rPr>
              <a:t>测衰减后的激光光强，也即激光信号淹没在自然光噪声中，</a:t>
            </a:r>
            <a:r>
              <a:rPr lang="en-US" altLang="en-US" sz="1100" spc="-25" dirty="0">
                <a:latin typeface="Noto Sans CJK HK"/>
                <a:cs typeface="Noto Sans CJK HK"/>
              </a:rPr>
              <a:t>	</a:t>
            </a:r>
            <a:r>
              <a:rPr sz="1100" spc="-25" dirty="0">
                <a:latin typeface="Noto Sans CJK HK"/>
                <a:cs typeface="Noto Sans CJK HK"/>
              </a:rPr>
              <a:t>但是此时使用锁相放大器能够对激光信号进行测量。</a:t>
            </a:r>
            <a:endParaRPr sz="1100">
              <a:latin typeface="Noto Sans CJK HK"/>
              <a:cs typeface="Noto Sans CJK HK"/>
            </a:endParaRPr>
          </a:p>
          <a:p>
            <a:pPr marL="12065" marR="5080" indent="0" algn="just">
              <a:lnSpc>
                <a:spcPct val="103000"/>
              </a:lnSpc>
              <a:spcBef>
                <a:spcPts val="300"/>
              </a:spcBef>
              <a:buClr>
                <a:srgbClr val="005725"/>
              </a:buClr>
              <a:buFont typeface="Arial" panose="020B0604020202020204"/>
              <a:buNone/>
              <a:tabLst>
                <a:tab pos="197485" algn="l"/>
              </a:tabLst>
            </a:pPr>
            <a:r>
              <a:rPr lang="en-US" altLang="en-US" sz="1100" spc="280" dirty="0">
                <a:solidFill>
                  <a:schemeClr val="tx1"/>
                </a:solidFill>
                <a:latin typeface="Arial" panose="020B0604020202020204"/>
                <a:cs typeface="Arial" panose="020B0604020202020204"/>
                <a:sym typeface="+mn-ea"/>
              </a:rPr>
              <a:t>4.</a:t>
            </a:r>
            <a:r>
              <a:rPr sz="1100" b="1" spc="-25" dirty="0">
                <a:latin typeface="Noto Serif CJK JP"/>
                <a:cs typeface="Noto Serif CJK JP"/>
              </a:rPr>
              <a:t>马吕斯定律的测量：</a:t>
            </a:r>
            <a:r>
              <a:rPr sz="1100" dirty="0">
                <a:latin typeface="Noto Sans CJK HK"/>
                <a:cs typeface="Noto Sans CJK HK"/>
              </a:rPr>
              <a:t>从</a:t>
            </a:r>
            <a:r>
              <a:rPr sz="1100" dirty="0">
                <a:latin typeface="Arial" panose="020B0604020202020204"/>
                <a:cs typeface="Arial" panose="020B0604020202020204"/>
              </a:rPr>
              <a:t>0° </a:t>
            </a:r>
            <a:r>
              <a:rPr sz="1100" dirty="0">
                <a:latin typeface="Noto Sans CJK HK"/>
                <a:cs typeface="Noto Sans CJK HK"/>
              </a:rPr>
              <a:t>至</a:t>
            </a:r>
            <a:r>
              <a:rPr sz="1100" dirty="0">
                <a:latin typeface="Arial" panose="020B0604020202020204"/>
                <a:cs typeface="Arial" panose="020B0604020202020204"/>
              </a:rPr>
              <a:t>360° </a:t>
            </a:r>
            <a:r>
              <a:rPr sz="1100" spc="-30" dirty="0">
                <a:latin typeface="Noto Sans CJK HK"/>
                <a:cs typeface="Noto Sans CJK HK"/>
              </a:rPr>
              <a:t>改变两偏振片夹角</a:t>
            </a:r>
            <a:r>
              <a:rPr lang="zh-CN" altLang="en-US" sz="1100" spc="-30" dirty="0">
                <a:latin typeface="Noto Sans CJK HK"/>
                <a:ea typeface="宋体" panose="02010600030101010101" pitchFamily="2" charset="-122"/>
                <a:cs typeface="Noto Sans CJK HK"/>
              </a:rPr>
              <a:t>，</a:t>
            </a:r>
            <a:r>
              <a:rPr sz="1100" spc="-30" dirty="0">
                <a:latin typeface="Noto Sans CJK HK"/>
                <a:cs typeface="Noto Sans CJK HK"/>
              </a:rPr>
              <a:t>测量</a:t>
            </a:r>
            <a:r>
              <a:rPr lang="en-US" altLang="en-US" sz="1100" spc="-30" dirty="0">
                <a:latin typeface="Noto Sans CJK HK"/>
                <a:cs typeface="Noto Sans CJK HK"/>
              </a:rPr>
              <a:t>	</a:t>
            </a:r>
            <a:r>
              <a:rPr sz="1100" spc="-25" dirty="0">
                <a:latin typeface="Noto Sans CJK HK"/>
                <a:cs typeface="Noto Sans CJK HK"/>
              </a:rPr>
              <a:t>不同夹角下的光强，判断马吕斯定律是否成立</a:t>
            </a:r>
            <a:r>
              <a:rPr lang="zh-CN" altLang="en-US" sz="1100" spc="-25" dirty="0">
                <a:latin typeface="Noto Sans CJK HK"/>
                <a:ea typeface="宋体" panose="02010600030101010101" pitchFamily="2" charset="-122"/>
                <a:cs typeface="Noto Sans CJK HK"/>
              </a:rPr>
              <a:t>。</a:t>
            </a:r>
          </a:p>
        </p:txBody>
      </p:sp>
      <p:grpSp>
        <p:nvGrpSpPr>
          <p:cNvPr id="25" name="object 25"/>
          <p:cNvGrpSpPr/>
          <p:nvPr/>
        </p:nvGrpSpPr>
        <p:grpSpPr>
          <a:xfrm>
            <a:off x="0" y="3328111"/>
            <a:ext cx="4608195" cy="128270"/>
            <a:chOff x="0" y="3328111"/>
            <a:chExt cx="4608195" cy="128270"/>
          </a:xfrm>
        </p:grpSpPr>
        <p:sp>
          <p:nvSpPr>
            <p:cNvPr id="26" name="object 26"/>
            <p:cNvSpPr/>
            <p:nvPr/>
          </p:nvSpPr>
          <p:spPr>
            <a:xfrm>
              <a:off x="0" y="3328111"/>
              <a:ext cx="2304415" cy="128270"/>
            </a:xfrm>
            <a:custGeom>
              <a:avLst/>
              <a:gdLst/>
              <a:ahLst/>
              <a:cxnLst/>
              <a:rect l="l" t="t" r="r" b="b"/>
              <a:pathLst>
                <a:path w="2304415" h="128270">
                  <a:moveTo>
                    <a:pt x="2304008" y="0"/>
                  </a:moveTo>
                  <a:lnTo>
                    <a:pt x="1152004" y="0"/>
                  </a:lnTo>
                  <a:lnTo>
                    <a:pt x="0" y="0"/>
                  </a:lnTo>
                  <a:lnTo>
                    <a:pt x="0" y="127939"/>
                  </a:lnTo>
                  <a:lnTo>
                    <a:pt x="1152004" y="127939"/>
                  </a:lnTo>
                  <a:lnTo>
                    <a:pt x="2304008" y="127939"/>
                  </a:lnTo>
                  <a:lnTo>
                    <a:pt x="2304008" y="0"/>
                  </a:lnTo>
                  <a:close/>
                </a:path>
              </a:pathLst>
            </a:custGeom>
            <a:solidFill>
              <a:srgbClr val="000000"/>
            </a:solidFill>
          </p:spPr>
          <p:txBody>
            <a:bodyPr wrap="square" lIns="0" tIns="0" rIns="0" bIns="0" rtlCol="0"/>
            <a:lstStyle/>
            <a:p>
              <a:endParaRPr/>
            </a:p>
          </p:txBody>
        </p:sp>
        <p:sp>
          <p:nvSpPr>
            <p:cNvPr id="27" name="object 27"/>
            <p:cNvSpPr/>
            <p:nvPr/>
          </p:nvSpPr>
          <p:spPr>
            <a:xfrm>
              <a:off x="2303995" y="3328111"/>
              <a:ext cx="2304415" cy="128270"/>
            </a:xfrm>
            <a:custGeom>
              <a:avLst/>
              <a:gdLst/>
              <a:ahLst/>
              <a:cxnLst/>
              <a:rect l="l" t="t" r="r" b="b"/>
              <a:pathLst>
                <a:path w="2304415" h="128270">
                  <a:moveTo>
                    <a:pt x="2303996" y="0"/>
                  </a:moveTo>
                  <a:lnTo>
                    <a:pt x="1920024" y="0"/>
                  </a:lnTo>
                  <a:lnTo>
                    <a:pt x="0" y="0"/>
                  </a:lnTo>
                  <a:lnTo>
                    <a:pt x="0" y="127939"/>
                  </a:lnTo>
                  <a:lnTo>
                    <a:pt x="1920024" y="127939"/>
                  </a:lnTo>
                  <a:lnTo>
                    <a:pt x="2303996" y="127939"/>
                  </a:lnTo>
                  <a:lnTo>
                    <a:pt x="2303996" y="0"/>
                  </a:lnTo>
                  <a:close/>
                </a:path>
              </a:pathLst>
            </a:custGeom>
            <a:solidFill>
              <a:srgbClr val="005725"/>
            </a:solidFill>
          </p:spPr>
          <p:txBody>
            <a:bodyPr wrap="square" lIns="0" tIns="0" rIns="0" bIns="0" rtlCol="0"/>
            <a:lstStyle/>
            <a:p>
              <a:endParaRPr/>
            </a:p>
          </p:txBody>
        </p:sp>
      </p:grpSp>
      <p:sp>
        <p:nvSpPr>
          <p:cNvPr id="28" name="object 28"/>
          <p:cNvSpPr txBox="1">
            <a:spLocks noGrp="1"/>
          </p:cNvSpPr>
          <p:nvPr>
            <p:ph type="dt" sz="half" idx="6"/>
          </p:nvPr>
        </p:nvSpPr>
        <p:spPr>
          <a:prstGeom prst="rect">
            <a:avLst/>
          </a:prstGeom>
        </p:spPr>
        <p:txBody>
          <a:bodyPr vert="horz" wrap="square" lIns="0" tIns="10795" rIns="0" bIns="0" rtlCol="0">
            <a:spAutoFit/>
          </a:bodyPr>
          <a:lstStyle/>
          <a:p>
            <a:pPr marL="12700">
              <a:lnSpc>
                <a:spcPct val="100000"/>
              </a:lnSpc>
              <a:spcBef>
                <a:spcPts val="85"/>
              </a:spcBef>
            </a:pPr>
            <a:r>
              <a:rPr spc="25" dirty="0"/>
              <a:t>设计性实验  结题答辩</a:t>
            </a:r>
          </a:p>
        </p:txBody>
      </p:sp>
      <p:sp>
        <p:nvSpPr>
          <p:cNvPr id="29" name="object 29"/>
          <p:cNvSpPr txBox="1">
            <a:spLocks noGrp="1"/>
          </p:cNvSpPr>
          <p:nvPr>
            <p:ph type="ftr" sz="quarter" idx="5"/>
          </p:nvPr>
        </p:nvSpPr>
        <p:spPr>
          <a:prstGeom prst="rect">
            <a:avLst/>
          </a:prstGeom>
        </p:spPr>
        <p:txBody>
          <a:bodyPr vert="horz" wrap="square" lIns="0" tIns="5080" rIns="0" bIns="0" rtlCol="0">
            <a:spAutoFit/>
          </a:bodyPr>
          <a:lstStyle/>
          <a:p>
            <a:pPr marL="12700">
              <a:lnSpc>
                <a:spcPct val="100000"/>
              </a:lnSpc>
              <a:spcBef>
                <a:spcPts val="40"/>
              </a:spcBef>
            </a:pPr>
            <a:r>
              <a:rPr dirty="0"/>
              <a:t>2nd</a:t>
            </a:r>
            <a:r>
              <a:rPr spc="-35" dirty="0"/>
              <a:t> </a:t>
            </a:r>
            <a:r>
              <a:rPr dirty="0"/>
              <a:t>July</a:t>
            </a:r>
            <a:r>
              <a:rPr spc="-30" dirty="0"/>
              <a:t> </a:t>
            </a:r>
            <a:r>
              <a:rPr spc="-20" dirty="0"/>
              <a:t>2024</a:t>
            </a:r>
          </a:p>
        </p:txBody>
      </p:sp>
      <p:sp>
        <p:nvSpPr>
          <p:cNvPr id="30" name="object 30"/>
          <p:cNvSpPr txBox="1"/>
          <p:nvPr/>
        </p:nvSpPr>
        <p:spPr>
          <a:xfrm>
            <a:off x="2719908" y="3329735"/>
            <a:ext cx="1088390" cy="120650"/>
          </a:xfrm>
          <a:prstGeom prst="rect">
            <a:avLst/>
          </a:prstGeom>
        </p:spPr>
        <p:txBody>
          <a:bodyPr vert="horz" wrap="square" lIns="0" tIns="10795" rIns="0" bIns="0" rtlCol="0">
            <a:spAutoFit/>
          </a:bodyPr>
          <a:lstStyle/>
          <a:p>
            <a:pPr marL="12700">
              <a:lnSpc>
                <a:spcPct val="100000"/>
              </a:lnSpc>
              <a:spcBef>
                <a:spcPts val="85"/>
              </a:spcBef>
            </a:pPr>
            <a:r>
              <a:rPr sz="600" spc="-15" dirty="0">
                <a:solidFill>
                  <a:srgbClr val="FFFFFF"/>
                </a:solidFill>
                <a:latin typeface="Noto Sans CJK HK"/>
                <a:cs typeface="Noto Sans CJK HK"/>
                <a:hlinkClick r:id="rId13" action="ppaction://hlinksldjump"/>
              </a:rPr>
              <a:t>基于锁相放大器的弱光信号探测</a:t>
            </a:r>
            <a:endParaRPr sz="600">
              <a:latin typeface="Noto Sans CJK HK"/>
              <a:cs typeface="Noto Sans CJK HK"/>
            </a:endParaRPr>
          </a:p>
        </p:txBody>
      </p:sp>
      <p:sp>
        <p:nvSpPr>
          <p:cNvPr id="31" name="object 31"/>
          <p:cNvSpPr txBox="1">
            <a:spLocks noGrp="1"/>
          </p:cNvSpPr>
          <p:nvPr>
            <p:ph type="sldNum" sz="quarter" idx="7"/>
          </p:nvPr>
        </p:nvSpPr>
        <p:spPr>
          <a:xfrm>
            <a:off x="4259008" y="3335256"/>
            <a:ext cx="283210" cy="97155"/>
          </a:xfrm>
          <a:prstGeom prst="rect">
            <a:avLst/>
          </a:prstGeom>
        </p:spPr>
        <p:txBody>
          <a:bodyPr vert="horz" wrap="square" lIns="0" tIns="5080" rIns="0" bIns="0" rtlCol="0">
            <a:spAutoFit/>
          </a:bodyPr>
          <a:lstStyle/>
          <a:p>
            <a:pPr marL="38100">
              <a:lnSpc>
                <a:spcPct val="100000"/>
              </a:lnSpc>
              <a:spcBef>
                <a:spcPts val="40"/>
              </a:spcBef>
            </a:pPr>
            <a:r>
              <a:rPr dirty="0"/>
              <a:t>1</a:t>
            </a:r>
            <a:r>
              <a:rPr lang="en-US" dirty="0"/>
              <a:t>2</a:t>
            </a:r>
            <a:r>
              <a:rPr spc="-15" dirty="0"/>
              <a:t> </a:t>
            </a:r>
            <a:r>
              <a:rPr dirty="0"/>
              <a:t>/</a:t>
            </a:r>
            <a:r>
              <a:rPr spc="-10" dirty="0"/>
              <a:t> </a:t>
            </a:r>
            <a:r>
              <a:rPr lang="en-US" spc="-10" dirty="0"/>
              <a:t>33</a:t>
            </a:r>
          </a:p>
        </p:txBody>
      </p:sp>
      <p:sp>
        <p:nvSpPr>
          <p:cNvPr id="33" name="文本框 32"/>
          <p:cNvSpPr txBox="1"/>
          <p:nvPr/>
        </p:nvSpPr>
        <p:spPr>
          <a:xfrm>
            <a:off x="1818640" y="1425575"/>
            <a:ext cx="1290320" cy="222250"/>
          </a:xfrm>
          <a:prstGeom prst="rect">
            <a:avLst/>
          </a:prstGeom>
          <a:noFill/>
        </p:spPr>
        <p:txBody>
          <a:bodyPr wrap="square" rtlCol="0">
            <a:noAutofit/>
          </a:bodyPr>
          <a:lstStyle/>
          <a:p>
            <a:r>
              <a:rPr sz="900" spc="20" dirty="0">
                <a:solidFill>
                  <a:srgbClr val="005725"/>
                </a:solidFill>
                <a:latin typeface="Noto Sans CJK HK"/>
                <a:cs typeface="Noto Sans CJK HK"/>
                <a:sym typeface="+mn-ea"/>
              </a:rPr>
              <a:t>图</a:t>
            </a:r>
            <a:r>
              <a:rPr sz="900" dirty="0">
                <a:solidFill>
                  <a:srgbClr val="005725"/>
                </a:solidFill>
                <a:latin typeface="Arial" panose="020B0604020202020204"/>
                <a:cs typeface="Arial" panose="020B0604020202020204"/>
                <a:sym typeface="+mn-ea"/>
              </a:rPr>
              <a:t>8:</a:t>
            </a:r>
            <a:r>
              <a:rPr lang="en-US" altLang="en-US" sz="900" dirty="0">
                <a:solidFill>
                  <a:srgbClr val="005725"/>
                </a:solidFill>
                <a:latin typeface="Arial" panose="020B0604020202020204"/>
                <a:cs typeface="Arial" panose="020B0604020202020204"/>
                <a:sym typeface="+mn-ea"/>
              </a:rPr>
              <a:t> </a:t>
            </a:r>
            <a:r>
              <a:rPr sz="900" spc="-10" dirty="0">
                <a:solidFill>
                  <a:srgbClr val="005725"/>
                </a:solidFill>
                <a:latin typeface="Arial" panose="020B0604020202020204"/>
                <a:cs typeface="Arial" panose="020B0604020202020204"/>
                <a:sym typeface="+mn-ea"/>
              </a:rPr>
              <a:t> </a:t>
            </a:r>
            <a:r>
              <a:rPr sz="900" spc="-20" dirty="0">
                <a:latin typeface="Noto Sans CJK HK"/>
                <a:cs typeface="Noto Sans CJK HK"/>
                <a:sym typeface="+mn-ea"/>
              </a:rPr>
              <a:t>实验光路示意图</a:t>
            </a:r>
            <a:endParaRPr sz="900">
              <a:latin typeface="Noto Sans CJK HK"/>
              <a:cs typeface="Noto Sans CJK HK"/>
            </a:endParaRPr>
          </a:p>
          <a:p>
            <a:endParaRPr lang="zh-CN" altLang="en-US" sz="900"/>
          </a:p>
        </p:txBody>
      </p:sp>
    </p:spTree>
  </p:cSld>
  <p:clrMapOvr>
    <a:masterClrMapping/>
  </p:clrMapOvr>
  <p:transition>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5300" y="-11729"/>
            <a:ext cx="329565" cy="116839"/>
          </a:xfrm>
          <a:prstGeom prst="rect">
            <a:avLst/>
          </a:prstGeom>
        </p:spPr>
        <p:txBody>
          <a:bodyPr vert="horz" wrap="square" lIns="0" tIns="12065" rIns="0" bIns="0" rtlCol="0">
            <a:spAutoFit/>
          </a:bodyPr>
          <a:lstStyle/>
          <a:p>
            <a:pPr marL="12700">
              <a:lnSpc>
                <a:spcPct val="100000"/>
              </a:lnSpc>
              <a:spcBef>
                <a:spcPts val="95"/>
              </a:spcBef>
            </a:pPr>
            <a:r>
              <a:rPr sz="600" spc="-20" dirty="0">
                <a:solidFill>
                  <a:srgbClr val="7F7F7F"/>
                </a:solidFill>
                <a:latin typeface="Noto Sans CJK HK"/>
                <a:cs typeface="Noto Sans CJK HK"/>
                <a:hlinkClick r:id="rId2" action="ppaction://hlinksldjump"/>
              </a:rPr>
              <a:t>实验背景</a:t>
            </a:r>
            <a:endParaRPr sz="600">
              <a:latin typeface="Noto Sans CJK HK"/>
              <a:cs typeface="Noto Sans CJK HK"/>
            </a:endParaRPr>
          </a:p>
        </p:txBody>
      </p:sp>
      <p:pic>
        <p:nvPicPr>
          <p:cNvPr id="3" name="object 3"/>
          <p:cNvPicPr/>
          <p:nvPr/>
        </p:nvPicPr>
        <p:blipFill>
          <a:blip r:embed="rId3" cstate="print"/>
          <a:stretch>
            <a:fillRect/>
          </a:stretch>
        </p:blipFill>
        <p:spPr>
          <a:xfrm>
            <a:off x="840000" y="103148"/>
            <a:ext cx="242662" cy="87862"/>
          </a:xfrm>
          <a:prstGeom prst="rect">
            <a:avLst/>
          </a:prstGeom>
        </p:spPr>
      </p:pic>
      <p:sp>
        <p:nvSpPr>
          <p:cNvPr id="4" name="object 4"/>
          <p:cNvSpPr txBox="1"/>
          <p:nvPr/>
        </p:nvSpPr>
        <p:spPr>
          <a:xfrm>
            <a:off x="817181" y="-11729"/>
            <a:ext cx="329565" cy="116839"/>
          </a:xfrm>
          <a:prstGeom prst="rect">
            <a:avLst/>
          </a:prstGeom>
        </p:spPr>
        <p:txBody>
          <a:bodyPr vert="horz" wrap="square" lIns="0" tIns="12065" rIns="0" bIns="0" rtlCol="0">
            <a:spAutoFit/>
          </a:bodyPr>
          <a:lstStyle/>
          <a:p>
            <a:pPr marL="12700">
              <a:lnSpc>
                <a:spcPct val="100000"/>
              </a:lnSpc>
              <a:spcBef>
                <a:spcPts val="95"/>
              </a:spcBef>
            </a:pPr>
            <a:r>
              <a:rPr sz="600" spc="-20" dirty="0">
                <a:solidFill>
                  <a:srgbClr val="7F7F7F"/>
                </a:solidFill>
                <a:latin typeface="Noto Sans CJK HK"/>
                <a:cs typeface="Noto Sans CJK HK"/>
                <a:hlinkClick r:id="rId4" action="ppaction://hlinksldjump"/>
              </a:rPr>
              <a:t>实验原理</a:t>
            </a:r>
            <a:endParaRPr sz="600">
              <a:latin typeface="Noto Sans CJK HK"/>
              <a:cs typeface="Noto Sans CJK HK"/>
            </a:endParaRPr>
          </a:p>
        </p:txBody>
      </p:sp>
      <p:pic>
        <p:nvPicPr>
          <p:cNvPr id="5" name="object 5"/>
          <p:cNvPicPr/>
          <p:nvPr/>
        </p:nvPicPr>
        <p:blipFill>
          <a:blip r:embed="rId5" cstate="print"/>
          <a:stretch>
            <a:fillRect/>
          </a:stretch>
        </p:blipFill>
        <p:spPr>
          <a:xfrm>
            <a:off x="1561880" y="103148"/>
            <a:ext cx="192256" cy="181474"/>
          </a:xfrm>
          <a:prstGeom prst="rect">
            <a:avLst/>
          </a:prstGeom>
        </p:spPr>
      </p:pic>
      <p:sp>
        <p:nvSpPr>
          <p:cNvPr id="6" name="object 6"/>
          <p:cNvSpPr txBox="1"/>
          <p:nvPr/>
        </p:nvSpPr>
        <p:spPr>
          <a:xfrm>
            <a:off x="1539062" y="-11729"/>
            <a:ext cx="329565" cy="116839"/>
          </a:xfrm>
          <a:prstGeom prst="rect">
            <a:avLst/>
          </a:prstGeom>
        </p:spPr>
        <p:txBody>
          <a:bodyPr vert="horz" wrap="square" lIns="0" tIns="12065" rIns="0" bIns="0" rtlCol="0">
            <a:spAutoFit/>
          </a:bodyPr>
          <a:lstStyle/>
          <a:p>
            <a:pPr marL="12700">
              <a:lnSpc>
                <a:spcPct val="100000"/>
              </a:lnSpc>
              <a:spcBef>
                <a:spcPts val="95"/>
              </a:spcBef>
            </a:pPr>
            <a:r>
              <a:rPr sz="600" spc="-20" dirty="0">
                <a:solidFill>
                  <a:srgbClr val="FFFFFF"/>
                </a:solidFill>
                <a:latin typeface="Noto Sans CJK HK"/>
                <a:cs typeface="Noto Sans CJK HK"/>
                <a:hlinkClick r:id="rId6" action="ppaction://hlinksldjump"/>
              </a:rPr>
              <a:t>实验方案</a:t>
            </a:r>
            <a:endParaRPr sz="600">
              <a:latin typeface="Noto Sans CJK HK"/>
              <a:cs typeface="Noto Sans CJK HK"/>
            </a:endParaRPr>
          </a:p>
        </p:txBody>
      </p:sp>
      <p:grpSp>
        <p:nvGrpSpPr>
          <p:cNvPr id="7" name="object 7"/>
          <p:cNvGrpSpPr/>
          <p:nvPr/>
        </p:nvGrpSpPr>
        <p:grpSpPr>
          <a:xfrm>
            <a:off x="2283752" y="103139"/>
            <a:ext cx="41275" cy="88265"/>
            <a:chOff x="2283752" y="103139"/>
            <a:chExt cx="41275" cy="88265"/>
          </a:xfrm>
        </p:grpSpPr>
        <p:sp>
          <p:nvSpPr>
            <p:cNvPr id="8" name="object 8"/>
            <p:cNvSpPr/>
            <p:nvPr/>
          </p:nvSpPr>
          <p:spPr>
            <a:xfrm>
              <a:off x="2286292" y="105679"/>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7F7F"/>
              </a:solidFill>
            </a:ln>
          </p:spPr>
          <p:txBody>
            <a:bodyPr wrap="square" lIns="0" tIns="0" rIns="0" bIns="0" rtlCol="0"/>
            <a:lstStyle/>
            <a:p>
              <a:endParaRPr/>
            </a:p>
          </p:txBody>
        </p:sp>
        <p:sp>
          <p:nvSpPr>
            <p:cNvPr id="9" name="object 9"/>
            <p:cNvSpPr/>
            <p:nvPr/>
          </p:nvSpPr>
          <p:spPr>
            <a:xfrm>
              <a:off x="2286292" y="152478"/>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7F7F"/>
              </a:solidFill>
            </a:ln>
          </p:spPr>
          <p:txBody>
            <a:bodyPr wrap="square" lIns="0" tIns="0" rIns="0" bIns="0" rtlCol="0"/>
            <a:lstStyle/>
            <a:p>
              <a:endParaRPr/>
            </a:p>
          </p:txBody>
        </p:sp>
      </p:grpSp>
      <p:sp>
        <p:nvSpPr>
          <p:cNvPr id="10" name="object 10"/>
          <p:cNvSpPr txBox="1"/>
          <p:nvPr/>
        </p:nvSpPr>
        <p:spPr>
          <a:xfrm>
            <a:off x="2260930" y="-11729"/>
            <a:ext cx="329565" cy="116839"/>
          </a:xfrm>
          <a:prstGeom prst="rect">
            <a:avLst/>
          </a:prstGeom>
        </p:spPr>
        <p:txBody>
          <a:bodyPr vert="horz" wrap="square" lIns="0" tIns="12065" rIns="0" bIns="0" rtlCol="0">
            <a:spAutoFit/>
          </a:bodyPr>
          <a:lstStyle/>
          <a:p>
            <a:pPr marL="12700">
              <a:lnSpc>
                <a:spcPct val="100000"/>
              </a:lnSpc>
              <a:spcBef>
                <a:spcPts val="95"/>
              </a:spcBef>
            </a:pPr>
            <a:r>
              <a:rPr sz="600" spc="-20" dirty="0">
                <a:solidFill>
                  <a:srgbClr val="7F7F7F"/>
                </a:solidFill>
                <a:latin typeface="Noto Sans CJK HK"/>
                <a:cs typeface="Noto Sans CJK HK"/>
                <a:hlinkClick r:id="rId7" action="ppaction://hlinksldjump"/>
              </a:rPr>
              <a:t>总结展望</a:t>
            </a:r>
            <a:endParaRPr sz="600">
              <a:latin typeface="Noto Sans CJK HK"/>
              <a:cs typeface="Noto Sans CJK HK"/>
            </a:endParaRPr>
          </a:p>
        </p:txBody>
      </p:sp>
      <p:grpSp>
        <p:nvGrpSpPr>
          <p:cNvPr id="11" name="object 11"/>
          <p:cNvGrpSpPr/>
          <p:nvPr/>
        </p:nvGrpSpPr>
        <p:grpSpPr>
          <a:xfrm>
            <a:off x="3005620" y="103139"/>
            <a:ext cx="243204" cy="41275"/>
            <a:chOff x="3005620" y="103139"/>
            <a:chExt cx="243204" cy="41275"/>
          </a:xfrm>
        </p:grpSpPr>
        <p:sp>
          <p:nvSpPr>
            <p:cNvPr id="12" name="object 12"/>
            <p:cNvSpPr/>
            <p:nvPr/>
          </p:nvSpPr>
          <p:spPr>
            <a:xfrm>
              <a:off x="3008160" y="105679"/>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7F7F"/>
              </a:solidFill>
            </a:ln>
          </p:spPr>
          <p:txBody>
            <a:bodyPr wrap="square" lIns="0" tIns="0" rIns="0" bIns="0" rtlCol="0"/>
            <a:lstStyle/>
            <a:p>
              <a:endParaRPr/>
            </a:p>
          </p:txBody>
        </p:sp>
        <p:sp>
          <p:nvSpPr>
            <p:cNvPr id="13" name="object 13"/>
            <p:cNvSpPr/>
            <p:nvPr/>
          </p:nvSpPr>
          <p:spPr>
            <a:xfrm>
              <a:off x="3058566" y="105679"/>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7F7F"/>
              </a:solidFill>
            </a:ln>
          </p:spPr>
          <p:txBody>
            <a:bodyPr wrap="square" lIns="0" tIns="0" rIns="0" bIns="0" rtlCol="0"/>
            <a:lstStyle/>
            <a:p>
              <a:endParaRPr/>
            </a:p>
          </p:txBody>
        </p:sp>
        <p:sp>
          <p:nvSpPr>
            <p:cNvPr id="14" name="object 14"/>
            <p:cNvSpPr/>
            <p:nvPr/>
          </p:nvSpPr>
          <p:spPr>
            <a:xfrm>
              <a:off x="3108959" y="105679"/>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7F7F"/>
              </a:solidFill>
            </a:ln>
          </p:spPr>
          <p:txBody>
            <a:bodyPr wrap="square" lIns="0" tIns="0" rIns="0" bIns="0" rtlCol="0"/>
            <a:lstStyle/>
            <a:p>
              <a:endParaRPr/>
            </a:p>
          </p:txBody>
        </p:sp>
        <p:sp>
          <p:nvSpPr>
            <p:cNvPr id="15" name="object 15"/>
            <p:cNvSpPr/>
            <p:nvPr/>
          </p:nvSpPr>
          <p:spPr>
            <a:xfrm>
              <a:off x="3159366" y="105679"/>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7F7F"/>
              </a:solidFill>
            </a:ln>
          </p:spPr>
          <p:txBody>
            <a:bodyPr wrap="square" lIns="0" tIns="0" rIns="0" bIns="0" rtlCol="0"/>
            <a:lstStyle/>
            <a:p>
              <a:endParaRPr/>
            </a:p>
          </p:txBody>
        </p:sp>
        <p:sp>
          <p:nvSpPr>
            <p:cNvPr id="16" name="object 16"/>
            <p:cNvSpPr/>
            <p:nvPr/>
          </p:nvSpPr>
          <p:spPr>
            <a:xfrm>
              <a:off x="3209759" y="105679"/>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7F7F"/>
              </a:solidFill>
            </a:ln>
          </p:spPr>
          <p:txBody>
            <a:bodyPr wrap="square" lIns="0" tIns="0" rIns="0" bIns="0" rtlCol="0"/>
            <a:lstStyle/>
            <a:p>
              <a:endParaRPr/>
            </a:p>
          </p:txBody>
        </p:sp>
      </p:grpSp>
      <p:sp>
        <p:nvSpPr>
          <p:cNvPr id="17" name="object 17"/>
          <p:cNvSpPr txBox="1"/>
          <p:nvPr/>
        </p:nvSpPr>
        <p:spPr>
          <a:xfrm>
            <a:off x="2982810" y="-11729"/>
            <a:ext cx="177800" cy="116839"/>
          </a:xfrm>
          <a:prstGeom prst="rect">
            <a:avLst/>
          </a:prstGeom>
        </p:spPr>
        <p:txBody>
          <a:bodyPr vert="horz" wrap="square" lIns="0" tIns="12065" rIns="0" bIns="0" rtlCol="0">
            <a:spAutoFit/>
          </a:bodyPr>
          <a:lstStyle/>
          <a:p>
            <a:pPr marL="12700">
              <a:lnSpc>
                <a:spcPct val="100000"/>
              </a:lnSpc>
              <a:spcBef>
                <a:spcPts val="95"/>
              </a:spcBef>
            </a:pPr>
            <a:r>
              <a:rPr sz="600" spc="-30" dirty="0">
                <a:solidFill>
                  <a:srgbClr val="7F7F7F"/>
                </a:solidFill>
                <a:latin typeface="Noto Sans CJK HK"/>
                <a:cs typeface="Noto Sans CJK HK"/>
                <a:hlinkClick r:id="rId8" action="ppaction://hlinksldjump"/>
              </a:rPr>
              <a:t>附录</a:t>
            </a:r>
            <a:endParaRPr sz="600">
              <a:latin typeface="Noto Sans CJK HK"/>
              <a:cs typeface="Noto Sans CJK HK"/>
            </a:endParaRPr>
          </a:p>
        </p:txBody>
      </p:sp>
      <p:grpSp>
        <p:nvGrpSpPr>
          <p:cNvPr id="18" name="object 18"/>
          <p:cNvGrpSpPr/>
          <p:nvPr/>
        </p:nvGrpSpPr>
        <p:grpSpPr>
          <a:xfrm>
            <a:off x="0" y="50"/>
            <a:ext cx="4608195" cy="548640"/>
            <a:chOff x="0" y="50"/>
            <a:chExt cx="4608195" cy="548640"/>
          </a:xfrm>
        </p:grpSpPr>
        <p:pic>
          <p:nvPicPr>
            <p:cNvPr id="19" name="object 19"/>
            <p:cNvPicPr/>
            <p:nvPr/>
          </p:nvPicPr>
          <p:blipFill>
            <a:blip r:embed="rId9" cstate="print"/>
            <a:stretch>
              <a:fillRect/>
            </a:stretch>
          </p:blipFill>
          <p:spPr>
            <a:xfrm>
              <a:off x="3317760" y="50"/>
              <a:ext cx="921588" cy="297713"/>
            </a:xfrm>
            <a:prstGeom prst="rect">
              <a:avLst/>
            </a:prstGeom>
          </p:spPr>
        </p:pic>
        <p:pic>
          <p:nvPicPr>
            <p:cNvPr id="20" name="object 20"/>
            <p:cNvPicPr/>
            <p:nvPr/>
          </p:nvPicPr>
          <p:blipFill>
            <a:blip r:embed="rId10" cstate="print"/>
            <a:stretch>
              <a:fillRect/>
            </a:stretch>
          </p:blipFill>
          <p:spPr>
            <a:xfrm>
              <a:off x="4239348" y="50"/>
              <a:ext cx="368642" cy="297713"/>
            </a:xfrm>
            <a:prstGeom prst="rect">
              <a:avLst/>
            </a:prstGeom>
          </p:spPr>
        </p:pic>
        <p:pic>
          <p:nvPicPr>
            <p:cNvPr id="21" name="object 21"/>
            <p:cNvPicPr/>
            <p:nvPr/>
          </p:nvPicPr>
          <p:blipFill>
            <a:blip r:embed="rId11" cstate="print"/>
            <a:stretch>
              <a:fillRect/>
            </a:stretch>
          </p:blipFill>
          <p:spPr>
            <a:xfrm>
              <a:off x="0" y="297751"/>
              <a:ext cx="4604410" cy="250520"/>
            </a:xfrm>
            <a:prstGeom prst="rect">
              <a:avLst/>
            </a:prstGeom>
          </p:spPr>
        </p:pic>
      </p:grpSp>
      <p:sp>
        <p:nvSpPr>
          <p:cNvPr id="22" name="object 22"/>
          <p:cNvSpPr txBox="1"/>
          <p:nvPr/>
        </p:nvSpPr>
        <p:spPr>
          <a:xfrm>
            <a:off x="188379" y="285048"/>
            <a:ext cx="936625" cy="244475"/>
          </a:xfrm>
          <a:prstGeom prst="rect">
            <a:avLst/>
          </a:prstGeom>
        </p:spPr>
        <p:txBody>
          <a:bodyPr vert="horz" wrap="square" lIns="0" tIns="17145" rIns="0" bIns="0" rtlCol="0">
            <a:spAutoFit/>
          </a:bodyPr>
          <a:lstStyle/>
          <a:p>
            <a:pPr marL="12700">
              <a:lnSpc>
                <a:spcPct val="100000"/>
              </a:lnSpc>
              <a:spcBef>
                <a:spcPts val="135"/>
              </a:spcBef>
            </a:pPr>
            <a:r>
              <a:rPr sz="1400" spc="-10" dirty="0">
                <a:solidFill>
                  <a:srgbClr val="FFFFFF"/>
                </a:solidFill>
                <a:latin typeface="Noto Sans CJK HK"/>
                <a:cs typeface="Noto Sans CJK HK"/>
              </a:rPr>
              <a:t>实验台展示</a:t>
            </a:r>
            <a:endParaRPr sz="1400">
              <a:latin typeface="Noto Sans CJK HK"/>
              <a:cs typeface="Noto Sans CJK HK"/>
            </a:endParaRPr>
          </a:p>
        </p:txBody>
      </p:sp>
      <p:pic>
        <p:nvPicPr>
          <p:cNvPr id="23" name="object 23"/>
          <p:cNvPicPr/>
          <p:nvPr/>
        </p:nvPicPr>
        <p:blipFill rotWithShape="1">
          <a:blip r:embed="rId12" cstate="print"/>
          <a:srcRect l="2933" t="10649" r="13219" b="4473"/>
          <a:stretch>
            <a:fillRect/>
          </a:stretch>
        </p:blipFill>
        <p:spPr>
          <a:xfrm>
            <a:off x="639269" y="839064"/>
            <a:ext cx="3294046" cy="1728470"/>
          </a:xfrm>
          <a:prstGeom prst="rect">
            <a:avLst/>
          </a:prstGeom>
        </p:spPr>
      </p:pic>
      <p:sp>
        <p:nvSpPr>
          <p:cNvPr id="24" name="object 24"/>
          <p:cNvSpPr txBox="1"/>
          <p:nvPr/>
        </p:nvSpPr>
        <p:spPr>
          <a:xfrm>
            <a:off x="1502904" y="2681354"/>
            <a:ext cx="1674559" cy="150495"/>
          </a:xfrm>
          <a:prstGeom prst="rect">
            <a:avLst/>
          </a:prstGeom>
        </p:spPr>
        <p:txBody>
          <a:bodyPr vert="horz" wrap="square" lIns="0" tIns="12065" rIns="0" bIns="0" rtlCol="0">
            <a:spAutoFit/>
          </a:bodyPr>
          <a:lstStyle/>
          <a:p>
            <a:pPr marL="12700" algn="ctr">
              <a:lnSpc>
                <a:spcPct val="100000"/>
              </a:lnSpc>
              <a:spcBef>
                <a:spcPts val="95"/>
              </a:spcBef>
            </a:pPr>
            <a:r>
              <a:rPr sz="900" spc="20" dirty="0">
                <a:solidFill>
                  <a:srgbClr val="005725"/>
                </a:solidFill>
                <a:latin typeface="Noto Sans CJK HK"/>
                <a:cs typeface="Noto Sans CJK HK"/>
              </a:rPr>
              <a:t>图</a:t>
            </a:r>
            <a:r>
              <a:rPr sz="900" dirty="0">
                <a:solidFill>
                  <a:srgbClr val="005725"/>
                </a:solidFill>
                <a:latin typeface="Arial" panose="020B0604020202020204"/>
                <a:cs typeface="Arial" panose="020B0604020202020204"/>
              </a:rPr>
              <a:t>9:</a:t>
            </a:r>
            <a:r>
              <a:rPr lang="en-US" altLang="en-US" sz="900" dirty="0">
                <a:solidFill>
                  <a:srgbClr val="005725"/>
                </a:solidFill>
                <a:latin typeface="Arial" panose="020B0604020202020204"/>
                <a:cs typeface="Arial" panose="020B0604020202020204"/>
              </a:rPr>
              <a:t> </a:t>
            </a:r>
            <a:r>
              <a:rPr sz="900" spc="-10" dirty="0">
                <a:solidFill>
                  <a:srgbClr val="005725"/>
                </a:solidFill>
                <a:latin typeface="Arial" panose="020B0604020202020204"/>
                <a:cs typeface="Arial" panose="020B0604020202020204"/>
              </a:rPr>
              <a:t> </a:t>
            </a:r>
            <a:r>
              <a:rPr lang="zh-CN" altLang="en-US" sz="900" spc="-20" dirty="0">
                <a:latin typeface="Noto Sans CJK HK"/>
                <a:cs typeface="Noto Sans CJK HK"/>
              </a:rPr>
              <a:t>首次实验试验</a:t>
            </a:r>
            <a:r>
              <a:rPr sz="900" spc="-20" dirty="0">
                <a:latin typeface="Noto Sans CJK HK"/>
                <a:cs typeface="Noto Sans CJK HK"/>
              </a:rPr>
              <a:t>台</a:t>
            </a:r>
            <a:r>
              <a:rPr lang="zh-CN" altLang="en-US" sz="900" spc="-20" dirty="0">
                <a:latin typeface="Noto Sans CJK HK"/>
                <a:cs typeface="Noto Sans CJK HK"/>
              </a:rPr>
              <a:t>实物图</a:t>
            </a:r>
          </a:p>
        </p:txBody>
      </p:sp>
      <p:grpSp>
        <p:nvGrpSpPr>
          <p:cNvPr id="25" name="object 25"/>
          <p:cNvGrpSpPr/>
          <p:nvPr/>
        </p:nvGrpSpPr>
        <p:grpSpPr>
          <a:xfrm>
            <a:off x="0" y="3328111"/>
            <a:ext cx="4608195" cy="128270"/>
            <a:chOff x="0" y="3328111"/>
            <a:chExt cx="4608195" cy="128270"/>
          </a:xfrm>
        </p:grpSpPr>
        <p:sp>
          <p:nvSpPr>
            <p:cNvPr id="26" name="object 26"/>
            <p:cNvSpPr/>
            <p:nvPr/>
          </p:nvSpPr>
          <p:spPr>
            <a:xfrm>
              <a:off x="0" y="3328111"/>
              <a:ext cx="2304415" cy="128270"/>
            </a:xfrm>
            <a:custGeom>
              <a:avLst/>
              <a:gdLst/>
              <a:ahLst/>
              <a:cxnLst/>
              <a:rect l="l" t="t" r="r" b="b"/>
              <a:pathLst>
                <a:path w="2304415" h="128270">
                  <a:moveTo>
                    <a:pt x="2304008" y="0"/>
                  </a:moveTo>
                  <a:lnTo>
                    <a:pt x="1152004" y="0"/>
                  </a:lnTo>
                  <a:lnTo>
                    <a:pt x="0" y="0"/>
                  </a:lnTo>
                  <a:lnTo>
                    <a:pt x="0" y="127939"/>
                  </a:lnTo>
                  <a:lnTo>
                    <a:pt x="1152004" y="127939"/>
                  </a:lnTo>
                  <a:lnTo>
                    <a:pt x="2304008" y="127939"/>
                  </a:lnTo>
                  <a:lnTo>
                    <a:pt x="2304008" y="0"/>
                  </a:lnTo>
                  <a:close/>
                </a:path>
              </a:pathLst>
            </a:custGeom>
            <a:solidFill>
              <a:srgbClr val="000000"/>
            </a:solidFill>
          </p:spPr>
          <p:txBody>
            <a:bodyPr wrap="square" lIns="0" tIns="0" rIns="0" bIns="0" rtlCol="0"/>
            <a:lstStyle/>
            <a:p>
              <a:endParaRPr/>
            </a:p>
          </p:txBody>
        </p:sp>
        <p:sp>
          <p:nvSpPr>
            <p:cNvPr id="27" name="object 27"/>
            <p:cNvSpPr/>
            <p:nvPr/>
          </p:nvSpPr>
          <p:spPr>
            <a:xfrm>
              <a:off x="2303995" y="3328111"/>
              <a:ext cx="2304415" cy="128270"/>
            </a:xfrm>
            <a:custGeom>
              <a:avLst/>
              <a:gdLst/>
              <a:ahLst/>
              <a:cxnLst/>
              <a:rect l="l" t="t" r="r" b="b"/>
              <a:pathLst>
                <a:path w="2304415" h="128270">
                  <a:moveTo>
                    <a:pt x="2303996" y="0"/>
                  </a:moveTo>
                  <a:lnTo>
                    <a:pt x="1920024" y="0"/>
                  </a:lnTo>
                  <a:lnTo>
                    <a:pt x="0" y="0"/>
                  </a:lnTo>
                  <a:lnTo>
                    <a:pt x="0" y="127939"/>
                  </a:lnTo>
                  <a:lnTo>
                    <a:pt x="1920024" y="127939"/>
                  </a:lnTo>
                  <a:lnTo>
                    <a:pt x="2303996" y="127939"/>
                  </a:lnTo>
                  <a:lnTo>
                    <a:pt x="2303996" y="0"/>
                  </a:lnTo>
                  <a:close/>
                </a:path>
              </a:pathLst>
            </a:custGeom>
            <a:solidFill>
              <a:srgbClr val="005725"/>
            </a:solidFill>
          </p:spPr>
          <p:txBody>
            <a:bodyPr wrap="square" lIns="0" tIns="0" rIns="0" bIns="0" rtlCol="0"/>
            <a:lstStyle/>
            <a:p>
              <a:endParaRPr/>
            </a:p>
          </p:txBody>
        </p:sp>
      </p:grpSp>
      <p:sp>
        <p:nvSpPr>
          <p:cNvPr id="28" name="object 28"/>
          <p:cNvSpPr txBox="1">
            <a:spLocks noGrp="1"/>
          </p:cNvSpPr>
          <p:nvPr>
            <p:ph type="dt" sz="half" idx="6"/>
          </p:nvPr>
        </p:nvSpPr>
        <p:spPr>
          <a:prstGeom prst="rect">
            <a:avLst/>
          </a:prstGeom>
        </p:spPr>
        <p:txBody>
          <a:bodyPr vert="horz" wrap="square" lIns="0" tIns="10795" rIns="0" bIns="0" rtlCol="0">
            <a:spAutoFit/>
          </a:bodyPr>
          <a:lstStyle/>
          <a:p>
            <a:pPr marL="12700">
              <a:lnSpc>
                <a:spcPct val="100000"/>
              </a:lnSpc>
              <a:spcBef>
                <a:spcPts val="85"/>
              </a:spcBef>
            </a:pPr>
            <a:r>
              <a:rPr spc="25" dirty="0"/>
              <a:t>设计性实验  结题答辩</a:t>
            </a:r>
          </a:p>
        </p:txBody>
      </p:sp>
      <p:sp>
        <p:nvSpPr>
          <p:cNvPr id="29" name="object 29"/>
          <p:cNvSpPr txBox="1">
            <a:spLocks noGrp="1"/>
          </p:cNvSpPr>
          <p:nvPr>
            <p:ph type="ftr" sz="quarter" idx="5"/>
          </p:nvPr>
        </p:nvSpPr>
        <p:spPr>
          <a:prstGeom prst="rect">
            <a:avLst/>
          </a:prstGeom>
        </p:spPr>
        <p:txBody>
          <a:bodyPr vert="horz" wrap="square" lIns="0" tIns="5080" rIns="0" bIns="0" rtlCol="0">
            <a:spAutoFit/>
          </a:bodyPr>
          <a:lstStyle/>
          <a:p>
            <a:pPr marL="12700">
              <a:lnSpc>
                <a:spcPct val="100000"/>
              </a:lnSpc>
              <a:spcBef>
                <a:spcPts val="40"/>
              </a:spcBef>
            </a:pPr>
            <a:r>
              <a:rPr dirty="0"/>
              <a:t>2nd</a:t>
            </a:r>
            <a:r>
              <a:rPr spc="-35" dirty="0"/>
              <a:t> </a:t>
            </a:r>
            <a:r>
              <a:rPr dirty="0"/>
              <a:t>July</a:t>
            </a:r>
            <a:r>
              <a:rPr spc="-30" dirty="0"/>
              <a:t> </a:t>
            </a:r>
            <a:r>
              <a:rPr spc="-20" dirty="0"/>
              <a:t>2024</a:t>
            </a:r>
          </a:p>
        </p:txBody>
      </p:sp>
      <p:sp>
        <p:nvSpPr>
          <p:cNvPr id="30" name="object 30"/>
          <p:cNvSpPr txBox="1"/>
          <p:nvPr/>
        </p:nvSpPr>
        <p:spPr>
          <a:xfrm>
            <a:off x="2719908" y="3329735"/>
            <a:ext cx="1088390" cy="120650"/>
          </a:xfrm>
          <a:prstGeom prst="rect">
            <a:avLst/>
          </a:prstGeom>
        </p:spPr>
        <p:txBody>
          <a:bodyPr vert="horz" wrap="square" lIns="0" tIns="10795" rIns="0" bIns="0" rtlCol="0">
            <a:spAutoFit/>
          </a:bodyPr>
          <a:lstStyle/>
          <a:p>
            <a:pPr marL="12700">
              <a:lnSpc>
                <a:spcPct val="100000"/>
              </a:lnSpc>
              <a:spcBef>
                <a:spcPts val="85"/>
              </a:spcBef>
            </a:pPr>
            <a:r>
              <a:rPr sz="600" spc="-15" dirty="0">
                <a:solidFill>
                  <a:srgbClr val="FFFFFF"/>
                </a:solidFill>
                <a:latin typeface="Noto Sans CJK HK"/>
                <a:cs typeface="Noto Sans CJK HK"/>
                <a:hlinkClick r:id="rId13" action="ppaction://hlinksldjump"/>
              </a:rPr>
              <a:t>基于锁相放大器的弱光信号探测</a:t>
            </a:r>
            <a:endParaRPr sz="600">
              <a:latin typeface="Noto Sans CJK HK"/>
              <a:cs typeface="Noto Sans CJK HK"/>
            </a:endParaRPr>
          </a:p>
        </p:txBody>
      </p:sp>
      <p:sp>
        <p:nvSpPr>
          <p:cNvPr id="31" name="object 31"/>
          <p:cNvSpPr txBox="1">
            <a:spLocks noGrp="1"/>
          </p:cNvSpPr>
          <p:nvPr>
            <p:ph type="sldNum" sz="quarter" idx="7"/>
          </p:nvPr>
        </p:nvSpPr>
        <p:spPr>
          <a:xfrm>
            <a:off x="4259008" y="3335256"/>
            <a:ext cx="283210" cy="97155"/>
          </a:xfrm>
          <a:prstGeom prst="rect">
            <a:avLst/>
          </a:prstGeom>
        </p:spPr>
        <p:txBody>
          <a:bodyPr vert="horz" wrap="square" lIns="0" tIns="5080" rIns="0" bIns="0" rtlCol="0">
            <a:spAutoFit/>
          </a:bodyPr>
          <a:lstStyle/>
          <a:p>
            <a:pPr marL="38100">
              <a:lnSpc>
                <a:spcPct val="100000"/>
              </a:lnSpc>
              <a:spcBef>
                <a:spcPts val="40"/>
              </a:spcBef>
            </a:pPr>
            <a:r>
              <a:rPr dirty="0"/>
              <a:t>1</a:t>
            </a:r>
            <a:r>
              <a:rPr lang="en-US" dirty="0"/>
              <a:t>3</a:t>
            </a:r>
            <a:r>
              <a:rPr spc="-15" dirty="0"/>
              <a:t> </a:t>
            </a:r>
            <a:r>
              <a:rPr dirty="0"/>
              <a:t>/</a:t>
            </a:r>
            <a:r>
              <a:rPr spc="-10" dirty="0"/>
              <a:t> </a:t>
            </a:r>
            <a:r>
              <a:rPr lang="en-US" spc="-10" dirty="0"/>
              <a:t>33</a:t>
            </a:r>
          </a:p>
        </p:txBody>
      </p:sp>
    </p:spTree>
  </p:cSld>
  <p:clrMapOvr>
    <a:masterClrMapping/>
  </p:clrMapOvr>
  <p:transition>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5300" y="-11729"/>
            <a:ext cx="329565" cy="116839"/>
          </a:xfrm>
          <a:prstGeom prst="rect">
            <a:avLst/>
          </a:prstGeom>
        </p:spPr>
        <p:txBody>
          <a:bodyPr vert="horz" wrap="square" lIns="0" tIns="12065" rIns="0" bIns="0" rtlCol="0">
            <a:spAutoFit/>
          </a:bodyPr>
          <a:lstStyle/>
          <a:p>
            <a:pPr marL="12700">
              <a:lnSpc>
                <a:spcPct val="100000"/>
              </a:lnSpc>
              <a:spcBef>
                <a:spcPts val="95"/>
              </a:spcBef>
            </a:pPr>
            <a:r>
              <a:rPr sz="600" spc="-20" dirty="0">
                <a:solidFill>
                  <a:srgbClr val="7F7F7F"/>
                </a:solidFill>
                <a:latin typeface="Noto Sans CJK HK"/>
                <a:cs typeface="Noto Sans CJK HK"/>
                <a:hlinkClick r:id="rId2" action="ppaction://hlinksldjump"/>
              </a:rPr>
              <a:t>实验背景</a:t>
            </a:r>
            <a:endParaRPr sz="600">
              <a:latin typeface="Noto Sans CJK HK"/>
              <a:cs typeface="Noto Sans CJK HK"/>
            </a:endParaRPr>
          </a:p>
        </p:txBody>
      </p:sp>
      <p:pic>
        <p:nvPicPr>
          <p:cNvPr id="3" name="object 3"/>
          <p:cNvPicPr/>
          <p:nvPr/>
        </p:nvPicPr>
        <p:blipFill>
          <a:blip r:embed="rId3" cstate="print"/>
          <a:stretch>
            <a:fillRect/>
          </a:stretch>
        </p:blipFill>
        <p:spPr>
          <a:xfrm>
            <a:off x="840000" y="103148"/>
            <a:ext cx="242662" cy="87862"/>
          </a:xfrm>
          <a:prstGeom prst="rect">
            <a:avLst/>
          </a:prstGeom>
        </p:spPr>
      </p:pic>
      <p:sp>
        <p:nvSpPr>
          <p:cNvPr id="4" name="object 4"/>
          <p:cNvSpPr txBox="1"/>
          <p:nvPr/>
        </p:nvSpPr>
        <p:spPr>
          <a:xfrm>
            <a:off x="817181" y="-11729"/>
            <a:ext cx="329565" cy="116839"/>
          </a:xfrm>
          <a:prstGeom prst="rect">
            <a:avLst/>
          </a:prstGeom>
        </p:spPr>
        <p:txBody>
          <a:bodyPr vert="horz" wrap="square" lIns="0" tIns="12065" rIns="0" bIns="0" rtlCol="0">
            <a:spAutoFit/>
          </a:bodyPr>
          <a:lstStyle/>
          <a:p>
            <a:pPr marL="12700">
              <a:lnSpc>
                <a:spcPct val="100000"/>
              </a:lnSpc>
              <a:spcBef>
                <a:spcPts val="95"/>
              </a:spcBef>
            </a:pPr>
            <a:r>
              <a:rPr sz="600" spc="-20" dirty="0">
                <a:solidFill>
                  <a:srgbClr val="7F7F7F"/>
                </a:solidFill>
                <a:latin typeface="Noto Sans CJK HK"/>
                <a:cs typeface="Noto Sans CJK HK"/>
                <a:hlinkClick r:id="rId4" action="ppaction://hlinksldjump"/>
              </a:rPr>
              <a:t>实验原理</a:t>
            </a:r>
            <a:endParaRPr sz="600">
              <a:latin typeface="Noto Sans CJK HK"/>
              <a:cs typeface="Noto Sans CJK HK"/>
            </a:endParaRPr>
          </a:p>
        </p:txBody>
      </p:sp>
      <p:pic>
        <p:nvPicPr>
          <p:cNvPr id="5" name="object 5"/>
          <p:cNvPicPr/>
          <p:nvPr/>
        </p:nvPicPr>
        <p:blipFill>
          <a:blip r:embed="rId5" cstate="print"/>
          <a:stretch>
            <a:fillRect/>
          </a:stretch>
        </p:blipFill>
        <p:spPr>
          <a:xfrm>
            <a:off x="1561880" y="103148"/>
            <a:ext cx="192256" cy="181474"/>
          </a:xfrm>
          <a:prstGeom prst="rect">
            <a:avLst/>
          </a:prstGeom>
        </p:spPr>
      </p:pic>
      <p:sp>
        <p:nvSpPr>
          <p:cNvPr id="6" name="object 6"/>
          <p:cNvSpPr txBox="1"/>
          <p:nvPr/>
        </p:nvSpPr>
        <p:spPr>
          <a:xfrm>
            <a:off x="1539062" y="-11729"/>
            <a:ext cx="329565" cy="116839"/>
          </a:xfrm>
          <a:prstGeom prst="rect">
            <a:avLst/>
          </a:prstGeom>
        </p:spPr>
        <p:txBody>
          <a:bodyPr vert="horz" wrap="square" lIns="0" tIns="12065" rIns="0" bIns="0" rtlCol="0">
            <a:spAutoFit/>
          </a:bodyPr>
          <a:lstStyle/>
          <a:p>
            <a:pPr marL="12700">
              <a:lnSpc>
                <a:spcPct val="100000"/>
              </a:lnSpc>
              <a:spcBef>
                <a:spcPts val="95"/>
              </a:spcBef>
            </a:pPr>
            <a:r>
              <a:rPr sz="600" spc="-20" dirty="0">
                <a:solidFill>
                  <a:srgbClr val="FFFFFF"/>
                </a:solidFill>
                <a:latin typeface="Noto Sans CJK HK"/>
                <a:cs typeface="Noto Sans CJK HK"/>
                <a:hlinkClick r:id="rId6" action="ppaction://hlinksldjump"/>
              </a:rPr>
              <a:t>实验方案</a:t>
            </a:r>
            <a:endParaRPr sz="600">
              <a:latin typeface="Noto Sans CJK HK"/>
              <a:cs typeface="Noto Sans CJK HK"/>
            </a:endParaRPr>
          </a:p>
        </p:txBody>
      </p:sp>
      <p:grpSp>
        <p:nvGrpSpPr>
          <p:cNvPr id="7" name="object 7"/>
          <p:cNvGrpSpPr/>
          <p:nvPr/>
        </p:nvGrpSpPr>
        <p:grpSpPr>
          <a:xfrm>
            <a:off x="2283752" y="103139"/>
            <a:ext cx="41275" cy="88265"/>
            <a:chOff x="2283752" y="103139"/>
            <a:chExt cx="41275" cy="88265"/>
          </a:xfrm>
        </p:grpSpPr>
        <p:sp>
          <p:nvSpPr>
            <p:cNvPr id="8" name="object 8"/>
            <p:cNvSpPr/>
            <p:nvPr/>
          </p:nvSpPr>
          <p:spPr>
            <a:xfrm>
              <a:off x="2286292" y="105679"/>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7F7F"/>
              </a:solidFill>
            </a:ln>
          </p:spPr>
          <p:txBody>
            <a:bodyPr wrap="square" lIns="0" tIns="0" rIns="0" bIns="0" rtlCol="0"/>
            <a:lstStyle/>
            <a:p>
              <a:endParaRPr/>
            </a:p>
          </p:txBody>
        </p:sp>
        <p:sp>
          <p:nvSpPr>
            <p:cNvPr id="9" name="object 9"/>
            <p:cNvSpPr/>
            <p:nvPr/>
          </p:nvSpPr>
          <p:spPr>
            <a:xfrm>
              <a:off x="2286292" y="152478"/>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7F7F"/>
              </a:solidFill>
            </a:ln>
          </p:spPr>
          <p:txBody>
            <a:bodyPr wrap="square" lIns="0" tIns="0" rIns="0" bIns="0" rtlCol="0"/>
            <a:lstStyle/>
            <a:p>
              <a:endParaRPr/>
            </a:p>
          </p:txBody>
        </p:sp>
      </p:grpSp>
      <p:sp>
        <p:nvSpPr>
          <p:cNvPr id="10" name="object 10"/>
          <p:cNvSpPr txBox="1"/>
          <p:nvPr/>
        </p:nvSpPr>
        <p:spPr>
          <a:xfrm>
            <a:off x="2260930" y="-11729"/>
            <a:ext cx="329565" cy="116839"/>
          </a:xfrm>
          <a:prstGeom prst="rect">
            <a:avLst/>
          </a:prstGeom>
        </p:spPr>
        <p:txBody>
          <a:bodyPr vert="horz" wrap="square" lIns="0" tIns="12065" rIns="0" bIns="0" rtlCol="0">
            <a:spAutoFit/>
          </a:bodyPr>
          <a:lstStyle/>
          <a:p>
            <a:pPr marL="12700">
              <a:lnSpc>
                <a:spcPct val="100000"/>
              </a:lnSpc>
              <a:spcBef>
                <a:spcPts val="95"/>
              </a:spcBef>
            </a:pPr>
            <a:r>
              <a:rPr sz="600" spc="-20" dirty="0">
                <a:solidFill>
                  <a:srgbClr val="7F7F7F"/>
                </a:solidFill>
                <a:latin typeface="Noto Sans CJK HK"/>
                <a:cs typeface="Noto Sans CJK HK"/>
                <a:hlinkClick r:id="rId7" action="ppaction://hlinksldjump"/>
              </a:rPr>
              <a:t>总结展望</a:t>
            </a:r>
            <a:endParaRPr sz="600">
              <a:latin typeface="Noto Sans CJK HK"/>
              <a:cs typeface="Noto Sans CJK HK"/>
            </a:endParaRPr>
          </a:p>
        </p:txBody>
      </p:sp>
      <p:grpSp>
        <p:nvGrpSpPr>
          <p:cNvPr id="11" name="object 11"/>
          <p:cNvGrpSpPr/>
          <p:nvPr/>
        </p:nvGrpSpPr>
        <p:grpSpPr>
          <a:xfrm>
            <a:off x="3005620" y="103139"/>
            <a:ext cx="243204" cy="41275"/>
            <a:chOff x="3005620" y="103139"/>
            <a:chExt cx="243204" cy="41275"/>
          </a:xfrm>
        </p:grpSpPr>
        <p:sp>
          <p:nvSpPr>
            <p:cNvPr id="12" name="object 12"/>
            <p:cNvSpPr/>
            <p:nvPr/>
          </p:nvSpPr>
          <p:spPr>
            <a:xfrm>
              <a:off x="3008160" y="105679"/>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7F7F"/>
              </a:solidFill>
            </a:ln>
          </p:spPr>
          <p:txBody>
            <a:bodyPr wrap="square" lIns="0" tIns="0" rIns="0" bIns="0" rtlCol="0"/>
            <a:lstStyle/>
            <a:p>
              <a:endParaRPr/>
            </a:p>
          </p:txBody>
        </p:sp>
        <p:sp>
          <p:nvSpPr>
            <p:cNvPr id="13" name="object 13"/>
            <p:cNvSpPr/>
            <p:nvPr/>
          </p:nvSpPr>
          <p:spPr>
            <a:xfrm>
              <a:off x="3058566" y="105679"/>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7F7F"/>
              </a:solidFill>
            </a:ln>
          </p:spPr>
          <p:txBody>
            <a:bodyPr wrap="square" lIns="0" tIns="0" rIns="0" bIns="0" rtlCol="0"/>
            <a:lstStyle/>
            <a:p>
              <a:endParaRPr/>
            </a:p>
          </p:txBody>
        </p:sp>
        <p:sp>
          <p:nvSpPr>
            <p:cNvPr id="14" name="object 14"/>
            <p:cNvSpPr/>
            <p:nvPr/>
          </p:nvSpPr>
          <p:spPr>
            <a:xfrm>
              <a:off x="3108959" y="105679"/>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7F7F"/>
              </a:solidFill>
            </a:ln>
          </p:spPr>
          <p:txBody>
            <a:bodyPr wrap="square" lIns="0" tIns="0" rIns="0" bIns="0" rtlCol="0"/>
            <a:lstStyle/>
            <a:p>
              <a:endParaRPr/>
            </a:p>
          </p:txBody>
        </p:sp>
        <p:sp>
          <p:nvSpPr>
            <p:cNvPr id="15" name="object 15"/>
            <p:cNvSpPr/>
            <p:nvPr/>
          </p:nvSpPr>
          <p:spPr>
            <a:xfrm>
              <a:off x="3159366" y="105679"/>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7F7F"/>
              </a:solidFill>
            </a:ln>
          </p:spPr>
          <p:txBody>
            <a:bodyPr wrap="square" lIns="0" tIns="0" rIns="0" bIns="0" rtlCol="0"/>
            <a:lstStyle/>
            <a:p>
              <a:endParaRPr/>
            </a:p>
          </p:txBody>
        </p:sp>
        <p:sp>
          <p:nvSpPr>
            <p:cNvPr id="16" name="object 16"/>
            <p:cNvSpPr/>
            <p:nvPr/>
          </p:nvSpPr>
          <p:spPr>
            <a:xfrm>
              <a:off x="3209759" y="105679"/>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7F7F"/>
              </a:solidFill>
            </a:ln>
          </p:spPr>
          <p:txBody>
            <a:bodyPr wrap="square" lIns="0" tIns="0" rIns="0" bIns="0" rtlCol="0"/>
            <a:lstStyle/>
            <a:p>
              <a:endParaRPr/>
            </a:p>
          </p:txBody>
        </p:sp>
      </p:grpSp>
      <p:sp>
        <p:nvSpPr>
          <p:cNvPr id="17" name="object 17"/>
          <p:cNvSpPr txBox="1"/>
          <p:nvPr/>
        </p:nvSpPr>
        <p:spPr>
          <a:xfrm>
            <a:off x="2982810" y="-11729"/>
            <a:ext cx="177800" cy="116839"/>
          </a:xfrm>
          <a:prstGeom prst="rect">
            <a:avLst/>
          </a:prstGeom>
        </p:spPr>
        <p:txBody>
          <a:bodyPr vert="horz" wrap="square" lIns="0" tIns="12065" rIns="0" bIns="0" rtlCol="0">
            <a:spAutoFit/>
          </a:bodyPr>
          <a:lstStyle/>
          <a:p>
            <a:pPr marL="12700">
              <a:lnSpc>
                <a:spcPct val="100000"/>
              </a:lnSpc>
              <a:spcBef>
                <a:spcPts val="95"/>
              </a:spcBef>
            </a:pPr>
            <a:r>
              <a:rPr sz="600" spc="-30" dirty="0">
                <a:solidFill>
                  <a:srgbClr val="7F7F7F"/>
                </a:solidFill>
                <a:latin typeface="Noto Sans CJK HK"/>
                <a:cs typeface="Noto Sans CJK HK"/>
                <a:hlinkClick r:id="rId8" action="ppaction://hlinksldjump"/>
              </a:rPr>
              <a:t>附录</a:t>
            </a:r>
            <a:endParaRPr sz="600">
              <a:latin typeface="Noto Sans CJK HK"/>
              <a:cs typeface="Noto Sans CJK HK"/>
            </a:endParaRPr>
          </a:p>
        </p:txBody>
      </p:sp>
      <p:grpSp>
        <p:nvGrpSpPr>
          <p:cNvPr id="18" name="object 18"/>
          <p:cNvGrpSpPr/>
          <p:nvPr/>
        </p:nvGrpSpPr>
        <p:grpSpPr>
          <a:xfrm>
            <a:off x="0" y="50"/>
            <a:ext cx="4608195" cy="548640"/>
            <a:chOff x="0" y="50"/>
            <a:chExt cx="4608195" cy="548640"/>
          </a:xfrm>
        </p:grpSpPr>
        <p:pic>
          <p:nvPicPr>
            <p:cNvPr id="19" name="object 19"/>
            <p:cNvPicPr/>
            <p:nvPr/>
          </p:nvPicPr>
          <p:blipFill>
            <a:blip r:embed="rId9" cstate="print"/>
            <a:stretch>
              <a:fillRect/>
            </a:stretch>
          </p:blipFill>
          <p:spPr>
            <a:xfrm>
              <a:off x="3317760" y="50"/>
              <a:ext cx="921588" cy="297713"/>
            </a:xfrm>
            <a:prstGeom prst="rect">
              <a:avLst/>
            </a:prstGeom>
          </p:spPr>
        </p:pic>
        <p:pic>
          <p:nvPicPr>
            <p:cNvPr id="20" name="object 20"/>
            <p:cNvPicPr/>
            <p:nvPr/>
          </p:nvPicPr>
          <p:blipFill>
            <a:blip r:embed="rId10" cstate="print"/>
            <a:stretch>
              <a:fillRect/>
            </a:stretch>
          </p:blipFill>
          <p:spPr>
            <a:xfrm>
              <a:off x="4239348" y="50"/>
              <a:ext cx="368642" cy="297713"/>
            </a:xfrm>
            <a:prstGeom prst="rect">
              <a:avLst/>
            </a:prstGeom>
          </p:spPr>
        </p:pic>
        <p:pic>
          <p:nvPicPr>
            <p:cNvPr id="21" name="object 21"/>
            <p:cNvPicPr/>
            <p:nvPr/>
          </p:nvPicPr>
          <p:blipFill>
            <a:blip r:embed="rId11" cstate="print"/>
            <a:stretch>
              <a:fillRect/>
            </a:stretch>
          </p:blipFill>
          <p:spPr>
            <a:xfrm>
              <a:off x="0" y="297751"/>
              <a:ext cx="4604410" cy="250520"/>
            </a:xfrm>
            <a:prstGeom prst="rect">
              <a:avLst/>
            </a:prstGeom>
          </p:spPr>
        </p:pic>
      </p:grpSp>
      <p:sp>
        <p:nvSpPr>
          <p:cNvPr id="22" name="object 22"/>
          <p:cNvSpPr txBox="1"/>
          <p:nvPr/>
        </p:nvSpPr>
        <p:spPr>
          <a:xfrm>
            <a:off x="188379" y="285048"/>
            <a:ext cx="1301115" cy="244475"/>
          </a:xfrm>
          <a:prstGeom prst="rect">
            <a:avLst/>
          </a:prstGeom>
        </p:spPr>
        <p:txBody>
          <a:bodyPr vert="horz" wrap="square" lIns="0" tIns="17145" rIns="0" bIns="0" rtlCol="0">
            <a:spAutoFit/>
          </a:bodyPr>
          <a:lstStyle/>
          <a:p>
            <a:pPr marL="12700">
              <a:lnSpc>
                <a:spcPct val="100000"/>
              </a:lnSpc>
              <a:spcBef>
                <a:spcPts val="135"/>
              </a:spcBef>
            </a:pPr>
            <a:r>
              <a:rPr sz="1400" spc="-10" dirty="0">
                <a:solidFill>
                  <a:srgbClr val="FFFFFF"/>
                </a:solidFill>
                <a:latin typeface="Noto Sans CJK HK"/>
                <a:cs typeface="Noto Sans CJK HK"/>
              </a:rPr>
              <a:t>光源稳定性测试</a:t>
            </a:r>
            <a:endParaRPr sz="1400">
              <a:latin typeface="Noto Sans CJK HK"/>
              <a:cs typeface="Noto Sans CJK HK"/>
            </a:endParaRPr>
          </a:p>
        </p:txBody>
      </p:sp>
      <p:sp>
        <p:nvSpPr>
          <p:cNvPr id="23" name="object 23"/>
          <p:cNvSpPr txBox="1"/>
          <p:nvPr/>
        </p:nvSpPr>
        <p:spPr>
          <a:xfrm>
            <a:off x="347294" y="781899"/>
            <a:ext cx="3905250" cy="191770"/>
          </a:xfrm>
          <a:prstGeom prst="rect">
            <a:avLst/>
          </a:prstGeom>
        </p:spPr>
        <p:txBody>
          <a:bodyPr vert="horz" wrap="square" lIns="0" tIns="11430" rIns="0" bIns="0" rtlCol="0">
            <a:spAutoFit/>
          </a:bodyPr>
          <a:lstStyle/>
          <a:p>
            <a:pPr marL="12700">
              <a:lnSpc>
                <a:spcPct val="100000"/>
              </a:lnSpc>
              <a:spcBef>
                <a:spcPts val="90"/>
              </a:spcBef>
            </a:pPr>
            <a:r>
              <a:rPr sz="1100" spc="-25" dirty="0">
                <a:latin typeface="Noto Sans CJK HK"/>
                <a:cs typeface="Noto Sans CJK HK"/>
              </a:rPr>
              <a:t>在黑暗环境下对光源做较长时间的检测，以测量光源的稳定性：</a:t>
            </a:r>
            <a:endParaRPr sz="1100">
              <a:latin typeface="Noto Sans CJK HK"/>
              <a:cs typeface="Noto Sans CJK HK"/>
            </a:endParaRPr>
          </a:p>
        </p:txBody>
      </p:sp>
      <p:pic>
        <p:nvPicPr>
          <p:cNvPr id="24" name="object 24"/>
          <p:cNvPicPr/>
          <p:nvPr/>
        </p:nvPicPr>
        <p:blipFill>
          <a:blip r:embed="rId12" cstate="print"/>
          <a:stretch>
            <a:fillRect/>
          </a:stretch>
        </p:blipFill>
        <p:spPr>
          <a:xfrm>
            <a:off x="509267" y="1129133"/>
            <a:ext cx="1591390" cy="1387788"/>
          </a:xfrm>
          <a:prstGeom prst="rect">
            <a:avLst/>
          </a:prstGeom>
        </p:spPr>
      </p:pic>
      <p:sp>
        <p:nvSpPr>
          <p:cNvPr id="25" name="object 25"/>
          <p:cNvSpPr txBox="1"/>
          <p:nvPr/>
        </p:nvSpPr>
        <p:spPr>
          <a:xfrm>
            <a:off x="753363" y="2646583"/>
            <a:ext cx="1157605" cy="150495"/>
          </a:xfrm>
          <a:prstGeom prst="rect">
            <a:avLst/>
          </a:prstGeom>
        </p:spPr>
        <p:txBody>
          <a:bodyPr vert="horz" wrap="square" lIns="0" tIns="12065" rIns="0" bIns="0" rtlCol="0">
            <a:spAutoFit/>
          </a:bodyPr>
          <a:lstStyle/>
          <a:p>
            <a:pPr marL="12700" algn="ctr">
              <a:lnSpc>
                <a:spcPct val="100000"/>
              </a:lnSpc>
              <a:spcBef>
                <a:spcPts val="95"/>
              </a:spcBef>
            </a:pPr>
            <a:r>
              <a:rPr sz="900" spc="20" dirty="0">
                <a:solidFill>
                  <a:srgbClr val="005725"/>
                </a:solidFill>
                <a:latin typeface="Noto Sans CJK HK"/>
                <a:cs typeface="Noto Sans CJK HK"/>
              </a:rPr>
              <a:t>图</a:t>
            </a:r>
            <a:r>
              <a:rPr sz="900" dirty="0">
                <a:solidFill>
                  <a:srgbClr val="005725"/>
                </a:solidFill>
                <a:latin typeface="Arial" panose="020B0604020202020204"/>
                <a:cs typeface="Arial" panose="020B0604020202020204"/>
              </a:rPr>
              <a:t>10:</a:t>
            </a:r>
            <a:r>
              <a:rPr lang="en-US" altLang="en-US" sz="900" dirty="0">
                <a:solidFill>
                  <a:srgbClr val="005725"/>
                </a:solidFill>
                <a:latin typeface="Arial" panose="020B0604020202020204"/>
                <a:cs typeface="Arial" panose="020B0604020202020204"/>
              </a:rPr>
              <a:t> </a:t>
            </a:r>
            <a:r>
              <a:rPr sz="900" spc="-10" dirty="0">
                <a:solidFill>
                  <a:srgbClr val="005725"/>
                </a:solidFill>
                <a:latin typeface="Arial" panose="020B0604020202020204"/>
                <a:cs typeface="Arial" panose="020B0604020202020204"/>
              </a:rPr>
              <a:t> </a:t>
            </a:r>
            <a:r>
              <a:rPr sz="900" spc="-20" dirty="0">
                <a:latin typeface="Noto Sans CJK HK"/>
                <a:cs typeface="Noto Sans CJK HK"/>
              </a:rPr>
              <a:t>衰减后稳定性</a:t>
            </a:r>
          </a:p>
        </p:txBody>
      </p:sp>
      <p:pic>
        <p:nvPicPr>
          <p:cNvPr id="26" name="object 26"/>
          <p:cNvPicPr/>
          <p:nvPr/>
        </p:nvPicPr>
        <p:blipFill>
          <a:blip r:embed="rId13" cstate="print"/>
          <a:stretch>
            <a:fillRect/>
          </a:stretch>
        </p:blipFill>
        <p:spPr>
          <a:xfrm>
            <a:off x="2376017" y="1085164"/>
            <a:ext cx="1799970" cy="1440002"/>
          </a:xfrm>
          <a:prstGeom prst="rect">
            <a:avLst/>
          </a:prstGeom>
        </p:spPr>
      </p:pic>
      <p:sp>
        <p:nvSpPr>
          <p:cNvPr id="27" name="object 27"/>
          <p:cNvSpPr txBox="1"/>
          <p:nvPr/>
        </p:nvSpPr>
        <p:spPr>
          <a:xfrm>
            <a:off x="2702064" y="2646583"/>
            <a:ext cx="1148080" cy="150495"/>
          </a:xfrm>
          <a:prstGeom prst="rect">
            <a:avLst/>
          </a:prstGeom>
        </p:spPr>
        <p:txBody>
          <a:bodyPr vert="horz" wrap="square" lIns="0" tIns="12065" rIns="0" bIns="0" rtlCol="0">
            <a:spAutoFit/>
          </a:bodyPr>
          <a:lstStyle/>
          <a:p>
            <a:pPr marL="12700" algn="ctr">
              <a:lnSpc>
                <a:spcPct val="100000"/>
              </a:lnSpc>
              <a:spcBef>
                <a:spcPts val="95"/>
              </a:spcBef>
            </a:pPr>
            <a:r>
              <a:rPr sz="900" spc="10" dirty="0">
                <a:solidFill>
                  <a:srgbClr val="005725"/>
                </a:solidFill>
                <a:latin typeface="Noto Sans CJK HK"/>
                <a:cs typeface="Noto Sans CJK HK"/>
              </a:rPr>
              <a:t>图</a:t>
            </a:r>
            <a:r>
              <a:rPr sz="900" spc="-10" dirty="0">
                <a:solidFill>
                  <a:srgbClr val="005725"/>
                </a:solidFill>
                <a:latin typeface="Arial" panose="020B0604020202020204"/>
                <a:cs typeface="Arial" panose="020B0604020202020204"/>
              </a:rPr>
              <a:t>11:</a:t>
            </a:r>
            <a:r>
              <a:rPr lang="en-US" altLang="en-US" sz="900" spc="-10" dirty="0">
                <a:solidFill>
                  <a:srgbClr val="005725"/>
                </a:solidFill>
                <a:latin typeface="Arial" panose="020B0604020202020204"/>
                <a:cs typeface="Arial" panose="020B0604020202020204"/>
              </a:rPr>
              <a:t> </a:t>
            </a:r>
            <a:r>
              <a:rPr sz="900" spc="-30" dirty="0">
                <a:solidFill>
                  <a:srgbClr val="005725"/>
                </a:solidFill>
                <a:latin typeface="Arial" panose="020B0604020202020204"/>
                <a:cs typeface="Arial" panose="020B0604020202020204"/>
              </a:rPr>
              <a:t> </a:t>
            </a:r>
            <a:r>
              <a:rPr sz="900" spc="-20" dirty="0">
                <a:latin typeface="Noto Sans CJK HK"/>
                <a:cs typeface="Noto Sans CJK HK"/>
              </a:rPr>
              <a:t>未衰减稳定性</a:t>
            </a:r>
          </a:p>
        </p:txBody>
      </p:sp>
      <p:grpSp>
        <p:nvGrpSpPr>
          <p:cNvPr id="28" name="object 28"/>
          <p:cNvGrpSpPr/>
          <p:nvPr/>
        </p:nvGrpSpPr>
        <p:grpSpPr>
          <a:xfrm>
            <a:off x="0" y="3328111"/>
            <a:ext cx="4608195" cy="128270"/>
            <a:chOff x="0" y="3328111"/>
            <a:chExt cx="4608195" cy="128270"/>
          </a:xfrm>
        </p:grpSpPr>
        <p:sp>
          <p:nvSpPr>
            <p:cNvPr id="29" name="object 29"/>
            <p:cNvSpPr/>
            <p:nvPr/>
          </p:nvSpPr>
          <p:spPr>
            <a:xfrm>
              <a:off x="0" y="3328111"/>
              <a:ext cx="2304415" cy="128270"/>
            </a:xfrm>
            <a:custGeom>
              <a:avLst/>
              <a:gdLst/>
              <a:ahLst/>
              <a:cxnLst/>
              <a:rect l="l" t="t" r="r" b="b"/>
              <a:pathLst>
                <a:path w="2304415" h="128270">
                  <a:moveTo>
                    <a:pt x="2304008" y="0"/>
                  </a:moveTo>
                  <a:lnTo>
                    <a:pt x="1152004" y="0"/>
                  </a:lnTo>
                  <a:lnTo>
                    <a:pt x="0" y="0"/>
                  </a:lnTo>
                  <a:lnTo>
                    <a:pt x="0" y="127939"/>
                  </a:lnTo>
                  <a:lnTo>
                    <a:pt x="1152004" y="127939"/>
                  </a:lnTo>
                  <a:lnTo>
                    <a:pt x="2304008" y="127939"/>
                  </a:lnTo>
                  <a:lnTo>
                    <a:pt x="2304008" y="0"/>
                  </a:lnTo>
                  <a:close/>
                </a:path>
              </a:pathLst>
            </a:custGeom>
            <a:solidFill>
              <a:srgbClr val="000000"/>
            </a:solidFill>
          </p:spPr>
          <p:txBody>
            <a:bodyPr wrap="square" lIns="0" tIns="0" rIns="0" bIns="0" rtlCol="0"/>
            <a:lstStyle/>
            <a:p>
              <a:endParaRPr/>
            </a:p>
          </p:txBody>
        </p:sp>
        <p:sp>
          <p:nvSpPr>
            <p:cNvPr id="30" name="object 30"/>
            <p:cNvSpPr/>
            <p:nvPr/>
          </p:nvSpPr>
          <p:spPr>
            <a:xfrm>
              <a:off x="2303995" y="3328111"/>
              <a:ext cx="2304415" cy="128270"/>
            </a:xfrm>
            <a:custGeom>
              <a:avLst/>
              <a:gdLst/>
              <a:ahLst/>
              <a:cxnLst/>
              <a:rect l="l" t="t" r="r" b="b"/>
              <a:pathLst>
                <a:path w="2304415" h="128270">
                  <a:moveTo>
                    <a:pt x="2303996" y="0"/>
                  </a:moveTo>
                  <a:lnTo>
                    <a:pt x="1920024" y="0"/>
                  </a:lnTo>
                  <a:lnTo>
                    <a:pt x="0" y="0"/>
                  </a:lnTo>
                  <a:lnTo>
                    <a:pt x="0" y="127939"/>
                  </a:lnTo>
                  <a:lnTo>
                    <a:pt x="1920024" y="127939"/>
                  </a:lnTo>
                  <a:lnTo>
                    <a:pt x="2303996" y="127939"/>
                  </a:lnTo>
                  <a:lnTo>
                    <a:pt x="2303996" y="0"/>
                  </a:lnTo>
                  <a:close/>
                </a:path>
              </a:pathLst>
            </a:custGeom>
            <a:solidFill>
              <a:srgbClr val="005725"/>
            </a:solidFill>
          </p:spPr>
          <p:txBody>
            <a:bodyPr wrap="square" lIns="0" tIns="0" rIns="0" bIns="0" rtlCol="0"/>
            <a:lstStyle/>
            <a:p>
              <a:endParaRPr/>
            </a:p>
          </p:txBody>
        </p:sp>
      </p:grpSp>
      <p:sp>
        <p:nvSpPr>
          <p:cNvPr id="31" name="object 31"/>
          <p:cNvSpPr txBox="1">
            <a:spLocks noGrp="1"/>
          </p:cNvSpPr>
          <p:nvPr>
            <p:ph type="dt" sz="half" idx="6"/>
          </p:nvPr>
        </p:nvSpPr>
        <p:spPr>
          <a:prstGeom prst="rect">
            <a:avLst/>
          </a:prstGeom>
        </p:spPr>
        <p:txBody>
          <a:bodyPr vert="horz" wrap="square" lIns="0" tIns="10795" rIns="0" bIns="0" rtlCol="0">
            <a:spAutoFit/>
          </a:bodyPr>
          <a:lstStyle/>
          <a:p>
            <a:pPr marL="12700">
              <a:lnSpc>
                <a:spcPct val="100000"/>
              </a:lnSpc>
              <a:spcBef>
                <a:spcPts val="85"/>
              </a:spcBef>
            </a:pPr>
            <a:r>
              <a:rPr spc="25" dirty="0"/>
              <a:t>设计性实验  结题答辩</a:t>
            </a:r>
          </a:p>
        </p:txBody>
      </p:sp>
      <p:sp>
        <p:nvSpPr>
          <p:cNvPr id="32" name="object 32"/>
          <p:cNvSpPr txBox="1">
            <a:spLocks noGrp="1"/>
          </p:cNvSpPr>
          <p:nvPr>
            <p:ph type="ftr" sz="quarter" idx="5"/>
          </p:nvPr>
        </p:nvSpPr>
        <p:spPr>
          <a:prstGeom prst="rect">
            <a:avLst/>
          </a:prstGeom>
        </p:spPr>
        <p:txBody>
          <a:bodyPr vert="horz" wrap="square" lIns="0" tIns="5080" rIns="0" bIns="0" rtlCol="0">
            <a:spAutoFit/>
          </a:bodyPr>
          <a:lstStyle/>
          <a:p>
            <a:pPr marL="12700">
              <a:lnSpc>
                <a:spcPct val="100000"/>
              </a:lnSpc>
              <a:spcBef>
                <a:spcPts val="40"/>
              </a:spcBef>
            </a:pPr>
            <a:r>
              <a:rPr dirty="0"/>
              <a:t>2nd</a:t>
            </a:r>
            <a:r>
              <a:rPr spc="-35" dirty="0"/>
              <a:t> </a:t>
            </a:r>
            <a:r>
              <a:rPr dirty="0"/>
              <a:t>July</a:t>
            </a:r>
            <a:r>
              <a:rPr spc="-30" dirty="0"/>
              <a:t> </a:t>
            </a:r>
            <a:r>
              <a:rPr spc="-20" dirty="0"/>
              <a:t>2024</a:t>
            </a:r>
          </a:p>
        </p:txBody>
      </p:sp>
      <p:sp>
        <p:nvSpPr>
          <p:cNvPr id="33" name="object 33"/>
          <p:cNvSpPr txBox="1"/>
          <p:nvPr/>
        </p:nvSpPr>
        <p:spPr>
          <a:xfrm>
            <a:off x="2719908" y="3329735"/>
            <a:ext cx="1088390" cy="120650"/>
          </a:xfrm>
          <a:prstGeom prst="rect">
            <a:avLst/>
          </a:prstGeom>
        </p:spPr>
        <p:txBody>
          <a:bodyPr vert="horz" wrap="square" lIns="0" tIns="10795" rIns="0" bIns="0" rtlCol="0">
            <a:spAutoFit/>
          </a:bodyPr>
          <a:lstStyle/>
          <a:p>
            <a:pPr marL="12700">
              <a:lnSpc>
                <a:spcPct val="100000"/>
              </a:lnSpc>
              <a:spcBef>
                <a:spcPts val="85"/>
              </a:spcBef>
            </a:pPr>
            <a:r>
              <a:rPr sz="600" spc="-15" dirty="0">
                <a:solidFill>
                  <a:srgbClr val="FFFFFF"/>
                </a:solidFill>
                <a:latin typeface="Noto Sans CJK HK"/>
                <a:cs typeface="Noto Sans CJK HK"/>
                <a:hlinkClick r:id="rId14" action="ppaction://hlinksldjump"/>
              </a:rPr>
              <a:t>基于锁相放大器的弱光信号探测</a:t>
            </a:r>
            <a:endParaRPr sz="600">
              <a:latin typeface="Noto Sans CJK HK"/>
              <a:cs typeface="Noto Sans CJK HK"/>
            </a:endParaRPr>
          </a:p>
        </p:txBody>
      </p:sp>
      <p:sp>
        <p:nvSpPr>
          <p:cNvPr id="34" name="object 34"/>
          <p:cNvSpPr txBox="1">
            <a:spLocks noGrp="1"/>
          </p:cNvSpPr>
          <p:nvPr>
            <p:ph type="sldNum" sz="quarter" idx="7"/>
          </p:nvPr>
        </p:nvSpPr>
        <p:spPr>
          <a:xfrm>
            <a:off x="4259008" y="3335256"/>
            <a:ext cx="283210" cy="97155"/>
          </a:xfrm>
          <a:prstGeom prst="rect">
            <a:avLst/>
          </a:prstGeom>
        </p:spPr>
        <p:txBody>
          <a:bodyPr vert="horz" wrap="square" lIns="0" tIns="5080" rIns="0" bIns="0" rtlCol="0">
            <a:spAutoFit/>
          </a:bodyPr>
          <a:lstStyle/>
          <a:p>
            <a:pPr marL="38100">
              <a:lnSpc>
                <a:spcPct val="100000"/>
              </a:lnSpc>
              <a:spcBef>
                <a:spcPts val="40"/>
              </a:spcBef>
            </a:pPr>
            <a:r>
              <a:rPr dirty="0"/>
              <a:t>1</a:t>
            </a:r>
            <a:r>
              <a:rPr lang="en-US" dirty="0"/>
              <a:t>4</a:t>
            </a:r>
            <a:r>
              <a:rPr spc="-15" dirty="0"/>
              <a:t> </a:t>
            </a:r>
            <a:r>
              <a:rPr dirty="0"/>
              <a:t>/</a:t>
            </a:r>
            <a:r>
              <a:rPr spc="-10" dirty="0"/>
              <a:t> </a:t>
            </a:r>
            <a:r>
              <a:rPr lang="en-US" spc="-10" dirty="0"/>
              <a:t>33</a:t>
            </a:r>
          </a:p>
        </p:txBody>
      </p:sp>
      <p:pic>
        <p:nvPicPr>
          <p:cNvPr id="38" name="图片 37" descr="untitled2"/>
          <p:cNvPicPr>
            <a:picLocks noChangeAspect="1"/>
          </p:cNvPicPr>
          <p:nvPr/>
        </p:nvPicPr>
        <p:blipFill>
          <a:blip r:embed="rId15"/>
          <a:stretch>
            <a:fillRect/>
          </a:stretch>
        </p:blipFill>
        <p:spPr>
          <a:xfrm>
            <a:off x="2457450" y="1085215"/>
            <a:ext cx="1591310" cy="1469390"/>
          </a:xfrm>
          <a:prstGeom prst="rect">
            <a:avLst/>
          </a:prstGeom>
        </p:spPr>
      </p:pic>
    </p:spTree>
  </p:cSld>
  <p:clrMapOvr>
    <a:masterClrMapping/>
  </p:clrMapOvr>
  <p:transition>
    <p:cu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5300" y="-11729"/>
            <a:ext cx="329565" cy="116839"/>
          </a:xfrm>
          <a:prstGeom prst="rect">
            <a:avLst/>
          </a:prstGeom>
        </p:spPr>
        <p:txBody>
          <a:bodyPr vert="horz" wrap="square" lIns="0" tIns="12065" rIns="0" bIns="0" rtlCol="0">
            <a:spAutoFit/>
          </a:bodyPr>
          <a:lstStyle/>
          <a:p>
            <a:pPr marL="12700">
              <a:lnSpc>
                <a:spcPct val="100000"/>
              </a:lnSpc>
              <a:spcBef>
                <a:spcPts val="95"/>
              </a:spcBef>
            </a:pPr>
            <a:r>
              <a:rPr sz="600" spc="-20" dirty="0">
                <a:solidFill>
                  <a:srgbClr val="7F7F7F"/>
                </a:solidFill>
                <a:latin typeface="Noto Sans CJK HK"/>
                <a:cs typeface="Noto Sans CJK HK"/>
                <a:hlinkClick r:id="rId3" action="ppaction://hlinksldjump"/>
              </a:rPr>
              <a:t>实验背景</a:t>
            </a:r>
            <a:endParaRPr sz="600">
              <a:latin typeface="Noto Sans CJK HK"/>
              <a:cs typeface="Noto Sans CJK HK"/>
            </a:endParaRPr>
          </a:p>
        </p:txBody>
      </p:sp>
      <p:pic>
        <p:nvPicPr>
          <p:cNvPr id="3" name="object 3"/>
          <p:cNvPicPr/>
          <p:nvPr/>
        </p:nvPicPr>
        <p:blipFill>
          <a:blip r:embed="rId4" cstate="print"/>
          <a:stretch>
            <a:fillRect/>
          </a:stretch>
        </p:blipFill>
        <p:spPr>
          <a:xfrm>
            <a:off x="840000" y="103148"/>
            <a:ext cx="242662" cy="87862"/>
          </a:xfrm>
          <a:prstGeom prst="rect">
            <a:avLst/>
          </a:prstGeom>
        </p:spPr>
      </p:pic>
      <p:sp>
        <p:nvSpPr>
          <p:cNvPr id="4" name="object 4"/>
          <p:cNvSpPr txBox="1"/>
          <p:nvPr/>
        </p:nvSpPr>
        <p:spPr>
          <a:xfrm>
            <a:off x="817181" y="-11729"/>
            <a:ext cx="329565" cy="116839"/>
          </a:xfrm>
          <a:prstGeom prst="rect">
            <a:avLst/>
          </a:prstGeom>
        </p:spPr>
        <p:txBody>
          <a:bodyPr vert="horz" wrap="square" lIns="0" tIns="12065" rIns="0" bIns="0" rtlCol="0">
            <a:spAutoFit/>
          </a:bodyPr>
          <a:lstStyle/>
          <a:p>
            <a:pPr marL="12700">
              <a:lnSpc>
                <a:spcPct val="100000"/>
              </a:lnSpc>
              <a:spcBef>
                <a:spcPts val="95"/>
              </a:spcBef>
            </a:pPr>
            <a:r>
              <a:rPr sz="600" spc="-20" dirty="0">
                <a:solidFill>
                  <a:srgbClr val="7F7F7F"/>
                </a:solidFill>
                <a:latin typeface="Noto Sans CJK HK"/>
                <a:cs typeface="Noto Sans CJK HK"/>
                <a:hlinkClick r:id="rId5" action="ppaction://hlinksldjump"/>
              </a:rPr>
              <a:t>实验原理</a:t>
            </a:r>
            <a:endParaRPr sz="600">
              <a:latin typeface="Noto Sans CJK HK"/>
              <a:cs typeface="Noto Sans CJK HK"/>
            </a:endParaRPr>
          </a:p>
        </p:txBody>
      </p:sp>
      <p:pic>
        <p:nvPicPr>
          <p:cNvPr id="5" name="object 5"/>
          <p:cNvPicPr/>
          <p:nvPr/>
        </p:nvPicPr>
        <p:blipFill>
          <a:blip r:embed="rId6" cstate="print"/>
          <a:stretch>
            <a:fillRect/>
          </a:stretch>
        </p:blipFill>
        <p:spPr>
          <a:xfrm>
            <a:off x="1561880" y="103148"/>
            <a:ext cx="192256" cy="181474"/>
          </a:xfrm>
          <a:prstGeom prst="rect">
            <a:avLst/>
          </a:prstGeom>
        </p:spPr>
      </p:pic>
      <p:sp>
        <p:nvSpPr>
          <p:cNvPr id="6" name="object 6"/>
          <p:cNvSpPr txBox="1"/>
          <p:nvPr/>
        </p:nvSpPr>
        <p:spPr>
          <a:xfrm>
            <a:off x="1539062" y="-11729"/>
            <a:ext cx="329565" cy="116839"/>
          </a:xfrm>
          <a:prstGeom prst="rect">
            <a:avLst/>
          </a:prstGeom>
        </p:spPr>
        <p:txBody>
          <a:bodyPr vert="horz" wrap="square" lIns="0" tIns="12065" rIns="0" bIns="0" rtlCol="0">
            <a:spAutoFit/>
          </a:bodyPr>
          <a:lstStyle/>
          <a:p>
            <a:pPr marL="12700">
              <a:lnSpc>
                <a:spcPct val="100000"/>
              </a:lnSpc>
              <a:spcBef>
                <a:spcPts val="95"/>
              </a:spcBef>
            </a:pPr>
            <a:r>
              <a:rPr sz="600" spc="-20" dirty="0">
                <a:solidFill>
                  <a:srgbClr val="FFFFFF"/>
                </a:solidFill>
                <a:latin typeface="Noto Sans CJK HK"/>
                <a:cs typeface="Noto Sans CJK HK"/>
                <a:hlinkClick r:id="rId7" action="ppaction://hlinksldjump"/>
              </a:rPr>
              <a:t>实验方案</a:t>
            </a:r>
            <a:endParaRPr sz="600">
              <a:latin typeface="Noto Sans CJK HK"/>
              <a:cs typeface="Noto Sans CJK HK"/>
            </a:endParaRPr>
          </a:p>
        </p:txBody>
      </p:sp>
      <p:grpSp>
        <p:nvGrpSpPr>
          <p:cNvPr id="7" name="object 7"/>
          <p:cNvGrpSpPr/>
          <p:nvPr/>
        </p:nvGrpSpPr>
        <p:grpSpPr>
          <a:xfrm>
            <a:off x="2283752" y="103139"/>
            <a:ext cx="41275" cy="88265"/>
            <a:chOff x="2283752" y="103139"/>
            <a:chExt cx="41275" cy="88265"/>
          </a:xfrm>
        </p:grpSpPr>
        <p:sp>
          <p:nvSpPr>
            <p:cNvPr id="8" name="object 8"/>
            <p:cNvSpPr/>
            <p:nvPr/>
          </p:nvSpPr>
          <p:spPr>
            <a:xfrm>
              <a:off x="2286292" y="105679"/>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7F7F"/>
              </a:solidFill>
            </a:ln>
          </p:spPr>
          <p:txBody>
            <a:bodyPr wrap="square" lIns="0" tIns="0" rIns="0" bIns="0" rtlCol="0"/>
            <a:lstStyle/>
            <a:p>
              <a:endParaRPr/>
            </a:p>
          </p:txBody>
        </p:sp>
        <p:sp>
          <p:nvSpPr>
            <p:cNvPr id="9" name="object 9"/>
            <p:cNvSpPr/>
            <p:nvPr/>
          </p:nvSpPr>
          <p:spPr>
            <a:xfrm>
              <a:off x="2286292" y="152478"/>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7F7F"/>
              </a:solidFill>
            </a:ln>
          </p:spPr>
          <p:txBody>
            <a:bodyPr wrap="square" lIns="0" tIns="0" rIns="0" bIns="0" rtlCol="0"/>
            <a:lstStyle/>
            <a:p>
              <a:endParaRPr/>
            </a:p>
          </p:txBody>
        </p:sp>
      </p:grpSp>
      <p:sp>
        <p:nvSpPr>
          <p:cNvPr id="10" name="object 10"/>
          <p:cNvSpPr txBox="1"/>
          <p:nvPr/>
        </p:nvSpPr>
        <p:spPr>
          <a:xfrm>
            <a:off x="2260930" y="-11729"/>
            <a:ext cx="329565" cy="116839"/>
          </a:xfrm>
          <a:prstGeom prst="rect">
            <a:avLst/>
          </a:prstGeom>
        </p:spPr>
        <p:txBody>
          <a:bodyPr vert="horz" wrap="square" lIns="0" tIns="12065" rIns="0" bIns="0" rtlCol="0">
            <a:spAutoFit/>
          </a:bodyPr>
          <a:lstStyle/>
          <a:p>
            <a:pPr marL="12700">
              <a:lnSpc>
                <a:spcPct val="100000"/>
              </a:lnSpc>
              <a:spcBef>
                <a:spcPts val="95"/>
              </a:spcBef>
            </a:pPr>
            <a:r>
              <a:rPr sz="600" spc="-20" dirty="0">
                <a:solidFill>
                  <a:srgbClr val="7F7F7F"/>
                </a:solidFill>
                <a:latin typeface="Noto Sans CJK HK"/>
                <a:cs typeface="Noto Sans CJK HK"/>
                <a:hlinkClick r:id="rId8" action="ppaction://hlinksldjump"/>
              </a:rPr>
              <a:t>总结展望</a:t>
            </a:r>
            <a:endParaRPr sz="600">
              <a:latin typeface="Noto Sans CJK HK"/>
              <a:cs typeface="Noto Sans CJK HK"/>
            </a:endParaRPr>
          </a:p>
        </p:txBody>
      </p:sp>
      <p:grpSp>
        <p:nvGrpSpPr>
          <p:cNvPr id="11" name="object 11"/>
          <p:cNvGrpSpPr/>
          <p:nvPr/>
        </p:nvGrpSpPr>
        <p:grpSpPr>
          <a:xfrm>
            <a:off x="3005620" y="103139"/>
            <a:ext cx="243204" cy="41275"/>
            <a:chOff x="3005620" y="103139"/>
            <a:chExt cx="243204" cy="41275"/>
          </a:xfrm>
        </p:grpSpPr>
        <p:sp>
          <p:nvSpPr>
            <p:cNvPr id="12" name="object 12"/>
            <p:cNvSpPr/>
            <p:nvPr/>
          </p:nvSpPr>
          <p:spPr>
            <a:xfrm>
              <a:off x="3008160" y="105679"/>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7F7F"/>
              </a:solidFill>
            </a:ln>
          </p:spPr>
          <p:txBody>
            <a:bodyPr wrap="square" lIns="0" tIns="0" rIns="0" bIns="0" rtlCol="0"/>
            <a:lstStyle/>
            <a:p>
              <a:endParaRPr/>
            </a:p>
          </p:txBody>
        </p:sp>
        <p:sp>
          <p:nvSpPr>
            <p:cNvPr id="13" name="object 13"/>
            <p:cNvSpPr/>
            <p:nvPr/>
          </p:nvSpPr>
          <p:spPr>
            <a:xfrm>
              <a:off x="3058566" y="105679"/>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7F7F"/>
              </a:solidFill>
            </a:ln>
          </p:spPr>
          <p:txBody>
            <a:bodyPr wrap="square" lIns="0" tIns="0" rIns="0" bIns="0" rtlCol="0"/>
            <a:lstStyle/>
            <a:p>
              <a:endParaRPr/>
            </a:p>
          </p:txBody>
        </p:sp>
        <p:sp>
          <p:nvSpPr>
            <p:cNvPr id="14" name="object 14"/>
            <p:cNvSpPr/>
            <p:nvPr/>
          </p:nvSpPr>
          <p:spPr>
            <a:xfrm>
              <a:off x="3108959" y="105679"/>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7F7F"/>
              </a:solidFill>
            </a:ln>
          </p:spPr>
          <p:txBody>
            <a:bodyPr wrap="square" lIns="0" tIns="0" rIns="0" bIns="0" rtlCol="0"/>
            <a:lstStyle/>
            <a:p>
              <a:endParaRPr/>
            </a:p>
          </p:txBody>
        </p:sp>
        <p:sp>
          <p:nvSpPr>
            <p:cNvPr id="15" name="object 15"/>
            <p:cNvSpPr/>
            <p:nvPr/>
          </p:nvSpPr>
          <p:spPr>
            <a:xfrm>
              <a:off x="3159366" y="105679"/>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7F7F"/>
              </a:solidFill>
            </a:ln>
          </p:spPr>
          <p:txBody>
            <a:bodyPr wrap="square" lIns="0" tIns="0" rIns="0" bIns="0" rtlCol="0"/>
            <a:lstStyle/>
            <a:p>
              <a:endParaRPr/>
            </a:p>
          </p:txBody>
        </p:sp>
        <p:sp>
          <p:nvSpPr>
            <p:cNvPr id="16" name="object 16"/>
            <p:cNvSpPr/>
            <p:nvPr/>
          </p:nvSpPr>
          <p:spPr>
            <a:xfrm>
              <a:off x="3209759" y="105679"/>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7F7F"/>
              </a:solidFill>
            </a:ln>
          </p:spPr>
          <p:txBody>
            <a:bodyPr wrap="square" lIns="0" tIns="0" rIns="0" bIns="0" rtlCol="0"/>
            <a:lstStyle/>
            <a:p>
              <a:endParaRPr/>
            </a:p>
          </p:txBody>
        </p:sp>
      </p:grpSp>
      <p:sp>
        <p:nvSpPr>
          <p:cNvPr id="17" name="object 17"/>
          <p:cNvSpPr txBox="1"/>
          <p:nvPr/>
        </p:nvSpPr>
        <p:spPr>
          <a:xfrm>
            <a:off x="2982810" y="-11729"/>
            <a:ext cx="177800" cy="116839"/>
          </a:xfrm>
          <a:prstGeom prst="rect">
            <a:avLst/>
          </a:prstGeom>
        </p:spPr>
        <p:txBody>
          <a:bodyPr vert="horz" wrap="square" lIns="0" tIns="12065" rIns="0" bIns="0" rtlCol="0">
            <a:spAutoFit/>
          </a:bodyPr>
          <a:lstStyle/>
          <a:p>
            <a:pPr marL="12700">
              <a:lnSpc>
                <a:spcPct val="100000"/>
              </a:lnSpc>
              <a:spcBef>
                <a:spcPts val="95"/>
              </a:spcBef>
            </a:pPr>
            <a:r>
              <a:rPr sz="600" spc="-30" dirty="0">
                <a:solidFill>
                  <a:srgbClr val="7F7F7F"/>
                </a:solidFill>
                <a:latin typeface="Noto Sans CJK HK"/>
                <a:cs typeface="Noto Sans CJK HK"/>
                <a:hlinkClick r:id="rId9" action="ppaction://hlinksldjump"/>
              </a:rPr>
              <a:t>附录</a:t>
            </a:r>
            <a:endParaRPr sz="600">
              <a:latin typeface="Noto Sans CJK HK"/>
              <a:cs typeface="Noto Sans CJK HK"/>
            </a:endParaRPr>
          </a:p>
        </p:txBody>
      </p:sp>
      <p:grpSp>
        <p:nvGrpSpPr>
          <p:cNvPr id="18" name="object 18"/>
          <p:cNvGrpSpPr/>
          <p:nvPr/>
        </p:nvGrpSpPr>
        <p:grpSpPr>
          <a:xfrm>
            <a:off x="0" y="50"/>
            <a:ext cx="4608195" cy="548640"/>
            <a:chOff x="0" y="50"/>
            <a:chExt cx="4608195" cy="548640"/>
          </a:xfrm>
        </p:grpSpPr>
        <p:pic>
          <p:nvPicPr>
            <p:cNvPr id="19" name="object 19"/>
            <p:cNvPicPr/>
            <p:nvPr/>
          </p:nvPicPr>
          <p:blipFill>
            <a:blip r:embed="rId10" cstate="print"/>
            <a:stretch>
              <a:fillRect/>
            </a:stretch>
          </p:blipFill>
          <p:spPr>
            <a:xfrm>
              <a:off x="3317760" y="50"/>
              <a:ext cx="921588" cy="297713"/>
            </a:xfrm>
            <a:prstGeom prst="rect">
              <a:avLst/>
            </a:prstGeom>
          </p:spPr>
        </p:pic>
        <p:pic>
          <p:nvPicPr>
            <p:cNvPr id="20" name="object 20"/>
            <p:cNvPicPr/>
            <p:nvPr/>
          </p:nvPicPr>
          <p:blipFill>
            <a:blip r:embed="rId11" cstate="print"/>
            <a:stretch>
              <a:fillRect/>
            </a:stretch>
          </p:blipFill>
          <p:spPr>
            <a:xfrm>
              <a:off x="4239348" y="50"/>
              <a:ext cx="368642" cy="297713"/>
            </a:xfrm>
            <a:prstGeom prst="rect">
              <a:avLst/>
            </a:prstGeom>
          </p:spPr>
        </p:pic>
        <p:pic>
          <p:nvPicPr>
            <p:cNvPr id="21" name="object 21"/>
            <p:cNvPicPr/>
            <p:nvPr/>
          </p:nvPicPr>
          <p:blipFill>
            <a:blip r:embed="rId12" cstate="print"/>
            <a:stretch>
              <a:fillRect/>
            </a:stretch>
          </p:blipFill>
          <p:spPr>
            <a:xfrm>
              <a:off x="0" y="297751"/>
              <a:ext cx="4604410" cy="250520"/>
            </a:xfrm>
            <a:prstGeom prst="rect">
              <a:avLst/>
            </a:prstGeom>
          </p:spPr>
        </p:pic>
      </p:grpSp>
      <p:sp>
        <p:nvSpPr>
          <p:cNvPr id="22" name="object 22"/>
          <p:cNvSpPr txBox="1"/>
          <p:nvPr/>
        </p:nvSpPr>
        <p:spPr>
          <a:xfrm>
            <a:off x="188379" y="285048"/>
            <a:ext cx="1301115" cy="244475"/>
          </a:xfrm>
          <a:prstGeom prst="rect">
            <a:avLst/>
          </a:prstGeom>
        </p:spPr>
        <p:txBody>
          <a:bodyPr vert="horz" wrap="square" lIns="0" tIns="17145" rIns="0" bIns="0" rtlCol="0">
            <a:spAutoFit/>
          </a:bodyPr>
          <a:lstStyle/>
          <a:p>
            <a:pPr marL="12700">
              <a:lnSpc>
                <a:spcPct val="100000"/>
              </a:lnSpc>
              <a:spcBef>
                <a:spcPts val="135"/>
              </a:spcBef>
            </a:pPr>
            <a:r>
              <a:rPr sz="1400" spc="-10" dirty="0">
                <a:solidFill>
                  <a:srgbClr val="FFFFFF"/>
                </a:solidFill>
                <a:latin typeface="Noto Sans CJK HK"/>
                <a:cs typeface="Noto Sans CJK HK"/>
              </a:rPr>
              <a:t>光源稳定性测试</a:t>
            </a:r>
            <a:endParaRPr sz="1400">
              <a:latin typeface="Noto Sans CJK HK"/>
              <a:cs typeface="Noto Sans CJK HK"/>
            </a:endParaRPr>
          </a:p>
        </p:txBody>
      </p:sp>
      <p:sp>
        <p:nvSpPr>
          <p:cNvPr id="23" name="object 23"/>
          <p:cNvSpPr txBox="1"/>
          <p:nvPr/>
        </p:nvSpPr>
        <p:spPr>
          <a:xfrm>
            <a:off x="347294" y="781899"/>
            <a:ext cx="3905250" cy="191770"/>
          </a:xfrm>
          <a:prstGeom prst="rect">
            <a:avLst/>
          </a:prstGeom>
        </p:spPr>
        <p:txBody>
          <a:bodyPr vert="horz" wrap="square" lIns="0" tIns="11430" rIns="0" bIns="0" rtlCol="0">
            <a:spAutoFit/>
          </a:bodyPr>
          <a:lstStyle/>
          <a:p>
            <a:pPr marL="12700">
              <a:lnSpc>
                <a:spcPct val="100000"/>
              </a:lnSpc>
              <a:spcBef>
                <a:spcPts val="90"/>
              </a:spcBef>
            </a:pPr>
            <a:r>
              <a:rPr sz="1100" spc="-25" dirty="0">
                <a:latin typeface="Noto Sans CJK HK"/>
                <a:cs typeface="Noto Sans CJK HK"/>
              </a:rPr>
              <a:t>在黑暗环境下对光源做较长时间的检测，以测量光源的稳定性：</a:t>
            </a:r>
            <a:endParaRPr sz="1100">
              <a:latin typeface="Noto Sans CJK HK"/>
              <a:cs typeface="Noto Sans CJK HK"/>
            </a:endParaRPr>
          </a:p>
        </p:txBody>
      </p:sp>
      <p:sp>
        <p:nvSpPr>
          <p:cNvPr id="25" name="object 25"/>
          <p:cNvSpPr txBox="1"/>
          <p:nvPr/>
        </p:nvSpPr>
        <p:spPr>
          <a:xfrm>
            <a:off x="704850" y="2639064"/>
            <a:ext cx="1447800" cy="150682"/>
          </a:xfrm>
          <a:prstGeom prst="rect">
            <a:avLst/>
          </a:prstGeom>
        </p:spPr>
        <p:txBody>
          <a:bodyPr vert="horz" wrap="square" lIns="0" tIns="12065" rIns="0" bIns="0" rtlCol="0">
            <a:spAutoFit/>
          </a:bodyPr>
          <a:lstStyle/>
          <a:p>
            <a:pPr marL="12700" algn="ctr">
              <a:lnSpc>
                <a:spcPct val="100000"/>
              </a:lnSpc>
              <a:spcBef>
                <a:spcPts val="95"/>
              </a:spcBef>
            </a:pPr>
            <a:r>
              <a:rPr sz="900" spc="20" dirty="0">
                <a:solidFill>
                  <a:srgbClr val="005725"/>
                </a:solidFill>
                <a:latin typeface="Noto Sans CJK HK"/>
                <a:cs typeface="Noto Sans CJK HK"/>
              </a:rPr>
              <a:t>图</a:t>
            </a:r>
            <a:r>
              <a:rPr sz="900" dirty="0">
                <a:solidFill>
                  <a:srgbClr val="005725"/>
                </a:solidFill>
                <a:latin typeface="Arial" panose="020B0604020202020204"/>
                <a:cs typeface="Arial" panose="020B0604020202020204"/>
              </a:rPr>
              <a:t>10</a:t>
            </a:r>
            <a:r>
              <a:rPr lang="en-US" sz="900" dirty="0">
                <a:solidFill>
                  <a:srgbClr val="005725"/>
                </a:solidFill>
                <a:latin typeface="Arial" panose="020B0604020202020204"/>
                <a:cs typeface="Arial" panose="020B0604020202020204"/>
              </a:rPr>
              <a:t>'</a:t>
            </a:r>
            <a:r>
              <a:rPr sz="900" dirty="0">
                <a:solidFill>
                  <a:srgbClr val="005725"/>
                </a:solidFill>
                <a:latin typeface="Arial" panose="020B0604020202020204"/>
                <a:cs typeface="Arial" panose="020B0604020202020204"/>
              </a:rPr>
              <a:t>:</a:t>
            </a:r>
            <a:r>
              <a:rPr lang="en-US" altLang="en-US" sz="900" dirty="0">
                <a:solidFill>
                  <a:srgbClr val="005725"/>
                </a:solidFill>
                <a:latin typeface="Arial" panose="020B0604020202020204"/>
                <a:cs typeface="Arial" panose="020B0604020202020204"/>
              </a:rPr>
              <a:t> </a:t>
            </a:r>
            <a:r>
              <a:rPr sz="900" spc="-10" dirty="0">
                <a:solidFill>
                  <a:srgbClr val="005725"/>
                </a:solidFill>
                <a:latin typeface="Arial" panose="020B0604020202020204"/>
                <a:cs typeface="Arial" panose="020B0604020202020204"/>
              </a:rPr>
              <a:t> </a:t>
            </a:r>
            <a:r>
              <a:rPr sz="900" spc="-20" dirty="0" err="1">
                <a:latin typeface="Noto Sans CJK HK"/>
                <a:cs typeface="Noto Sans CJK HK"/>
              </a:rPr>
              <a:t>衰减后稳定性</a:t>
            </a:r>
            <a:r>
              <a:rPr lang="zh-CN" altLang="en-US" sz="900" spc="-20" dirty="0">
                <a:latin typeface="Noto Sans CJK HK"/>
                <a:cs typeface="Noto Sans CJK HK"/>
              </a:rPr>
              <a:t>纵坐标</a:t>
            </a:r>
            <a:endParaRPr sz="900" spc="-20" dirty="0">
              <a:latin typeface="Noto Sans CJK HK"/>
              <a:cs typeface="Noto Sans CJK HK"/>
            </a:endParaRPr>
          </a:p>
        </p:txBody>
      </p:sp>
      <p:grpSp>
        <p:nvGrpSpPr>
          <p:cNvPr id="28" name="object 28"/>
          <p:cNvGrpSpPr/>
          <p:nvPr/>
        </p:nvGrpSpPr>
        <p:grpSpPr>
          <a:xfrm>
            <a:off x="0" y="3328111"/>
            <a:ext cx="4608195" cy="128270"/>
            <a:chOff x="0" y="3328111"/>
            <a:chExt cx="4608195" cy="128270"/>
          </a:xfrm>
        </p:grpSpPr>
        <p:sp>
          <p:nvSpPr>
            <p:cNvPr id="29" name="object 29"/>
            <p:cNvSpPr/>
            <p:nvPr/>
          </p:nvSpPr>
          <p:spPr>
            <a:xfrm>
              <a:off x="0" y="3328111"/>
              <a:ext cx="2304415" cy="128270"/>
            </a:xfrm>
            <a:custGeom>
              <a:avLst/>
              <a:gdLst/>
              <a:ahLst/>
              <a:cxnLst/>
              <a:rect l="l" t="t" r="r" b="b"/>
              <a:pathLst>
                <a:path w="2304415" h="128270">
                  <a:moveTo>
                    <a:pt x="2304008" y="0"/>
                  </a:moveTo>
                  <a:lnTo>
                    <a:pt x="1152004" y="0"/>
                  </a:lnTo>
                  <a:lnTo>
                    <a:pt x="0" y="0"/>
                  </a:lnTo>
                  <a:lnTo>
                    <a:pt x="0" y="127939"/>
                  </a:lnTo>
                  <a:lnTo>
                    <a:pt x="1152004" y="127939"/>
                  </a:lnTo>
                  <a:lnTo>
                    <a:pt x="2304008" y="127939"/>
                  </a:lnTo>
                  <a:lnTo>
                    <a:pt x="2304008" y="0"/>
                  </a:lnTo>
                  <a:close/>
                </a:path>
              </a:pathLst>
            </a:custGeom>
            <a:solidFill>
              <a:srgbClr val="000000"/>
            </a:solidFill>
          </p:spPr>
          <p:txBody>
            <a:bodyPr wrap="square" lIns="0" tIns="0" rIns="0" bIns="0" rtlCol="0"/>
            <a:lstStyle/>
            <a:p>
              <a:endParaRPr/>
            </a:p>
          </p:txBody>
        </p:sp>
        <p:sp>
          <p:nvSpPr>
            <p:cNvPr id="30" name="object 30"/>
            <p:cNvSpPr/>
            <p:nvPr/>
          </p:nvSpPr>
          <p:spPr>
            <a:xfrm>
              <a:off x="2303995" y="3328111"/>
              <a:ext cx="2304415" cy="128270"/>
            </a:xfrm>
            <a:custGeom>
              <a:avLst/>
              <a:gdLst/>
              <a:ahLst/>
              <a:cxnLst/>
              <a:rect l="l" t="t" r="r" b="b"/>
              <a:pathLst>
                <a:path w="2304415" h="128270">
                  <a:moveTo>
                    <a:pt x="2303996" y="0"/>
                  </a:moveTo>
                  <a:lnTo>
                    <a:pt x="1920024" y="0"/>
                  </a:lnTo>
                  <a:lnTo>
                    <a:pt x="0" y="0"/>
                  </a:lnTo>
                  <a:lnTo>
                    <a:pt x="0" y="127939"/>
                  </a:lnTo>
                  <a:lnTo>
                    <a:pt x="1920024" y="127939"/>
                  </a:lnTo>
                  <a:lnTo>
                    <a:pt x="2303996" y="127939"/>
                  </a:lnTo>
                  <a:lnTo>
                    <a:pt x="2303996" y="0"/>
                  </a:lnTo>
                  <a:close/>
                </a:path>
              </a:pathLst>
            </a:custGeom>
            <a:solidFill>
              <a:srgbClr val="005725"/>
            </a:solidFill>
          </p:spPr>
          <p:txBody>
            <a:bodyPr wrap="square" lIns="0" tIns="0" rIns="0" bIns="0" rtlCol="0"/>
            <a:lstStyle/>
            <a:p>
              <a:endParaRPr/>
            </a:p>
          </p:txBody>
        </p:sp>
      </p:grpSp>
      <p:sp>
        <p:nvSpPr>
          <p:cNvPr id="31" name="object 31"/>
          <p:cNvSpPr txBox="1">
            <a:spLocks noGrp="1"/>
          </p:cNvSpPr>
          <p:nvPr>
            <p:ph type="dt" sz="half" idx="6"/>
          </p:nvPr>
        </p:nvSpPr>
        <p:spPr>
          <a:prstGeom prst="rect">
            <a:avLst/>
          </a:prstGeom>
        </p:spPr>
        <p:txBody>
          <a:bodyPr vert="horz" wrap="square" lIns="0" tIns="10795" rIns="0" bIns="0" rtlCol="0">
            <a:spAutoFit/>
          </a:bodyPr>
          <a:lstStyle/>
          <a:p>
            <a:pPr marL="12700">
              <a:lnSpc>
                <a:spcPct val="100000"/>
              </a:lnSpc>
              <a:spcBef>
                <a:spcPts val="85"/>
              </a:spcBef>
            </a:pPr>
            <a:r>
              <a:rPr spc="25" dirty="0"/>
              <a:t>设计性实验  结题答辩</a:t>
            </a:r>
          </a:p>
        </p:txBody>
      </p:sp>
      <p:sp>
        <p:nvSpPr>
          <p:cNvPr id="32" name="object 32"/>
          <p:cNvSpPr txBox="1">
            <a:spLocks noGrp="1"/>
          </p:cNvSpPr>
          <p:nvPr>
            <p:ph type="ftr" sz="quarter" idx="5"/>
          </p:nvPr>
        </p:nvSpPr>
        <p:spPr>
          <a:prstGeom prst="rect">
            <a:avLst/>
          </a:prstGeom>
        </p:spPr>
        <p:txBody>
          <a:bodyPr vert="horz" wrap="square" lIns="0" tIns="5080" rIns="0" bIns="0" rtlCol="0">
            <a:spAutoFit/>
          </a:bodyPr>
          <a:lstStyle/>
          <a:p>
            <a:pPr marL="12700">
              <a:lnSpc>
                <a:spcPct val="100000"/>
              </a:lnSpc>
              <a:spcBef>
                <a:spcPts val="40"/>
              </a:spcBef>
            </a:pPr>
            <a:r>
              <a:rPr dirty="0"/>
              <a:t>2nd</a:t>
            </a:r>
            <a:r>
              <a:rPr spc="-35" dirty="0"/>
              <a:t> </a:t>
            </a:r>
            <a:r>
              <a:rPr dirty="0"/>
              <a:t>July</a:t>
            </a:r>
            <a:r>
              <a:rPr spc="-30" dirty="0"/>
              <a:t> </a:t>
            </a:r>
            <a:r>
              <a:rPr spc="-20" dirty="0"/>
              <a:t>2024</a:t>
            </a:r>
          </a:p>
        </p:txBody>
      </p:sp>
      <p:sp>
        <p:nvSpPr>
          <p:cNvPr id="33" name="object 33"/>
          <p:cNvSpPr txBox="1"/>
          <p:nvPr/>
        </p:nvSpPr>
        <p:spPr>
          <a:xfrm>
            <a:off x="2719908" y="3329735"/>
            <a:ext cx="1088390" cy="120650"/>
          </a:xfrm>
          <a:prstGeom prst="rect">
            <a:avLst/>
          </a:prstGeom>
        </p:spPr>
        <p:txBody>
          <a:bodyPr vert="horz" wrap="square" lIns="0" tIns="10795" rIns="0" bIns="0" rtlCol="0">
            <a:spAutoFit/>
          </a:bodyPr>
          <a:lstStyle/>
          <a:p>
            <a:pPr marL="12700">
              <a:lnSpc>
                <a:spcPct val="100000"/>
              </a:lnSpc>
              <a:spcBef>
                <a:spcPts val="85"/>
              </a:spcBef>
            </a:pPr>
            <a:r>
              <a:rPr sz="600" spc="-15" dirty="0">
                <a:solidFill>
                  <a:srgbClr val="FFFFFF"/>
                </a:solidFill>
                <a:latin typeface="Noto Sans CJK HK"/>
                <a:cs typeface="Noto Sans CJK HK"/>
                <a:hlinkClick r:id="rId13" action="ppaction://hlinksldjump"/>
              </a:rPr>
              <a:t>基于锁相放大器的弱光信号探测</a:t>
            </a:r>
            <a:endParaRPr sz="600">
              <a:latin typeface="Noto Sans CJK HK"/>
              <a:cs typeface="Noto Sans CJK HK"/>
            </a:endParaRPr>
          </a:p>
        </p:txBody>
      </p:sp>
      <p:sp>
        <p:nvSpPr>
          <p:cNvPr id="34" name="object 34"/>
          <p:cNvSpPr txBox="1">
            <a:spLocks noGrp="1"/>
          </p:cNvSpPr>
          <p:nvPr>
            <p:ph type="sldNum" sz="quarter" idx="7"/>
          </p:nvPr>
        </p:nvSpPr>
        <p:spPr>
          <a:xfrm>
            <a:off x="4259008" y="3335256"/>
            <a:ext cx="283210" cy="97155"/>
          </a:xfrm>
          <a:prstGeom prst="rect">
            <a:avLst/>
          </a:prstGeom>
        </p:spPr>
        <p:txBody>
          <a:bodyPr vert="horz" wrap="square" lIns="0" tIns="5080" rIns="0" bIns="0" rtlCol="0">
            <a:spAutoFit/>
          </a:bodyPr>
          <a:lstStyle/>
          <a:p>
            <a:pPr marL="38100">
              <a:lnSpc>
                <a:spcPct val="100000"/>
              </a:lnSpc>
              <a:spcBef>
                <a:spcPts val="40"/>
              </a:spcBef>
            </a:pPr>
            <a:r>
              <a:rPr dirty="0"/>
              <a:t>1</a:t>
            </a:r>
            <a:r>
              <a:rPr lang="en-US" dirty="0"/>
              <a:t>5</a:t>
            </a:r>
            <a:r>
              <a:rPr spc="-15" dirty="0"/>
              <a:t> </a:t>
            </a:r>
            <a:r>
              <a:rPr dirty="0"/>
              <a:t>/</a:t>
            </a:r>
            <a:r>
              <a:rPr spc="-10" dirty="0"/>
              <a:t> </a:t>
            </a:r>
            <a:r>
              <a:rPr lang="en-US" spc="-10" dirty="0"/>
              <a:t>33</a:t>
            </a:r>
          </a:p>
        </p:txBody>
      </p:sp>
      <mc:AlternateContent xmlns:mc="http://schemas.openxmlformats.org/markup-compatibility/2006" xmlns:a14="http://schemas.microsoft.com/office/drawing/2010/main">
        <mc:Choice Requires="a14">
          <p:sp>
            <p:nvSpPr>
              <p:cNvPr id="35" name="文本框 34"/>
              <p:cNvSpPr txBox="1"/>
              <p:nvPr/>
            </p:nvSpPr>
            <p:spPr>
              <a:xfrm>
                <a:off x="2381250" y="1349375"/>
                <a:ext cx="2299970" cy="1094105"/>
              </a:xfrm>
              <a:prstGeom prst="rect">
                <a:avLst/>
              </a:prstGeom>
              <a:noFill/>
            </p:spPr>
            <p:txBody>
              <a:bodyPr wrap="square" rtlCol="0">
                <a:noAutofit/>
              </a:bodyPr>
              <a:lstStyle/>
              <a:p>
                <a:r>
                  <a:rPr lang="zh-CN" altLang="en-US" sz="1100" b="1"/>
                  <a:t>均值：</a:t>
                </a:r>
              </a:p>
              <a:p>
                <a:pPr algn="ctr"/>
                <a14:m>
                  <m:oMath xmlns:m="http://schemas.openxmlformats.org/officeDocument/2006/math">
                    <m:r>
                      <m:rPr>
                        <m:brk/>
                      </m:rPr>
                      <a:rPr kumimoji="0" sz="1100" b="0" i="1" u="none" strike="noStrike" kern="0" cap="none" spc="0" normalizeH="0" baseline="0" noProof="1" dirty="0">
                        <a:latin typeface="Cambria Math" panose="02040503050406030204" pitchFamily="18" charset="0"/>
                        <a:ea typeface="Arial" panose="020B0604020202020204" pitchFamily="34" charset="0"/>
                        <a:cs typeface="Times New Roman" panose="02020603050405020304"/>
                      </a:rPr>
                      <m:t>𝑁</m:t>
                    </m:r>
                    <m:r>
                      <a:rPr kumimoji="0" sz="1100" b="0" i="1" u="none" strike="noStrike" kern="0" cap="none" spc="0" normalizeH="0" baseline="0" noProof="1" dirty="0">
                        <a:latin typeface="Cambria Math" panose="02040503050406030204" pitchFamily="18" charset="0"/>
                        <a:ea typeface="Arial" panose="020B0604020202020204" pitchFamily="34" charset="0"/>
                        <a:cs typeface="Times New Roman" panose="02020603050405020304"/>
                      </a:rPr>
                      <m:t>=</m:t>
                    </m:r>
                  </m:oMath>
                </a14:m>
                <a:r>
                  <a:rPr kumimoji="0" sz="1100" b="0" i="1" u="none" strike="noStrike" kern="0" cap="none" spc="0" normalizeH="0" baseline="0" noProof="1">
                    <a:latin typeface="Times New Roman" panose="02020603050405020304"/>
                    <a:ea typeface="Arial" panose="020B0604020202020204" pitchFamily="34" charset="0"/>
                    <a:cs typeface="Times New Roman" panose="02020603050405020304"/>
                  </a:rPr>
                  <a:t> 16.916</a:t>
                </a:r>
                <a:r>
                  <a:rPr lang="en-US" altLang="zh-CN" sz="1100"/>
                  <a:t> </a:t>
                </a:r>
                <a:r>
                  <a:rPr kumimoji="0" lang="en-US" altLang="en-US" sz="1100" b="0" i="1" u="none" strike="noStrike" kern="0" cap="none" spc="0" normalizeH="0" baseline="0" noProof="1">
                    <a:latin typeface="Times New Roman" panose="02020603050405020304"/>
                    <a:ea typeface="Arial" panose="020B0604020202020204" pitchFamily="34" charset="0"/>
                    <a:cs typeface="Times New Roman" panose="02020603050405020304"/>
                    <a:sym typeface="+mn-ea"/>
                  </a:rPr>
                  <a:t> </a:t>
                </a:r>
                <a14:m>
                  <m:oMath xmlns:m="http://schemas.openxmlformats.org/officeDocument/2006/math">
                    <m:r>
                      <a:rPr kumimoji="0" lang="en-US" sz="1400" b="0" i="1" u="none" strike="noStrike" kern="0" cap="none" spc="0" normalizeH="0" baseline="-10000" noProof="1" dirty="0">
                        <a:latin typeface="Cambria Math" panose="02040503050406030204" pitchFamily="18" charset="0"/>
                        <a:ea typeface="Arial" panose="020B0604020202020204" pitchFamily="34" charset="0"/>
                        <a:cs typeface="Times New Roman" panose="02020603050405020304"/>
                        <a:sym typeface="+mn-ea"/>
                      </a:rPr>
                      <m:t>𝑛</m:t>
                    </m:r>
                    <m:r>
                      <m:rPr>
                        <m:brk/>
                      </m:rPr>
                      <a:rPr kumimoji="0" lang="en-US" sz="1400" b="0" i="1" u="none" strike="noStrike" kern="0" cap="none" spc="0" normalizeH="0" baseline="-10000" noProof="1" dirty="0">
                        <a:latin typeface="Cambria Math" panose="02040503050406030204" pitchFamily="18" charset="0"/>
                        <a:ea typeface="Arial" panose="020B0604020202020204" pitchFamily="34" charset="0"/>
                        <a:cs typeface="Times New Roman" panose="02020603050405020304"/>
                      </a:rPr>
                      <m:t>𝑊</m:t>
                    </m:r>
                  </m:oMath>
                </a14:m>
                <a:endParaRPr kumimoji="0" lang="en-US" sz="1400" b="0" i="1" u="none" strike="noStrike" kern="0" cap="none" spc="0" normalizeH="0" baseline="-10000" noProof="1">
                  <a:latin typeface="Times New Roman" panose="02020603050405020304"/>
                  <a:ea typeface="Arial" panose="020B0604020202020204" pitchFamily="34" charset="0"/>
                  <a:cs typeface="Times New Roman" panose="02020603050405020304"/>
                </a:endParaRPr>
              </a:p>
              <a:p>
                <a:pPr algn="ctr"/>
                <a:endParaRPr kumimoji="0" lang="en-US" sz="1400" b="0" i="1" u="none" strike="noStrike" kern="0" cap="none" spc="0" normalizeH="0" baseline="-10000" noProof="1">
                  <a:latin typeface="Times New Roman" panose="02020603050405020304"/>
                  <a:ea typeface="Arial" panose="020B0604020202020204" pitchFamily="34" charset="0"/>
                  <a:cs typeface="Times New Roman" panose="02020603050405020304"/>
                </a:endParaRPr>
              </a:p>
              <a:p>
                <a:endParaRPr kumimoji="0" lang="en-US" altLang="zh-CN" sz="1400" b="0" i="1" u="none" strike="noStrike" kern="0" cap="none" spc="0" normalizeH="0" baseline="-10000" noProof="1">
                  <a:latin typeface="Times New Roman" panose="02020603050405020304"/>
                  <a:ea typeface="Arial" panose="020B0604020202020204" pitchFamily="34" charset="0"/>
                  <a:cs typeface="Times New Roman" panose="02020603050405020304"/>
                </a:endParaRPr>
              </a:p>
              <a:p>
                <a:r>
                  <a:rPr lang="zh-CN" altLang="en-US" sz="1100" b="1"/>
                  <a:t>标准差：</a:t>
                </a:r>
              </a:p>
              <a:p>
                <a:pPr marL="0" marR="0" algn="ctr" rtl="0" eaLnBrk="1" fontAlgn="auto" latinLnBrk="0" hangingPunct="1">
                  <a:buClrTx/>
                  <a:buSzTx/>
                  <a:buFontTx/>
                  <a:buNone/>
                </a:pPr>
                <a14:m>
                  <m:oMath xmlns:m="http://schemas.openxmlformats.org/officeDocument/2006/math">
                    <m:r>
                      <a:rPr lang="en-US" altLang="zh-CN" sz="1100" i="1">
                        <a:latin typeface="Cambria Math" panose="02040503050406030204" pitchFamily="18" charset="0"/>
                        <a:cs typeface="Cambria Math" panose="02040503050406030204" pitchFamily="18" charset="0"/>
                      </a:rPr>
                      <m:t>𝜎</m:t>
                    </m:r>
                    <m:r>
                      <m:rPr>
                        <m:brk/>
                      </m:rPr>
                      <a:rPr lang="en-US" altLang="zh-CN" sz="1100" i="1">
                        <a:latin typeface="Cambria Math" panose="02040503050406030204" pitchFamily="18" charset="0"/>
                        <a:cs typeface="Cambria Math" panose="02040503050406030204" pitchFamily="18" charset="0"/>
                      </a:rPr>
                      <m:t>=</m:t>
                    </m:r>
                  </m:oMath>
                </a14:m>
                <a:r>
                  <a:rPr lang="en-US" altLang="zh-CN" sz="1100" i="1">
                    <a:latin typeface="Cambria Math" panose="02040503050406030204" pitchFamily="18" charset="0"/>
                    <a:cs typeface="Cambria Math" panose="02040503050406030204" pitchFamily="18" charset="0"/>
                  </a:rPr>
                  <a:t> </a:t>
                </a:r>
                <a:r>
                  <a:rPr kumimoji="0" sz="1100" b="0" i="1" u="none" strike="noStrike" kern="0" cap="none" spc="0" normalizeH="0" baseline="0" noProof="1">
                    <a:latin typeface="Times New Roman" panose="02020603050405020304"/>
                    <a:ea typeface="Arial" panose="020B0604020202020204" pitchFamily="34" charset="0"/>
                    <a:cs typeface="Times New Roman" panose="02020603050405020304"/>
                  </a:rPr>
                  <a:t>2.1321</a:t>
                </a:r>
                <a:r>
                  <a:rPr lang="en-US" altLang="zh-CN" sz="1100" i="1">
                    <a:latin typeface="Cambria Math" panose="02040503050406030204" pitchFamily="18" charset="0"/>
                    <a:cs typeface="Cambria Math" panose="02040503050406030204" pitchFamily="18" charset="0"/>
                  </a:rPr>
                  <a:t> </a:t>
                </a:r>
                <a14:m>
                  <m:oMath xmlns:m="http://schemas.openxmlformats.org/officeDocument/2006/math">
                    <m:r>
                      <a:rPr kumimoji="0" lang="en-US" sz="1400" b="0" i="1" u="none" strike="noStrike" kern="0" cap="none" spc="0" normalizeH="0" baseline="-10000" noProof="1" dirty="0">
                        <a:latin typeface="Cambria Math" panose="02040503050406030204" pitchFamily="18" charset="0"/>
                        <a:ea typeface="Arial" panose="020B0604020202020204" pitchFamily="34" charset="0"/>
                        <a:cs typeface="Times New Roman" panose="02020603050405020304"/>
                        <a:sym typeface="+mn-ea"/>
                      </a:rPr>
                      <m:t>𝑛</m:t>
                    </m:r>
                    <m:r>
                      <m:rPr>
                        <m:brk/>
                      </m:rPr>
                      <a:rPr kumimoji="0" lang="en-US" sz="1400" b="0" i="1" u="none" strike="noStrike" kern="0" cap="none" spc="0" normalizeH="0" baseline="-10000" noProof="1" dirty="0">
                        <a:latin typeface="Cambria Math" panose="02040503050406030204" pitchFamily="18" charset="0"/>
                        <a:ea typeface="Arial" panose="020B0604020202020204" pitchFamily="34" charset="0"/>
                        <a:cs typeface="Times New Roman" panose="02020603050405020304"/>
                      </a:rPr>
                      <m:t>𝑊</m:t>
                    </m:r>
                  </m:oMath>
                </a14:m>
                <a:endParaRPr kumimoji="0" lang="en-US" sz="1400" b="0" i="1" u="none" strike="noStrike" kern="0" cap="none" spc="0" normalizeH="0" baseline="-10000" noProof="1">
                  <a:latin typeface="Times New Roman" panose="02020603050405020304"/>
                  <a:ea typeface="Arial" panose="020B0604020202020204" pitchFamily="34" charset="0"/>
                  <a:cs typeface="Times New Roman" panose="02020603050405020304"/>
                </a:endParaRPr>
              </a:p>
            </p:txBody>
          </p:sp>
        </mc:Choice>
        <mc:Fallback xmlns="">
          <p:sp>
            <p:nvSpPr>
              <p:cNvPr id="35" name="文本框 34"/>
              <p:cNvSpPr txBox="1">
                <a:spLocks noRot="1" noChangeAspect="1" noMove="1" noResize="1" noEditPoints="1" noAdjustHandles="1" noChangeArrowheads="1" noChangeShapeType="1" noTextEdit="1"/>
              </p:cNvSpPr>
              <p:nvPr/>
            </p:nvSpPr>
            <p:spPr>
              <a:xfrm>
                <a:off x="2381250" y="1349375"/>
                <a:ext cx="2299970" cy="1094105"/>
              </a:xfrm>
              <a:prstGeom prst="rect">
                <a:avLst/>
              </a:prstGeom>
              <a:blipFill rotWithShape="1">
                <a:blip r:embed="rId14"/>
                <a:stretch>
                  <a:fillRect/>
                </a:stretch>
              </a:blipFill>
            </p:spPr>
            <p:txBody>
              <a:bodyPr/>
              <a:lstStyle/>
              <a:p>
                <a:r>
                  <a:rPr lang="zh-CN" altLang="en-US">
                    <a:noFill/>
                  </a:rPr>
                  <a:t> </a:t>
                </a:r>
              </a:p>
            </p:txBody>
          </p:sp>
        </mc:Fallback>
      </mc:AlternateContent>
      <p:pic>
        <p:nvPicPr>
          <p:cNvPr id="37" name="图片 36"/>
          <p:cNvPicPr/>
          <p:nvPr/>
        </p:nvPicPr>
        <p:blipFill>
          <a:blip r:embed="rId15"/>
        </p:blipFill>
        <p:spPr>
          <a:xfrm>
            <a:off x="424815" y="1090295"/>
            <a:ext cx="1798320" cy="1440180"/>
          </a:xfrm>
          <a:prstGeom prst="rect">
            <a:avLst/>
          </a:prstGeom>
        </p:spPr>
      </p:pic>
    </p:spTree>
  </p:cSld>
  <p:clrMapOvr>
    <a:masterClrMapping/>
  </p:clrMapOvr>
  <p:transition>
    <p:cu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5300" y="-11729"/>
            <a:ext cx="329565" cy="116839"/>
          </a:xfrm>
          <a:prstGeom prst="rect">
            <a:avLst/>
          </a:prstGeom>
        </p:spPr>
        <p:txBody>
          <a:bodyPr vert="horz" wrap="square" lIns="0" tIns="12065" rIns="0" bIns="0" rtlCol="0">
            <a:spAutoFit/>
          </a:bodyPr>
          <a:lstStyle/>
          <a:p>
            <a:pPr marL="12700">
              <a:lnSpc>
                <a:spcPct val="100000"/>
              </a:lnSpc>
              <a:spcBef>
                <a:spcPts val="95"/>
              </a:spcBef>
            </a:pPr>
            <a:r>
              <a:rPr sz="600" spc="-20" dirty="0">
                <a:solidFill>
                  <a:srgbClr val="7F7F7F"/>
                </a:solidFill>
                <a:latin typeface="Noto Sans CJK HK"/>
                <a:cs typeface="Noto Sans CJK HK"/>
                <a:hlinkClick r:id="rId2" action="ppaction://hlinksldjump"/>
              </a:rPr>
              <a:t>实验背景</a:t>
            </a:r>
            <a:endParaRPr sz="600">
              <a:latin typeface="Noto Sans CJK HK"/>
              <a:cs typeface="Noto Sans CJK HK"/>
            </a:endParaRPr>
          </a:p>
        </p:txBody>
      </p:sp>
      <p:pic>
        <p:nvPicPr>
          <p:cNvPr id="3" name="object 3"/>
          <p:cNvPicPr/>
          <p:nvPr/>
        </p:nvPicPr>
        <p:blipFill>
          <a:blip r:embed="rId3" cstate="print"/>
          <a:stretch>
            <a:fillRect/>
          </a:stretch>
        </p:blipFill>
        <p:spPr>
          <a:xfrm>
            <a:off x="840000" y="103148"/>
            <a:ext cx="242662" cy="87862"/>
          </a:xfrm>
          <a:prstGeom prst="rect">
            <a:avLst/>
          </a:prstGeom>
        </p:spPr>
      </p:pic>
      <p:sp>
        <p:nvSpPr>
          <p:cNvPr id="4" name="object 4"/>
          <p:cNvSpPr txBox="1"/>
          <p:nvPr/>
        </p:nvSpPr>
        <p:spPr>
          <a:xfrm>
            <a:off x="817181" y="-11729"/>
            <a:ext cx="329565" cy="116839"/>
          </a:xfrm>
          <a:prstGeom prst="rect">
            <a:avLst/>
          </a:prstGeom>
        </p:spPr>
        <p:txBody>
          <a:bodyPr vert="horz" wrap="square" lIns="0" tIns="12065" rIns="0" bIns="0" rtlCol="0">
            <a:spAutoFit/>
          </a:bodyPr>
          <a:lstStyle/>
          <a:p>
            <a:pPr marL="12700">
              <a:lnSpc>
                <a:spcPct val="100000"/>
              </a:lnSpc>
              <a:spcBef>
                <a:spcPts val="95"/>
              </a:spcBef>
            </a:pPr>
            <a:r>
              <a:rPr sz="600" spc="-20" dirty="0">
                <a:solidFill>
                  <a:srgbClr val="7F7F7F"/>
                </a:solidFill>
                <a:latin typeface="Noto Sans CJK HK"/>
                <a:cs typeface="Noto Sans CJK HK"/>
                <a:hlinkClick r:id="rId4" action="ppaction://hlinksldjump"/>
              </a:rPr>
              <a:t>实验原理</a:t>
            </a:r>
            <a:endParaRPr sz="600">
              <a:latin typeface="Noto Sans CJK HK"/>
              <a:cs typeface="Noto Sans CJK HK"/>
            </a:endParaRPr>
          </a:p>
        </p:txBody>
      </p:sp>
      <p:pic>
        <p:nvPicPr>
          <p:cNvPr id="5" name="object 5"/>
          <p:cNvPicPr/>
          <p:nvPr/>
        </p:nvPicPr>
        <p:blipFill>
          <a:blip r:embed="rId5" cstate="print"/>
          <a:stretch>
            <a:fillRect/>
          </a:stretch>
        </p:blipFill>
        <p:spPr>
          <a:xfrm>
            <a:off x="1561880" y="103148"/>
            <a:ext cx="192256" cy="181474"/>
          </a:xfrm>
          <a:prstGeom prst="rect">
            <a:avLst/>
          </a:prstGeom>
        </p:spPr>
      </p:pic>
      <p:sp>
        <p:nvSpPr>
          <p:cNvPr id="6" name="object 6"/>
          <p:cNvSpPr txBox="1"/>
          <p:nvPr/>
        </p:nvSpPr>
        <p:spPr>
          <a:xfrm>
            <a:off x="1539062" y="-11729"/>
            <a:ext cx="329565" cy="116839"/>
          </a:xfrm>
          <a:prstGeom prst="rect">
            <a:avLst/>
          </a:prstGeom>
        </p:spPr>
        <p:txBody>
          <a:bodyPr vert="horz" wrap="square" lIns="0" tIns="12065" rIns="0" bIns="0" rtlCol="0">
            <a:spAutoFit/>
          </a:bodyPr>
          <a:lstStyle/>
          <a:p>
            <a:pPr marL="12700">
              <a:lnSpc>
                <a:spcPct val="100000"/>
              </a:lnSpc>
              <a:spcBef>
                <a:spcPts val="95"/>
              </a:spcBef>
            </a:pPr>
            <a:r>
              <a:rPr sz="600" spc="-20" dirty="0">
                <a:solidFill>
                  <a:srgbClr val="FFFFFF"/>
                </a:solidFill>
                <a:latin typeface="Noto Sans CJK HK"/>
                <a:cs typeface="Noto Sans CJK HK"/>
                <a:hlinkClick r:id="rId6" action="ppaction://hlinksldjump"/>
              </a:rPr>
              <a:t>实验方案</a:t>
            </a:r>
            <a:endParaRPr sz="600">
              <a:latin typeface="Noto Sans CJK HK"/>
              <a:cs typeface="Noto Sans CJK HK"/>
            </a:endParaRPr>
          </a:p>
        </p:txBody>
      </p:sp>
      <p:grpSp>
        <p:nvGrpSpPr>
          <p:cNvPr id="7" name="object 7"/>
          <p:cNvGrpSpPr/>
          <p:nvPr/>
        </p:nvGrpSpPr>
        <p:grpSpPr>
          <a:xfrm>
            <a:off x="2283752" y="103139"/>
            <a:ext cx="41275" cy="88265"/>
            <a:chOff x="2283752" y="103139"/>
            <a:chExt cx="41275" cy="88265"/>
          </a:xfrm>
        </p:grpSpPr>
        <p:sp>
          <p:nvSpPr>
            <p:cNvPr id="8" name="object 8"/>
            <p:cNvSpPr/>
            <p:nvPr/>
          </p:nvSpPr>
          <p:spPr>
            <a:xfrm>
              <a:off x="2286292" y="105679"/>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7F7F"/>
              </a:solidFill>
            </a:ln>
          </p:spPr>
          <p:txBody>
            <a:bodyPr wrap="square" lIns="0" tIns="0" rIns="0" bIns="0" rtlCol="0"/>
            <a:lstStyle/>
            <a:p>
              <a:endParaRPr/>
            </a:p>
          </p:txBody>
        </p:sp>
        <p:sp>
          <p:nvSpPr>
            <p:cNvPr id="9" name="object 9"/>
            <p:cNvSpPr/>
            <p:nvPr/>
          </p:nvSpPr>
          <p:spPr>
            <a:xfrm>
              <a:off x="2286292" y="152478"/>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7F7F"/>
              </a:solidFill>
            </a:ln>
          </p:spPr>
          <p:txBody>
            <a:bodyPr wrap="square" lIns="0" tIns="0" rIns="0" bIns="0" rtlCol="0"/>
            <a:lstStyle/>
            <a:p>
              <a:endParaRPr/>
            </a:p>
          </p:txBody>
        </p:sp>
      </p:grpSp>
      <p:sp>
        <p:nvSpPr>
          <p:cNvPr id="10" name="object 10"/>
          <p:cNvSpPr txBox="1"/>
          <p:nvPr/>
        </p:nvSpPr>
        <p:spPr>
          <a:xfrm>
            <a:off x="2260930" y="-11729"/>
            <a:ext cx="329565" cy="116839"/>
          </a:xfrm>
          <a:prstGeom prst="rect">
            <a:avLst/>
          </a:prstGeom>
        </p:spPr>
        <p:txBody>
          <a:bodyPr vert="horz" wrap="square" lIns="0" tIns="12065" rIns="0" bIns="0" rtlCol="0">
            <a:spAutoFit/>
          </a:bodyPr>
          <a:lstStyle/>
          <a:p>
            <a:pPr marL="12700">
              <a:lnSpc>
                <a:spcPct val="100000"/>
              </a:lnSpc>
              <a:spcBef>
                <a:spcPts val="95"/>
              </a:spcBef>
            </a:pPr>
            <a:r>
              <a:rPr sz="600" spc="-20" dirty="0">
                <a:solidFill>
                  <a:srgbClr val="7F7F7F"/>
                </a:solidFill>
                <a:latin typeface="Noto Sans CJK HK"/>
                <a:cs typeface="Noto Sans CJK HK"/>
                <a:hlinkClick r:id="rId7" action="ppaction://hlinksldjump"/>
              </a:rPr>
              <a:t>总结展望</a:t>
            </a:r>
            <a:endParaRPr sz="600">
              <a:latin typeface="Noto Sans CJK HK"/>
              <a:cs typeface="Noto Sans CJK HK"/>
            </a:endParaRPr>
          </a:p>
        </p:txBody>
      </p:sp>
      <p:grpSp>
        <p:nvGrpSpPr>
          <p:cNvPr id="11" name="object 11"/>
          <p:cNvGrpSpPr/>
          <p:nvPr/>
        </p:nvGrpSpPr>
        <p:grpSpPr>
          <a:xfrm>
            <a:off x="3005620" y="103139"/>
            <a:ext cx="243204" cy="41275"/>
            <a:chOff x="3005620" y="103139"/>
            <a:chExt cx="243204" cy="41275"/>
          </a:xfrm>
        </p:grpSpPr>
        <p:sp>
          <p:nvSpPr>
            <p:cNvPr id="12" name="object 12"/>
            <p:cNvSpPr/>
            <p:nvPr/>
          </p:nvSpPr>
          <p:spPr>
            <a:xfrm>
              <a:off x="3008160" y="105679"/>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7F7F"/>
              </a:solidFill>
            </a:ln>
          </p:spPr>
          <p:txBody>
            <a:bodyPr wrap="square" lIns="0" tIns="0" rIns="0" bIns="0" rtlCol="0"/>
            <a:lstStyle/>
            <a:p>
              <a:endParaRPr/>
            </a:p>
          </p:txBody>
        </p:sp>
        <p:sp>
          <p:nvSpPr>
            <p:cNvPr id="13" name="object 13"/>
            <p:cNvSpPr/>
            <p:nvPr/>
          </p:nvSpPr>
          <p:spPr>
            <a:xfrm>
              <a:off x="3058566" y="105679"/>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7F7F"/>
              </a:solidFill>
            </a:ln>
          </p:spPr>
          <p:txBody>
            <a:bodyPr wrap="square" lIns="0" tIns="0" rIns="0" bIns="0" rtlCol="0"/>
            <a:lstStyle/>
            <a:p>
              <a:endParaRPr/>
            </a:p>
          </p:txBody>
        </p:sp>
        <p:sp>
          <p:nvSpPr>
            <p:cNvPr id="14" name="object 14"/>
            <p:cNvSpPr/>
            <p:nvPr/>
          </p:nvSpPr>
          <p:spPr>
            <a:xfrm>
              <a:off x="3108959" y="105679"/>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7F7F"/>
              </a:solidFill>
            </a:ln>
          </p:spPr>
          <p:txBody>
            <a:bodyPr wrap="square" lIns="0" tIns="0" rIns="0" bIns="0" rtlCol="0"/>
            <a:lstStyle/>
            <a:p>
              <a:endParaRPr/>
            </a:p>
          </p:txBody>
        </p:sp>
        <p:sp>
          <p:nvSpPr>
            <p:cNvPr id="15" name="object 15"/>
            <p:cNvSpPr/>
            <p:nvPr/>
          </p:nvSpPr>
          <p:spPr>
            <a:xfrm>
              <a:off x="3159366" y="105679"/>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7F7F"/>
              </a:solidFill>
            </a:ln>
          </p:spPr>
          <p:txBody>
            <a:bodyPr wrap="square" lIns="0" tIns="0" rIns="0" bIns="0" rtlCol="0"/>
            <a:lstStyle/>
            <a:p>
              <a:endParaRPr/>
            </a:p>
          </p:txBody>
        </p:sp>
        <p:sp>
          <p:nvSpPr>
            <p:cNvPr id="16" name="object 16"/>
            <p:cNvSpPr/>
            <p:nvPr/>
          </p:nvSpPr>
          <p:spPr>
            <a:xfrm>
              <a:off x="3209759" y="105679"/>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7F7F"/>
              </a:solidFill>
            </a:ln>
          </p:spPr>
          <p:txBody>
            <a:bodyPr wrap="square" lIns="0" tIns="0" rIns="0" bIns="0" rtlCol="0"/>
            <a:lstStyle/>
            <a:p>
              <a:endParaRPr/>
            </a:p>
          </p:txBody>
        </p:sp>
      </p:grpSp>
      <p:sp>
        <p:nvSpPr>
          <p:cNvPr id="17" name="object 17"/>
          <p:cNvSpPr txBox="1"/>
          <p:nvPr/>
        </p:nvSpPr>
        <p:spPr>
          <a:xfrm>
            <a:off x="2982810" y="-11729"/>
            <a:ext cx="177800" cy="116839"/>
          </a:xfrm>
          <a:prstGeom prst="rect">
            <a:avLst/>
          </a:prstGeom>
        </p:spPr>
        <p:txBody>
          <a:bodyPr vert="horz" wrap="square" lIns="0" tIns="12065" rIns="0" bIns="0" rtlCol="0">
            <a:spAutoFit/>
          </a:bodyPr>
          <a:lstStyle/>
          <a:p>
            <a:pPr marL="12700">
              <a:lnSpc>
                <a:spcPct val="100000"/>
              </a:lnSpc>
              <a:spcBef>
                <a:spcPts val="95"/>
              </a:spcBef>
            </a:pPr>
            <a:r>
              <a:rPr sz="600" spc="-30" dirty="0">
                <a:solidFill>
                  <a:srgbClr val="7F7F7F"/>
                </a:solidFill>
                <a:latin typeface="Noto Sans CJK HK"/>
                <a:cs typeface="Noto Sans CJK HK"/>
                <a:hlinkClick r:id="rId8" action="ppaction://hlinksldjump"/>
              </a:rPr>
              <a:t>附录</a:t>
            </a:r>
            <a:endParaRPr sz="600">
              <a:latin typeface="Noto Sans CJK HK"/>
              <a:cs typeface="Noto Sans CJK HK"/>
            </a:endParaRPr>
          </a:p>
        </p:txBody>
      </p:sp>
      <p:grpSp>
        <p:nvGrpSpPr>
          <p:cNvPr id="18" name="object 18"/>
          <p:cNvGrpSpPr/>
          <p:nvPr/>
        </p:nvGrpSpPr>
        <p:grpSpPr>
          <a:xfrm>
            <a:off x="0" y="50"/>
            <a:ext cx="4608195" cy="548640"/>
            <a:chOff x="0" y="50"/>
            <a:chExt cx="4608195" cy="548640"/>
          </a:xfrm>
        </p:grpSpPr>
        <p:pic>
          <p:nvPicPr>
            <p:cNvPr id="19" name="object 19"/>
            <p:cNvPicPr/>
            <p:nvPr/>
          </p:nvPicPr>
          <p:blipFill>
            <a:blip r:embed="rId9" cstate="print"/>
            <a:stretch>
              <a:fillRect/>
            </a:stretch>
          </p:blipFill>
          <p:spPr>
            <a:xfrm>
              <a:off x="3317760" y="50"/>
              <a:ext cx="921588" cy="297713"/>
            </a:xfrm>
            <a:prstGeom prst="rect">
              <a:avLst/>
            </a:prstGeom>
          </p:spPr>
        </p:pic>
        <p:pic>
          <p:nvPicPr>
            <p:cNvPr id="20" name="object 20"/>
            <p:cNvPicPr/>
            <p:nvPr/>
          </p:nvPicPr>
          <p:blipFill>
            <a:blip r:embed="rId10" cstate="print"/>
            <a:stretch>
              <a:fillRect/>
            </a:stretch>
          </p:blipFill>
          <p:spPr>
            <a:xfrm>
              <a:off x="4239348" y="50"/>
              <a:ext cx="368642" cy="297713"/>
            </a:xfrm>
            <a:prstGeom prst="rect">
              <a:avLst/>
            </a:prstGeom>
          </p:spPr>
        </p:pic>
        <p:pic>
          <p:nvPicPr>
            <p:cNvPr id="21" name="object 21"/>
            <p:cNvPicPr/>
            <p:nvPr/>
          </p:nvPicPr>
          <p:blipFill>
            <a:blip r:embed="rId11" cstate="print"/>
            <a:stretch>
              <a:fillRect/>
            </a:stretch>
          </p:blipFill>
          <p:spPr>
            <a:xfrm>
              <a:off x="0" y="297751"/>
              <a:ext cx="4604410" cy="250520"/>
            </a:xfrm>
            <a:prstGeom prst="rect">
              <a:avLst/>
            </a:prstGeom>
          </p:spPr>
        </p:pic>
      </p:grpSp>
      <p:sp>
        <p:nvSpPr>
          <p:cNvPr id="22" name="object 22"/>
          <p:cNvSpPr txBox="1"/>
          <p:nvPr/>
        </p:nvSpPr>
        <p:spPr>
          <a:xfrm>
            <a:off x="188379" y="285048"/>
            <a:ext cx="1301115" cy="244475"/>
          </a:xfrm>
          <a:prstGeom prst="rect">
            <a:avLst/>
          </a:prstGeom>
        </p:spPr>
        <p:txBody>
          <a:bodyPr vert="horz" wrap="square" lIns="0" tIns="17145" rIns="0" bIns="0" rtlCol="0">
            <a:spAutoFit/>
          </a:bodyPr>
          <a:lstStyle/>
          <a:p>
            <a:pPr marL="12700">
              <a:lnSpc>
                <a:spcPct val="100000"/>
              </a:lnSpc>
              <a:spcBef>
                <a:spcPts val="135"/>
              </a:spcBef>
            </a:pPr>
            <a:r>
              <a:rPr sz="1400" spc="-10" dirty="0">
                <a:solidFill>
                  <a:srgbClr val="FFFFFF"/>
                </a:solidFill>
                <a:latin typeface="Noto Sans CJK HK"/>
                <a:cs typeface="Noto Sans CJK HK"/>
              </a:rPr>
              <a:t>光源稳定性测试</a:t>
            </a:r>
            <a:endParaRPr sz="1400">
              <a:latin typeface="Noto Sans CJK HK"/>
              <a:cs typeface="Noto Sans CJK HK"/>
            </a:endParaRPr>
          </a:p>
        </p:txBody>
      </p:sp>
      <p:sp>
        <p:nvSpPr>
          <p:cNvPr id="23" name="object 23"/>
          <p:cNvSpPr txBox="1"/>
          <p:nvPr/>
        </p:nvSpPr>
        <p:spPr>
          <a:xfrm>
            <a:off x="347294" y="781899"/>
            <a:ext cx="3905250" cy="180340"/>
          </a:xfrm>
          <a:prstGeom prst="rect">
            <a:avLst/>
          </a:prstGeom>
        </p:spPr>
        <p:txBody>
          <a:bodyPr vert="horz" wrap="square" lIns="0" tIns="11430" rIns="0" bIns="0" rtlCol="0">
            <a:spAutoFit/>
          </a:bodyPr>
          <a:lstStyle/>
          <a:p>
            <a:pPr marL="12700">
              <a:lnSpc>
                <a:spcPct val="100000"/>
              </a:lnSpc>
              <a:spcBef>
                <a:spcPts val="90"/>
              </a:spcBef>
            </a:pPr>
            <a:r>
              <a:rPr sz="1100" spc="-25" dirty="0">
                <a:latin typeface="Noto Sans CJK HK"/>
                <a:cs typeface="Noto Sans CJK HK"/>
              </a:rPr>
              <a:t>在</a:t>
            </a:r>
            <a:r>
              <a:rPr lang="en-US" altLang="en-US" sz="1100" spc="-25" dirty="0">
                <a:latin typeface="Arial" panose="020B0604020202020204" pitchFamily="34" charset="0"/>
                <a:cs typeface="Arial" panose="020B0604020202020204" pitchFamily="34" charset="0"/>
              </a:rPr>
              <a:t>0</a:t>
            </a:r>
            <a:r>
              <a:rPr lang="zh-CN" altLang="en-US" sz="1100" spc="-25" dirty="0">
                <a:latin typeface="Noto Sans CJK HK"/>
                <a:cs typeface="Noto Sans CJK HK"/>
              </a:rPr>
              <a:t>°夹角</a:t>
            </a:r>
            <a:r>
              <a:rPr sz="1100" spc="-25" dirty="0">
                <a:latin typeface="Noto Sans CJK HK"/>
                <a:cs typeface="Noto Sans CJK HK"/>
              </a:rPr>
              <a:t>下做较长时间的</a:t>
            </a:r>
            <a:r>
              <a:rPr lang="zh-CN" altLang="en-US" sz="1100" spc="-25" dirty="0">
                <a:latin typeface="Noto Sans CJK HK"/>
                <a:cs typeface="Noto Sans CJK HK"/>
              </a:rPr>
              <a:t>测量</a:t>
            </a:r>
            <a:r>
              <a:rPr sz="1100" spc="-25" dirty="0">
                <a:latin typeface="Noto Sans CJK HK"/>
                <a:cs typeface="Noto Sans CJK HK"/>
              </a:rPr>
              <a:t>，以</a:t>
            </a:r>
            <a:r>
              <a:rPr lang="zh-CN" altLang="en-US" sz="1100" spc="-25" dirty="0">
                <a:latin typeface="Noto Sans CJK HK"/>
                <a:cs typeface="Noto Sans CJK HK"/>
              </a:rPr>
              <a:t>提高结果准确性</a:t>
            </a:r>
            <a:r>
              <a:rPr sz="1100" spc="-25" dirty="0">
                <a:latin typeface="Noto Sans CJK HK"/>
                <a:cs typeface="Noto Sans CJK HK"/>
              </a:rPr>
              <a:t>：</a:t>
            </a:r>
            <a:endParaRPr sz="1100">
              <a:latin typeface="Noto Sans CJK HK"/>
              <a:cs typeface="Noto Sans CJK HK"/>
            </a:endParaRPr>
          </a:p>
        </p:txBody>
      </p:sp>
      <p:sp>
        <p:nvSpPr>
          <p:cNvPr id="25" name="object 25"/>
          <p:cNvSpPr txBox="1"/>
          <p:nvPr/>
        </p:nvSpPr>
        <p:spPr>
          <a:xfrm>
            <a:off x="781050" y="2720975"/>
            <a:ext cx="1367790" cy="150495"/>
          </a:xfrm>
          <a:prstGeom prst="rect">
            <a:avLst/>
          </a:prstGeom>
        </p:spPr>
        <p:txBody>
          <a:bodyPr vert="horz" wrap="square" lIns="0" tIns="12065" rIns="0" bIns="0" rtlCol="0">
            <a:spAutoFit/>
          </a:bodyPr>
          <a:lstStyle/>
          <a:p>
            <a:pPr marL="12700" algn="ctr">
              <a:lnSpc>
                <a:spcPct val="100000"/>
              </a:lnSpc>
              <a:spcBef>
                <a:spcPts val="95"/>
              </a:spcBef>
            </a:pPr>
            <a:r>
              <a:rPr sz="900" spc="20" dirty="0">
                <a:solidFill>
                  <a:srgbClr val="005725"/>
                </a:solidFill>
                <a:latin typeface="Noto Sans CJK HK"/>
                <a:cs typeface="Noto Sans CJK HK"/>
              </a:rPr>
              <a:t>图</a:t>
            </a:r>
            <a:r>
              <a:rPr sz="900" dirty="0">
                <a:solidFill>
                  <a:srgbClr val="005725"/>
                </a:solidFill>
                <a:latin typeface="Arial" panose="020B0604020202020204"/>
                <a:cs typeface="Arial" panose="020B0604020202020204"/>
              </a:rPr>
              <a:t>1</a:t>
            </a:r>
            <a:r>
              <a:rPr lang="en-US" altLang="en-US" sz="900" dirty="0">
                <a:solidFill>
                  <a:srgbClr val="005725"/>
                </a:solidFill>
                <a:latin typeface="Arial" panose="020B0604020202020204"/>
                <a:cs typeface="Arial" panose="020B0604020202020204"/>
              </a:rPr>
              <a:t>2</a:t>
            </a:r>
            <a:r>
              <a:rPr sz="900" dirty="0">
                <a:solidFill>
                  <a:srgbClr val="005725"/>
                </a:solidFill>
                <a:latin typeface="Arial" panose="020B0604020202020204"/>
                <a:cs typeface="Arial" panose="020B0604020202020204"/>
              </a:rPr>
              <a:t>:</a:t>
            </a:r>
            <a:r>
              <a:rPr lang="en-US" altLang="en-US" sz="900" dirty="0">
                <a:solidFill>
                  <a:srgbClr val="005725"/>
                </a:solidFill>
                <a:latin typeface="Arial" panose="020B0604020202020204"/>
                <a:cs typeface="Arial" panose="020B0604020202020204"/>
              </a:rPr>
              <a:t> </a:t>
            </a:r>
            <a:r>
              <a:rPr sz="900" spc="-10" dirty="0">
                <a:solidFill>
                  <a:srgbClr val="005725"/>
                </a:solidFill>
                <a:latin typeface="Arial" panose="020B0604020202020204"/>
                <a:cs typeface="Arial" panose="020B0604020202020204"/>
              </a:rPr>
              <a:t> </a:t>
            </a:r>
            <a:r>
              <a:rPr lang="en-US" altLang="en-US" sz="900" spc="-10" dirty="0">
                <a:solidFill>
                  <a:schemeClr val="tx1"/>
                </a:solidFill>
                <a:latin typeface="Arial" panose="020B0604020202020204"/>
                <a:cs typeface="Arial" panose="020B0604020202020204"/>
              </a:rPr>
              <a:t>0</a:t>
            </a:r>
            <a:r>
              <a:rPr lang="zh-CN" altLang="en-US" sz="900" spc="-10" dirty="0">
                <a:solidFill>
                  <a:schemeClr val="tx1"/>
                </a:solidFill>
                <a:latin typeface="Arial" panose="020B0604020202020204"/>
                <a:cs typeface="Arial" panose="020B0604020202020204"/>
              </a:rPr>
              <a:t>°时测量原始数据</a:t>
            </a:r>
          </a:p>
        </p:txBody>
      </p:sp>
      <p:grpSp>
        <p:nvGrpSpPr>
          <p:cNvPr id="28" name="object 28"/>
          <p:cNvGrpSpPr/>
          <p:nvPr/>
        </p:nvGrpSpPr>
        <p:grpSpPr>
          <a:xfrm>
            <a:off x="0" y="3328111"/>
            <a:ext cx="4608195" cy="128270"/>
            <a:chOff x="0" y="3328111"/>
            <a:chExt cx="4608195" cy="128270"/>
          </a:xfrm>
        </p:grpSpPr>
        <p:sp>
          <p:nvSpPr>
            <p:cNvPr id="29" name="object 29"/>
            <p:cNvSpPr/>
            <p:nvPr/>
          </p:nvSpPr>
          <p:spPr>
            <a:xfrm>
              <a:off x="0" y="3328111"/>
              <a:ext cx="2304415" cy="128270"/>
            </a:xfrm>
            <a:custGeom>
              <a:avLst/>
              <a:gdLst/>
              <a:ahLst/>
              <a:cxnLst/>
              <a:rect l="l" t="t" r="r" b="b"/>
              <a:pathLst>
                <a:path w="2304415" h="128270">
                  <a:moveTo>
                    <a:pt x="2304008" y="0"/>
                  </a:moveTo>
                  <a:lnTo>
                    <a:pt x="1152004" y="0"/>
                  </a:lnTo>
                  <a:lnTo>
                    <a:pt x="0" y="0"/>
                  </a:lnTo>
                  <a:lnTo>
                    <a:pt x="0" y="127939"/>
                  </a:lnTo>
                  <a:lnTo>
                    <a:pt x="1152004" y="127939"/>
                  </a:lnTo>
                  <a:lnTo>
                    <a:pt x="2304008" y="127939"/>
                  </a:lnTo>
                  <a:lnTo>
                    <a:pt x="2304008" y="0"/>
                  </a:lnTo>
                  <a:close/>
                </a:path>
              </a:pathLst>
            </a:custGeom>
            <a:solidFill>
              <a:srgbClr val="000000"/>
            </a:solidFill>
          </p:spPr>
          <p:txBody>
            <a:bodyPr wrap="square" lIns="0" tIns="0" rIns="0" bIns="0" rtlCol="0"/>
            <a:lstStyle/>
            <a:p>
              <a:endParaRPr/>
            </a:p>
          </p:txBody>
        </p:sp>
        <p:sp>
          <p:nvSpPr>
            <p:cNvPr id="30" name="object 30"/>
            <p:cNvSpPr/>
            <p:nvPr/>
          </p:nvSpPr>
          <p:spPr>
            <a:xfrm>
              <a:off x="2303995" y="3328111"/>
              <a:ext cx="2304415" cy="128270"/>
            </a:xfrm>
            <a:custGeom>
              <a:avLst/>
              <a:gdLst/>
              <a:ahLst/>
              <a:cxnLst/>
              <a:rect l="l" t="t" r="r" b="b"/>
              <a:pathLst>
                <a:path w="2304415" h="128270">
                  <a:moveTo>
                    <a:pt x="2303996" y="0"/>
                  </a:moveTo>
                  <a:lnTo>
                    <a:pt x="1920024" y="0"/>
                  </a:lnTo>
                  <a:lnTo>
                    <a:pt x="0" y="0"/>
                  </a:lnTo>
                  <a:lnTo>
                    <a:pt x="0" y="127939"/>
                  </a:lnTo>
                  <a:lnTo>
                    <a:pt x="1920024" y="127939"/>
                  </a:lnTo>
                  <a:lnTo>
                    <a:pt x="2303996" y="127939"/>
                  </a:lnTo>
                  <a:lnTo>
                    <a:pt x="2303996" y="0"/>
                  </a:lnTo>
                  <a:close/>
                </a:path>
              </a:pathLst>
            </a:custGeom>
            <a:solidFill>
              <a:srgbClr val="005725"/>
            </a:solidFill>
          </p:spPr>
          <p:txBody>
            <a:bodyPr wrap="square" lIns="0" tIns="0" rIns="0" bIns="0" rtlCol="0"/>
            <a:lstStyle/>
            <a:p>
              <a:endParaRPr/>
            </a:p>
          </p:txBody>
        </p:sp>
      </p:grpSp>
      <p:sp>
        <p:nvSpPr>
          <p:cNvPr id="31" name="object 31"/>
          <p:cNvSpPr txBox="1">
            <a:spLocks noGrp="1"/>
          </p:cNvSpPr>
          <p:nvPr>
            <p:ph type="dt" sz="half" idx="6"/>
          </p:nvPr>
        </p:nvSpPr>
        <p:spPr>
          <a:prstGeom prst="rect">
            <a:avLst/>
          </a:prstGeom>
        </p:spPr>
        <p:txBody>
          <a:bodyPr vert="horz" wrap="square" lIns="0" tIns="10795" rIns="0" bIns="0" rtlCol="0">
            <a:spAutoFit/>
          </a:bodyPr>
          <a:lstStyle/>
          <a:p>
            <a:pPr marL="12700">
              <a:lnSpc>
                <a:spcPct val="100000"/>
              </a:lnSpc>
              <a:spcBef>
                <a:spcPts val="85"/>
              </a:spcBef>
            </a:pPr>
            <a:r>
              <a:rPr spc="25" dirty="0"/>
              <a:t>设计性实验  结题答辩</a:t>
            </a:r>
          </a:p>
        </p:txBody>
      </p:sp>
      <p:sp>
        <p:nvSpPr>
          <p:cNvPr id="32" name="object 32"/>
          <p:cNvSpPr txBox="1">
            <a:spLocks noGrp="1"/>
          </p:cNvSpPr>
          <p:nvPr>
            <p:ph type="ftr" sz="quarter" idx="5"/>
          </p:nvPr>
        </p:nvSpPr>
        <p:spPr>
          <a:prstGeom prst="rect">
            <a:avLst/>
          </a:prstGeom>
        </p:spPr>
        <p:txBody>
          <a:bodyPr vert="horz" wrap="square" lIns="0" tIns="5080" rIns="0" bIns="0" rtlCol="0">
            <a:spAutoFit/>
          </a:bodyPr>
          <a:lstStyle/>
          <a:p>
            <a:pPr marL="12700">
              <a:lnSpc>
                <a:spcPct val="100000"/>
              </a:lnSpc>
              <a:spcBef>
                <a:spcPts val="40"/>
              </a:spcBef>
            </a:pPr>
            <a:r>
              <a:rPr dirty="0"/>
              <a:t>2nd</a:t>
            </a:r>
            <a:r>
              <a:rPr spc="-35" dirty="0"/>
              <a:t> </a:t>
            </a:r>
            <a:r>
              <a:rPr dirty="0"/>
              <a:t>July</a:t>
            </a:r>
            <a:r>
              <a:rPr spc="-30" dirty="0"/>
              <a:t> </a:t>
            </a:r>
            <a:r>
              <a:rPr spc="-20" dirty="0"/>
              <a:t>2024</a:t>
            </a:r>
          </a:p>
        </p:txBody>
      </p:sp>
      <p:sp>
        <p:nvSpPr>
          <p:cNvPr id="33" name="object 33"/>
          <p:cNvSpPr txBox="1"/>
          <p:nvPr/>
        </p:nvSpPr>
        <p:spPr>
          <a:xfrm>
            <a:off x="2719908" y="3329735"/>
            <a:ext cx="1088390" cy="120650"/>
          </a:xfrm>
          <a:prstGeom prst="rect">
            <a:avLst/>
          </a:prstGeom>
        </p:spPr>
        <p:txBody>
          <a:bodyPr vert="horz" wrap="square" lIns="0" tIns="10795" rIns="0" bIns="0" rtlCol="0">
            <a:spAutoFit/>
          </a:bodyPr>
          <a:lstStyle/>
          <a:p>
            <a:pPr marL="12700">
              <a:lnSpc>
                <a:spcPct val="100000"/>
              </a:lnSpc>
              <a:spcBef>
                <a:spcPts val="85"/>
              </a:spcBef>
            </a:pPr>
            <a:r>
              <a:rPr sz="600" spc="-15" dirty="0">
                <a:solidFill>
                  <a:srgbClr val="FFFFFF"/>
                </a:solidFill>
                <a:latin typeface="Noto Sans CJK HK"/>
                <a:cs typeface="Noto Sans CJK HK"/>
                <a:hlinkClick r:id="rId12" action="ppaction://hlinksldjump"/>
              </a:rPr>
              <a:t>基于锁相放大器的弱光信号探测</a:t>
            </a:r>
            <a:endParaRPr sz="600">
              <a:latin typeface="Noto Sans CJK HK"/>
              <a:cs typeface="Noto Sans CJK HK"/>
            </a:endParaRPr>
          </a:p>
        </p:txBody>
      </p:sp>
      <p:sp>
        <p:nvSpPr>
          <p:cNvPr id="34" name="object 34"/>
          <p:cNvSpPr txBox="1">
            <a:spLocks noGrp="1"/>
          </p:cNvSpPr>
          <p:nvPr>
            <p:ph type="sldNum" sz="quarter" idx="7"/>
          </p:nvPr>
        </p:nvSpPr>
        <p:spPr>
          <a:xfrm>
            <a:off x="4259008" y="3335256"/>
            <a:ext cx="283210" cy="97155"/>
          </a:xfrm>
          <a:prstGeom prst="rect">
            <a:avLst/>
          </a:prstGeom>
        </p:spPr>
        <p:txBody>
          <a:bodyPr vert="horz" wrap="square" lIns="0" tIns="5080" rIns="0" bIns="0" rtlCol="0">
            <a:spAutoFit/>
          </a:bodyPr>
          <a:lstStyle/>
          <a:p>
            <a:pPr marL="38100">
              <a:lnSpc>
                <a:spcPct val="100000"/>
              </a:lnSpc>
              <a:spcBef>
                <a:spcPts val="40"/>
              </a:spcBef>
            </a:pPr>
            <a:r>
              <a:rPr dirty="0"/>
              <a:t>1</a:t>
            </a:r>
            <a:r>
              <a:rPr lang="en-US" dirty="0"/>
              <a:t>6</a:t>
            </a:r>
            <a:r>
              <a:rPr spc="-15" dirty="0"/>
              <a:t> </a:t>
            </a:r>
            <a:r>
              <a:rPr dirty="0"/>
              <a:t>/</a:t>
            </a:r>
            <a:r>
              <a:rPr spc="-10" dirty="0"/>
              <a:t> </a:t>
            </a:r>
            <a:r>
              <a:rPr lang="en-US" spc="-10" dirty="0"/>
              <a:t>33</a:t>
            </a:r>
          </a:p>
        </p:txBody>
      </p:sp>
      <mc:AlternateContent xmlns:mc="http://schemas.openxmlformats.org/markup-compatibility/2006" xmlns:a14="http://schemas.microsoft.com/office/drawing/2010/main">
        <mc:Choice Requires="a14">
          <p:sp>
            <p:nvSpPr>
              <p:cNvPr id="35" name="文本框 34"/>
              <p:cNvSpPr txBox="1"/>
              <p:nvPr/>
            </p:nvSpPr>
            <p:spPr>
              <a:xfrm>
                <a:off x="2381250" y="1349375"/>
                <a:ext cx="2299970" cy="1094105"/>
              </a:xfrm>
              <a:prstGeom prst="rect">
                <a:avLst/>
              </a:prstGeom>
              <a:noFill/>
            </p:spPr>
            <p:txBody>
              <a:bodyPr wrap="square" rtlCol="0">
                <a:noAutofit/>
              </a:bodyPr>
              <a:lstStyle/>
              <a:p>
                <a:r>
                  <a:rPr lang="zh-CN" altLang="en-US" sz="1100" b="1"/>
                  <a:t>均值：</a:t>
                </a:r>
              </a:p>
              <a:p>
                <a:pPr algn="ctr"/>
                <a14:m>
                  <m:oMath xmlns:m="http://schemas.openxmlformats.org/officeDocument/2006/math">
                    <m:sSub>
                      <m:sSubPr>
                        <m:ctrlPr>
                          <a:rPr lang="zh-CN" altLang="en-US" sz="1100" b="1" i="1">
                            <a:latin typeface="Cambria Math" panose="02040503050406030204" pitchFamily="18" charset="0"/>
                            <a:cs typeface="Cambria Math" panose="02040503050406030204" pitchFamily="18" charset="0"/>
                          </a:rPr>
                        </m:ctrlPr>
                      </m:sSubPr>
                      <m:e>
                        <m:r>
                          <m:rPr>
                            <m:brk/>
                          </m:rPr>
                          <a:rPr lang="en-US" altLang="zh-CN" sz="1100" b="1" i="1">
                            <a:latin typeface="Cambria Math" panose="02040503050406030204" pitchFamily="18" charset="0"/>
                            <a:cs typeface="Cambria Math" panose="02040503050406030204" pitchFamily="18" charset="0"/>
                          </a:rPr>
                          <m:t>𝑼</m:t>
                        </m:r>
                      </m:e>
                      <m:sub>
                        <m:r>
                          <m:rPr>
                            <m:brk/>
                          </m:rPr>
                          <a:rPr lang="en-US" altLang="zh-CN" sz="1100" b="1" i="1">
                            <a:latin typeface="Cambria Math" panose="02040503050406030204" pitchFamily="18" charset="0"/>
                            <a:cs typeface="Cambria Math" panose="02040503050406030204" pitchFamily="18" charset="0"/>
                          </a:rPr>
                          <m:t>𝟎</m:t>
                        </m:r>
                      </m:sub>
                    </m:sSub>
                    <m:r>
                      <m:rPr>
                        <m:brk/>
                      </m:rPr>
                      <a:rPr kumimoji="0" sz="1100" b="0" i="1" u="none" strike="noStrike" kern="0" cap="none" spc="0" normalizeH="0" baseline="0" noProof="1" dirty="0">
                        <a:latin typeface="Cambria Math" panose="02040503050406030204" pitchFamily="18" charset="0"/>
                        <a:ea typeface="Arial" panose="020B0604020202020204" pitchFamily="34" charset="0"/>
                        <a:cs typeface="Times New Roman" panose="02020603050405020304"/>
                      </a:rPr>
                      <m:t>=</m:t>
                    </m:r>
                  </m:oMath>
                </a14:m>
                <a:r>
                  <a:rPr kumimoji="0" sz="1100" b="0" i="1" u="none" strike="noStrike" kern="0" cap="none" spc="0" normalizeH="0" baseline="0" noProof="1">
                    <a:latin typeface="Times New Roman" panose="02020603050405020304"/>
                    <a:ea typeface="Arial" panose="020B0604020202020204" pitchFamily="34" charset="0"/>
                    <a:cs typeface="Times New Roman" panose="02020603050405020304"/>
                  </a:rPr>
                  <a:t> 1</a:t>
                </a:r>
                <a:r>
                  <a:rPr kumimoji="0" lang="en-US" altLang="en-US" sz="1100" b="0" i="1" u="none" strike="noStrike" kern="0" cap="none" spc="0" normalizeH="0" baseline="0" noProof="1">
                    <a:latin typeface="Times New Roman" panose="02020603050405020304"/>
                    <a:ea typeface="Arial" panose="020B0604020202020204" pitchFamily="34" charset="0"/>
                    <a:cs typeface="Times New Roman" panose="02020603050405020304"/>
                  </a:rPr>
                  <a:t>.6</a:t>
                </a:r>
                <a:r>
                  <a:rPr lang="en-US" altLang="zh-CN" sz="1100"/>
                  <a:t> </a:t>
                </a:r>
                <a:r>
                  <a:rPr kumimoji="0" lang="en-US" altLang="en-US" sz="1100" b="0" i="1" u="none" strike="noStrike" kern="0" cap="none" spc="0" normalizeH="0" baseline="0" noProof="1">
                    <a:latin typeface="Times New Roman" panose="02020603050405020304"/>
                    <a:ea typeface="Arial" panose="020B0604020202020204" pitchFamily="34" charset="0"/>
                    <a:cs typeface="Times New Roman" panose="02020603050405020304"/>
                    <a:sym typeface="+mn-ea"/>
                  </a:rPr>
                  <a:t> </a:t>
                </a:r>
                <a14:m>
                  <m:oMath xmlns:m="http://schemas.openxmlformats.org/officeDocument/2006/math">
                    <m:r>
                      <a:rPr kumimoji="0" lang="en-US" altLang="en-US" sz="1100" i="1" u="none" strike="noStrike" kern="0" cap="none" spc="0" normalizeH="0" baseline="0" noProof="1" dirty="0">
                        <a:latin typeface="Cambria Math" panose="02040503050406030204" pitchFamily="18" charset="0"/>
                        <a:ea typeface="Arial" panose="020B0604020202020204" pitchFamily="34" charset="0"/>
                        <a:cs typeface="Cambria Math" panose="02040503050406030204" pitchFamily="18" charset="0"/>
                        <a:sym typeface="+mn-ea"/>
                      </a:rPr>
                      <m:t>𝜇</m:t>
                    </m:r>
                    <m:r>
                      <m:rPr>
                        <m:brk/>
                      </m:rPr>
                      <a:rPr kumimoji="0" lang="en-US" altLang="en-US" sz="1100" i="1" u="none" strike="noStrike" kern="0" cap="none" spc="0" normalizeH="0" baseline="0" noProof="1" dirty="0">
                        <a:latin typeface="Cambria Math" panose="02040503050406030204" pitchFamily="18" charset="0"/>
                        <a:ea typeface="Arial" panose="020B0604020202020204" pitchFamily="34" charset="0"/>
                        <a:cs typeface="Cambria Math" panose="02040503050406030204" pitchFamily="18" charset="0"/>
                        <a:sym typeface="+mn-ea"/>
                      </a:rPr>
                      <m:t>𝑉</m:t>
                    </m:r>
                  </m:oMath>
                </a14:m>
                <a:endParaRPr kumimoji="0" lang="en-US" sz="1400" b="0" i="1" u="none" strike="noStrike" kern="0" cap="none" spc="0" normalizeH="0" baseline="-10000" noProof="1">
                  <a:latin typeface="Times New Roman" panose="02020603050405020304"/>
                  <a:ea typeface="Arial" panose="020B0604020202020204" pitchFamily="34" charset="0"/>
                  <a:cs typeface="Times New Roman" panose="02020603050405020304"/>
                </a:endParaRPr>
              </a:p>
              <a:p>
                <a:pPr algn="ctr"/>
                <a:endParaRPr kumimoji="0" lang="en-US" sz="1400" b="0" i="1" u="none" strike="noStrike" kern="0" cap="none" spc="0" normalizeH="0" baseline="-10000" noProof="1">
                  <a:latin typeface="Times New Roman" panose="02020603050405020304"/>
                  <a:ea typeface="Arial" panose="020B0604020202020204" pitchFamily="34" charset="0"/>
                  <a:cs typeface="Times New Roman" panose="02020603050405020304"/>
                </a:endParaRPr>
              </a:p>
              <a:p>
                <a:endParaRPr kumimoji="0" lang="en-US" altLang="zh-CN" sz="1400" b="0" i="1" u="none" strike="noStrike" kern="0" cap="none" spc="0" normalizeH="0" baseline="-10000" noProof="1">
                  <a:latin typeface="Times New Roman" panose="02020603050405020304"/>
                  <a:ea typeface="Arial" panose="020B0604020202020204" pitchFamily="34" charset="0"/>
                  <a:cs typeface="Times New Roman" panose="02020603050405020304"/>
                </a:endParaRPr>
              </a:p>
              <a:p>
                <a:r>
                  <a:rPr lang="zh-CN" altLang="en-US" sz="1100" b="1"/>
                  <a:t>极限误差：</a:t>
                </a:r>
              </a:p>
              <a:p>
                <a:pPr marL="0" marR="0" algn="ctr" rtl="0" eaLnBrk="1" fontAlgn="auto" latinLnBrk="0" hangingPunct="1">
                  <a:buClrTx/>
                  <a:buSzTx/>
                  <a:buFontTx/>
                  <a:buNone/>
                </a:pPr>
                <a14:m>
                  <m:oMath xmlns:m="http://schemas.openxmlformats.org/officeDocument/2006/math">
                    <m:sSub>
                      <m:sSubPr>
                        <m:ctrlPr>
                          <a:rPr lang="zh-CN" altLang="en-US" sz="1100" b="1" i="1">
                            <a:latin typeface="Cambria Math" panose="02040503050406030204" pitchFamily="18" charset="0"/>
                            <a:cs typeface="Cambria Math" panose="02040503050406030204" pitchFamily="18" charset="0"/>
                          </a:rPr>
                        </m:ctrlPr>
                      </m:sSubPr>
                      <m:e>
                        <m:r>
                          <a:rPr lang="en-US" altLang="zh-CN" sz="1100" b="1" i="1">
                            <a:latin typeface="Cambria Math" panose="02040503050406030204" pitchFamily="18" charset="0"/>
                            <a:cs typeface="Cambria Math" panose="02040503050406030204" pitchFamily="18" charset="0"/>
                          </a:rPr>
                          <m:t>𝜹</m:t>
                        </m:r>
                      </m:e>
                      <m:sub>
                        <m:r>
                          <m:rPr>
                            <m:brk/>
                          </m:rPr>
                          <a:rPr lang="en-US" altLang="zh-CN" sz="1100" b="1" i="1">
                            <a:latin typeface="Cambria Math" panose="02040503050406030204" pitchFamily="18" charset="0"/>
                            <a:cs typeface="Cambria Math" panose="02040503050406030204" pitchFamily="18" charset="0"/>
                          </a:rPr>
                          <m:t>𝒍</m:t>
                        </m:r>
                        <m:r>
                          <a:rPr lang="en-US" altLang="zh-CN" sz="1100" b="1" i="1">
                            <a:latin typeface="Cambria Math" panose="02040503050406030204" pitchFamily="18" charset="0"/>
                            <a:cs typeface="Cambria Math" panose="02040503050406030204" pitchFamily="18" charset="0"/>
                          </a:rPr>
                          <m:t>𝒊𝒎</m:t>
                        </m:r>
                      </m:sub>
                    </m:sSub>
                    <m:r>
                      <m:rPr>
                        <m:brk/>
                      </m:rPr>
                      <a:rPr lang="en-US" altLang="zh-CN" sz="1100" i="1">
                        <a:latin typeface="Cambria Math" panose="02040503050406030204" pitchFamily="18" charset="0"/>
                        <a:cs typeface="Cambria Math" panose="02040503050406030204" pitchFamily="18" charset="0"/>
                      </a:rPr>
                      <m:t>=</m:t>
                    </m:r>
                  </m:oMath>
                </a14:m>
                <a:r>
                  <a:rPr lang="en-US" altLang="zh-CN" sz="1100" i="1">
                    <a:latin typeface="Cambria Math" panose="02040503050406030204" pitchFamily="18" charset="0"/>
                    <a:cs typeface="Cambria Math" panose="02040503050406030204" pitchFamily="18" charset="0"/>
                  </a:rPr>
                  <a:t> 1.1</a:t>
                </a:r>
                <a14:m>
                  <m:oMath xmlns:m="http://schemas.openxmlformats.org/officeDocument/2006/math">
                    <m:r>
                      <m:rPr>
                        <m:brk/>
                      </m:rPr>
                      <a:rPr kumimoji="0" lang="en-US" sz="1400" b="0" i="1" u="none" strike="noStrike" kern="0" cap="none" spc="0" normalizeH="0" baseline="-10000" noProof="1" dirty="0">
                        <a:latin typeface="Cambria Math" panose="02040503050406030204" pitchFamily="18" charset="0"/>
                        <a:ea typeface="Arial" panose="020B0604020202020204" pitchFamily="34" charset="0"/>
                        <a:cs typeface="Times New Roman" panose="02020603050405020304"/>
                        <a:sym typeface="+mn-ea"/>
                      </a:rPr>
                      <m:t>  </m:t>
                    </m:r>
                    <m:r>
                      <a:rPr kumimoji="0" lang="en-US" altLang="en-US" sz="1100" b="0" i="1" u="none" strike="noStrike" kern="0" cap="none" spc="0" normalizeH="0" baseline="0" noProof="1" dirty="0">
                        <a:latin typeface="Cambria Math" panose="02040503050406030204" pitchFamily="18" charset="0"/>
                        <a:ea typeface="Arial" panose="020B0604020202020204" pitchFamily="34" charset="0"/>
                        <a:cs typeface="Cambria Math" panose="02040503050406030204" pitchFamily="18" charset="0"/>
                        <a:sym typeface="+mn-ea"/>
                      </a:rPr>
                      <m:t>𝜇</m:t>
                    </m:r>
                    <m:r>
                      <m:rPr>
                        <m:brk/>
                      </m:rPr>
                      <a:rPr kumimoji="0" lang="en-US" altLang="en-US" sz="1100" b="0" i="1" u="none" strike="noStrike" kern="0" cap="none" spc="0" normalizeH="0" baseline="0" noProof="1" dirty="0">
                        <a:latin typeface="Cambria Math" panose="02040503050406030204" pitchFamily="18" charset="0"/>
                        <a:ea typeface="Arial" panose="020B0604020202020204" pitchFamily="34" charset="0"/>
                        <a:cs typeface="Cambria Math" panose="02040503050406030204" pitchFamily="18" charset="0"/>
                        <a:sym typeface="+mn-ea"/>
                      </a:rPr>
                      <m:t>𝑉</m:t>
                    </m:r>
                  </m:oMath>
                </a14:m>
                <a:endParaRPr kumimoji="0" lang="en-US" altLang="en-US" sz="1100" b="0" i="1" u="none" strike="noStrike" kern="0" cap="none" spc="0" normalizeH="0" baseline="0" noProof="1">
                  <a:latin typeface="Cambria Math" panose="02040503050406030204" pitchFamily="18" charset="0"/>
                  <a:ea typeface="Arial" panose="020B0604020202020204" pitchFamily="34" charset="0"/>
                  <a:cs typeface="Cambria Math" panose="02040503050406030204" pitchFamily="18" charset="0"/>
                </a:endParaRPr>
              </a:p>
            </p:txBody>
          </p:sp>
        </mc:Choice>
        <mc:Fallback xmlns="">
          <p:sp>
            <p:nvSpPr>
              <p:cNvPr id="35" name="文本框 34"/>
              <p:cNvSpPr txBox="1">
                <a:spLocks noRot="1" noChangeAspect="1" noMove="1" noResize="1" noEditPoints="1" noAdjustHandles="1" noChangeArrowheads="1" noChangeShapeType="1" noTextEdit="1"/>
              </p:cNvSpPr>
              <p:nvPr/>
            </p:nvSpPr>
            <p:spPr>
              <a:xfrm>
                <a:off x="2381250" y="1349375"/>
                <a:ext cx="2299970" cy="1094105"/>
              </a:xfrm>
              <a:prstGeom prst="rect">
                <a:avLst/>
              </a:prstGeom>
              <a:blipFill rotWithShape="1">
                <a:blip r:embed="rId13"/>
                <a:stretch>
                  <a:fillRect/>
                </a:stretch>
              </a:blipFill>
            </p:spPr>
            <p:txBody>
              <a:bodyPr/>
              <a:lstStyle/>
              <a:p>
                <a:r>
                  <a:rPr lang="zh-CN" altLang="en-US">
                    <a:noFill/>
                  </a:rPr>
                  <a:t> </a:t>
                </a:r>
              </a:p>
            </p:txBody>
          </p:sp>
        </mc:Fallback>
      </mc:AlternateContent>
      <p:pic>
        <p:nvPicPr>
          <p:cNvPr id="24" name="图片 23" descr="untitled3"/>
          <p:cNvPicPr>
            <a:picLocks noChangeAspect="1"/>
          </p:cNvPicPr>
          <p:nvPr/>
        </p:nvPicPr>
        <p:blipFill>
          <a:blip r:embed="rId14"/>
          <a:stretch>
            <a:fillRect/>
          </a:stretch>
        </p:blipFill>
        <p:spPr>
          <a:xfrm>
            <a:off x="441325" y="1148080"/>
            <a:ext cx="1844675" cy="1498600"/>
          </a:xfrm>
          <a:prstGeom prst="rect">
            <a:avLst/>
          </a:prstGeom>
        </p:spPr>
      </p:pic>
    </p:spTree>
  </p:cSld>
  <p:clrMapOvr>
    <a:masterClrMapping/>
  </p:clrMapOvr>
  <p:transition>
    <p:cu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5300" y="-11729"/>
            <a:ext cx="329565" cy="116839"/>
          </a:xfrm>
          <a:prstGeom prst="rect">
            <a:avLst/>
          </a:prstGeom>
        </p:spPr>
        <p:txBody>
          <a:bodyPr vert="horz" wrap="square" lIns="0" tIns="12065" rIns="0" bIns="0" rtlCol="0">
            <a:spAutoFit/>
          </a:bodyPr>
          <a:lstStyle/>
          <a:p>
            <a:pPr marL="12700">
              <a:lnSpc>
                <a:spcPct val="100000"/>
              </a:lnSpc>
              <a:spcBef>
                <a:spcPts val="95"/>
              </a:spcBef>
            </a:pPr>
            <a:r>
              <a:rPr sz="600" spc="-20" dirty="0">
                <a:solidFill>
                  <a:srgbClr val="7F7F7F"/>
                </a:solidFill>
                <a:latin typeface="Noto Sans CJK HK"/>
                <a:cs typeface="Noto Sans CJK HK"/>
                <a:hlinkClick r:id="rId2" action="ppaction://hlinksldjump"/>
              </a:rPr>
              <a:t>实验背景</a:t>
            </a:r>
            <a:endParaRPr sz="600">
              <a:latin typeface="Noto Sans CJK HK"/>
              <a:cs typeface="Noto Sans CJK HK"/>
            </a:endParaRPr>
          </a:p>
        </p:txBody>
      </p:sp>
      <p:pic>
        <p:nvPicPr>
          <p:cNvPr id="3" name="object 3"/>
          <p:cNvPicPr/>
          <p:nvPr/>
        </p:nvPicPr>
        <p:blipFill>
          <a:blip r:embed="rId3" cstate="print"/>
          <a:stretch>
            <a:fillRect/>
          </a:stretch>
        </p:blipFill>
        <p:spPr>
          <a:xfrm>
            <a:off x="840000" y="103148"/>
            <a:ext cx="242662" cy="87862"/>
          </a:xfrm>
          <a:prstGeom prst="rect">
            <a:avLst/>
          </a:prstGeom>
        </p:spPr>
      </p:pic>
      <p:sp>
        <p:nvSpPr>
          <p:cNvPr id="4" name="object 4"/>
          <p:cNvSpPr txBox="1"/>
          <p:nvPr/>
        </p:nvSpPr>
        <p:spPr>
          <a:xfrm>
            <a:off x="817181" y="-11729"/>
            <a:ext cx="329565" cy="116839"/>
          </a:xfrm>
          <a:prstGeom prst="rect">
            <a:avLst/>
          </a:prstGeom>
        </p:spPr>
        <p:txBody>
          <a:bodyPr vert="horz" wrap="square" lIns="0" tIns="12065" rIns="0" bIns="0" rtlCol="0">
            <a:spAutoFit/>
          </a:bodyPr>
          <a:lstStyle/>
          <a:p>
            <a:pPr marL="12700">
              <a:lnSpc>
                <a:spcPct val="100000"/>
              </a:lnSpc>
              <a:spcBef>
                <a:spcPts val="95"/>
              </a:spcBef>
            </a:pPr>
            <a:r>
              <a:rPr sz="600" spc="-20" dirty="0">
                <a:solidFill>
                  <a:srgbClr val="7F7F7F"/>
                </a:solidFill>
                <a:latin typeface="Noto Sans CJK HK"/>
                <a:cs typeface="Noto Sans CJK HK"/>
                <a:hlinkClick r:id="rId4" action="ppaction://hlinksldjump"/>
              </a:rPr>
              <a:t>实验原理</a:t>
            </a:r>
            <a:endParaRPr sz="600">
              <a:latin typeface="Noto Sans CJK HK"/>
              <a:cs typeface="Noto Sans CJK HK"/>
            </a:endParaRPr>
          </a:p>
        </p:txBody>
      </p:sp>
      <p:pic>
        <p:nvPicPr>
          <p:cNvPr id="5" name="object 5"/>
          <p:cNvPicPr/>
          <p:nvPr/>
        </p:nvPicPr>
        <p:blipFill>
          <a:blip r:embed="rId5" cstate="print"/>
          <a:stretch>
            <a:fillRect/>
          </a:stretch>
        </p:blipFill>
        <p:spPr>
          <a:xfrm>
            <a:off x="1561880" y="103148"/>
            <a:ext cx="192256" cy="181474"/>
          </a:xfrm>
          <a:prstGeom prst="rect">
            <a:avLst/>
          </a:prstGeom>
        </p:spPr>
      </p:pic>
      <p:sp>
        <p:nvSpPr>
          <p:cNvPr id="6" name="object 6"/>
          <p:cNvSpPr txBox="1"/>
          <p:nvPr/>
        </p:nvSpPr>
        <p:spPr>
          <a:xfrm>
            <a:off x="1539062" y="-11729"/>
            <a:ext cx="329565" cy="116839"/>
          </a:xfrm>
          <a:prstGeom prst="rect">
            <a:avLst/>
          </a:prstGeom>
        </p:spPr>
        <p:txBody>
          <a:bodyPr vert="horz" wrap="square" lIns="0" tIns="12065" rIns="0" bIns="0" rtlCol="0">
            <a:spAutoFit/>
          </a:bodyPr>
          <a:lstStyle/>
          <a:p>
            <a:pPr marL="12700">
              <a:lnSpc>
                <a:spcPct val="100000"/>
              </a:lnSpc>
              <a:spcBef>
                <a:spcPts val="95"/>
              </a:spcBef>
            </a:pPr>
            <a:r>
              <a:rPr sz="600" spc="-20" dirty="0">
                <a:solidFill>
                  <a:srgbClr val="FFFFFF"/>
                </a:solidFill>
                <a:latin typeface="Noto Sans CJK HK"/>
                <a:cs typeface="Noto Sans CJK HK"/>
                <a:hlinkClick r:id="rId6" action="ppaction://hlinksldjump"/>
              </a:rPr>
              <a:t>实验方案</a:t>
            </a:r>
            <a:endParaRPr sz="600">
              <a:latin typeface="Noto Sans CJK HK"/>
              <a:cs typeface="Noto Sans CJK HK"/>
            </a:endParaRPr>
          </a:p>
        </p:txBody>
      </p:sp>
      <p:grpSp>
        <p:nvGrpSpPr>
          <p:cNvPr id="7" name="object 7"/>
          <p:cNvGrpSpPr/>
          <p:nvPr/>
        </p:nvGrpSpPr>
        <p:grpSpPr>
          <a:xfrm>
            <a:off x="2283752" y="103139"/>
            <a:ext cx="41275" cy="88265"/>
            <a:chOff x="2283752" y="103139"/>
            <a:chExt cx="41275" cy="88265"/>
          </a:xfrm>
        </p:grpSpPr>
        <p:sp>
          <p:nvSpPr>
            <p:cNvPr id="8" name="object 8"/>
            <p:cNvSpPr/>
            <p:nvPr/>
          </p:nvSpPr>
          <p:spPr>
            <a:xfrm>
              <a:off x="2286292" y="105679"/>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7F7F"/>
              </a:solidFill>
            </a:ln>
          </p:spPr>
          <p:txBody>
            <a:bodyPr wrap="square" lIns="0" tIns="0" rIns="0" bIns="0" rtlCol="0"/>
            <a:lstStyle/>
            <a:p>
              <a:endParaRPr/>
            </a:p>
          </p:txBody>
        </p:sp>
        <p:sp>
          <p:nvSpPr>
            <p:cNvPr id="9" name="object 9"/>
            <p:cNvSpPr/>
            <p:nvPr/>
          </p:nvSpPr>
          <p:spPr>
            <a:xfrm>
              <a:off x="2286292" y="152478"/>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7F7F"/>
              </a:solidFill>
            </a:ln>
          </p:spPr>
          <p:txBody>
            <a:bodyPr wrap="square" lIns="0" tIns="0" rIns="0" bIns="0" rtlCol="0"/>
            <a:lstStyle/>
            <a:p>
              <a:endParaRPr/>
            </a:p>
          </p:txBody>
        </p:sp>
      </p:grpSp>
      <p:sp>
        <p:nvSpPr>
          <p:cNvPr id="10" name="object 10"/>
          <p:cNvSpPr txBox="1"/>
          <p:nvPr/>
        </p:nvSpPr>
        <p:spPr>
          <a:xfrm>
            <a:off x="2260930" y="-11729"/>
            <a:ext cx="329565" cy="116839"/>
          </a:xfrm>
          <a:prstGeom prst="rect">
            <a:avLst/>
          </a:prstGeom>
        </p:spPr>
        <p:txBody>
          <a:bodyPr vert="horz" wrap="square" lIns="0" tIns="12065" rIns="0" bIns="0" rtlCol="0">
            <a:spAutoFit/>
          </a:bodyPr>
          <a:lstStyle/>
          <a:p>
            <a:pPr marL="12700">
              <a:lnSpc>
                <a:spcPct val="100000"/>
              </a:lnSpc>
              <a:spcBef>
                <a:spcPts val="95"/>
              </a:spcBef>
            </a:pPr>
            <a:r>
              <a:rPr sz="600" spc="-20" dirty="0">
                <a:solidFill>
                  <a:srgbClr val="7F7F7F"/>
                </a:solidFill>
                <a:latin typeface="Noto Sans CJK HK"/>
                <a:cs typeface="Noto Sans CJK HK"/>
                <a:hlinkClick r:id="rId7" action="ppaction://hlinksldjump"/>
              </a:rPr>
              <a:t>总结展望</a:t>
            </a:r>
            <a:endParaRPr sz="600">
              <a:latin typeface="Noto Sans CJK HK"/>
              <a:cs typeface="Noto Sans CJK HK"/>
            </a:endParaRPr>
          </a:p>
        </p:txBody>
      </p:sp>
      <p:grpSp>
        <p:nvGrpSpPr>
          <p:cNvPr id="11" name="object 11"/>
          <p:cNvGrpSpPr/>
          <p:nvPr/>
        </p:nvGrpSpPr>
        <p:grpSpPr>
          <a:xfrm>
            <a:off x="3005620" y="103139"/>
            <a:ext cx="243204" cy="41275"/>
            <a:chOff x="3005620" y="103139"/>
            <a:chExt cx="243204" cy="41275"/>
          </a:xfrm>
        </p:grpSpPr>
        <p:sp>
          <p:nvSpPr>
            <p:cNvPr id="12" name="object 12"/>
            <p:cNvSpPr/>
            <p:nvPr/>
          </p:nvSpPr>
          <p:spPr>
            <a:xfrm>
              <a:off x="3008160" y="105679"/>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7F7F"/>
              </a:solidFill>
            </a:ln>
          </p:spPr>
          <p:txBody>
            <a:bodyPr wrap="square" lIns="0" tIns="0" rIns="0" bIns="0" rtlCol="0"/>
            <a:lstStyle/>
            <a:p>
              <a:endParaRPr/>
            </a:p>
          </p:txBody>
        </p:sp>
        <p:sp>
          <p:nvSpPr>
            <p:cNvPr id="13" name="object 13"/>
            <p:cNvSpPr/>
            <p:nvPr/>
          </p:nvSpPr>
          <p:spPr>
            <a:xfrm>
              <a:off x="3058566" y="105679"/>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7F7F"/>
              </a:solidFill>
            </a:ln>
          </p:spPr>
          <p:txBody>
            <a:bodyPr wrap="square" lIns="0" tIns="0" rIns="0" bIns="0" rtlCol="0"/>
            <a:lstStyle/>
            <a:p>
              <a:endParaRPr/>
            </a:p>
          </p:txBody>
        </p:sp>
        <p:sp>
          <p:nvSpPr>
            <p:cNvPr id="14" name="object 14"/>
            <p:cNvSpPr/>
            <p:nvPr/>
          </p:nvSpPr>
          <p:spPr>
            <a:xfrm>
              <a:off x="3108959" y="105679"/>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7F7F"/>
              </a:solidFill>
            </a:ln>
          </p:spPr>
          <p:txBody>
            <a:bodyPr wrap="square" lIns="0" tIns="0" rIns="0" bIns="0" rtlCol="0"/>
            <a:lstStyle/>
            <a:p>
              <a:endParaRPr/>
            </a:p>
          </p:txBody>
        </p:sp>
        <p:sp>
          <p:nvSpPr>
            <p:cNvPr id="15" name="object 15"/>
            <p:cNvSpPr/>
            <p:nvPr/>
          </p:nvSpPr>
          <p:spPr>
            <a:xfrm>
              <a:off x="3159366" y="105679"/>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7F7F"/>
              </a:solidFill>
            </a:ln>
          </p:spPr>
          <p:txBody>
            <a:bodyPr wrap="square" lIns="0" tIns="0" rIns="0" bIns="0" rtlCol="0"/>
            <a:lstStyle/>
            <a:p>
              <a:endParaRPr/>
            </a:p>
          </p:txBody>
        </p:sp>
        <p:sp>
          <p:nvSpPr>
            <p:cNvPr id="16" name="object 16"/>
            <p:cNvSpPr/>
            <p:nvPr/>
          </p:nvSpPr>
          <p:spPr>
            <a:xfrm>
              <a:off x="3209759" y="105679"/>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7F7F"/>
              </a:solidFill>
            </a:ln>
          </p:spPr>
          <p:txBody>
            <a:bodyPr wrap="square" lIns="0" tIns="0" rIns="0" bIns="0" rtlCol="0"/>
            <a:lstStyle/>
            <a:p>
              <a:endParaRPr/>
            </a:p>
          </p:txBody>
        </p:sp>
      </p:grpSp>
      <p:sp>
        <p:nvSpPr>
          <p:cNvPr id="17" name="object 17"/>
          <p:cNvSpPr txBox="1"/>
          <p:nvPr/>
        </p:nvSpPr>
        <p:spPr>
          <a:xfrm>
            <a:off x="2982810" y="-11729"/>
            <a:ext cx="177800" cy="116839"/>
          </a:xfrm>
          <a:prstGeom prst="rect">
            <a:avLst/>
          </a:prstGeom>
        </p:spPr>
        <p:txBody>
          <a:bodyPr vert="horz" wrap="square" lIns="0" tIns="12065" rIns="0" bIns="0" rtlCol="0">
            <a:spAutoFit/>
          </a:bodyPr>
          <a:lstStyle/>
          <a:p>
            <a:pPr marL="12700">
              <a:lnSpc>
                <a:spcPct val="100000"/>
              </a:lnSpc>
              <a:spcBef>
                <a:spcPts val="95"/>
              </a:spcBef>
            </a:pPr>
            <a:r>
              <a:rPr sz="600" spc="-30" dirty="0">
                <a:solidFill>
                  <a:srgbClr val="7F7F7F"/>
                </a:solidFill>
                <a:latin typeface="Noto Sans CJK HK"/>
                <a:cs typeface="Noto Sans CJK HK"/>
                <a:hlinkClick r:id="rId8" action="ppaction://hlinksldjump"/>
              </a:rPr>
              <a:t>附录</a:t>
            </a:r>
            <a:endParaRPr sz="600">
              <a:latin typeface="Noto Sans CJK HK"/>
              <a:cs typeface="Noto Sans CJK HK"/>
            </a:endParaRPr>
          </a:p>
        </p:txBody>
      </p:sp>
      <p:grpSp>
        <p:nvGrpSpPr>
          <p:cNvPr id="18" name="object 18"/>
          <p:cNvGrpSpPr/>
          <p:nvPr/>
        </p:nvGrpSpPr>
        <p:grpSpPr>
          <a:xfrm>
            <a:off x="0" y="50"/>
            <a:ext cx="4608195" cy="548640"/>
            <a:chOff x="0" y="50"/>
            <a:chExt cx="4608195" cy="548640"/>
          </a:xfrm>
        </p:grpSpPr>
        <p:pic>
          <p:nvPicPr>
            <p:cNvPr id="19" name="object 19"/>
            <p:cNvPicPr/>
            <p:nvPr/>
          </p:nvPicPr>
          <p:blipFill>
            <a:blip r:embed="rId9" cstate="print"/>
            <a:stretch>
              <a:fillRect/>
            </a:stretch>
          </p:blipFill>
          <p:spPr>
            <a:xfrm>
              <a:off x="3317760" y="50"/>
              <a:ext cx="921588" cy="297713"/>
            </a:xfrm>
            <a:prstGeom prst="rect">
              <a:avLst/>
            </a:prstGeom>
          </p:spPr>
        </p:pic>
        <p:pic>
          <p:nvPicPr>
            <p:cNvPr id="20" name="object 20"/>
            <p:cNvPicPr/>
            <p:nvPr/>
          </p:nvPicPr>
          <p:blipFill>
            <a:blip r:embed="rId10" cstate="print"/>
            <a:stretch>
              <a:fillRect/>
            </a:stretch>
          </p:blipFill>
          <p:spPr>
            <a:xfrm>
              <a:off x="4239348" y="50"/>
              <a:ext cx="368642" cy="297713"/>
            </a:xfrm>
            <a:prstGeom prst="rect">
              <a:avLst/>
            </a:prstGeom>
          </p:spPr>
        </p:pic>
        <p:pic>
          <p:nvPicPr>
            <p:cNvPr id="21" name="object 21"/>
            <p:cNvPicPr/>
            <p:nvPr/>
          </p:nvPicPr>
          <p:blipFill>
            <a:blip r:embed="rId11" cstate="print"/>
            <a:stretch>
              <a:fillRect/>
            </a:stretch>
          </p:blipFill>
          <p:spPr>
            <a:xfrm>
              <a:off x="0" y="297751"/>
              <a:ext cx="4604410" cy="250520"/>
            </a:xfrm>
            <a:prstGeom prst="rect">
              <a:avLst/>
            </a:prstGeom>
          </p:spPr>
        </p:pic>
      </p:grpSp>
      <p:sp>
        <p:nvSpPr>
          <p:cNvPr id="22" name="object 22"/>
          <p:cNvSpPr txBox="1"/>
          <p:nvPr/>
        </p:nvSpPr>
        <p:spPr>
          <a:xfrm>
            <a:off x="188379" y="285048"/>
            <a:ext cx="3786504" cy="682625"/>
          </a:xfrm>
          <a:prstGeom prst="rect">
            <a:avLst/>
          </a:prstGeom>
        </p:spPr>
        <p:txBody>
          <a:bodyPr vert="horz" wrap="square" lIns="0" tIns="17145" rIns="0" bIns="0" rtlCol="0">
            <a:spAutoFit/>
          </a:bodyPr>
          <a:lstStyle/>
          <a:p>
            <a:pPr marL="12700">
              <a:lnSpc>
                <a:spcPct val="100000"/>
              </a:lnSpc>
              <a:spcBef>
                <a:spcPts val="135"/>
              </a:spcBef>
            </a:pPr>
            <a:r>
              <a:rPr sz="1400" spc="75" dirty="0">
                <a:solidFill>
                  <a:srgbClr val="FFFFFF"/>
                </a:solidFill>
                <a:latin typeface="Noto Sans CJK HK"/>
                <a:cs typeface="Noto Sans CJK HK"/>
              </a:rPr>
              <a:t>验证 </a:t>
            </a:r>
            <a:r>
              <a:rPr sz="1400" dirty="0">
                <a:solidFill>
                  <a:srgbClr val="FFFFFF"/>
                </a:solidFill>
                <a:latin typeface="Arial" panose="020B0604020202020204"/>
                <a:cs typeface="Arial" panose="020B0604020202020204"/>
              </a:rPr>
              <a:t>Malus</a:t>
            </a:r>
            <a:r>
              <a:rPr sz="1400" spc="150" dirty="0">
                <a:solidFill>
                  <a:srgbClr val="FFFFFF"/>
                </a:solidFill>
                <a:latin typeface="Arial" panose="020B0604020202020204"/>
                <a:cs typeface="Arial" panose="020B0604020202020204"/>
              </a:rPr>
              <a:t> </a:t>
            </a:r>
            <a:r>
              <a:rPr sz="1400" dirty="0">
                <a:solidFill>
                  <a:srgbClr val="FFFFFF"/>
                </a:solidFill>
                <a:latin typeface="Noto Sans CJK HK"/>
                <a:cs typeface="Noto Sans CJK HK"/>
              </a:rPr>
              <a:t>定律</a:t>
            </a:r>
            <a:r>
              <a:rPr sz="1400" dirty="0">
                <a:solidFill>
                  <a:srgbClr val="FFFFFF"/>
                </a:solidFill>
                <a:latin typeface="Arial" panose="020B0604020202020204"/>
                <a:cs typeface="Arial" panose="020B0604020202020204"/>
              </a:rPr>
              <a:t>—</a:t>
            </a:r>
            <a:r>
              <a:rPr sz="1400" spc="-15" dirty="0">
                <a:solidFill>
                  <a:srgbClr val="FFFFFF"/>
                </a:solidFill>
                <a:latin typeface="Noto Sans CJK HK"/>
                <a:cs typeface="Noto Sans CJK HK"/>
              </a:rPr>
              <a:t>光功率计</a:t>
            </a:r>
            <a:endParaRPr sz="1400">
              <a:latin typeface="Noto Sans CJK HK"/>
              <a:cs typeface="Noto Sans CJK HK"/>
            </a:endParaRPr>
          </a:p>
          <a:p>
            <a:pPr marL="171450" marR="5080" algn="ctr">
              <a:lnSpc>
                <a:spcPct val="103000"/>
              </a:lnSpc>
              <a:spcBef>
                <a:spcPts val="750"/>
              </a:spcBef>
            </a:pPr>
            <a:r>
              <a:rPr sz="1100" spc="-25" dirty="0">
                <a:latin typeface="Noto Sans CJK HK"/>
                <a:cs typeface="Noto Sans CJK HK"/>
              </a:rPr>
              <a:t>这里我们使用数控模式下的光功率计进行测量，结果如下：</a:t>
            </a:r>
            <a:r>
              <a:rPr sz="1100" spc="-25" dirty="0">
                <a:solidFill>
                  <a:srgbClr val="FF0000"/>
                </a:solidFill>
                <a:latin typeface="Noto Sans CJK HK"/>
                <a:cs typeface="Noto Sans CJK HK"/>
              </a:rPr>
              <a:t>在当前的弱光条件下，使用光功率计完全无法行测量！</a:t>
            </a:r>
            <a:endParaRPr sz="1100">
              <a:latin typeface="Noto Sans CJK HK"/>
              <a:cs typeface="Noto Sans CJK HK"/>
            </a:endParaRPr>
          </a:p>
        </p:txBody>
      </p:sp>
      <p:pic>
        <p:nvPicPr>
          <p:cNvPr id="23" name="object 23"/>
          <p:cNvPicPr/>
          <p:nvPr/>
        </p:nvPicPr>
        <p:blipFill>
          <a:blip r:embed="rId12" cstate="print"/>
          <a:stretch>
            <a:fillRect/>
          </a:stretch>
        </p:blipFill>
        <p:spPr>
          <a:xfrm>
            <a:off x="1098727" y="1015784"/>
            <a:ext cx="2410548" cy="1845386"/>
          </a:xfrm>
          <a:prstGeom prst="rect">
            <a:avLst/>
          </a:prstGeom>
        </p:spPr>
      </p:pic>
      <p:sp>
        <p:nvSpPr>
          <p:cNvPr id="24" name="object 24"/>
          <p:cNvSpPr txBox="1"/>
          <p:nvPr/>
        </p:nvSpPr>
        <p:spPr>
          <a:xfrm>
            <a:off x="1029474" y="2909562"/>
            <a:ext cx="2549525" cy="150495"/>
          </a:xfrm>
          <a:prstGeom prst="rect">
            <a:avLst/>
          </a:prstGeom>
        </p:spPr>
        <p:txBody>
          <a:bodyPr vert="horz" wrap="square" lIns="0" tIns="12065" rIns="0" bIns="0" rtlCol="0">
            <a:spAutoFit/>
          </a:bodyPr>
          <a:lstStyle/>
          <a:p>
            <a:pPr marL="12700" algn="ctr">
              <a:lnSpc>
                <a:spcPct val="100000"/>
              </a:lnSpc>
              <a:spcBef>
                <a:spcPts val="95"/>
              </a:spcBef>
            </a:pPr>
            <a:r>
              <a:rPr sz="900" spc="20" dirty="0">
                <a:solidFill>
                  <a:srgbClr val="005725"/>
                </a:solidFill>
                <a:latin typeface="Noto Sans CJK HK"/>
                <a:cs typeface="Noto Sans CJK HK"/>
              </a:rPr>
              <a:t>图</a:t>
            </a:r>
            <a:r>
              <a:rPr sz="900" dirty="0">
                <a:solidFill>
                  <a:srgbClr val="005725"/>
                </a:solidFill>
                <a:latin typeface="Arial" panose="020B0604020202020204"/>
                <a:cs typeface="Arial" panose="020B0604020202020204"/>
              </a:rPr>
              <a:t>1</a:t>
            </a:r>
            <a:r>
              <a:rPr lang="en-US" altLang="en-US" sz="900" dirty="0">
                <a:solidFill>
                  <a:srgbClr val="005725"/>
                </a:solidFill>
                <a:latin typeface="Arial" panose="020B0604020202020204"/>
                <a:cs typeface="Arial" panose="020B0604020202020204"/>
              </a:rPr>
              <a:t>3</a:t>
            </a:r>
            <a:r>
              <a:rPr sz="900" dirty="0">
                <a:solidFill>
                  <a:srgbClr val="005725"/>
                </a:solidFill>
                <a:latin typeface="Arial" panose="020B0604020202020204"/>
                <a:cs typeface="Arial" panose="020B0604020202020204"/>
              </a:rPr>
              <a:t>:</a:t>
            </a:r>
            <a:r>
              <a:rPr sz="900" spc="-10" dirty="0">
                <a:solidFill>
                  <a:srgbClr val="005725"/>
                </a:solidFill>
                <a:latin typeface="Arial" panose="020B0604020202020204"/>
                <a:cs typeface="Arial" panose="020B0604020202020204"/>
              </a:rPr>
              <a:t> </a:t>
            </a:r>
            <a:r>
              <a:rPr lang="en-US" altLang="en-US" sz="900" spc="-10" dirty="0">
                <a:solidFill>
                  <a:srgbClr val="005725"/>
                </a:solidFill>
                <a:latin typeface="Arial" panose="020B0604020202020204"/>
                <a:cs typeface="Arial" panose="020B0604020202020204"/>
              </a:rPr>
              <a:t> </a:t>
            </a:r>
            <a:r>
              <a:rPr sz="900" spc="-15" dirty="0">
                <a:latin typeface="Noto Sans CJK HK"/>
                <a:cs typeface="Noto Sans CJK HK"/>
              </a:rPr>
              <a:t>使用光功率计对马吕斯定律的测量结果</a:t>
            </a:r>
          </a:p>
        </p:txBody>
      </p:sp>
      <p:grpSp>
        <p:nvGrpSpPr>
          <p:cNvPr id="25" name="object 25"/>
          <p:cNvGrpSpPr/>
          <p:nvPr/>
        </p:nvGrpSpPr>
        <p:grpSpPr>
          <a:xfrm>
            <a:off x="0" y="3328111"/>
            <a:ext cx="4608195" cy="128270"/>
            <a:chOff x="0" y="3328111"/>
            <a:chExt cx="4608195" cy="128270"/>
          </a:xfrm>
        </p:grpSpPr>
        <p:sp>
          <p:nvSpPr>
            <p:cNvPr id="26" name="object 26"/>
            <p:cNvSpPr/>
            <p:nvPr/>
          </p:nvSpPr>
          <p:spPr>
            <a:xfrm>
              <a:off x="0" y="3328111"/>
              <a:ext cx="2304415" cy="128270"/>
            </a:xfrm>
            <a:custGeom>
              <a:avLst/>
              <a:gdLst/>
              <a:ahLst/>
              <a:cxnLst/>
              <a:rect l="l" t="t" r="r" b="b"/>
              <a:pathLst>
                <a:path w="2304415" h="128270">
                  <a:moveTo>
                    <a:pt x="2304008" y="0"/>
                  </a:moveTo>
                  <a:lnTo>
                    <a:pt x="1152004" y="0"/>
                  </a:lnTo>
                  <a:lnTo>
                    <a:pt x="0" y="0"/>
                  </a:lnTo>
                  <a:lnTo>
                    <a:pt x="0" y="127939"/>
                  </a:lnTo>
                  <a:lnTo>
                    <a:pt x="1152004" y="127939"/>
                  </a:lnTo>
                  <a:lnTo>
                    <a:pt x="2304008" y="127939"/>
                  </a:lnTo>
                  <a:lnTo>
                    <a:pt x="2304008" y="0"/>
                  </a:lnTo>
                  <a:close/>
                </a:path>
              </a:pathLst>
            </a:custGeom>
            <a:solidFill>
              <a:srgbClr val="000000"/>
            </a:solidFill>
          </p:spPr>
          <p:txBody>
            <a:bodyPr wrap="square" lIns="0" tIns="0" rIns="0" bIns="0" rtlCol="0"/>
            <a:lstStyle/>
            <a:p>
              <a:endParaRPr/>
            </a:p>
          </p:txBody>
        </p:sp>
        <p:sp>
          <p:nvSpPr>
            <p:cNvPr id="27" name="object 27"/>
            <p:cNvSpPr/>
            <p:nvPr/>
          </p:nvSpPr>
          <p:spPr>
            <a:xfrm>
              <a:off x="2303995" y="3328111"/>
              <a:ext cx="2304415" cy="128270"/>
            </a:xfrm>
            <a:custGeom>
              <a:avLst/>
              <a:gdLst/>
              <a:ahLst/>
              <a:cxnLst/>
              <a:rect l="l" t="t" r="r" b="b"/>
              <a:pathLst>
                <a:path w="2304415" h="128270">
                  <a:moveTo>
                    <a:pt x="2303996" y="0"/>
                  </a:moveTo>
                  <a:lnTo>
                    <a:pt x="1920024" y="0"/>
                  </a:lnTo>
                  <a:lnTo>
                    <a:pt x="0" y="0"/>
                  </a:lnTo>
                  <a:lnTo>
                    <a:pt x="0" y="127939"/>
                  </a:lnTo>
                  <a:lnTo>
                    <a:pt x="1920024" y="127939"/>
                  </a:lnTo>
                  <a:lnTo>
                    <a:pt x="2303996" y="127939"/>
                  </a:lnTo>
                  <a:lnTo>
                    <a:pt x="2303996" y="0"/>
                  </a:lnTo>
                  <a:close/>
                </a:path>
              </a:pathLst>
            </a:custGeom>
            <a:solidFill>
              <a:srgbClr val="005725"/>
            </a:solidFill>
          </p:spPr>
          <p:txBody>
            <a:bodyPr wrap="square" lIns="0" tIns="0" rIns="0" bIns="0" rtlCol="0"/>
            <a:lstStyle/>
            <a:p>
              <a:endParaRPr/>
            </a:p>
          </p:txBody>
        </p:sp>
      </p:grpSp>
      <p:sp>
        <p:nvSpPr>
          <p:cNvPr id="28" name="object 28"/>
          <p:cNvSpPr txBox="1">
            <a:spLocks noGrp="1"/>
          </p:cNvSpPr>
          <p:nvPr>
            <p:ph type="dt" sz="half" idx="6"/>
          </p:nvPr>
        </p:nvSpPr>
        <p:spPr>
          <a:prstGeom prst="rect">
            <a:avLst/>
          </a:prstGeom>
        </p:spPr>
        <p:txBody>
          <a:bodyPr vert="horz" wrap="square" lIns="0" tIns="10795" rIns="0" bIns="0" rtlCol="0">
            <a:spAutoFit/>
          </a:bodyPr>
          <a:lstStyle/>
          <a:p>
            <a:pPr marL="12700">
              <a:lnSpc>
                <a:spcPct val="100000"/>
              </a:lnSpc>
              <a:spcBef>
                <a:spcPts val="85"/>
              </a:spcBef>
            </a:pPr>
            <a:r>
              <a:rPr spc="25" dirty="0"/>
              <a:t>设计性实验  结题答辩</a:t>
            </a:r>
          </a:p>
        </p:txBody>
      </p:sp>
      <p:sp>
        <p:nvSpPr>
          <p:cNvPr id="29" name="object 29"/>
          <p:cNvSpPr txBox="1">
            <a:spLocks noGrp="1"/>
          </p:cNvSpPr>
          <p:nvPr>
            <p:ph type="ftr" sz="quarter" idx="5"/>
          </p:nvPr>
        </p:nvSpPr>
        <p:spPr>
          <a:prstGeom prst="rect">
            <a:avLst/>
          </a:prstGeom>
        </p:spPr>
        <p:txBody>
          <a:bodyPr vert="horz" wrap="square" lIns="0" tIns="5080" rIns="0" bIns="0" rtlCol="0">
            <a:spAutoFit/>
          </a:bodyPr>
          <a:lstStyle/>
          <a:p>
            <a:pPr marL="12700">
              <a:lnSpc>
                <a:spcPct val="100000"/>
              </a:lnSpc>
              <a:spcBef>
                <a:spcPts val="40"/>
              </a:spcBef>
            </a:pPr>
            <a:r>
              <a:rPr dirty="0"/>
              <a:t>2nd</a:t>
            </a:r>
            <a:r>
              <a:rPr spc="-35" dirty="0"/>
              <a:t> </a:t>
            </a:r>
            <a:r>
              <a:rPr dirty="0"/>
              <a:t>July</a:t>
            </a:r>
            <a:r>
              <a:rPr spc="-30" dirty="0"/>
              <a:t> </a:t>
            </a:r>
            <a:r>
              <a:rPr spc="-20" dirty="0"/>
              <a:t>2024</a:t>
            </a:r>
          </a:p>
        </p:txBody>
      </p:sp>
      <p:sp>
        <p:nvSpPr>
          <p:cNvPr id="30" name="object 30"/>
          <p:cNvSpPr txBox="1"/>
          <p:nvPr/>
        </p:nvSpPr>
        <p:spPr>
          <a:xfrm>
            <a:off x="2719908" y="3329735"/>
            <a:ext cx="1088390" cy="120650"/>
          </a:xfrm>
          <a:prstGeom prst="rect">
            <a:avLst/>
          </a:prstGeom>
        </p:spPr>
        <p:txBody>
          <a:bodyPr vert="horz" wrap="square" lIns="0" tIns="10795" rIns="0" bIns="0" rtlCol="0">
            <a:spAutoFit/>
          </a:bodyPr>
          <a:lstStyle/>
          <a:p>
            <a:pPr marL="12700">
              <a:lnSpc>
                <a:spcPct val="100000"/>
              </a:lnSpc>
              <a:spcBef>
                <a:spcPts val="85"/>
              </a:spcBef>
            </a:pPr>
            <a:r>
              <a:rPr sz="600" spc="-15" dirty="0">
                <a:solidFill>
                  <a:srgbClr val="FFFFFF"/>
                </a:solidFill>
                <a:latin typeface="Noto Sans CJK HK"/>
                <a:cs typeface="Noto Sans CJK HK"/>
                <a:hlinkClick r:id="rId13" action="ppaction://hlinksldjump"/>
              </a:rPr>
              <a:t>基于锁相放大器的弱光信号探测</a:t>
            </a:r>
            <a:endParaRPr sz="600">
              <a:latin typeface="Noto Sans CJK HK"/>
              <a:cs typeface="Noto Sans CJK HK"/>
            </a:endParaRPr>
          </a:p>
        </p:txBody>
      </p:sp>
      <p:sp>
        <p:nvSpPr>
          <p:cNvPr id="31" name="object 31"/>
          <p:cNvSpPr txBox="1">
            <a:spLocks noGrp="1"/>
          </p:cNvSpPr>
          <p:nvPr>
            <p:ph type="sldNum" sz="quarter" idx="7"/>
          </p:nvPr>
        </p:nvSpPr>
        <p:spPr>
          <a:xfrm>
            <a:off x="4259008" y="3335256"/>
            <a:ext cx="283210" cy="97155"/>
          </a:xfrm>
          <a:prstGeom prst="rect">
            <a:avLst/>
          </a:prstGeom>
        </p:spPr>
        <p:txBody>
          <a:bodyPr vert="horz" wrap="square" lIns="0" tIns="5080" rIns="0" bIns="0" rtlCol="0">
            <a:spAutoFit/>
          </a:bodyPr>
          <a:lstStyle/>
          <a:p>
            <a:pPr marL="38100">
              <a:lnSpc>
                <a:spcPct val="100000"/>
              </a:lnSpc>
              <a:spcBef>
                <a:spcPts val="40"/>
              </a:spcBef>
            </a:pPr>
            <a:r>
              <a:rPr dirty="0"/>
              <a:t>1</a:t>
            </a:r>
            <a:r>
              <a:rPr lang="en-US" dirty="0"/>
              <a:t>7</a:t>
            </a:r>
            <a:r>
              <a:rPr spc="-15" dirty="0"/>
              <a:t> </a:t>
            </a:r>
            <a:r>
              <a:rPr dirty="0"/>
              <a:t>/</a:t>
            </a:r>
            <a:r>
              <a:rPr spc="-10" dirty="0"/>
              <a:t> </a:t>
            </a:r>
            <a:r>
              <a:rPr lang="en-US" spc="-10" dirty="0"/>
              <a:t>33</a:t>
            </a:r>
          </a:p>
        </p:txBody>
      </p:sp>
    </p:spTree>
  </p:cSld>
  <p:clrMapOvr>
    <a:masterClrMapping/>
  </p:clrMapOvr>
  <p:transition>
    <p:cu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5300" y="-11729"/>
            <a:ext cx="329565" cy="116839"/>
          </a:xfrm>
          <a:prstGeom prst="rect">
            <a:avLst/>
          </a:prstGeom>
        </p:spPr>
        <p:txBody>
          <a:bodyPr vert="horz" wrap="square" lIns="0" tIns="12065" rIns="0" bIns="0" rtlCol="0">
            <a:spAutoFit/>
          </a:bodyPr>
          <a:lstStyle/>
          <a:p>
            <a:pPr marL="12700">
              <a:lnSpc>
                <a:spcPct val="100000"/>
              </a:lnSpc>
              <a:spcBef>
                <a:spcPts val="95"/>
              </a:spcBef>
            </a:pPr>
            <a:r>
              <a:rPr sz="600" spc="-20" dirty="0">
                <a:solidFill>
                  <a:srgbClr val="7F7F7F"/>
                </a:solidFill>
                <a:latin typeface="Noto Sans CJK HK"/>
                <a:cs typeface="Noto Sans CJK HK"/>
                <a:hlinkClick r:id="rId2" action="ppaction://hlinksldjump"/>
              </a:rPr>
              <a:t>实验背景</a:t>
            </a:r>
            <a:endParaRPr sz="600">
              <a:latin typeface="Noto Sans CJK HK"/>
              <a:cs typeface="Noto Sans CJK HK"/>
            </a:endParaRPr>
          </a:p>
        </p:txBody>
      </p:sp>
      <p:pic>
        <p:nvPicPr>
          <p:cNvPr id="3" name="object 3"/>
          <p:cNvPicPr/>
          <p:nvPr/>
        </p:nvPicPr>
        <p:blipFill>
          <a:blip r:embed="rId3" cstate="print"/>
          <a:stretch>
            <a:fillRect/>
          </a:stretch>
        </p:blipFill>
        <p:spPr>
          <a:xfrm>
            <a:off x="840000" y="103148"/>
            <a:ext cx="242662" cy="87862"/>
          </a:xfrm>
          <a:prstGeom prst="rect">
            <a:avLst/>
          </a:prstGeom>
        </p:spPr>
      </p:pic>
      <p:sp>
        <p:nvSpPr>
          <p:cNvPr id="4" name="object 4"/>
          <p:cNvSpPr txBox="1"/>
          <p:nvPr/>
        </p:nvSpPr>
        <p:spPr>
          <a:xfrm>
            <a:off x="817181" y="-11729"/>
            <a:ext cx="329565" cy="116839"/>
          </a:xfrm>
          <a:prstGeom prst="rect">
            <a:avLst/>
          </a:prstGeom>
        </p:spPr>
        <p:txBody>
          <a:bodyPr vert="horz" wrap="square" lIns="0" tIns="12065" rIns="0" bIns="0" rtlCol="0">
            <a:spAutoFit/>
          </a:bodyPr>
          <a:lstStyle/>
          <a:p>
            <a:pPr marL="12700">
              <a:lnSpc>
                <a:spcPct val="100000"/>
              </a:lnSpc>
              <a:spcBef>
                <a:spcPts val="95"/>
              </a:spcBef>
            </a:pPr>
            <a:r>
              <a:rPr sz="600" spc="-20" dirty="0">
                <a:solidFill>
                  <a:srgbClr val="7F7F7F"/>
                </a:solidFill>
                <a:latin typeface="Noto Sans CJK HK"/>
                <a:cs typeface="Noto Sans CJK HK"/>
                <a:hlinkClick r:id="rId4" action="ppaction://hlinksldjump"/>
              </a:rPr>
              <a:t>实验原理</a:t>
            </a:r>
            <a:endParaRPr sz="600">
              <a:latin typeface="Noto Sans CJK HK"/>
              <a:cs typeface="Noto Sans CJK HK"/>
            </a:endParaRPr>
          </a:p>
        </p:txBody>
      </p:sp>
      <p:pic>
        <p:nvPicPr>
          <p:cNvPr id="5" name="object 5"/>
          <p:cNvPicPr/>
          <p:nvPr/>
        </p:nvPicPr>
        <p:blipFill>
          <a:blip r:embed="rId5" cstate="print"/>
          <a:stretch>
            <a:fillRect/>
          </a:stretch>
        </p:blipFill>
        <p:spPr>
          <a:xfrm>
            <a:off x="1561880" y="103148"/>
            <a:ext cx="192256" cy="181474"/>
          </a:xfrm>
          <a:prstGeom prst="rect">
            <a:avLst/>
          </a:prstGeom>
        </p:spPr>
      </p:pic>
      <p:sp>
        <p:nvSpPr>
          <p:cNvPr id="6" name="object 6"/>
          <p:cNvSpPr txBox="1"/>
          <p:nvPr/>
        </p:nvSpPr>
        <p:spPr>
          <a:xfrm>
            <a:off x="1539062" y="-11729"/>
            <a:ext cx="329565" cy="116839"/>
          </a:xfrm>
          <a:prstGeom prst="rect">
            <a:avLst/>
          </a:prstGeom>
        </p:spPr>
        <p:txBody>
          <a:bodyPr vert="horz" wrap="square" lIns="0" tIns="12065" rIns="0" bIns="0" rtlCol="0">
            <a:spAutoFit/>
          </a:bodyPr>
          <a:lstStyle/>
          <a:p>
            <a:pPr marL="12700">
              <a:lnSpc>
                <a:spcPct val="100000"/>
              </a:lnSpc>
              <a:spcBef>
                <a:spcPts val="95"/>
              </a:spcBef>
            </a:pPr>
            <a:r>
              <a:rPr sz="600" spc="-20" dirty="0">
                <a:solidFill>
                  <a:srgbClr val="FFFFFF"/>
                </a:solidFill>
                <a:latin typeface="Noto Sans CJK HK"/>
                <a:cs typeface="Noto Sans CJK HK"/>
                <a:hlinkClick r:id="rId6" action="ppaction://hlinksldjump"/>
              </a:rPr>
              <a:t>实验方案</a:t>
            </a:r>
            <a:endParaRPr sz="600">
              <a:latin typeface="Noto Sans CJK HK"/>
              <a:cs typeface="Noto Sans CJK HK"/>
            </a:endParaRPr>
          </a:p>
        </p:txBody>
      </p:sp>
      <p:grpSp>
        <p:nvGrpSpPr>
          <p:cNvPr id="7" name="object 7"/>
          <p:cNvGrpSpPr/>
          <p:nvPr/>
        </p:nvGrpSpPr>
        <p:grpSpPr>
          <a:xfrm>
            <a:off x="2283752" y="103139"/>
            <a:ext cx="41275" cy="88265"/>
            <a:chOff x="2283752" y="103139"/>
            <a:chExt cx="41275" cy="88265"/>
          </a:xfrm>
        </p:grpSpPr>
        <p:sp>
          <p:nvSpPr>
            <p:cNvPr id="8" name="object 8"/>
            <p:cNvSpPr/>
            <p:nvPr/>
          </p:nvSpPr>
          <p:spPr>
            <a:xfrm>
              <a:off x="2286292" y="105679"/>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7F7F"/>
              </a:solidFill>
            </a:ln>
          </p:spPr>
          <p:txBody>
            <a:bodyPr wrap="square" lIns="0" tIns="0" rIns="0" bIns="0" rtlCol="0"/>
            <a:lstStyle/>
            <a:p>
              <a:endParaRPr/>
            </a:p>
          </p:txBody>
        </p:sp>
        <p:sp>
          <p:nvSpPr>
            <p:cNvPr id="9" name="object 9"/>
            <p:cNvSpPr/>
            <p:nvPr/>
          </p:nvSpPr>
          <p:spPr>
            <a:xfrm>
              <a:off x="2286292" y="152478"/>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7F7F"/>
              </a:solidFill>
            </a:ln>
          </p:spPr>
          <p:txBody>
            <a:bodyPr wrap="square" lIns="0" tIns="0" rIns="0" bIns="0" rtlCol="0"/>
            <a:lstStyle/>
            <a:p>
              <a:endParaRPr/>
            </a:p>
          </p:txBody>
        </p:sp>
      </p:grpSp>
      <p:sp>
        <p:nvSpPr>
          <p:cNvPr id="10" name="object 10"/>
          <p:cNvSpPr txBox="1"/>
          <p:nvPr/>
        </p:nvSpPr>
        <p:spPr>
          <a:xfrm>
            <a:off x="2260930" y="-11729"/>
            <a:ext cx="329565" cy="116839"/>
          </a:xfrm>
          <a:prstGeom prst="rect">
            <a:avLst/>
          </a:prstGeom>
        </p:spPr>
        <p:txBody>
          <a:bodyPr vert="horz" wrap="square" lIns="0" tIns="12065" rIns="0" bIns="0" rtlCol="0">
            <a:spAutoFit/>
          </a:bodyPr>
          <a:lstStyle/>
          <a:p>
            <a:pPr marL="12700">
              <a:lnSpc>
                <a:spcPct val="100000"/>
              </a:lnSpc>
              <a:spcBef>
                <a:spcPts val="95"/>
              </a:spcBef>
            </a:pPr>
            <a:r>
              <a:rPr sz="600" spc="-20" dirty="0">
                <a:solidFill>
                  <a:srgbClr val="7F7F7F"/>
                </a:solidFill>
                <a:latin typeface="Noto Sans CJK HK"/>
                <a:cs typeface="Noto Sans CJK HK"/>
                <a:hlinkClick r:id="rId7" action="ppaction://hlinksldjump"/>
              </a:rPr>
              <a:t>总结展望</a:t>
            </a:r>
            <a:endParaRPr sz="600">
              <a:latin typeface="Noto Sans CJK HK"/>
              <a:cs typeface="Noto Sans CJK HK"/>
            </a:endParaRPr>
          </a:p>
        </p:txBody>
      </p:sp>
      <p:grpSp>
        <p:nvGrpSpPr>
          <p:cNvPr id="11" name="object 11"/>
          <p:cNvGrpSpPr/>
          <p:nvPr/>
        </p:nvGrpSpPr>
        <p:grpSpPr>
          <a:xfrm>
            <a:off x="3005620" y="103139"/>
            <a:ext cx="243204" cy="41275"/>
            <a:chOff x="3005620" y="103139"/>
            <a:chExt cx="243204" cy="41275"/>
          </a:xfrm>
        </p:grpSpPr>
        <p:sp>
          <p:nvSpPr>
            <p:cNvPr id="12" name="object 12"/>
            <p:cNvSpPr/>
            <p:nvPr/>
          </p:nvSpPr>
          <p:spPr>
            <a:xfrm>
              <a:off x="3008160" y="105679"/>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7F7F"/>
              </a:solidFill>
            </a:ln>
          </p:spPr>
          <p:txBody>
            <a:bodyPr wrap="square" lIns="0" tIns="0" rIns="0" bIns="0" rtlCol="0"/>
            <a:lstStyle/>
            <a:p>
              <a:endParaRPr/>
            </a:p>
          </p:txBody>
        </p:sp>
        <p:sp>
          <p:nvSpPr>
            <p:cNvPr id="13" name="object 13"/>
            <p:cNvSpPr/>
            <p:nvPr/>
          </p:nvSpPr>
          <p:spPr>
            <a:xfrm>
              <a:off x="3058566" y="105679"/>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7F7F"/>
              </a:solidFill>
            </a:ln>
          </p:spPr>
          <p:txBody>
            <a:bodyPr wrap="square" lIns="0" tIns="0" rIns="0" bIns="0" rtlCol="0"/>
            <a:lstStyle/>
            <a:p>
              <a:endParaRPr/>
            </a:p>
          </p:txBody>
        </p:sp>
        <p:sp>
          <p:nvSpPr>
            <p:cNvPr id="14" name="object 14"/>
            <p:cNvSpPr/>
            <p:nvPr/>
          </p:nvSpPr>
          <p:spPr>
            <a:xfrm>
              <a:off x="3108959" y="105679"/>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7F7F"/>
              </a:solidFill>
            </a:ln>
          </p:spPr>
          <p:txBody>
            <a:bodyPr wrap="square" lIns="0" tIns="0" rIns="0" bIns="0" rtlCol="0"/>
            <a:lstStyle/>
            <a:p>
              <a:endParaRPr/>
            </a:p>
          </p:txBody>
        </p:sp>
        <p:sp>
          <p:nvSpPr>
            <p:cNvPr id="15" name="object 15"/>
            <p:cNvSpPr/>
            <p:nvPr/>
          </p:nvSpPr>
          <p:spPr>
            <a:xfrm>
              <a:off x="3159366" y="105679"/>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7F7F"/>
              </a:solidFill>
            </a:ln>
          </p:spPr>
          <p:txBody>
            <a:bodyPr wrap="square" lIns="0" tIns="0" rIns="0" bIns="0" rtlCol="0"/>
            <a:lstStyle/>
            <a:p>
              <a:endParaRPr/>
            </a:p>
          </p:txBody>
        </p:sp>
        <p:sp>
          <p:nvSpPr>
            <p:cNvPr id="16" name="object 16"/>
            <p:cNvSpPr/>
            <p:nvPr/>
          </p:nvSpPr>
          <p:spPr>
            <a:xfrm>
              <a:off x="3209759" y="105679"/>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7F7F"/>
              </a:solidFill>
            </a:ln>
          </p:spPr>
          <p:txBody>
            <a:bodyPr wrap="square" lIns="0" tIns="0" rIns="0" bIns="0" rtlCol="0"/>
            <a:lstStyle/>
            <a:p>
              <a:endParaRPr/>
            </a:p>
          </p:txBody>
        </p:sp>
      </p:grpSp>
      <p:sp>
        <p:nvSpPr>
          <p:cNvPr id="17" name="object 17"/>
          <p:cNvSpPr txBox="1"/>
          <p:nvPr/>
        </p:nvSpPr>
        <p:spPr>
          <a:xfrm>
            <a:off x="2982810" y="-11729"/>
            <a:ext cx="177800" cy="116839"/>
          </a:xfrm>
          <a:prstGeom prst="rect">
            <a:avLst/>
          </a:prstGeom>
        </p:spPr>
        <p:txBody>
          <a:bodyPr vert="horz" wrap="square" lIns="0" tIns="12065" rIns="0" bIns="0" rtlCol="0">
            <a:spAutoFit/>
          </a:bodyPr>
          <a:lstStyle/>
          <a:p>
            <a:pPr marL="12700">
              <a:lnSpc>
                <a:spcPct val="100000"/>
              </a:lnSpc>
              <a:spcBef>
                <a:spcPts val="95"/>
              </a:spcBef>
            </a:pPr>
            <a:r>
              <a:rPr sz="600" spc="-30" dirty="0">
                <a:solidFill>
                  <a:srgbClr val="7F7F7F"/>
                </a:solidFill>
                <a:latin typeface="Noto Sans CJK HK"/>
                <a:cs typeface="Noto Sans CJK HK"/>
                <a:hlinkClick r:id="rId8" action="ppaction://hlinksldjump"/>
              </a:rPr>
              <a:t>附录</a:t>
            </a:r>
            <a:endParaRPr sz="600">
              <a:latin typeface="Noto Sans CJK HK"/>
              <a:cs typeface="Noto Sans CJK HK"/>
            </a:endParaRPr>
          </a:p>
        </p:txBody>
      </p:sp>
      <p:grpSp>
        <p:nvGrpSpPr>
          <p:cNvPr id="18" name="object 18"/>
          <p:cNvGrpSpPr/>
          <p:nvPr/>
        </p:nvGrpSpPr>
        <p:grpSpPr>
          <a:xfrm>
            <a:off x="0" y="50"/>
            <a:ext cx="4608195" cy="548640"/>
            <a:chOff x="0" y="50"/>
            <a:chExt cx="4608195" cy="548640"/>
          </a:xfrm>
        </p:grpSpPr>
        <p:pic>
          <p:nvPicPr>
            <p:cNvPr id="19" name="object 19"/>
            <p:cNvPicPr/>
            <p:nvPr/>
          </p:nvPicPr>
          <p:blipFill>
            <a:blip r:embed="rId9" cstate="print"/>
            <a:stretch>
              <a:fillRect/>
            </a:stretch>
          </p:blipFill>
          <p:spPr>
            <a:xfrm>
              <a:off x="3317760" y="50"/>
              <a:ext cx="921588" cy="297713"/>
            </a:xfrm>
            <a:prstGeom prst="rect">
              <a:avLst/>
            </a:prstGeom>
          </p:spPr>
        </p:pic>
        <p:pic>
          <p:nvPicPr>
            <p:cNvPr id="20" name="object 20"/>
            <p:cNvPicPr/>
            <p:nvPr/>
          </p:nvPicPr>
          <p:blipFill>
            <a:blip r:embed="rId10" cstate="print"/>
            <a:stretch>
              <a:fillRect/>
            </a:stretch>
          </p:blipFill>
          <p:spPr>
            <a:xfrm>
              <a:off x="4239348" y="50"/>
              <a:ext cx="368642" cy="297713"/>
            </a:xfrm>
            <a:prstGeom prst="rect">
              <a:avLst/>
            </a:prstGeom>
          </p:spPr>
        </p:pic>
        <p:pic>
          <p:nvPicPr>
            <p:cNvPr id="21" name="object 21"/>
            <p:cNvPicPr/>
            <p:nvPr/>
          </p:nvPicPr>
          <p:blipFill>
            <a:blip r:embed="rId11" cstate="print"/>
            <a:stretch>
              <a:fillRect/>
            </a:stretch>
          </p:blipFill>
          <p:spPr>
            <a:xfrm>
              <a:off x="0" y="297751"/>
              <a:ext cx="4604410" cy="250520"/>
            </a:xfrm>
            <a:prstGeom prst="rect">
              <a:avLst/>
            </a:prstGeom>
          </p:spPr>
        </p:pic>
      </p:grpSp>
      <p:sp>
        <p:nvSpPr>
          <p:cNvPr id="22" name="object 22"/>
          <p:cNvSpPr txBox="1"/>
          <p:nvPr/>
        </p:nvSpPr>
        <p:spPr>
          <a:xfrm>
            <a:off x="188379" y="285048"/>
            <a:ext cx="4064000" cy="854710"/>
          </a:xfrm>
          <a:prstGeom prst="rect">
            <a:avLst/>
          </a:prstGeom>
        </p:spPr>
        <p:txBody>
          <a:bodyPr vert="horz" wrap="square" lIns="0" tIns="17145" rIns="0" bIns="0" rtlCol="0">
            <a:spAutoFit/>
          </a:bodyPr>
          <a:lstStyle/>
          <a:p>
            <a:pPr marL="12700">
              <a:lnSpc>
                <a:spcPct val="100000"/>
              </a:lnSpc>
              <a:spcBef>
                <a:spcPts val="135"/>
              </a:spcBef>
            </a:pPr>
            <a:r>
              <a:rPr sz="1400" spc="80" dirty="0">
                <a:solidFill>
                  <a:srgbClr val="FFFFFF"/>
                </a:solidFill>
                <a:latin typeface="Noto Sans CJK HK"/>
                <a:cs typeface="Noto Sans CJK HK"/>
              </a:rPr>
              <a:t>验证 </a:t>
            </a:r>
            <a:r>
              <a:rPr sz="1400" dirty="0">
                <a:solidFill>
                  <a:srgbClr val="FFFFFF"/>
                </a:solidFill>
                <a:latin typeface="Arial" panose="020B0604020202020204"/>
                <a:cs typeface="Arial" panose="020B0604020202020204"/>
              </a:rPr>
              <a:t>Malus</a:t>
            </a:r>
            <a:r>
              <a:rPr sz="1400" spc="170" dirty="0">
                <a:solidFill>
                  <a:srgbClr val="FFFFFF"/>
                </a:solidFill>
                <a:latin typeface="Arial" panose="020B0604020202020204"/>
                <a:cs typeface="Arial" panose="020B0604020202020204"/>
              </a:rPr>
              <a:t> </a:t>
            </a:r>
            <a:r>
              <a:rPr sz="1400" dirty="0">
                <a:solidFill>
                  <a:srgbClr val="FFFFFF"/>
                </a:solidFill>
                <a:latin typeface="Noto Sans CJK HK"/>
                <a:cs typeface="Noto Sans CJK HK"/>
              </a:rPr>
              <a:t>定律</a:t>
            </a:r>
            <a:r>
              <a:rPr sz="1400" dirty="0">
                <a:solidFill>
                  <a:srgbClr val="FFFFFF"/>
                </a:solidFill>
                <a:latin typeface="Arial" panose="020B0604020202020204"/>
                <a:cs typeface="Arial" panose="020B0604020202020204"/>
              </a:rPr>
              <a:t>—</a:t>
            </a:r>
            <a:r>
              <a:rPr sz="1400" dirty="0">
                <a:solidFill>
                  <a:srgbClr val="FFFFFF"/>
                </a:solidFill>
                <a:latin typeface="Noto Sans CJK HK"/>
                <a:cs typeface="Noto Sans CJK HK"/>
              </a:rPr>
              <a:t>锁放（一</a:t>
            </a:r>
            <a:r>
              <a:rPr sz="1400" spc="-50" dirty="0">
                <a:solidFill>
                  <a:srgbClr val="FFFFFF"/>
                </a:solidFill>
                <a:latin typeface="Noto Sans CJK HK"/>
                <a:cs typeface="Noto Sans CJK HK"/>
              </a:rPr>
              <a:t>）</a:t>
            </a:r>
            <a:endParaRPr sz="1400">
              <a:latin typeface="Noto Sans CJK HK"/>
              <a:cs typeface="Noto Sans CJK HK"/>
            </a:endParaRPr>
          </a:p>
          <a:p>
            <a:pPr marL="171450" marR="5080" indent="138430" algn="just">
              <a:lnSpc>
                <a:spcPct val="103000"/>
              </a:lnSpc>
              <a:spcBef>
                <a:spcPts val="750"/>
              </a:spcBef>
            </a:pPr>
            <a:r>
              <a:rPr sz="1100" spc="-25" dirty="0">
                <a:latin typeface="Noto Sans CJK HK"/>
                <a:cs typeface="Noto Sans CJK HK"/>
              </a:rPr>
              <a:t>我们首先尝试在相同弱光环境下，只加入斩波器和锁相放大器</a:t>
            </a:r>
            <a:r>
              <a:rPr sz="1100" spc="-20" dirty="0">
                <a:latin typeface="Noto Sans CJK HK"/>
                <a:cs typeface="Noto Sans CJK HK"/>
              </a:rPr>
              <a:t>来检测验证 </a:t>
            </a:r>
            <a:r>
              <a:rPr sz="1100" dirty="0">
                <a:latin typeface="Arial" panose="020B0604020202020204"/>
                <a:cs typeface="Arial" panose="020B0604020202020204"/>
              </a:rPr>
              <a:t>Malus </a:t>
            </a:r>
            <a:r>
              <a:rPr sz="1100" spc="-20" dirty="0">
                <a:latin typeface="Noto Sans CJK HK"/>
                <a:cs typeface="Noto Sans CJK HK"/>
              </a:rPr>
              <a:t>定律，实验测量 </a:t>
            </a:r>
            <a:r>
              <a:rPr sz="1100" dirty="0">
                <a:latin typeface="Arial" panose="020B0604020202020204"/>
                <a:cs typeface="Arial" panose="020B0604020202020204"/>
              </a:rPr>
              <a:t>180° </a:t>
            </a:r>
            <a:r>
              <a:rPr sz="1100" spc="-10" dirty="0">
                <a:latin typeface="Noto Sans CJK HK"/>
                <a:cs typeface="Noto Sans CJK HK"/>
              </a:rPr>
              <a:t>并以 </a:t>
            </a:r>
            <a:r>
              <a:rPr sz="1100" dirty="0">
                <a:latin typeface="Arial" panose="020B0604020202020204"/>
                <a:cs typeface="Arial" panose="020B0604020202020204"/>
              </a:rPr>
              <a:t>20° </a:t>
            </a:r>
            <a:r>
              <a:rPr sz="1100" spc="-25" dirty="0">
                <a:latin typeface="Noto Sans CJK HK"/>
                <a:cs typeface="Noto Sans CJK HK"/>
              </a:rPr>
              <a:t>为步长，结果</a:t>
            </a:r>
            <a:r>
              <a:rPr sz="1100" spc="-30" dirty="0">
                <a:latin typeface="Noto Sans CJK HK"/>
                <a:cs typeface="Noto Sans CJK HK"/>
              </a:rPr>
              <a:t>如下图：</a:t>
            </a:r>
            <a:endParaRPr sz="1100">
              <a:latin typeface="Noto Sans CJK HK"/>
              <a:cs typeface="Noto Sans CJK HK"/>
            </a:endParaRPr>
          </a:p>
        </p:txBody>
      </p:sp>
      <p:pic>
        <p:nvPicPr>
          <p:cNvPr id="23" name="object 23"/>
          <p:cNvPicPr/>
          <p:nvPr/>
        </p:nvPicPr>
        <p:blipFill>
          <a:blip r:embed="rId12" cstate="print"/>
          <a:stretch>
            <a:fillRect/>
          </a:stretch>
        </p:blipFill>
        <p:spPr>
          <a:xfrm>
            <a:off x="476021" y="1236459"/>
            <a:ext cx="1944001" cy="1567751"/>
          </a:xfrm>
          <a:prstGeom prst="rect">
            <a:avLst/>
          </a:prstGeom>
        </p:spPr>
      </p:pic>
      <p:sp>
        <p:nvSpPr>
          <p:cNvPr id="24" name="object 24"/>
          <p:cNvSpPr txBox="1"/>
          <p:nvPr/>
        </p:nvSpPr>
        <p:spPr>
          <a:xfrm>
            <a:off x="324154" y="2926262"/>
            <a:ext cx="2296160" cy="150495"/>
          </a:xfrm>
          <a:prstGeom prst="rect">
            <a:avLst/>
          </a:prstGeom>
        </p:spPr>
        <p:txBody>
          <a:bodyPr vert="horz" wrap="square" lIns="0" tIns="12065" rIns="0" bIns="0" rtlCol="0">
            <a:spAutoFit/>
          </a:bodyPr>
          <a:lstStyle/>
          <a:p>
            <a:pPr marL="12700" algn="ctr">
              <a:lnSpc>
                <a:spcPct val="100000"/>
              </a:lnSpc>
              <a:spcBef>
                <a:spcPts val="95"/>
              </a:spcBef>
            </a:pPr>
            <a:r>
              <a:rPr sz="900" spc="20" dirty="0">
                <a:solidFill>
                  <a:srgbClr val="005725"/>
                </a:solidFill>
                <a:latin typeface="Noto Sans CJK HK"/>
                <a:cs typeface="Noto Sans CJK HK"/>
              </a:rPr>
              <a:t>图</a:t>
            </a:r>
            <a:r>
              <a:rPr sz="900" dirty="0">
                <a:solidFill>
                  <a:srgbClr val="005725"/>
                </a:solidFill>
                <a:latin typeface="Arial" panose="020B0604020202020204"/>
                <a:cs typeface="Arial" panose="020B0604020202020204"/>
              </a:rPr>
              <a:t>1</a:t>
            </a:r>
            <a:r>
              <a:rPr lang="en-US" altLang="en-US" sz="900" dirty="0">
                <a:solidFill>
                  <a:srgbClr val="005725"/>
                </a:solidFill>
                <a:latin typeface="Arial" panose="020B0604020202020204"/>
                <a:cs typeface="Arial" panose="020B0604020202020204"/>
              </a:rPr>
              <a:t>4</a:t>
            </a:r>
            <a:r>
              <a:rPr sz="900" dirty="0">
                <a:solidFill>
                  <a:srgbClr val="005725"/>
                </a:solidFill>
                <a:latin typeface="Arial" panose="020B0604020202020204"/>
                <a:cs typeface="Arial" panose="020B0604020202020204"/>
              </a:rPr>
              <a:t>:</a:t>
            </a:r>
            <a:r>
              <a:rPr sz="900" spc="-10" dirty="0">
                <a:solidFill>
                  <a:srgbClr val="005725"/>
                </a:solidFill>
                <a:latin typeface="Arial" panose="020B0604020202020204"/>
                <a:cs typeface="Arial" panose="020B0604020202020204"/>
              </a:rPr>
              <a:t> </a:t>
            </a:r>
            <a:r>
              <a:rPr lang="en-US" altLang="en-US" sz="900" spc="-10" dirty="0">
                <a:solidFill>
                  <a:srgbClr val="005725"/>
                </a:solidFill>
                <a:latin typeface="Arial" panose="020B0604020202020204"/>
                <a:cs typeface="Arial" panose="020B0604020202020204"/>
              </a:rPr>
              <a:t> </a:t>
            </a:r>
            <a:r>
              <a:rPr sz="900" spc="-15" dirty="0">
                <a:latin typeface="Noto Sans CJK HK"/>
                <a:cs typeface="Noto Sans CJK HK"/>
              </a:rPr>
              <a:t>使用锁放对马吕斯定律的粗测结果</a:t>
            </a:r>
          </a:p>
        </p:txBody>
      </p:sp>
      <p:grpSp>
        <p:nvGrpSpPr>
          <p:cNvPr id="25" name="object 25"/>
          <p:cNvGrpSpPr/>
          <p:nvPr/>
        </p:nvGrpSpPr>
        <p:grpSpPr>
          <a:xfrm>
            <a:off x="0" y="3328111"/>
            <a:ext cx="4608195" cy="128270"/>
            <a:chOff x="0" y="3328111"/>
            <a:chExt cx="4608195" cy="128270"/>
          </a:xfrm>
        </p:grpSpPr>
        <p:sp>
          <p:nvSpPr>
            <p:cNvPr id="26" name="object 26"/>
            <p:cNvSpPr/>
            <p:nvPr/>
          </p:nvSpPr>
          <p:spPr>
            <a:xfrm>
              <a:off x="0" y="3328111"/>
              <a:ext cx="2304415" cy="128270"/>
            </a:xfrm>
            <a:custGeom>
              <a:avLst/>
              <a:gdLst/>
              <a:ahLst/>
              <a:cxnLst/>
              <a:rect l="l" t="t" r="r" b="b"/>
              <a:pathLst>
                <a:path w="2304415" h="128270">
                  <a:moveTo>
                    <a:pt x="2304008" y="0"/>
                  </a:moveTo>
                  <a:lnTo>
                    <a:pt x="1152004" y="0"/>
                  </a:lnTo>
                  <a:lnTo>
                    <a:pt x="0" y="0"/>
                  </a:lnTo>
                  <a:lnTo>
                    <a:pt x="0" y="127939"/>
                  </a:lnTo>
                  <a:lnTo>
                    <a:pt x="1152004" y="127939"/>
                  </a:lnTo>
                  <a:lnTo>
                    <a:pt x="2304008" y="127939"/>
                  </a:lnTo>
                  <a:lnTo>
                    <a:pt x="2304008" y="0"/>
                  </a:lnTo>
                  <a:close/>
                </a:path>
              </a:pathLst>
            </a:custGeom>
            <a:solidFill>
              <a:srgbClr val="000000"/>
            </a:solidFill>
          </p:spPr>
          <p:txBody>
            <a:bodyPr wrap="square" lIns="0" tIns="0" rIns="0" bIns="0" rtlCol="0"/>
            <a:lstStyle/>
            <a:p>
              <a:endParaRPr/>
            </a:p>
          </p:txBody>
        </p:sp>
        <p:sp>
          <p:nvSpPr>
            <p:cNvPr id="27" name="object 27"/>
            <p:cNvSpPr/>
            <p:nvPr/>
          </p:nvSpPr>
          <p:spPr>
            <a:xfrm>
              <a:off x="2303995" y="3328111"/>
              <a:ext cx="2304415" cy="128270"/>
            </a:xfrm>
            <a:custGeom>
              <a:avLst/>
              <a:gdLst/>
              <a:ahLst/>
              <a:cxnLst/>
              <a:rect l="l" t="t" r="r" b="b"/>
              <a:pathLst>
                <a:path w="2304415" h="128270">
                  <a:moveTo>
                    <a:pt x="2303996" y="0"/>
                  </a:moveTo>
                  <a:lnTo>
                    <a:pt x="1920024" y="0"/>
                  </a:lnTo>
                  <a:lnTo>
                    <a:pt x="0" y="0"/>
                  </a:lnTo>
                  <a:lnTo>
                    <a:pt x="0" y="127939"/>
                  </a:lnTo>
                  <a:lnTo>
                    <a:pt x="1920024" y="127939"/>
                  </a:lnTo>
                  <a:lnTo>
                    <a:pt x="2303996" y="127939"/>
                  </a:lnTo>
                  <a:lnTo>
                    <a:pt x="2303996" y="0"/>
                  </a:lnTo>
                  <a:close/>
                </a:path>
              </a:pathLst>
            </a:custGeom>
            <a:solidFill>
              <a:srgbClr val="005725"/>
            </a:solidFill>
          </p:spPr>
          <p:txBody>
            <a:bodyPr wrap="square" lIns="0" tIns="0" rIns="0" bIns="0" rtlCol="0"/>
            <a:lstStyle/>
            <a:p>
              <a:endParaRPr/>
            </a:p>
          </p:txBody>
        </p:sp>
      </p:grpSp>
      <p:sp>
        <p:nvSpPr>
          <p:cNvPr id="28" name="object 28"/>
          <p:cNvSpPr txBox="1">
            <a:spLocks noGrp="1"/>
          </p:cNvSpPr>
          <p:nvPr>
            <p:ph type="dt" sz="half" idx="6"/>
          </p:nvPr>
        </p:nvSpPr>
        <p:spPr>
          <a:prstGeom prst="rect">
            <a:avLst/>
          </a:prstGeom>
        </p:spPr>
        <p:txBody>
          <a:bodyPr vert="horz" wrap="square" lIns="0" tIns="10795" rIns="0" bIns="0" rtlCol="0">
            <a:spAutoFit/>
          </a:bodyPr>
          <a:lstStyle/>
          <a:p>
            <a:pPr marL="12700">
              <a:lnSpc>
                <a:spcPct val="100000"/>
              </a:lnSpc>
              <a:spcBef>
                <a:spcPts val="85"/>
              </a:spcBef>
            </a:pPr>
            <a:r>
              <a:rPr spc="25" dirty="0"/>
              <a:t>设计性实验  结题答辩</a:t>
            </a:r>
          </a:p>
        </p:txBody>
      </p:sp>
      <p:sp>
        <p:nvSpPr>
          <p:cNvPr id="29" name="object 29"/>
          <p:cNvSpPr txBox="1">
            <a:spLocks noGrp="1"/>
          </p:cNvSpPr>
          <p:nvPr>
            <p:ph type="ftr" sz="quarter" idx="5"/>
          </p:nvPr>
        </p:nvSpPr>
        <p:spPr>
          <a:prstGeom prst="rect">
            <a:avLst/>
          </a:prstGeom>
        </p:spPr>
        <p:txBody>
          <a:bodyPr vert="horz" wrap="square" lIns="0" tIns="5080" rIns="0" bIns="0" rtlCol="0">
            <a:spAutoFit/>
          </a:bodyPr>
          <a:lstStyle/>
          <a:p>
            <a:pPr marL="12700">
              <a:lnSpc>
                <a:spcPct val="100000"/>
              </a:lnSpc>
              <a:spcBef>
                <a:spcPts val="40"/>
              </a:spcBef>
            </a:pPr>
            <a:r>
              <a:rPr dirty="0"/>
              <a:t>2nd</a:t>
            </a:r>
            <a:r>
              <a:rPr spc="-35" dirty="0"/>
              <a:t> </a:t>
            </a:r>
            <a:r>
              <a:rPr dirty="0"/>
              <a:t>July</a:t>
            </a:r>
            <a:r>
              <a:rPr spc="-30" dirty="0"/>
              <a:t> </a:t>
            </a:r>
            <a:r>
              <a:rPr spc="-20" dirty="0"/>
              <a:t>2024</a:t>
            </a:r>
          </a:p>
        </p:txBody>
      </p:sp>
      <p:sp>
        <p:nvSpPr>
          <p:cNvPr id="30" name="object 30"/>
          <p:cNvSpPr txBox="1"/>
          <p:nvPr/>
        </p:nvSpPr>
        <p:spPr>
          <a:xfrm>
            <a:off x="2719908" y="3329735"/>
            <a:ext cx="1088390" cy="120650"/>
          </a:xfrm>
          <a:prstGeom prst="rect">
            <a:avLst/>
          </a:prstGeom>
        </p:spPr>
        <p:txBody>
          <a:bodyPr vert="horz" wrap="square" lIns="0" tIns="10795" rIns="0" bIns="0" rtlCol="0">
            <a:spAutoFit/>
          </a:bodyPr>
          <a:lstStyle/>
          <a:p>
            <a:pPr marL="12700">
              <a:lnSpc>
                <a:spcPct val="100000"/>
              </a:lnSpc>
              <a:spcBef>
                <a:spcPts val="85"/>
              </a:spcBef>
            </a:pPr>
            <a:r>
              <a:rPr sz="600" spc="-15" dirty="0">
                <a:solidFill>
                  <a:srgbClr val="FFFFFF"/>
                </a:solidFill>
                <a:latin typeface="Noto Sans CJK HK"/>
                <a:cs typeface="Noto Sans CJK HK"/>
                <a:hlinkClick r:id="rId13" action="ppaction://hlinksldjump"/>
              </a:rPr>
              <a:t>基于锁相放大器的弱光信号探测</a:t>
            </a:r>
            <a:endParaRPr sz="600">
              <a:latin typeface="Noto Sans CJK HK"/>
              <a:cs typeface="Noto Sans CJK HK"/>
            </a:endParaRPr>
          </a:p>
        </p:txBody>
      </p:sp>
      <p:sp>
        <p:nvSpPr>
          <p:cNvPr id="31" name="object 31"/>
          <p:cNvSpPr txBox="1">
            <a:spLocks noGrp="1"/>
          </p:cNvSpPr>
          <p:nvPr>
            <p:ph type="sldNum" sz="quarter" idx="7"/>
          </p:nvPr>
        </p:nvSpPr>
        <p:spPr>
          <a:xfrm>
            <a:off x="4259008" y="3335256"/>
            <a:ext cx="283210" cy="97155"/>
          </a:xfrm>
          <a:prstGeom prst="rect">
            <a:avLst/>
          </a:prstGeom>
        </p:spPr>
        <p:txBody>
          <a:bodyPr vert="horz" wrap="square" lIns="0" tIns="5080" rIns="0" bIns="0" rtlCol="0">
            <a:spAutoFit/>
          </a:bodyPr>
          <a:lstStyle/>
          <a:p>
            <a:pPr marL="37465">
              <a:lnSpc>
                <a:spcPct val="100000"/>
              </a:lnSpc>
              <a:spcBef>
                <a:spcPts val="40"/>
              </a:spcBef>
            </a:pPr>
            <a:r>
              <a:rPr dirty="0"/>
              <a:t>1</a:t>
            </a:r>
            <a:r>
              <a:rPr lang="en-US" dirty="0"/>
              <a:t>8</a:t>
            </a:r>
            <a:r>
              <a:rPr spc="-15" dirty="0"/>
              <a:t> </a:t>
            </a:r>
            <a:r>
              <a:rPr dirty="0"/>
              <a:t>/</a:t>
            </a:r>
            <a:r>
              <a:rPr spc="-10" dirty="0"/>
              <a:t> </a:t>
            </a:r>
            <a:r>
              <a:rPr lang="en-US" spc="-10" dirty="0"/>
              <a:t>33</a:t>
            </a:r>
          </a:p>
        </p:txBody>
      </p:sp>
      <mc:AlternateContent xmlns:mc="http://schemas.openxmlformats.org/markup-compatibility/2006" xmlns:a14="http://schemas.microsoft.com/office/drawing/2010/main">
        <mc:Choice Requires="a14">
          <p:sp>
            <p:nvSpPr>
              <p:cNvPr id="32" name="文本框 31"/>
              <p:cNvSpPr txBox="1"/>
              <p:nvPr/>
            </p:nvSpPr>
            <p:spPr>
              <a:xfrm>
                <a:off x="2597785" y="1383541"/>
                <a:ext cx="2012315" cy="1797050"/>
              </a:xfrm>
              <a:prstGeom prst="rect">
                <a:avLst/>
              </a:prstGeom>
              <a:noFill/>
            </p:spPr>
            <p:txBody>
              <a:bodyPr wrap="square" rtlCol="0">
                <a:noAutofit/>
              </a:bodyPr>
              <a:lstStyle/>
              <a:p>
                <a:r>
                  <a:rPr kumimoji="0" lang="zh-CN" altLang="en-US" sz="1100" b="1" i="0" u="none" strike="noStrike" kern="0" cap="none" spc="-25" normalizeH="0" baseline="0" noProof="1">
                    <a:latin typeface="Noto Sans CJK HK"/>
                    <a:ea typeface="Arial" panose="020B0604020202020204" pitchFamily="34" charset="0"/>
                    <a:cs typeface="Noto Sans CJK HK"/>
                  </a:rPr>
                  <a:t>初测结果</a:t>
                </a:r>
                <a:r>
                  <a:rPr kumimoji="0" lang="zh-CN" altLang="en-US" sz="1100" b="0" i="0" u="none" strike="noStrike" kern="0" cap="none" spc="-25" normalizeH="0" baseline="0" noProof="1">
                    <a:latin typeface="Noto Sans CJK HK"/>
                    <a:ea typeface="Arial" panose="020B0604020202020204" pitchFamily="34" charset="0"/>
                    <a:cs typeface="Noto Sans CJK HK"/>
                  </a:rPr>
                  <a:t>：</a:t>
                </a:r>
                <a:endParaRPr kumimoji="0" lang="en-US" altLang="zh-CN" sz="1100" b="0" i="0" u="none" strike="noStrike" kern="0" cap="none" spc="-25" normalizeH="0" baseline="0" noProof="1">
                  <a:latin typeface="Noto Sans CJK HK"/>
                  <a:ea typeface="Arial" panose="020B0604020202020204" pitchFamily="34" charset="0"/>
                  <a:cs typeface="Noto Sans CJK HK"/>
                </a:endParaRPr>
              </a:p>
              <a:p>
                <a:endParaRPr kumimoji="0" lang="zh-CN" altLang="en-US" sz="1100" b="0" i="0" u="none" strike="noStrike" kern="0" cap="none" spc="-25" normalizeH="0" baseline="0" noProof="1">
                  <a:latin typeface="Noto Sans CJK HK"/>
                  <a:ea typeface="Arial" panose="020B0604020202020204" pitchFamily="34" charset="0"/>
                  <a:cs typeface="Noto Sans CJK HK"/>
                </a:endParaRPr>
              </a:p>
              <a:p>
                <a:pPr algn="ctr"/>
                <a14:m>
                  <m:oMath xmlns:m="http://schemas.openxmlformats.org/officeDocument/2006/math">
                    <m:sSup>
                      <m:sSupPr>
                        <m:ctrlPr>
                          <a:rPr kumimoji="0" lang="en-US" altLang="en-US" sz="1100" b="1" i="1" u="none" strike="noStrike" kern="0" cap="none" spc="-25" normalizeH="0" baseline="0" noProof="1" dirty="0" smtClean="0">
                            <a:latin typeface="Cambria Math" panose="02040503050406030204" pitchFamily="18" charset="0"/>
                            <a:ea typeface="Arial" panose="020B0604020202020204" pitchFamily="34" charset="0"/>
                            <a:cs typeface="Cambria Math" panose="02040503050406030204" pitchFamily="18" charset="0"/>
                          </a:rPr>
                        </m:ctrlPr>
                      </m:sSupPr>
                      <m:e>
                        <m:r>
                          <m:rPr>
                            <m:brk/>
                          </m:rPr>
                          <a:rPr kumimoji="0" lang="en-US" altLang="en-US" sz="1100" b="1" i="1" u="none" strike="noStrike" kern="0" cap="none" spc="-25" normalizeH="0" baseline="0" noProof="1" dirty="0">
                            <a:latin typeface="Cambria Math" panose="02040503050406030204" pitchFamily="18" charset="0"/>
                            <a:ea typeface="Arial" panose="020B0604020202020204" pitchFamily="34" charset="0"/>
                            <a:cs typeface="Cambria Math" panose="02040503050406030204" pitchFamily="18" charset="0"/>
                          </a:rPr>
                          <m:t>𝑹</m:t>
                        </m:r>
                      </m:e>
                      <m:sup>
                        <m:r>
                          <m:rPr>
                            <m:brk/>
                          </m:rPr>
                          <a:rPr kumimoji="0" lang="en-US" altLang="en-US" sz="1100" b="1" i="1" u="none" strike="noStrike" kern="0" cap="none" spc="-25" normalizeH="0" baseline="0" noProof="1" dirty="0">
                            <a:latin typeface="Cambria Math" panose="02040503050406030204" pitchFamily="18" charset="0"/>
                            <a:ea typeface="Arial" panose="020B0604020202020204" pitchFamily="34" charset="0"/>
                            <a:cs typeface="Cambria Math" panose="02040503050406030204" pitchFamily="18" charset="0"/>
                          </a:rPr>
                          <m:t>𝟐</m:t>
                        </m:r>
                      </m:sup>
                    </m:sSup>
                  </m:oMath>
                </a14:m>
                <a:r>
                  <a:rPr kumimoji="0" lang="en-US" altLang="zh-CN" sz="1100" b="1" u="none" strike="noStrike" kern="0" cap="none" spc="-25" normalizeH="0" baseline="0" noProof="1">
                    <a:ea typeface="Arial" panose="020B0604020202020204" pitchFamily="34" charset="0"/>
                    <a:cs typeface="Cambria Math" panose="02040503050406030204" pitchFamily="18" charset="0"/>
                  </a:rPr>
                  <a:t> </a:t>
                </a:r>
                <a14:m>
                  <m:oMath xmlns:m="http://schemas.openxmlformats.org/officeDocument/2006/math">
                    <m:r>
                      <m:rPr>
                        <m:brk/>
                      </m:rPr>
                      <a:rPr kumimoji="0" lang="en-US" altLang="zh-CN" sz="1100" b="1" i="1" u="none" strike="noStrike" kern="0" cap="none" spc="-25" normalizeH="0" baseline="0" noProof="1" dirty="0">
                        <a:latin typeface="Cambria Math" panose="02040503050406030204" pitchFamily="18" charset="0"/>
                        <a:ea typeface="Arial" panose="020B0604020202020204" pitchFamily="34" charset="0"/>
                        <a:cs typeface="Cambria Math" panose="02040503050406030204" pitchFamily="18" charset="0"/>
                      </a:rPr>
                      <m:t>=</m:t>
                    </m:r>
                    <m:r>
                      <a:rPr kumimoji="0" lang="zh-CN" altLang="en-US" sz="1100" b="1" i="1" u="none" strike="noStrike" kern="0" cap="none" spc="-25" normalizeH="0" baseline="0" noProof="1" dirty="0">
                        <a:latin typeface="Cambria Math" panose="02040503050406030204" pitchFamily="18" charset="0"/>
                        <a:ea typeface="Arial" panose="020B0604020202020204" pitchFamily="34" charset="0"/>
                        <a:cs typeface="Cambria Math" panose="02040503050406030204" pitchFamily="18" charset="0"/>
                      </a:rPr>
                      <m:t> </m:t>
                    </m:r>
                    <m:r>
                      <m:rPr>
                        <m:brk/>
                      </m:rPr>
                      <a:rPr kumimoji="0" lang="en-US" altLang="zh-CN" sz="1100" b="1" i="1" u="none" strike="noStrike" kern="0" cap="none" spc="-25" normalizeH="0" baseline="0" noProof="1" dirty="0">
                        <a:latin typeface="Cambria Math" panose="02040503050406030204" pitchFamily="18" charset="0"/>
                        <a:ea typeface="Arial" panose="020B0604020202020204" pitchFamily="34" charset="0"/>
                        <a:cs typeface="Cambria Math" panose="02040503050406030204" pitchFamily="18" charset="0"/>
                      </a:rPr>
                      <m:t>𝟎</m:t>
                    </m:r>
                    <m:r>
                      <a:rPr kumimoji="0" lang="en-US" altLang="zh-CN" sz="1100" b="1" i="1" u="none" strike="noStrike" kern="0" cap="none" spc="-25" normalizeH="0" baseline="0" noProof="1" dirty="0">
                        <a:latin typeface="Cambria Math" panose="02040503050406030204" pitchFamily="18" charset="0"/>
                        <a:ea typeface="Arial" panose="020B0604020202020204" pitchFamily="34" charset="0"/>
                        <a:cs typeface="Cambria Math" panose="02040503050406030204" pitchFamily="18" charset="0"/>
                      </a:rPr>
                      <m:t>.</m:t>
                    </m:r>
                    <m:r>
                      <a:rPr kumimoji="0" lang="en-US" altLang="zh-CN" sz="1100" b="1" i="1" u="none" strike="noStrike" kern="0" cap="none" spc="-25" normalizeH="0" baseline="0" noProof="1" dirty="0">
                        <a:latin typeface="Cambria Math" panose="02040503050406030204" pitchFamily="18" charset="0"/>
                        <a:ea typeface="Arial" panose="020B0604020202020204" pitchFamily="34" charset="0"/>
                        <a:cs typeface="Cambria Math" panose="02040503050406030204" pitchFamily="18" charset="0"/>
                      </a:rPr>
                      <m:t>𝟗𝟗𝟐</m:t>
                    </m:r>
                  </m:oMath>
                </a14:m>
                <a:endParaRPr kumimoji="0" lang="zh-CN" altLang="en-US" sz="1100" b="1" i="1" u="none" strike="noStrike" kern="0" cap="none" spc="-25" normalizeH="0" baseline="0" noProof="1">
                  <a:latin typeface="Cambria Math" panose="02040503050406030204" pitchFamily="18" charset="0"/>
                  <a:ea typeface="Arial" panose="020B0604020202020204" pitchFamily="34" charset="0"/>
                  <a:cs typeface="Cambria Math" panose="02040503050406030204" pitchFamily="18" charset="0"/>
                </a:endParaRPr>
              </a:p>
              <a:p>
                <a:endParaRPr kumimoji="0" lang="zh-CN" altLang="en-US" sz="1100" b="0" i="1" u="none" strike="noStrike" kern="0" cap="none" spc="-25" normalizeH="0" baseline="0" noProof="1">
                  <a:latin typeface="Cambria Math" panose="02040503050406030204" pitchFamily="18" charset="0"/>
                  <a:ea typeface="Arial" panose="020B0604020202020204" pitchFamily="34" charset="0"/>
                  <a:cs typeface="Cambria Math" panose="02040503050406030204" pitchFamily="18" charset="0"/>
                </a:endParaRPr>
              </a:p>
              <a:p>
                <a:r>
                  <a:rPr kumimoji="0" lang="zh-CN" altLang="en-US" sz="1100" b="1" i="0" u="none" strike="noStrike" kern="0" cap="none" spc="-25" normalizeH="0" baseline="0" noProof="1">
                    <a:latin typeface="Noto Sans CJK HK"/>
                    <a:ea typeface="Arial" panose="020B0604020202020204" pitchFamily="34" charset="0"/>
                    <a:cs typeface="Noto Sans CJK HK"/>
                  </a:rPr>
                  <a:t>分析：</a:t>
                </a:r>
              </a:p>
              <a:p>
                <a:endParaRPr kumimoji="0" lang="zh-CN" altLang="en-US" sz="1100" b="0" i="0" u="none" strike="noStrike" kern="0" cap="none" spc="-25" normalizeH="0" baseline="0" noProof="1">
                  <a:latin typeface="Noto Sans CJK HK"/>
                  <a:ea typeface="Arial" panose="020B0604020202020204" pitchFamily="34" charset="0"/>
                  <a:cs typeface="Noto Sans CJK HK"/>
                </a:endParaRPr>
              </a:p>
              <a:p>
                <a:pPr marL="171450" indent="-171450">
                  <a:buFont typeface="Arial" panose="020B0604020202020204" pitchFamily="34" charset="0"/>
                  <a:buChar char="•"/>
                </a:pPr>
                <a:r>
                  <a:rPr kumimoji="0" lang="zh-CN" altLang="en-US" sz="1100" b="0" i="0" u="none" strike="noStrike" kern="0" cap="none" spc="-25" normalizeH="0" baseline="0" noProof="1">
                    <a:solidFill>
                      <a:srgbClr val="FF0000"/>
                    </a:solidFill>
                    <a:latin typeface="Noto Sans CJK HK"/>
                    <a:ea typeface="Arial" panose="020B0604020202020204" pitchFamily="34" charset="0"/>
                    <a:cs typeface="Noto Sans CJK HK"/>
                  </a:rPr>
                  <a:t>基本能够验证马吕斯定律；</a:t>
                </a:r>
                <a:endParaRPr kumimoji="0" lang="zh-CN" altLang="en-US" sz="1100" b="0" i="0" u="none" strike="noStrike" kern="0" cap="none" spc="-25" normalizeH="0" baseline="0" noProof="1">
                  <a:latin typeface="Noto Sans CJK HK"/>
                  <a:ea typeface="Arial" panose="020B0604020202020204" pitchFamily="34" charset="0"/>
                  <a:cs typeface="Noto Sans CJK HK"/>
                </a:endParaRPr>
              </a:p>
              <a:p>
                <a:pPr marL="171450" indent="-171450">
                  <a:buFont typeface="Arial" panose="020B0604020202020204" pitchFamily="34" charset="0"/>
                  <a:buChar char="•"/>
                </a:pPr>
                <a:r>
                  <a:rPr kumimoji="0" lang="zh-CN" altLang="en-US" sz="1100" b="0" i="0" u="none" strike="noStrike" kern="0" cap="none" spc="-25" normalizeH="0" baseline="0" noProof="1">
                    <a:latin typeface="Noto Sans CJK HK"/>
                    <a:ea typeface="Arial" panose="020B0604020202020204" pitchFamily="34" charset="0"/>
                    <a:cs typeface="Noto Sans CJK HK"/>
                  </a:rPr>
                  <a:t>在峰谷处测量结果略差。</a:t>
                </a:r>
              </a:p>
            </p:txBody>
          </p:sp>
        </mc:Choice>
        <mc:Fallback xmlns="">
          <p:sp>
            <p:nvSpPr>
              <p:cNvPr id="32" name="文本框 31"/>
              <p:cNvSpPr txBox="1">
                <a:spLocks noRot="1" noChangeAspect="1" noMove="1" noResize="1" noEditPoints="1" noAdjustHandles="1" noChangeArrowheads="1" noChangeShapeType="1" noTextEdit="1"/>
              </p:cNvSpPr>
              <p:nvPr/>
            </p:nvSpPr>
            <p:spPr>
              <a:xfrm>
                <a:off x="2597785" y="1383541"/>
                <a:ext cx="2012315" cy="1797050"/>
              </a:xfrm>
              <a:prstGeom prst="rect">
                <a:avLst/>
              </a:prstGeom>
              <a:blipFill rotWithShape="1">
                <a:blip r:embed="rId14"/>
                <a:stretch>
                  <a:fillRect t="-28" b="28"/>
                </a:stretch>
              </a:blipFill>
            </p:spPr>
            <p:txBody>
              <a:bodyPr/>
              <a:lstStyle/>
              <a:p>
                <a:r>
                  <a:rPr lang="zh-CN" altLang="en-US">
                    <a:noFill/>
                  </a:rPr>
                  <a:t> </a:t>
                </a:r>
              </a:p>
            </p:txBody>
          </p:sp>
        </mc:Fallback>
      </mc:AlternateContent>
    </p:spTree>
  </p:cSld>
  <p:clrMapOvr>
    <a:masterClrMapping/>
  </p:clrMapOvr>
  <p:transition>
    <p:cu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5300" y="-11729"/>
            <a:ext cx="329565" cy="116839"/>
          </a:xfrm>
          <a:prstGeom prst="rect">
            <a:avLst/>
          </a:prstGeom>
        </p:spPr>
        <p:txBody>
          <a:bodyPr vert="horz" wrap="square" lIns="0" tIns="12065" rIns="0" bIns="0" rtlCol="0">
            <a:spAutoFit/>
          </a:bodyPr>
          <a:lstStyle/>
          <a:p>
            <a:pPr marL="12700">
              <a:lnSpc>
                <a:spcPct val="100000"/>
              </a:lnSpc>
              <a:spcBef>
                <a:spcPts val="95"/>
              </a:spcBef>
            </a:pPr>
            <a:r>
              <a:rPr sz="600" spc="-20" dirty="0">
                <a:solidFill>
                  <a:srgbClr val="7F7F7F"/>
                </a:solidFill>
                <a:latin typeface="Noto Sans CJK HK"/>
                <a:cs typeface="Noto Sans CJK HK"/>
                <a:hlinkClick r:id="rId2" action="ppaction://hlinksldjump"/>
              </a:rPr>
              <a:t>实验背景</a:t>
            </a:r>
            <a:endParaRPr sz="600">
              <a:latin typeface="Noto Sans CJK HK"/>
              <a:cs typeface="Noto Sans CJK HK"/>
            </a:endParaRPr>
          </a:p>
        </p:txBody>
      </p:sp>
      <p:pic>
        <p:nvPicPr>
          <p:cNvPr id="3" name="object 3"/>
          <p:cNvPicPr/>
          <p:nvPr/>
        </p:nvPicPr>
        <p:blipFill>
          <a:blip r:embed="rId3" cstate="print"/>
          <a:stretch>
            <a:fillRect/>
          </a:stretch>
        </p:blipFill>
        <p:spPr>
          <a:xfrm>
            <a:off x="840000" y="103148"/>
            <a:ext cx="242662" cy="87862"/>
          </a:xfrm>
          <a:prstGeom prst="rect">
            <a:avLst/>
          </a:prstGeom>
        </p:spPr>
      </p:pic>
      <p:sp>
        <p:nvSpPr>
          <p:cNvPr id="4" name="object 4"/>
          <p:cNvSpPr txBox="1"/>
          <p:nvPr/>
        </p:nvSpPr>
        <p:spPr>
          <a:xfrm>
            <a:off x="817181" y="-11729"/>
            <a:ext cx="329565" cy="116839"/>
          </a:xfrm>
          <a:prstGeom prst="rect">
            <a:avLst/>
          </a:prstGeom>
        </p:spPr>
        <p:txBody>
          <a:bodyPr vert="horz" wrap="square" lIns="0" tIns="12065" rIns="0" bIns="0" rtlCol="0">
            <a:spAutoFit/>
          </a:bodyPr>
          <a:lstStyle/>
          <a:p>
            <a:pPr marL="12700">
              <a:lnSpc>
                <a:spcPct val="100000"/>
              </a:lnSpc>
              <a:spcBef>
                <a:spcPts val="95"/>
              </a:spcBef>
            </a:pPr>
            <a:r>
              <a:rPr sz="600" spc="-20" dirty="0">
                <a:solidFill>
                  <a:srgbClr val="7F7F7F"/>
                </a:solidFill>
                <a:latin typeface="Noto Sans CJK HK"/>
                <a:cs typeface="Noto Sans CJK HK"/>
                <a:hlinkClick r:id="rId4" action="ppaction://hlinksldjump"/>
              </a:rPr>
              <a:t>实验原理</a:t>
            </a:r>
            <a:endParaRPr sz="600">
              <a:latin typeface="Noto Sans CJK HK"/>
              <a:cs typeface="Noto Sans CJK HK"/>
            </a:endParaRPr>
          </a:p>
        </p:txBody>
      </p:sp>
      <p:pic>
        <p:nvPicPr>
          <p:cNvPr id="5" name="object 5"/>
          <p:cNvPicPr/>
          <p:nvPr/>
        </p:nvPicPr>
        <p:blipFill>
          <a:blip r:embed="rId5" cstate="print"/>
          <a:stretch>
            <a:fillRect/>
          </a:stretch>
        </p:blipFill>
        <p:spPr>
          <a:xfrm>
            <a:off x="1561880" y="103148"/>
            <a:ext cx="192256" cy="181474"/>
          </a:xfrm>
          <a:prstGeom prst="rect">
            <a:avLst/>
          </a:prstGeom>
        </p:spPr>
      </p:pic>
      <p:sp>
        <p:nvSpPr>
          <p:cNvPr id="6" name="object 6"/>
          <p:cNvSpPr txBox="1"/>
          <p:nvPr/>
        </p:nvSpPr>
        <p:spPr>
          <a:xfrm>
            <a:off x="1539062" y="-11729"/>
            <a:ext cx="329565" cy="116839"/>
          </a:xfrm>
          <a:prstGeom prst="rect">
            <a:avLst/>
          </a:prstGeom>
        </p:spPr>
        <p:txBody>
          <a:bodyPr vert="horz" wrap="square" lIns="0" tIns="12065" rIns="0" bIns="0" rtlCol="0">
            <a:spAutoFit/>
          </a:bodyPr>
          <a:lstStyle/>
          <a:p>
            <a:pPr marL="12700">
              <a:lnSpc>
                <a:spcPct val="100000"/>
              </a:lnSpc>
              <a:spcBef>
                <a:spcPts val="95"/>
              </a:spcBef>
            </a:pPr>
            <a:r>
              <a:rPr sz="600" spc="-20" dirty="0">
                <a:solidFill>
                  <a:srgbClr val="FFFFFF"/>
                </a:solidFill>
                <a:latin typeface="Noto Sans CJK HK"/>
                <a:cs typeface="Noto Sans CJK HK"/>
                <a:hlinkClick r:id="rId6" action="ppaction://hlinksldjump"/>
              </a:rPr>
              <a:t>实验方案</a:t>
            </a:r>
            <a:endParaRPr sz="600">
              <a:latin typeface="Noto Sans CJK HK"/>
              <a:cs typeface="Noto Sans CJK HK"/>
            </a:endParaRPr>
          </a:p>
        </p:txBody>
      </p:sp>
      <p:grpSp>
        <p:nvGrpSpPr>
          <p:cNvPr id="7" name="object 7"/>
          <p:cNvGrpSpPr/>
          <p:nvPr/>
        </p:nvGrpSpPr>
        <p:grpSpPr>
          <a:xfrm>
            <a:off x="2283752" y="103139"/>
            <a:ext cx="41275" cy="88265"/>
            <a:chOff x="2283752" y="103139"/>
            <a:chExt cx="41275" cy="88265"/>
          </a:xfrm>
        </p:grpSpPr>
        <p:sp>
          <p:nvSpPr>
            <p:cNvPr id="8" name="object 8"/>
            <p:cNvSpPr/>
            <p:nvPr/>
          </p:nvSpPr>
          <p:spPr>
            <a:xfrm>
              <a:off x="2286292" y="105679"/>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7F7F"/>
              </a:solidFill>
            </a:ln>
          </p:spPr>
          <p:txBody>
            <a:bodyPr wrap="square" lIns="0" tIns="0" rIns="0" bIns="0" rtlCol="0"/>
            <a:lstStyle/>
            <a:p>
              <a:endParaRPr/>
            </a:p>
          </p:txBody>
        </p:sp>
        <p:sp>
          <p:nvSpPr>
            <p:cNvPr id="9" name="object 9"/>
            <p:cNvSpPr/>
            <p:nvPr/>
          </p:nvSpPr>
          <p:spPr>
            <a:xfrm>
              <a:off x="2286292" y="152478"/>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7F7F"/>
              </a:solidFill>
            </a:ln>
          </p:spPr>
          <p:txBody>
            <a:bodyPr wrap="square" lIns="0" tIns="0" rIns="0" bIns="0" rtlCol="0"/>
            <a:lstStyle/>
            <a:p>
              <a:endParaRPr/>
            </a:p>
          </p:txBody>
        </p:sp>
      </p:grpSp>
      <p:sp>
        <p:nvSpPr>
          <p:cNvPr id="10" name="object 10"/>
          <p:cNvSpPr txBox="1"/>
          <p:nvPr/>
        </p:nvSpPr>
        <p:spPr>
          <a:xfrm>
            <a:off x="2260930" y="-11729"/>
            <a:ext cx="329565" cy="116839"/>
          </a:xfrm>
          <a:prstGeom prst="rect">
            <a:avLst/>
          </a:prstGeom>
        </p:spPr>
        <p:txBody>
          <a:bodyPr vert="horz" wrap="square" lIns="0" tIns="12065" rIns="0" bIns="0" rtlCol="0">
            <a:spAutoFit/>
          </a:bodyPr>
          <a:lstStyle/>
          <a:p>
            <a:pPr marL="12700">
              <a:lnSpc>
                <a:spcPct val="100000"/>
              </a:lnSpc>
              <a:spcBef>
                <a:spcPts val="95"/>
              </a:spcBef>
            </a:pPr>
            <a:r>
              <a:rPr sz="600" spc="-20" dirty="0">
                <a:solidFill>
                  <a:srgbClr val="7F7F7F"/>
                </a:solidFill>
                <a:latin typeface="Noto Sans CJK HK"/>
                <a:cs typeface="Noto Sans CJK HK"/>
                <a:hlinkClick r:id="rId7" action="ppaction://hlinksldjump"/>
              </a:rPr>
              <a:t>总结展望</a:t>
            </a:r>
            <a:endParaRPr sz="600">
              <a:latin typeface="Noto Sans CJK HK"/>
              <a:cs typeface="Noto Sans CJK HK"/>
            </a:endParaRPr>
          </a:p>
        </p:txBody>
      </p:sp>
      <p:grpSp>
        <p:nvGrpSpPr>
          <p:cNvPr id="11" name="object 11"/>
          <p:cNvGrpSpPr/>
          <p:nvPr/>
        </p:nvGrpSpPr>
        <p:grpSpPr>
          <a:xfrm>
            <a:off x="3005620" y="103139"/>
            <a:ext cx="243204" cy="41275"/>
            <a:chOff x="3005620" y="103139"/>
            <a:chExt cx="243204" cy="41275"/>
          </a:xfrm>
        </p:grpSpPr>
        <p:sp>
          <p:nvSpPr>
            <p:cNvPr id="12" name="object 12"/>
            <p:cNvSpPr/>
            <p:nvPr/>
          </p:nvSpPr>
          <p:spPr>
            <a:xfrm>
              <a:off x="3008160" y="105679"/>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7F7F"/>
              </a:solidFill>
            </a:ln>
          </p:spPr>
          <p:txBody>
            <a:bodyPr wrap="square" lIns="0" tIns="0" rIns="0" bIns="0" rtlCol="0"/>
            <a:lstStyle/>
            <a:p>
              <a:endParaRPr/>
            </a:p>
          </p:txBody>
        </p:sp>
        <p:sp>
          <p:nvSpPr>
            <p:cNvPr id="13" name="object 13"/>
            <p:cNvSpPr/>
            <p:nvPr/>
          </p:nvSpPr>
          <p:spPr>
            <a:xfrm>
              <a:off x="3058566" y="105679"/>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7F7F"/>
              </a:solidFill>
            </a:ln>
          </p:spPr>
          <p:txBody>
            <a:bodyPr wrap="square" lIns="0" tIns="0" rIns="0" bIns="0" rtlCol="0"/>
            <a:lstStyle/>
            <a:p>
              <a:endParaRPr/>
            </a:p>
          </p:txBody>
        </p:sp>
        <p:sp>
          <p:nvSpPr>
            <p:cNvPr id="14" name="object 14"/>
            <p:cNvSpPr/>
            <p:nvPr/>
          </p:nvSpPr>
          <p:spPr>
            <a:xfrm>
              <a:off x="3108959" y="105679"/>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7F7F"/>
              </a:solidFill>
            </a:ln>
          </p:spPr>
          <p:txBody>
            <a:bodyPr wrap="square" lIns="0" tIns="0" rIns="0" bIns="0" rtlCol="0"/>
            <a:lstStyle/>
            <a:p>
              <a:endParaRPr/>
            </a:p>
          </p:txBody>
        </p:sp>
        <p:sp>
          <p:nvSpPr>
            <p:cNvPr id="15" name="object 15"/>
            <p:cNvSpPr/>
            <p:nvPr/>
          </p:nvSpPr>
          <p:spPr>
            <a:xfrm>
              <a:off x="3159366" y="105679"/>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7F7F"/>
              </a:solidFill>
            </a:ln>
          </p:spPr>
          <p:txBody>
            <a:bodyPr wrap="square" lIns="0" tIns="0" rIns="0" bIns="0" rtlCol="0"/>
            <a:lstStyle/>
            <a:p>
              <a:endParaRPr/>
            </a:p>
          </p:txBody>
        </p:sp>
        <p:sp>
          <p:nvSpPr>
            <p:cNvPr id="16" name="object 16"/>
            <p:cNvSpPr/>
            <p:nvPr/>
          </p:nvSpPr>
          <p:spPr>
            <a:xfrm>
              <a:off x="3209759" y="105679"/>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7F7F"/>
              </a:solidFill>
            </a:ln>
          </p:spPr>
          <p:txBody>
            <a:bodyPr wrap="square" lIns="0" tIns="0" rIns="0" bIns="0" rtlCol="0"/>
            <a:lstStyle/>
            <a:p>
              <a:endParaRPr/>
            </a:p>
          </p:txBody>
        </p:sp>
      </p:grpSp>
      <p:sp>
        <p:nvSpPr>
          <p:cNvPr id="17" name="object 17"/>
          <p:cNvSpPr txBox="1"/>
          <p:nvPr/>
        </p:nvSpPr>
        <p:spPr>
          <a:xfrm>
            <a:off x="2982810" y="-11729"/>
            <a:ext cx="177800" cy="116839"/>
          </a:xfrm>
          <a:prstGeom prst="rect">
            <a:avLst/>
          </a:prstGeom>
        </p:spPr>
        <p:txBody>
          <a:bodyPr vert="horz" wrap="square" lIns="0" tIns="12065" rIns="0" bIns="0" rtlCol="0">
            <a:spAutoFit/>
          </a:bodyPr>
          <a:lstStyle/>
          <a:p>
            <a:pPr marL="12700">
              <a:lnSpc>
                <a:spcPct val="100000"/>
              </a:lnSpc>
              <a:spcBef>
                <a:spcPts val="95"/>
              </a:spcBef>
            </a:pPr>
            <a:r>
              <a:rPr sz="600" spc="-30" dirty="0">
                <a:solidFill>
                  <a:srgbClr val="7F7F7F"/>
                </a:solidFill>
                <a:latin typeface="Noto Sans CJK HK"/>
                <a:cs typeface="Noto Sans CJK HK"/>
                <a:hlinkClick r:id="rId8" action="ppaction://hlinksldjump"/>
              </a:rPr>
              <a:t>附录</a:t>
            </a:r>
            <a:endParaRPr sz="600">
              <a:latin typeface="Noto Sans CJK HK"/>
              <a:cs typeface="Noto Sans CJK HK"/>
            </a:endParaRPr>
          </a:p>
        </p:txBody>
      </p:sp>
      <p:grpSp>
        <p:nvGrpSpPr>
          <p:cNvPr id="18" name="object 18"/>
          <p:cNvGrpSpPr/>
          <p:nvPr/>
        </p:nvGrpSpPr>
        <p:grpSpPr>
          <a:xfrm>
            <a:off x="0" y="50"/>
            <a:ext cx="4608195" cy="548640"/>
            <a:chOff x="0" y="50"/>
            <a:chExt cx="4608195" cy="548640"/>
          </a:xfrm>
        </p:grpSpPr>
        <p:pic>
          <p:nvPicPr>
            <p:cNvPr id="19" name="object 19"/>
            <p:cNvPicPr/>
            <p:nvPr/>
          </p:nvPicPr>
          <p:blipFill>
            <a:blip r:embed="rId9" cstate="print"/>
            <a:stretch>
              <a:fillRect/>
            </a:stretch>
          </p:blipFill>
          <p:spPr>
            <a:xfrm>
              <a:off x="3317760" y="50"/>
              <a:ext cx="921588" cy="297713"/>
            </a:xfrm>
            <a:prstGeom prst="rect">
              <a:avLst/>
            </a:prstGeom>
          </p:spPr>
        </p:pic>
        <p:pic>
          <p:nvPicPr>
            <p:cNvPr id="20" name="object 20"/>
            <p:cNvPicPr/>
            <p:nvPr/>
          </p:nvPicPr>
          <p:blipFill>
            <a:blip r:embed="rId10" cstate="print"/>
            <a:stretch>
              <a:fillRect/>
            </a:stretch>
          </p:blipFill>
          <p:spPr>
            <a:xfrm>
              <a:off x="4239348" y="50"/>
              <a:ext cx="368642" cy="297713"/>
            </a:xfrm>
            <a:prstGeom prst="rect">
              <a:avLst/>
            </a:prstGeom>
          </p:spPr>
        </p:pic>
        <p:pic>
          <p:nvPicPr>
            <p:cNvPr id="21" name="object 21"/>
            <p:cNvPicPr/>
            <p:nvPr/>
          </p:nvPicPr>
          <p:blipFill>
            <a:blip r:embed="rId11" cstate="print"/>
            <a:stretch>
              <a:fillRect/>
            </a:stretch>
          </p:blipFill>
          <p:spPr>
            <a:xfrm>
              <a:off x="0" y="297751"/>
              <a:ext cx="4604410" cy="250520"/>
            </a:xfrm>
            <a:prstGeom prst="rect">
              <a:avLst/>
            </a:prstGeom>
          </p:spPr>
        </p:pic>
      </p:grpSp>
      <p:sp>
        <p:nvSpPr>
          <p:cNvPr id="22" name="object 22"/>
          <p:cNvSpPr txBox="1"/>
          <p:nvPr/>
        </p:nvSpPr>
        <p:spPr>
          <a:xfrm>
            <a:off x="175895" y="285115"/>
            <a:ext cx="4366260" cy="1205865"/>
          </a:xfrm>
          <a:prstGeom prst="rect">
            <a:avLst/>
          </a:prstGeom>
        </p:spPr>
        <p:txBody>
          <a:bodyPr vert="horz" wrap="square" lIns="0" tIns="17145" rIns="0" bIns="0" rtlCol="0">
            <a:noAutofit/>
          </a:bodyPr>
          <a:lstStyle/>
          <a:p>
            <a:pPr marL="25400">
              <a:lnSpc>
                <a:spcPct val="100000"/>
              </a:lnSpc>
              <a:spcBef>
                <a:spcPts val="135"/>
              </a:spcBef>
            </a:pPr>
            <a:r>
              <a:rPr sz="1400" spc="80" dirty="0">
                <a:solidFill>
                  <a:srgbClr val="FFFFFF"/>
                </a:solidFill>
                <a:latin typeface="Noto Sans CJK HK"/>
                <a:cs typeface="Noto Sans CJK HK"/>
              </a:rPr>
              <a:t>验证 </a:t>
            </a:r>
            <a:r>
              <a:rPr sz="1400" dirty="0">
                <a:solidFill>
                  <a:srgbClr val="FFFFFF"/>
                </a:solidFill>
                <a:latin typeface="Arial" panose="020B0604020202020204"/>
                <a:cs typeface="Arial" panose="020B0604020202020204"/>
              </a:rPr>
              <a:t>Malus</a:t>
            </a:r>
            <a:r>
              <a:rPr sz="1400" spc="170" dirty="0">
                <a:solidFill>
                  <a:srgbClr val="FFFFFF"/>
                </a:solidFill>
                <a:latin typeface="Arial" panose="020B0604020202020204"/>
                <a:cs typeface="Arial" panose="020B0604020202020204"/>
              </a:rPr>
              <a:t> </a:t>
            </a:r>
            <a:r>
              <a:rPr sz="1400" dirty="0">
                <a:solidFill>
                  <a:srgbClr val="FFFFFF"/>
                </a:solidFill>
                <a:latin typeface="Noto Sans CJK HK"/>
                <a:cs typeface="Noto Sans CJK HK"/>
              </a:rPr>
              <a:t>定律</a:t>
            </a:r>
            <a:r>
              <a:rPr sz="1400" dirty="0">
                <a:solidFill>
                  <a:srgbClr val="FFFFFF"/>
                </a:solidFill>
                <a:latin typeface="Arial" panose="020B0604020202020204"/>
                <a:cs typeface="Arial" panose="020B0604020202020204"/>
              </a:rPr>
              <a:t>—</a:t>
            </a:r>
            <a:r>
              <a:rPr sz="1400" dirty="0">
                <a:solidFill>
                  <a:srgbClr val="FFFFFF"/>
                </a:solidFill>
                <a:latin typeface="Noto Sans CJK HK"/>
                <a:cs typeface="Noto Sans CJK HK"/>
              </a:rPr>
              <a:t>锁放（二</a:t>
            </a:r>
            <a:r>
              <a:rPr sz="1400" spc="-50" dirty="0">
                <a:solidFill>
                  <a:srgbClr val="FFFFFF"/>
                </a:solidFill>
                <a:latin typeface="Noto Sans CJK HK"/>
                <a:cs typeface="Noto Sans CJK HK"/>
              </a:rPr>
              <a:t>）</a:t>
            </a:r>
            <a:endParaRPr sz="1400" dirty="0">
              <a:latin typeface="Noto Sans CJK HK"/>
              <a:cs typeface="Noto Sans CJK HK"/>
            </a:endParaRPr>
          </a:p>
          <a:p>
            <a:pPr marL="184150" marR="202565" indent="138430">
              <a:lnSpc>
                <a:spcPct val="103000"/>
              </a:lnSpc>
              <a:spcBef>
                <a:spcPts val="1250"/>
              </a:spcBef>
            </a:pPr>
            <a:r>
              <a:rPr sz="1100" spc="-20" dirty="0">
                <a:latin typeface="Noto Sans CJK HK"/>
                <a:cs typeface="Noto Sans CJK HK"/>
              </a:rPr>
              <a:t>接着我们尝试对光路进行优化</a:t>
            </a:r>
            <a:r>
              <a:rPr sz="1100" spc="-10" dirty="0">
                <a:latin typeface="Arial" panose="020B0604020202020204"/>
                <a:cs typeface="Arial" panose="020B0604020202020204"/>
              </a:rPr>
              <a:t>–</a:t>
            </a:r>
            <a:r>
              <a:rPr sz="1100" spc="-25" dirty="0">
                <a:latin typeface="Noto Sans CJK HK"/>
                <a:cs typeface="Noto Sans CJK HK"/>
              </a:rPr>
              <a:t>消除杂散光并进一步提高激光的稳定性与均匀性和减小误差，操作为：</a:t>
            </a:r>
            <a:endParaRPr sz="1100" dirty="0">
              <a:latin typeface="Noto Sans CJK HK"/>
              <a:cs typeface="Noto Sans CJK HK"/>
            </a:endParaRPr>
          </a:p>
          <a:p>
            <a:pPr marL="494030" marR="140970" indent="-171450">
              <a:lnSpc>
                <a:spcPct val="103000"/>
              </a:lnSpc>
              <a:spcBef>
                <a:spcPts val="295"/>
              </a:spcBef>
              <a:buClr>
                <a:srgbClr val="005725"/>
              </a:buClr>
              <a:buFont typeface="Arial" panose="020B0604020202020204" pitchFamily="34" charset="0"/>
              <a:buChar char="•"/>
              <a:tabLst>
                <a:tab pos="460375" algn="l"/>
              </a:tabLst>
            </a:pPr>
            <a:r>
              <a:rPr sz="1100" b="1" spc="-25" dirty="0" err="1">
                <a:latin typeface="Noto Sans CJK HK"/>
                <a:cs typeface="Noto Sans CJK HK"/>
              </a:rPr>
              <a:t>针孔滤波</a:t>
            </a:r>
            <a:r>
              <a:rPr sz="1100" spc="-25" dirty="0" err="1">
                <a:latin typeface="Noto Sans CJK HK"/>
                <a:cs typeface="Noto Sans CJK HK"/>
              </a:rPr>
              <a:t>：在光学像差实验中所用的方法，取圆孔中心衍射</a:t>
            </a:r>
            <a:r>
              <a:rPr sz="1100" spc="-35" dirty="0" err="1">
                <a:latin typeface="Noto Sans CJK HK"/>
                <a:cs typeface="Noto Sans CJK HK"/>
              </a:rPr>
              <a:t>斑</a:t>
            </a:r>
            <a:r>
              <a:rPr lang="zh-CN" altLang="" sz="1100" spc="-35" dirty="0" err="1">
                <a:latin typeface="Noto Sans CJK HK"/>
                <a:ea typeface="宋体" panose="02010600030101010101" pitchFamily="2" charset="-122"/>
                <a:cs typeface="Noto Sans CJK HK"/>
              </a:rPr>
              <a:t>。</a:t>
            </a:r>
          </a:p>
          <a:p>
            <a:pPr marL="494030" marR="140970" indent="-171450">
              <a:lnSpc>
                <a:spcPct val="103000"/>
              </a:lnSpc>
              <a:spcBef>
                <a:spcPts val="295"/>
              </a:spcBef>
              <a:buClr>
                <a:srgbClr val="005725"/>
              </a:buClr>
              <a:buFont typeface="Arial" panose="020B0604020202020204" pitchFamily="34" charset="0"/>
              <a:buChar char="•"/>
              <a:tabLst>
                <a:tab pos="460375" algn="l"/>
              </a:tabLst>
            </a:pPr>
            <a:r>
              <a:rPr sz="1100" b="1" spc="-55" dirty="0" err="1">
                <a:latin typeface="Noto Sans CJK HK"/>
                <a:cs typeface="Noto Sans CJK HK"/>
                <a:sym typeface="+mn-ea"/>
              </a:rPr>
              <a:t>斩波器前遮光</a:t>
            </a:r>
            <a:r>
              <a:rPr sz="1100" spc="-55" dirty="0" err="1">
                <a:latin typeface="Noto Sans CJK HK"/>
                <a:cs typeface="Noto Sans CJK HK"/>
                <a:sym typeface="+mn-ea"/>
              </a:rPr>
              <a:t>：减少受到调制的噪声，进一步减低噪声水平</a:t>
            </a:r>
            <a:r>
              <a:rPr sz="1100" spc="-55" dirty="0">
                <a:latin typeface="Noto Sans CJK HK"/>
                <a:cs typeface="Noto Sans CJK HK"/>
                <a:sym typeface="+mn-ea"/>
              </a:rPr>
              <a:t>。</a:t>
            </a:r>
            <a:endParaRPr sz="1100" spc="-55" dirty="0">
              <a:latin typeface="Noto Sans CJK HK"/>
              <a:cs typeface="Noto Sans CJK HK"/>
            </a:endParaRPr>
          </a:p>
          <a:p>
            <a:pPr marL="494030" marR="140970" indent="-171450">
              <a:lnSpc>
                <a:spcPct val="103000"/>
              </a:lnSpc>
              <a:spcBef>
                <a:spcPts val="295"/>
              </a:spcBef>
              <a:buClr>
                <a:srgbClr val="005725"/>
              </a:buClr>
              <a:buFont typeface="Arial" panose="020B0604020202020204" pitchFamily="34" charset="0"/>
              <a:buChar char="•"/>
              <a:tabLst>
                <a:tab pos="460375" algn="l"/>
              </a:tabLst>
            </a:pPr>
            <a:endParaRPr sz="1100" dirty="0">
              <a:latin typeface="Noto Sans CJK HK"/>
              <a:cs typeface="Noto Sans CJK HK"/>
            </a:endParaRPr>
          </a:p>
        </p:txBody>
      </p:sp>
      <p:pic>
        <p:nvPicPr>
          <p:cNvPr id="23" name="object 23"/>
          <p:cNvPicPr/>
          <p:nvPr/>
        </p:nvPicPr>
        <p:blipFill>
          <a:blip r:embed="rId12" cstate="print"/>
          <a:stretch>
            <a:fillRect/>
          </a:stretch>
        </p:blipFill>
        <p:spPr>
          <a:xfrm>
            <a:off x="997585" y="1517015"/>
            <a:ext cx="2837180" cy="1404620"/>
          </a:xfrm>
          <a:prstGeom prst="rect">
            <a:avLst/>
          </a:prstGeom>
        </p:spPr>
      </p:pic>
      <p:sp>
        <p:nvSpPr>
          <p:cNvPr id="24" name="object 24"/>
          <p:cNvSpPr txBox="1"/>
          <p:nvPr/>
        </p:nvSpPr>
        <p:spPr>
          <a:xfrm>
            <a:off x="1466215" y="3025775"/>
            <a:ext cx="1851660" cy="150495"/>
          </a:xfrm>
          <a:prstGeom prst="rect">
            <a:avLst/>
          </a:prstGeom>
        </p:spPr>
        <p:txBody>
          <a:bodyPr vert="horz" wrap="square" lIns="0" tIns="12065" rIns="0" bIns="0" rtlCol="0">
            <a:spAutoFit/>
          </a:bodyPr>
          <a:lstStyle/>
          <a:p>
            <a:pPr marL="12700" algn="ctr">
              <a:lnSpc>
                <a:spcPct val="100000"/>
              </a:lnSpc>
              <a:spcBef>
                <a:spcPts val="95"/>
              </a:spcBef>
            </a:pPr>
            <a:r>
              <a:rPr sz="900" spc="20" dirty="0">
                <a:solidFill>
                  <a:srgbClr val="005725"/>
                </a:solidFill>
                <a:latin typeface="Noto Sans CJK HK"/>
                <a:cs typeface="Noto Sans CJK HK"/>
              </a:rPr>
              <a:t>图</a:t>
            </a:r>
            <a:r>
              <a:rPr sz="900" dirty="0">
                <a:solidFill>
                  <a:srgbClr val="005725"/>
                </a:solidFill>
                <a:latin typeface="Arial" panose="020B0604020202020204"/>
                <a:cs typeface="Arial" panose="020B0604020202020204"/>
              </a:rPr>
              <a:t>1</a:t>
            </a:r>
            <a:r>
              <a:rPr lang="en-US" altLang="en-US" sz="900" dirty="0">
                <a:solidFill>
                  <a:srgbClr val="005725"/>
                </a:solidFill>
                <a:latin typeface="Arial" panose="020B0604020202020204"/>
                <a:cs typeface="Arial" panose="020B0604020202020204"/>
              </a:rPr>
              <a:t>5</a:t>
            </a:r>
            <a:r>
              <a:rPr sz="900" dirty="0">
                <a:solidFill>
                  <a:srgbClr val="005725"/>
                </a:solidFill>
                <a:latin typeface="Arial" panose="020B0604020202020204"/>
                <a:cs typeface="Arial" panose="020B0604020202020204"/>
              </a:rPr>
              <a:t>:</a:t>
            </a:r>
            <a:r>
              <a:rPr sz="900" spc="-10" dirty="0">
                <a:solidFill>
                  <a:srgbClr val="005725"/>
                </a:solidFill>
                <a:latin typeface="Arial" panose="020B0604020202020204"/>
                <a:cs typeface="Arial" panose="020B0604020202020204"/>
              </a:rPr>
              <a:t> </a:t>
            </a:r>
            <a:r>
              <a:rPr lang="en-US" altLang="en-US" sz="900" spc="-10" dirty="0">
                <a:solidFill>
                  <a:srgbClr val="005725"/>
                </a:solidFill>
                <a:latin typeface="Arial" panose="020B0604020202020204"/>
                <a:cs typeface="Arial" panose="020B0604020202020204"/>
              </a:rPr>
              <a:t> </a:t>
            </a:r>
            <a:r>
              <a:rPr lang="zh-CN" altLang="en-US" sz="900" spc="-10" dirty="0">
                <a:solidFill>
                  <a:schemeClr val="tx1"/>
                </a:solidFill>
                <a:latin typeface="Arial" panose="020B0604020202020204"/>
                <a:cs typeface="Arial" panose="020B0604020202020204"/>
              </a:rPr>
              <a:t>改进后</a:t>
            </a:r>
            <a:r>
              <a:rPr sz="900" spc="-20" dirty="0" err="1">
                <a:latin typeface="Noto Sans CJK HK"/>
                <a:cs typeface="Noto Sans CJK HK"/>
              </a:rPr>
              <a:t>实际试验台图片</a:t>
            </a:r>
            <a:endParaRPr lang="en-US" altLang="en-US" sz="900" spc="-20" dirty="0">
              <a:latin typeface="Arial" panose="020B0604020202020204" pitchFamily="34" charset="0"/>
              <a:cs typeface="Arial" panose="020B0604020202020204" pitchFamily="34" charset="0"/>
            </a:endParaRPr>
          </a:p>
        </p:txBody>
      </p:sp>
      <p:grpSp>
        <p:nvGrpSpPr>
          <p:cNvPr id="25" name="object 25"/>
          <p:cNvGrpSpPr/>
          <p:nvPr/>
        </p:nvGrpSpPr>
        <p:grpSpPr>
          <a:xfrm>
            <a:off x="0" y="3328111"/>
            <a:ext cx="4608195" cy="128270"/>
            <a:chOff x="0" y="3328111"/>
            <a:chExt cx="4608195" cy="128270"/>
          </a:xfrm>
        </p:grpSpPr>
        <p:sp>
          <p:nvSpPr>
            <p:cNvPr id="26" name="object 26"/>
            <p:cNvSpPr/>
            <p:nvPr/>
          </p:nvSpPr>
          <p:spPr>
            <a:xfrm>
              <a:off x="0" y="3328111"/>
              <a:ext cx="2304415" cy="128270"/>
            </a:xfrm>
            <a:custGeom>
              <a:avLst/>
              <a:gdLst/>
              <a:ahLst/>
              <a:cxnLst/>
              <a:rect l="l" t="t" r="r" b="b"/>
              <a:pathLst>
                <a:path w="2304415" h="128270">
                  <a:moveTo>
                    <a:pt x="2304008" y="0"/>
                  </a:moveTo>
                  <a:lnTo>
                    <a:pt x="1152004" y="0"/>
                  </a:lnTo>
                  <a:lnTo>
                    <a:pt x="0" y="0"/>
                  </a:lnTo>
                  <a:lnTo>
                    <a:pt x="0" y="127939"/>
                  </a:lnTo>
                  <a:lnTo>
                    <a:pt x="1152004" y="127939"/>
                  </a:lnTo>
                  <a:lnTo>
                    <a:pt x="2304008" y="127939"/>
                  </a:lnTo>
                  <a:lnTo>
                    <a:pt x="2304008" y="0"/>
                  </a:lnTo>
                  <a:close/>
                </a:path>
              </a:pathLst>
            </a:custGeom>
            <a:solidFill>
              <a:srgbClr val="000000"/>
            </a:solidFill>
          </p:spPr>
          <p:txBody>
            <a:bodyPr wrap="square" lIns="0" tIns="0" rIns="0" bIns="0" rtlCol="0"/>
            <a:lstStyle/>
            <a:p>
              <a:endParaRPr/>
            </a:p>
          </p:txBody>
        </p:sp>
        <p:sp>
          <p:nvSpPr>
            <p:cNvPr id="27" name="object 27"/>
            <p:cNvSpPr/>
            <p:nvPr/>
          </p:nvSpPr>
          <p:spPr>
            <a:xfrm>
              <a:off x="2303995" y="3328111"/>
              <a:ext cx="2304415" cy="128270"/>
            </a:xfrm>
            <a:custGeom>
              <a:avLst/>
              <a:gdLst/>
              <a:ahLst/>
              <a:cxnLst/>
              <a:rect l="l" t="t" r="r" b="b"/>
              <a:pathLst>
                <a:path w="2304415" h="128270">
                  <a:moveTo>
                    <a:pt x="2303996" y="0"/>
                  </a:moveTo>
                  <a:lnTo>
                    <a:pt x="1920024" y="0"/>
                  </a:lnTo>
                  <a:lnTo>
                    <a:pt x="0" y="0"/>
                  </a:lnTo>
                  <a:lnTo>
                    <a:pt x="0" y="127939"/>
                  </a:lnTo>
                  <a:lnTo>
                    <a:pt x="1920024" y="127939"/>
                  </a:lnTo>
                  <a:lnTo>
                    <a:pt x="2303996" y="127939"/>
                  </a:lnTo>
                  <a:lnTo>
                    <a:pt x="2303996" y="0"/>
                  </a:lnTo>
                  <a:close/>
                </a:path>
              </a:pathLst>
            </a:custGeom>
            <a:solidFill>
              <a:srgbClr val="005725"/>
            </a:solidFill>
          </p:spPr>
          <p:txBody>
            <a:bodyPr wrap="square" lIns="0" tIns="0" rIns="0" bIns="0" rtlCol="0"/>
            <a:lstStyle/>
            <a:p>
              <a:endParaRPr/>
            </a:p>
          </p:txBody>
        </p:sp>
      </p:grpSp>
      <p:sp>
        <p:nvSpPr>
          <p:cNvPr id="28" name="object 28"/>
          <p:cNvSpPr txBox="1">
            <a:spLocks noGrp="1"/>
          </p:cNvSpPr>
          <p:nvPr>
            <p:ph type="dt" sz="half" idx="6"/>
          </p:nvPr>
        </p:nvSpPr>
        <p:spPr>
          <a:prstGeom prst="rect">
            <a:avLst/>
          </a:prstGeom>
        </p:spPr>
        <p:txBody>
          <a:bodyPr vert="horz" wrap="square" lIns="0" tIns="10795" rIns="0" bIns="0" rtlCol="0">
            <a:spAutoFit/>
          </a:bodyPr>
          <a:lstStyle/>
          <a:p>
            <a:pPr marL="12700">
              <a:lnSpc>
                <a:spcPct val="100000"/>
              </a:lnSpc>
              <a:spcBef>
                <a:spcPts val="85"/>
              </a:spcBef>
            </a:pPr>
            <a:r>
              <a:rPr spc="25" dirty="0"/>
              <a:t>设计性实验  结题答辩</a:t>
            </a:r>
          </a:p>
        </p:txBody>
      </p:sp>
      <p:sp>
        <p:nvSpPr>
          <p:cNvPr id="29" name="object 29"/>
          <p:cNvSpPr txBox="1">
            <a:spLocks noGrp="1"/>
          </p:cNvSpPr>
          <p:nvPr>
            <p:ph type="ftr" sz="quarter" idx="5"/>
          </p:nvPr>
        </p:nvSpPr>
        <p:spPr>
          <a:prstGeom prst="rect">
            <a:avLst/>
          </a:prstGeom>
        </p:spPr>
        <p:txBody>
          <a:bodyPr vert="horz" wrap="square" lIns="0" tIns="5080" rIns="0" bIns="0" rtlCol="0">
            <a:spAutoFit/>
          </a:bodyPr>
          <a:lstStyle/>
          <a:p>
            <a:pPr marL="12700">
              <a:lnSpc>
                <a:spcPct val="100000"/>
              </a:lnSpc>
              <a:spcBef>
                <a:spcPts val="40"/>
              </a:spcBef>
            </a:pPr>
            <a:r>
              <a:rPr dirty="0"/>
              <a:t>2nd</a:t>
            </a:r>
            <a:r>
              <a:rPr spc="-35" dirty="0"/>
              <a:t> </a:t>
            </a:r>
            <a:r>
              <a:rPr dirty="0"/>
              <a:t>July</a:t>
            </a:r>
            <a:r>
              <a:rPr spc="-30" dirty="0"/>
              <a:t> </a:t>
            </a:r>
            <a:r>
              <a:rPr spc="-20" dirty="0"/>
              <a:t>2024</a:t>
            </a:r>
          </a:p>
        </p:txBody>
      </p:sp>
      <p:sp>
        <p:nvSpPr>
          <p:cNvPr id="30" name="object 30"/>
          <p:cNvSpPr txBox="1"/>
          <p:nvPr/>
        </p:nvSpPr>
        <p:spPr>
          <a:xfrm>
            <a:off x="2719908" y="3329735"/>
            <a:ext cx="1088390" cy="120650"/>
          </a:xfrm>
          <a:prstGeom prst="rect">
            <a:avLst/>
          </a:prstGeom>
        </p:spPr>
        <p:txBody>
          <a:bodyPr vert="horz" wrap="square" lIns="0" tIns="10795" rIns="0" bIns="0" rtlCol="0">
            <a:spAutoFit/>
          </a:bodyPr>
          <a:lstStyle/>
          <a:p>
            <a:pPr marL="12700">
              <a:lnSpc>
                <a:spcPct val="100000"/>
              </a:lnSpc>
              <a:spcBef>
                <a:spcPts val="85"/>
              </a:spcBef>
            </a:pPr>
            <a:r>
              <a:rPr sz="600" spc="-15" dirty="0">
                <a:solidFill>
                  <a:srgbClr val="FFFFFF"/>
                </a:solidFill>
                <a:latin typeface="Noto Sans CJK HK"/>
                <a:cs typeface="Noto Sans CJK HK"/>
                <a:hlinkClick r:id="rId13" action="ppaction://hlinksldjump"/>
              </a:rPr>
              <a:t>基于锁相放大器的弱光信号探测</a:t>
            </a:r>
            <a:endParaRPr sz="600">
              <a:latin typeface="Noto Sans CJK HK"/>
              <a:cs typeface="Noto Sans CJK HK"/>
            </a:endParaRPr>
          </a:p>
        </p:txBody>
      </p:sp>
      <p:sp>
        <p:nvSpPr>
          <p:cNvPr id="31" name="object 31"/>
          <p:cNvSpPr txBox="1">
            <a:spLocks noGrp="1"/>
          </p:cNvSpPr>
          <p:nvPr>
            <p:ph type="sldNum" sz="quarter" idx="7"/>
          </p:nvPr>
        </p:nvSpPr>
        <p:spPr>
          <a:xfrm>
            <a:off x="4259008" y="3335256"/>
            <a:ext cx="283210" cy="97155"/>
          </a:xfrm>
          <a:prstGeom prst="rect">
            <a:avLst/>
          </a:prstGeom>
        </p:spPr>
        <p:txBody>
          <a:bodyPr vert="horz" wrap="square" lIns="0" tIns="5080" rIns="0" bIns="0" rtlCol="0">
            <a:spAutoFit/>
          </a:bodyPr>
          <a:lstStyle/>
          <a:p>
            <a:pPr marL="37465">
              <a:lnSpc>
                <a:spcPct val="100000"/>
              </a:lnSpc>
              <a:spcBef>
                <a:spcPts val="40"/>
              </a:spcBef>
            </a:pPr>
            <a:r>
              <a:rPr lang="en-US" spc="-15" dirty="0"/>
              <a:t>19</a:t>
            </a:r>
            <a:r>
              <a:rPr spc="-15" dirty="0"/>
              <a:t> </a:t>
            </a:r>
            <a:r>
              <a:rPr dirty="0"/>
              <a:t>/</a:t>
            </a:r>
            <a:r>
              <a:rPr spc="-10" dirty="0"/>
              <a:t> </a:t>
            </a:r>
            <a:r>
              <a:rPr lang="en-US" spc="-10" dirty="0"/>
              <a:t>33</a:t>
            </a:r>
          </a:p>
        </p:txBody>
      </p:sp>
    </p:spTree>
  </p:cSld>
  <p:clrMapOvr>
    <a:masterClrMapping/>
  </p:clrMapOvr>
  <p:transition>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5300" y="-11729"/>
            <a:ext cx="329565" cy="116839"/>
          </a:xfrm>
          <a:prstGeom prst="rect">
            <a:avLst/>
          </a:prstGeom>
        </p:spPr>
        <p:txBody>
          <a:bodyPr vert="horz" wrap="square" lIns="0" tIns="12065" rIns="0" bIns="0" rtlCol="0">
            <a:spAutoFit/>
          </a:bodyPr>
          <a:lstStyle/>
          <a:p>
            <a:pPr marL="12700">
              <a:lnSpc>
                <a:spcPct val="100000"/>
              </a:lnSpc>
              <a:spcBef>
                <a:spcPts val="95"/>
              </a:spcBef>
            </a:pPr>
            <a:r>
              <a:rPr sz="600" spc="-20" dirty="0">
                <a:solidFill>
                  <a:srgbClr val="7F7F7F"/>
                </a:solidFill>
                <a:latin typeface="Noto Sans CJK HK"/>
                <a:cs typeface="Noto Sans CJK HK"/>
                <a:hlinkClick r:id="rId22" action="ppaction://hlinksldjump"/>
              </a:rPr>
              <a:t>实验背景</a:t>
            </a:r>
            <a:endParaRPr sz="600">
              <a:latin typeface="Noto Sans CJK HK"/>
              <a:cs typeface="Noto Sans CJK HK"/>
            </a:endParaRPr>
          </a:p>
        </p:txBody>
      </p:sp>
      <p:pic>
        <p:nvPicPr>
          <p:cNvPr id="3" name="object 3"/>
          <p:cNvPicPr/>
          <p:nvPr/>
        </p:nvPicPr>
        <p:blipFill>
          <a:blip r:embed="rId23" cstate="print"/>
          <a:stretch>
            <a:fillRect/>
          </a:stretch>
        </p:blipFill>
        <p:spPr>
          <a:xfrm>
            <a:off x="840000" y="103148"/>
            <a:ext cx="242662" cy="87862"/>
          </a:xfrm>
          <a:prstGeom prst="rect">
            <a:avLst/>
          </a:prstGeom>
        </p:spPr>
      </p:pic>
      <p:sp>
        <p:nvSpPr>
          <p:cNvPr id="4" name="object 4"/>
          <p:cNvSpPr txBox="1"/>
          <p:nvPr/>
        </p:nvSpPr>
        <p:spPr>
          <a:xfrm>
            <a:off x="817181" y="-11729"/>
            <a:ext cx="329565" cy="116839"/>
          </a:xfrm>
          <a:prstGeom prst="rect">
            <a:avLst/>
          </a:prstGeom>
        </p:spPr>
        <p:txBody>
          <a:bodyPr vert="horz" wrap="square" lIns="0" tIns="12065" rIns="0" bIns="0" rtlCol="0">
            <a:spAutoFit/>
          </a:bodyPr>
          <a:lstStyle/>
          <a:p>
            <a:pPr marL="12700">
              <a:lnSpc>
                <a:spcPct val="100000"/>
              </a:lnSpc>
              <a:spcBef>
                <a:spcPts val="95"/>
              </a:spcBef>
            </a:pPr>
            <a:r>
              <a:rPr sz="600" spc="-20" dirty="0">
                <a:solidFill>
                  <a:srgbClr val="7F7F7F"/>
                </a:solidFill>
                <a:latin typeface="Noto Sans CJK HK"/>
                <a:cs typeface="Noto Sans CJK HK"/>
                <a:hlinkClick r:id="rId24" action="ppaction://hlinksldjump"/>
              </a:rPr>
              <a:t>实验原理</a:t>
            </a:r>
            <a:endParaRPr sz="600">
              <a:latin typeface="Noto Sans CJK HK"/>
              <a:cs typeface="Noto Sans CJK HK"/>
            </a:endParaRPr>
          </a:p>
        </p:txBody>
      </p:sp>
      <p:pic>
        <p:nvPicPr>
          <p:cNvPr id="5" name="object 5"/>
          <p:cNvPicPr/>
          <p:nvPr/>
        </p:nvPicPr>
        <p:blipFill>
          <a:blip r:embed="rId25" cstate="print"/>
          <a:stretch>
            <a:fillRect/>
          </a:stretch>
        </p:blipFill>
        <p:spPr>
          <a:xfrm>
            <a:off x="1561880" y="103148"/>
            <a:ext cx="192256" cy="181474"/>
          </a:xfrm>
          <a:prstGeom prst="rect">
            <a:avLst/>
          </a:prstGeom>
        </p:spPr>
      </p:pic>
      <p:sp>
        <p:nvSpPr>
          <p:cNvPr id="6" name="object 6"/>
          <p:cNvSpPr txBox="1"/>
          <p:nvPr/>
        </p:nvSpPr>
        <p:spPr>
          <a:xfrm>
            <a:off x="1539062" y="-11729"/>
            <a:ext cx="329565" cy="116839"/>
          </a:xfrm>
          <a:prstGeom prst="rect">
            <a:avLst/>
          </a:prstGeom>
        </p:spPr>
        <p:txBody>
          <a:bodyPr vert="horz" wrap="square" lIns="0" tIns="12065" rIns="0" bIns="0" rtlCol="0">
            <a:spAutoFit/>
          </a:bodyPr>
          <a:lstStyle/>
          <a:p>
            <a:pPr marL="12700">
              <a:lnSpc>
                <a:spcPct val="100000"/>
              </a:lnSpc>
              <a:spcBef>
                <a:spcPts val="95"/>
              </a:spcBef>
            </a:pPr>
            <a:r>
              <a:rPr sz="600" spc="-20" dirty="0">
                <a:solidFill>
                  <a:srgbClr val="7F7F7F"/>
                </a:solidFill>
                <a:latin typeface="Noto Sans CJK HK"/>
                <a:cs typeface="Noto Sans CJK HK"/>
                <a:hlinkClick r:id="rId26" action="ppaction://hlinksldjump"/>
              </a:rPr>
              <a:t>实验方案</a:t>
            </a:r>
            <a:endParaRPr sz="600">
              <a:latin typeface="Noto Sans CJK HK"/>
              <a:cs typeface="Noto Sans CJK HK"/>
            </a:endParaRPr>
          </a:p>
        </p:txBody>
      </p:sp>
      <p:grpSp>
        <p:nvGrpSpPr>
          <p:cNvPr id="7" name="object 7"/>
          <p:cNvGrpSpPr/>
          <p:nvPr/>
        </p:nvGrpSpPr>
        <p:grpSpPr>
          <a:xfrm>
            <a:off x="2283752" y="103139"/>
            <a:ext cx="41275" cy="88265"/>
            <a:chOff x="2283752" y="103139"/>
            <a:chExt cx="41275" cy="88265"/>
          </a:xfrm>
        </p:grpSpPr>
        <p:sp>
          <p:nvSpPr>
            <p:cNvPr id="8" name="object 8"/>
            <p:cNvSpPr/>
            <p:nvPr/>
          </p:nvSpPr>
          <p:spPr>
            <a:xfrm>
              <a:off x="2286292" y="105679"/>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7F7F"/>
              </a:solidFill>
            </a:ln>
          </p:spPr>
          <p:txBody>
            <a:bodyPr wrap="square" lIns="0" tIns="0" rIns="0" bIns="0" rtlCol="0"/>
            <a:lstStyle/>
            <a:p>
              <a:endParaRPr/>
            </a:p>
          </p:txBody>
        </p:sp>
        <p:sp>
          <p:nvSpPr>
            <p:cNvPr id="9" name="object 9"/>
            <p:cNvSpPr/>
            <p:nvPr/>
          </p:nvSpPr>
          <p:spPr>
            <a:xfrm>
              <a:off x="2286292" y="152478"/>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7F7F"/>
              </a:solidFill>
            </a:ln>
          </p:spPr>
          <p:txBody>
            <a:bodyPr wrap="square" lIns="0" tIns="0" rIns="0" bIns="0" rtlCol="0"/>
            <a:lstStyle/>
            <a:p>
              <a:endParaRPr/>
            </a:p>
          </p:txBody>
        </p:sp>
      </p:grpSp>
      <p:sp>
        <p:nvSpPr>
          <p:cNvPr id="10" name="object 10"/>
          <p:cNvSpPr txBox="1"/>
          <p:nvPr/>
        </p:nvSpPr>
        <p:spPr>
          <a:xfrm>
            <a:off x="2260930" y="-11729"/>
            <a:ext cx="329565" cy="116839"/>
          </a:xfrm>
          <a:prstGeom prst="rect">
            <a:avLst/>
          </a:prstGeom>
        </p:spPr>
        <p:txBody>
          <a:bodyPr vert="horz" wrap="square" lIns="0" tIns="12065" rIns="0" bIns="0" rtlCol="0">
            <a:spAutoFit/>
          </a:bodyPr>
          <a:lstStyle/>
          <a:p>
            <a:pPr marL="12700">
              <a:lnSpc>
                <a:spcPct val="100000"/>
              </a:lnSpc>
              <a:spcBef>
                <a:spcPts val="95"/>
              </a:spcBef>
            </a:pPr>
            <a:r>
              <a:rPr sz="600" spc="-20" dirty="0">
                <a:solidFill>
                  <a:srgbClr val="7F7F7F"/>
                </a:solidFill>
                <a:latin typeface="Noto Sans CJK HK"/>
                <a:cs typeface="Noto Sans CJK HK"/>
                <a:hlinkClick r:id="rId27" action="ppaction://hlinksldjump"/>
              </a:rPr>
              <a:t>总结展望</a:t>
            </a:r>
            <a:endParaRPr sz="600">
              <a:latin typeface="Noto Sans CJK HK"/>
              <a:cs typeface="Noto Sans CJK HK"/>
            </a:endParaRPr>
          </a:p>
        </p:txBody>
      </p:sp>
      <p:grpSp>
        <p:nvGrpSpPr>
          <p:cNvPr id="11" name="object 11"/>
          <p:cNvGrpSpPr/>
          <p:nvPr/>
        </p:nvGrpSpPr>
        <p:grpSpPr>
          <a:xfrm>
            <a:off x="3005620" y="103139"/>
            <a:ext cx="243204" cy="41275"/>
            <a:chOff x="3005620" y="103139"/>
            <a:chExt cx="243204" cy="41275"/>
          </a:xfrm>
        </p:grpSpPr>
        <p:sp>
          <p:nvSpPr>
            <p:cNvPr id="12" name="object 12"/>
            <p:cNvSpPr/>
            <p:nvPr/>
          </p:nvSpPr>
          <p:spPr>
            <a:xfrm>
              <a:off x="3008160" y="105679"/>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7F7F"/>
              </a:solidFill>
            </a:ln>
          </p:spPr>
          <p:txBody>
            <a:bodyPr wrap="square" lIns="0" tIns="0" rIns="0" bIns="0" rtlCol="0"/>
            <a:lstStyle/>
            <a:p>
              <a:endParaRPr/>
            </a:p>
          </p:txBody>
        </p:sp>
        <p:sp>
          <p:nvSpPr>
            <p:cNvPr id="13" name="object 13"/>
            <p:cNvSpPr/>
            <p:nvPr/>
          </p:nvSpPr>
          <p:spPr>
            <a:xfrm>
              <a:off x="3058566" y="105679"/>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7F7F"/>
              </a:solidFill>
            </a:ln>
          </p:spPr>
          <p:txBody>
            <a:bodyPr wrap="square" lIns="0" tIns="0" rIns="0" bIns="0" rtlCol="0"/>
            <a:lstStyle/>
            <a:p>
              <a:endParaRPr/>
            </a:p>
          </p:txBody>
        </p:sp>
        <p:sp>
          <p:nvSpPr>
            <p:cNvPr id="14" name="object 14"/>
            <p:cNvSpPr/>
            <p:nvPr/>
          </p:nvSpPr>
          <p:spPr>
            <a:xfrm>
              <a:off x="3108959" y="105679"/>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7F7F"/>
              </a:solidFill>
            </a:ln>
          </p:spPr>
          <p:txBody>
            <a:bodyPr wrap="square" lIns="0" tIns="0" rIns="0" bIns="0" rtlCol="0"/>
            <a:lstStyle/>
            <a:p>
              <a:endParaRPr/>
            </a:p>
          </p:txBody>
        </p:sp>
        <p:sp>
          <p:nvSpPr>
            <p:cNvPr id="15" name="object 15"/>
            <p:cNvSpPr/>
            <p:nvPr/>
          </p:nvSpPr>
          <p:spPr>
            <a:xfrm>
              <a:off x="3159366" y="105679"/>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7F7F"/>
              </a:solidFill>
            </a:ln>
          </p:spPr>
          <p:txBody>
            <a:bodyPr wrap="square" lIns="0" tIns="0" rIns="0" bIns="0" rtlCol="0"/>
            <a:lstStyle/>
            <a:p>
              <a:endParaRPr/>
            </a:p>
          </p:txBody>
        </p:sp>
        <p:sp>
          <p:nvSpPr>
            <p:cNvPr id="16" name="object 16"/>
            <p:cNvSpPr/>
            <p:nvPr/>
          </p:nvSpPr>
          <p:spPr>
            <a:xfrm>
              <a:off x="3209759" y="105679"/>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7F7F"/>
              </a:solidFill>
            </a:ln>
          </p:spPr>
          <p:txBody>
            <a:bodyPr wrap="square" lIns="0" tIns="0" rIns="0" bIns="0" rtlCol="0"/>
            <a:lstStyle/>
            <a:p>
              <a:endParaRPr/>
            </a:p>
          </p:txBody>
        </p:sp>
      </p:grpSp>
      <p:sp>
        <p:nvSpPr>
          <p:cNvPr id="17" name="object 17"/>
          <p:cNvSpPr txBox="1"/>
          <p:nvPr/>
        </p:nvSpPr>
        <p:spPr>
          <a:xfrm>
            <a:off x="2982810" y="-11729"/>
            <a:ext cx="177800" cy="116839"/>
          </a:xfrm>
          <a:prstGeom prst="rect">
            <a:avLst/>
          </a:prstGeom>
        </p:spPr>
        <p:txBody>
          <a:bodyPr vert="horz" wrap="square" lIns="0" tIns="12065" rIns="0" bIns="0" rtlCol="0">
            <a:spAutoFit/>
          </a:bodyPr>
          <a:lstStyle/>
          <a:p>
            <a:pPr marL="12700">
              <a:lnSpc>
                <a:spcPct val="100000"/>
              </a:lnSpc>
              <a:spcBef>
                <a:spcPts val="95"/>
              </a:spcBef>
            </a:pPr>
            <a:r>
              <a:rPr sz="600" spc="-30" dirty="0">
                <a:solidFill>
                  <a:srgbClr val="7F7F7F"/>
                </a:solidFill>
                <a:latin typeface="Noto Sans CJK HK"/>
                <a:cs typeface="Noto Sans CJK HK"/>
                <a:hlinkClick r:id="rId28" action="ppaction://hlinksldjump"/>
              </a:rPr>
              <a:t>附录</a:t>
            </a:r>
            <a:endParaRPr sz="600">
              <a:latin typeface="Noto Sans CJK HK"/>
              <a:cs typeface="Noto Sans CJK HK"/>
            </a:endParaRPr>
          </a:p>
        </p:txBody>
      </p:sp>
      <p:grpSp>
        <p:nvGrpSpPr>
          <p:cNvPr id="18" name="object 18"/>
          <p:cNvGrpSpPr/>
          <p:nvPr/>
        </p:nvGrpSpPr>
        <p:grpSpPr>
          <a:xfrm>
            <a:off x="0" y="50"/>
            <a:ext cx="4608195" cy="548640"/>
            <a:chOff x="0" y="50"/>
            <a:chExt cx="4608195" cy="548640"/>
          </a:xfrm>
        </p:grpSpPr>
        <p:pic>
          <p:nvPicPr>
            <p:cNvPr id="19" name="object 19"/>
            <p:cNvPicPr/>
            <p:nvPr/>
          </p:nvPicPr>
          <p:blipFill>
            <a:blip r:embed="rId29" cstate="print"/>
            <a:stretch>
              <a:fillRect/>
            </a:stretch>
          </p:blipFill>
          <p:spPr>
            <a:xfrm>
              <a:off x="3317760" y="50"/>
              <a:ext cx="921588" cy="297713"/>
            </a:xfrm>
            <a:prstGeom prst="rect">
              <a:avLst/>
            </a:prstGeom>
          </p:spPr>
        </p:pic>
        <p:pic>
          <p:nvPicPr>
            <p:cNvPr id="20" name="object 20"/>
            <p:cNvPicPr/>
            <p:nvPr/>
          </p:nvPicPr>
          <p:blipFill>
            <a:blip r:embed="rId30" cstate="print"/>
            <a:stretch>
              <a:fillRect/>
            </a:stretch>
          </p:blipFill>
          <p:spPr>
            <a:xfrm>
              <a:off x="4239348" y="50"/>
              <a:ext cx="368642" cy="297713"/>
            </a:xfrm>
            <a:prstGeom prst="rect">
              <a:avLst/>
            </a:prstGeom>
          </p:spPr>
        </p:pic>
        <p:pic>
          <p:nvPicPr>
            <p:cNvPr id="21" name="object 21"/>
            <p:cNvPicPr/>
            <p:nvPr/>
          </p:nvPicPr>
          <p:blipFill>
            <a:blip r:embed="rId31" cstate="print"/>
            <a:stretch>
              <a:fillRect/>
            </a:stretch>
          </p:blipFill>
          <p:spPr>
            <a:xfrm>
              <a:off x="0" y="297751"/>
              <a:ext cx="4604410" cy="250520"/>
            </a:xfrm>
            <a:prstGeom prst="rect">
              <a:avLst/>
            </a:prstGeom>
          </p:spPr>
        </p:pic>
      </p:grpSp>
      <p:sp>
        <p:nvSpPr>
          <p:cNvPr id="22" name="object 22"/>
          <p:cNvSpPr txBox="1"/>
          <p:nvPr/>
        </p:nvSpPr>
        <p:spPr>
          <a:xfrm>
            <a:off x="188379" y="285048"/>
            <a:ext cx="572135" cy="244475"/>
          </a:xfrm>
          <a:prstGeom prst="rect">
            <a:avLst/>
          </a:prstGeom>
        </p:spPr>
        <p:txBody>
          <a:bodyPr vert="horz" wrap="square" lIns="0" tIns="17145" rIns="0" bIns="0" rtlCol="0">
            <a:spAutoFit/>
          </a:bodyPr>
          <a:lstStyle/>
          <a:p>
            <a:pPr marL="12700">
              <a:lnSpc>
                <a:spcPct val="100000"/>
              </a:lnSpc>
              <a:spcBef>
                <a:spcPts val="135"/>
              </a:spcBef>
              <a:tabLst>
                <a:tab pos="376555" algn="l"/>
              </a:tabLst>
            </a:pPr>
            <a:r>
              <a:rPr sz="1400" spc="-50" dirty="0">
                <a:solidFill>
                  <a:srgbClr val="FFFFFF"/>
                </a:solidFill>
                <a:latin typeface="Noto Sans CJK HK"/>
                <a:cs typeface="Noto Sans CJK HK"/>
              </a:rPr>
              <a:t>目</a:t>
            </a:r>
            <a:r>
              <a:rPr sz="1400" dirty="0">
                <a:solidFill>
                  <a:srgbClr val="FFFFFF"/>
                </a:solidFill>
                <a:latin typeface="Noto Sans CJK HK"/>
                <a:cs typeface="Noto Sans CJK HK"/>
              </a:rPr>
              <a:t>	</a:t>
            </a:r>
            <a:r>
              <a:rPr sz="1400" spc="-50" dirty="0">
                <a:solidFill>
                  <a:srgbClr val="FFFFFF"/>
                </a:solidFill>
                <a:latin typeface="Noto Sans CJK HK"/>
                <a:cs typeface="Noto Sans CJK HK"/>
              </a:rPr>
              <a:t>录</a:t>
            </a:r>
            <a:endParaRPr sz="1400">
              <a:latin typeface="Noto Sans CJK HK"/>
              <a:cs typeface="Noto Sans CJK HK"/>
            </a:endParaRPr>
          </a:p>
        </p:txBody>
      </p:sp>
      <p:grpSp>
        <p:nvGrpSpPr>
          <p:cNvPr id="29" name="object 29"/>
          <p:cNvGrpSpPr/>
          <p:nvPr/>
        </p:nvGrpSpPr>
        <p:grpSpPr>
          <a:xfrm>
            <a:off x="0" y="3328111"/>
            <a:ext cx="4608195" cy="128270"/>
            <a:chOff x="0" y="3328111"/>
            <a:chExt cx="4608195" cy="128270"/>
          </a:xfrm>
        </p:grpSpPr>
        <p:sp>
          <p:nvSpPr>
            <p:cNvPr id="30" name="object 30"/>
            <p:cNvSpPr/>
            <p:nvPr/>
          </p:nvSpPr>
          <p:spPr>
            <a:xfrm>
              <a:off x="0" y="3328123"/>
              <a:ext cx="2304415" cy="128270"/>
            </a:xfrm>
            <a:custGeom>
              <a:avLst/>
              <a:gdLst/>
              <a:ahLst/>
              <a:cxnLst/>
              <a:rect l="l" t="t" r="r" b="b"/>
              <a:pathLst>
                <a:path w="2304415" h="128270">
                  <a:moveTo>
                    <a:pt x="2303996" y="0"/>
                  </a:moveTo>
                  <a:lnTo>
                    <a:pt x="1151991" y="0"/>
                  </a:lnTo>
                  <a:lnTo>
                    <a:pt x="0" y="0"/>
                  </a:lnTo>
                  <a:lnTo>
                    <a:pt x="0" y="127927"/>
                  </a:lnTo>
                  <a:lnTo>
                    <a:pt x="1151991" y="127927"/>
                  </a:lnTo>
                  <a:lnTo>
                    <a:pt x="2303996" y="127927"/>
                  </a:lnTo>
                  <a:lnTo>
                    <a:pt x="2303996" y="0"/>
                  </a:lnTo>
                  <a:close/>
                </a:path>
              </a:pathLst>
            </a:custGeom>
            <a:solidFill>
              <a:srgbClr val="000000"/>
            </a:solidFill>
          </p:spPr>
          <p:txBody>
            <a:bodyPr wrap="square" lIns="0" tIns="0" rIns="0" bIns="0" rtlCol="0"/>
            <a:lstStyle/>
            <a:p>
              <a:endParaRPr/>
            </a:p>
          </p:txBody>
        </p:sp>
        <p:sp>
          <p:nvSpPr>
            <p:cNvPr id="31" name="object 31"/>
            <p:cNvSpPr/>
            <p:nvPr/>
          </p:nvSpPr>
          <p:spPr>
            <a:xfrm>
              <a:off x="2303983" y="3328123"/>
              <a:ext cx="2304415" cy="128270"/>
            </a:xfrm>
            <a:custGeom>
              <a:avLst/>
              <a:gdLst/>
              <a:ahLst/>
              <a:cxnLst/>
              <a:rect l="l" t="t" r="r" b="b"/>
              <a:pathLst>
                <a:path w="2304415" h="128270">
                  <a:moveTo>
                    <a:pt x="2303996" y="0"/>
                  </a:moveTo>
                  <a:lnTo>
                    <a:pt x="1920024" y="0"/>
                  </a:lnTo>
                  <a:lnTo>
                    <a:pt x="0" y="0"/>
                  </a:lnTo>
                  <a:lnTo>
                    <a:pt x="0" y="127927"/>
                  </a:lnTo>
                  <a:lnTo>
                    <a:pt x="1920024" y="127927"/>
                  </a:lnTo>
                  <a:lnTo>
                    <a:pt x="2303996" y="127927"/>
                  </a:lnTo>
                  <a:lnTo>
                    <a:pt x="2303996" y="0"/>
                  </a:lnTo>
                  <a:close/>
                </a:path>
              </a:pathLst>
            </a:custGeom>
            <a:solidFill>
              <a:srgbClr val="005725"/>
            </a:solidFill>
          </p:spPr>
          <p:txBody>
            <a:bodyPr wrap="square" lIns="0" tIns="0" rIns="0" bIns="0" rtlCol="0"/>
            <a:lstStyle/>
            <a:p>
              <a:endParaRPr/>
            </a:p>
          </p:txBody>
        </p:sp>
      </p:grpSp>
      <p:sp>
        <p:nvSpPr>
          <p:cNvPr id="32" name="object 32"/>
          <p:cNvSpPr txBox="1">
            <a:spLocks noGrp="1"/>
          </p:cNvSpPr>
          <p:nvPr>
            <p:ph type="dt" sz="half" idx="6"/>
          </p:nvPr>
        </p:nvSpPr>
        <p:spPr>
          <a:prstGeom prst="rect">
            <a:avLst/>
          </a:prstGeom>
        </p:spPr>
        <p:txBody>
          <a:bodyPr vert="horz" wrap="square" lIns="0" tIns="10795" rIns="0" bIns="0" rtlCol="0">
            <a:spAutoFit/>
          </a:bodyPr>
          <a:lstStyle/>
          <a:p>
            <a:pPr marL="12700">
              <a:lnSpc>
                <a:spcPct val="100000"/>
              </a:lnSpc>
              <a:spcBef>
                <a:spcPts val="85"/>
              </a:spcBef>
            </a:pPr>
            <a:r>
              <a:rPr spc="25" dirty="0"/>
              <a:t>设计性实验  结题答辩</a:t>
            </a:r>
          </a:p>
        </p:txBody>
      </p:sp>
      <p:sp>
        <p:nvSpPr>
          <p:cNvPr id="33" name="object 33"/>
          <p:cNvSpPr txBox="1">
            <a:spLocks noGrp="1"/>
          </p:cNvSpPr>
          <p:nvPr>
            <p:ph type="ftr" sz="quarter" idx="5"/>
          </p:nvPr>
        </p:nvSpPr>
        <p:spPr>
          <a:prstGeom prst="rect">
            <a:avLst/>
          </a:prstGeom>
        </p:spPr>
        <p:txBody>
          <a:bodyPr vert="horz" wrap="square" lIns="0" tIns="5080" rIns="0" bIns="0" rtlCol="0">
            <a:spAutoFit/>
          </a:bodyPr>
          <a:lstStyle/>
          <a:p>
            <a:pPr marL="12700">
              <a:lnSpc>
                <a:spcPct val="100000"/>
              </a:lnSpc>
              <a:spcBef>
                <a:spcPts val="40"/>
              </a:spcBef>
            </a:pPr>
            <a:r>
              <a:rPr dirty="0"/>
              <a:t>2nd</a:t>
            </a:r>
            <a:r>
              <a:rPr spc="-35" dirty="0"/>
              <a:t> </a:t>
            </a:r>
            <a:r>
              <a:rPr dirty="0"/>
              <a:t>July</a:t>
            </a:r>
            <a:r>
              <a:rPr spc="-30" dirty="0"/>
              <a:t> </a:t>
            </a:r>
            <a:r>
              <a:rPr spc="-20" dirty="0"/>
              <a:t>2024</a:t>
            </a:r>
          </a:p>
        </p:txBody>
      </p:sp>
      <p:sp>
        <p:nvSpPr>
          <p:cNvPr id="34" name="object 34"/>
          <p:cNvSpPr txBox="1"/>
          <p:nvPr/>
        </p:nvSpPr>
        <p:spPr>
          <a:xfrm>
            <a:off x="2719908" y="3329735"/>
            <a:ext cx="1088390" cy="120650"/>
          </a:xfrm>
          <a:prstGeom prst="rect">
            <a:avLst/>
          </a:prstGeom>
        </p:spPr>
        <p:txBody>
          <a:bodyPr vert="horz" wrap="square" lIns="0" tIns="10795" rIns="0" bIns="0" rtlCol="0">
            <a:spAutoFit/>
          </a:bodyPr>
          <a:lstStyle/>
          <a:p>
            <a:pPr marL="12700">
              <a:lnSpc>
                <a:spcPct val="100000"/>
              </a:lnSpc>
              <a:spcBef>
                <a:spcPts val="85"/>
              </a:spcBef>
            </a:pPr>
            <a:r>
              <a:rPr sz="600" spc="-15" dirty="0">
                <a:solidFill>
                  <a:srgbClr val="FFFFFF"/>
                </a:solidFill>
                <a:latin typeface="Noto Sans CJK HK"/>
                <a:cs typeface="Noto Sans CJK HK"/>
                <a:hlinkClick r:id="rId32" action="ppaction://hlinksldjump"/>
              </a:rPr>
              <a:t>基于锁相放大器的弱光信号探测</a:t>
            </a:r>
            <a:endParaRPr sz="600">
              <a:latin typeface="Noto Sans CJK HK"/>
              <a:cs typeface="Noto Sans CJK HK"/>
            </a:endParaRPr>
          </a:p>
        </p:txBody>
      </p:sp>
      <p:sp>
        <p:nvSpPr>
          <p:cNvPr id="35" name="object 35"/>
          <p:cNvSpPr txBox="1"/>
          <p:nvPr/>
        </p:nvSpPr>
        <p:spPr>
          <a:xfrm>
            <a:off x="4326635" y="3335256"/>
            <a:ext cx="215265" cy="97155"/>
          </a:xfrm>
          <a:prstGeom prst="rect">
            <a:avLst/>
          </a:prstGeom>
        </p:spPr>
        <p:txBody>
          <a:bodyPr vert="horz" wrap="square" lIns="0" tIns="5080" rIns="0" bIns="0" rtlCol="0">
            <a:spAutoFit/>
          </a:bodyPr>
          <a:lstStyle/>
          <a:p>
            <a:pPr marL="12700">
              <a:lnSpc>
                <a:spcPct val="100000"/>
              </a:lnSpc>
              <a:spcBef>
                <a:spcPts val="40"/>
              </a:spcBef>
            </a:pPr>
            <a:r>
              <a:rPr lang="en-US" altLang="en-US" sz="600" dirty="0">
                <a:solidFill>
                  <a:srgbClr val="FFFFFF"/>
                </a:solidFill>
                <a:latin typeface="Arial" panose="020B0604020202020204"/>
                <a:cs typeface="Arial" panose="020B0604020202020204"/>
              </a:rPr>
              <a:t>2 </a:t>
            </a:r>
            <a:r>
              <a:rPr sz="600" dirty="0">
                <a:solidFill>
                  <a:srgbClr val="FFFFFF"/>
                </a:solidFill>
                <a:latin typeface="Arial" panose="020B0604020202020204"/>
                <a:cs typeface="Arial" panose="020B0604020202020204"/>
              </a:rPr>
              <a:t>/</a:t>
            </a:r>
            <a:r>
              <a:rPr sz="600" spc="-5" dirty="0">
                <a:solidFill>
                  <a:srgbClr val="FFFFFF"/>
                </a:solidFill>
                <a:latin typeface="Arial" panose="020B0604020202020204"/>
                <a:cs typeface="Arial" panose="020B0604020202020204"/>
              </a:rPr>
              <a:t> </a:t>
            </a:r>
            <a:r>
              <a:rPr lang="en-US" altLang="en-US" sz="600" spc="-5" dirty="0">
                <a:solidFill>
                  <a:srgbClr val="FFFFFF"/>
                </a:solidFill>
                <a:latin typeface="Arial" panose="020B0604020202020204"/>
                <a:cs typeface="Arial" panose="020B0604020202020204"/>
              </a:rPr>
              <a:t>33</a:t>
            </a:r>
          </a:p>
        </p:txBody>
      </p:sp>
      <p:grpSp>
        <p:nvGrpSpPr>
          <p:cNvPr id="37" name="组合 36"/>
          <p:cNvGrpSpPr/>
          <p:nvPr>
            <p:custDataLst>
              <p:tags r:id="rId1"/>
            </p:custDataLst>
          </p:nvPr>
        </p:nvGrpSpPr>
        <p:grpSpPr>
          <a:xfrm>
            <a:off x="452755" y="1367155"/>
            <a:ext cx="289560" cy="218440"/>
            <a:chOff x="510" y="2153"/>
            <a:chExt cx="456" cy="344"/>
          </a:xfrm>
        </p:grpSpPr>
        <p:sp>
          <p:nvSpPr>
            <p:cNvPr id="24" name="object 24"/>
            <p:cNvSpPr/>
            <p:nvPr>
              <p:custDataLst>
                <p:tags r:id="rId19"/>
              </p:custDataLst>
            </p:nvPr>
          </p:nvSpPr>
          <p:spPr>
            <a:xfrm>
              <a:off x="617" y="2231"/>
              <a:ext cx="186" cy="186"/>
            </a:xfrm>
            <a:custGeom>
              <a:avLst/>
              <a:gdLst/>
              <a:ahLst/>
              <a:cxnLst/>
              <a:rect l="l" t="t" r="r" b="b"/>
              <a:pathLst>
                <a:path w="118109" h="118109">
                  <a:moveTo>
                    <a:pt x="118097" y="0"/>
                  </a:moveTo>
                  <a:lnTo>
                    <a:pt x="0" y="0"/>
                  </a:lnTo>
                  <a:lnTo>
                    <a:pt x="0" y="118097"/>
                  </a:lnTo>
                  <a:lnTo>
                    <a:pt x="118097" y="118097"/>
                  </a:lnTo>
                  <a:lnTo>
                    <a:pt x="118097" y="0"/>
                  </a:lnTo>
                  <a:close/>
                </a:path>
              </a:pathLst>
            </a:custGeom>
            <a:solidFill>
              <a:srgbClr val="005725"/>
            </a:solidFill>
          </p:spPr>
          <p:txBody>
            <a:bodyPr wrap="square" lIns="0" tIns="0" rIns="0" bIns="0" rtlCol="0"/>
            <a:lstStyle/>
            <a:p>
              <a:endParaRPr/>
            </a:p>
          </p:txBody>
        </p:sp>
        <p:sp>
          <p:nvSpPr>
            <p:cNvPr id="36" name="文本框 35"/>
            <p:cNvSpPr txBox="1"/>
            <p:nvPr>
              <p:custDataLst>
                <p:tags r:id="rId20"/>
              </p:custDataLst>
            </p:nvPr>
          </p:nvSpPr>
          <p:spPr>
            <a:xfrm>
              <a:off x="510" y="2153"/>
              <a:ext cx="457" cy="344"/>
            </a:xfrm>
            <a:prstGeom prst="rect">
              <a:avLst/>
            </a:prstGeom>
            <a:noFill/>
          </p:spPr>
          <p:txBody>
            <a:bodyPr wrap="square" rtlCol="0">
              <a:noAutofit/>
            </a:bodyPr>
            <a:lstStyle/>
            <a:p>
              <a:r>
                <a:rPr lang="en-US" altLang="zh-CN" sz="700">
                  <a:solidFill>
                    <a:schemeClr val="bg1"/>
                  </a:solidFill>
                </a:rPr>
                <a:t>2</a:t>
              </a:r>
            </a:p>
          </p:txBody>
        </p:sp>
      </p:grpSp>
      <p:grpSp>
        <p:nvGrpSpPr>
          <p:cNvPr id="38" name="组合 37"/>
          <p:cNvGrpSpPr/>
          <p:nvPr>
            <p:custDataLst>
              <p:tags r:id="rId2"/>
            </p:custDataLst>
          </p:nvPr>
        </p:nvGrpSpPr>
        <p:grpSpPr>
          <a:xfrm>
            <a:off x="452755" y="986155"/>
            <a:ext cx="289560" cy="218440"/>
            <a:chOff x="510" y="2153"/>
            <a:chExt cx="456" cy="344"/>
          </a:xfrm>
        </p:grpSpPr>
        <p:sp>
          <p:nvSpPr>
            <p:cNvPr id="39" name="object 24"/>
            <p:cNvSpPr/>
            <p:nvPr>
              <p:custDataLst>
                <p:tags r:id="rId17"/>
              </p:custDataLst>
            </p:nvPr>
          </p:nvSpPr>
          <p:spPr>
            <a:xfrm>
              <a:off x="617" y="2231"/>
              <a:ext cx="186" cy="186"/>
            </a:xfrm>
            <a:custGeom>
              <a:avLst/>
              <a:gdLst/>
              <a:ahLst/>
              <a:cxnLst/>
              <a:rect l="l" t="t" r="r" b="b"/>
              <a:pathLst>
                <a:path w="118109" h="118109">
                  <a:moveTo>
                    <a:pt x="118097" y="0"/>
                  </a:moveTo>
                  <a:lnTo>
                    <a:pt x="0" y="0"/>
                  </a:lnTo>
                  <a:lnTo>
                    <a:pt x="0" y="118097"/>
                  </a:lnTo>
                  <a:lnTo>
                    <a:pt x="118097" y="118097"/>
                  </a:lnTo>
                  <a:lnTo>
                    <a:pt x="118097" y="0"/>
                  </a:lnTo>
                  <a:close/>
                </a:path>
              </a:pathLst>
            </a:custGeom>
            <a:solidFill>
              <a:srgbClr val="005725"/>
            </a:solidFill>
          </p:spPr>
          <p:txBody>
            <a:bodyPr wrap="square" lIns="0" tIns="0" rIns="0" bIns="0" rtlCol="0"/>
            <a:lstStyle/>
            <a:p>
              <a:endParaRPr/>
            </a:p>
          </p:txBody>
        </p:sp>
        <p:sp>
          <p:nvSpPr>
            <p:cNvPr id="40" name="文本框 39"/>
            <p:cNvSpPr txBox="1"/>
            <p:nvPr>
              <p:custDataLst>
                <p:tags r:id="rId18"/>
              </p:custDataLst>
            </p:nvPr>
          </p:nvSpPr>
          <p:spPr>
            <a:xfrm>
              <a:off x="510" y="2153"/>
              <a:ext cx="457" cy="344"/>
            </a:xfrm>
            <a:prstGeom prst="rect">
              <a:avLst/>
            </a:prstGeom>
            <a:noFill/>
          </p:spPr>
          <p:txBody>
            <a:bodyPr wrap="square" rtlCol="0">
              <a:noAutofit/>
            </a:bodyPr>
            <a:lstStyle/>
            <a:p>
              <a:r>
                <a:rPr lang="en-US" altLang="zh-CN" sz="700">
                  <a:solidFill>
                    <a:schemeClr val="bg1"/>
                  </a:solidFill>
                </a:rPr>
                <a:t>1</a:t>
              </a:r>
            </a:p>
          </p:txBody>
        </p:sp>
      </p:grpSp>
      <p:grpSp>
        <p:nvGrpSpPr>
          <p:cNvPr id="41" name="组合 40"/>
          <p:cNvGrpSpPr/>
          <p:nvPr>
            <p:custDataLst>
              <p:tags r:id="rId3"/>
            </p:custDataLst>
          </p:nvPr>
        </p:nvGrpSpPr>
        <p:grpSpPr>
          <a:xfrm>
            <a:off x="453390" y="1748155"/>
            <a:ext cx="289560" cy="218440"/>
            <a:chOff x="510" y="2153"/>
            <a:chExt cx="456" cy="344"/>
          </a:xfrm>
        </p:grpSpPr>
        <p:sp>
          <p:nvSpPr>
            <p:cNvPr id="42" name="object 24"/>
            <p:cNvSpPr/>
            <p:nvPr>
              <p:custDataLst>
                <p:tags r:id="rId15"/>
              </p:custDataLst>
            </p:nvPr>
          </p:nvSpPr>
          <p:spPr>
            <a:xfrm>
              <a:off x="617" y="2231"/>
              <a:ext cx="186" cy="186"/>
            </a:xfrm>
            <a:custGeom>
              <a:avLst/>
              <a:gdLst/>
              <a:ahLst/>
              <a:cxnLst/>
              <a:rect l="l" t="t" r="r" b="b"/>
              <a:pathLst>
                <a:path w="118109" h="118109">
                  <a:moveTo>
                    <a:pt x="118097" y="0"/>
                  </a:moveTo>
                  <a:lnTo>
                    <a:pt x="0" y="0"/>
                  </a:lnTo>
                  <a:lnTo>
                    <a:pt x="0" y="118097"/>
                  </a:lnTo>
                  <a:lnTo>
                    <a:pt x="118097" y="118097"/>
                  </a:lnTo>
                  <a:lnTo>
                    <a:pt x="118097" y="0"/>
                  </a:lnTo>
                  <a:close/>
                </a:path>
              </a:pathLst>
            </a:custGeom>
            <a:solidFill>
              <a:srgbClr val="005725"/>
            </a:solidFill>
          </p:spPr>
          <p:txBody>
            <a:bodyPr wrap="square" lIns="0" tIns="0" rIns="0" bIns="0" rtlCol="0"/>
            <a:lstStyle/>
            <a:p>
              <a:endParaRPr/>
            </a:p>
          </p:txBody>
        </p:sp>
        <p:sp>
          <p:nvSpPr>
            <p:cNvPr id="43" name="文本框 42"/>
            <p:cNvSpPr txBox="1"/>
            <p:nvPr>
              <p:custDataLst>
                <p:tags r:id="rId16"/>
              </p:custDataLst>
            </p:nvPr>
          </p:nvSpPr>
          <p:spPr>
            <a:xfrm>
              <a:off x="510" y="2153"/>
              <a:ext cx="457" cy="344"/>
            </a:xfrm>
            <a:prstGeom prst="rect">
              <a:avLst/>
            </a:prstGeom>
            <a:noFill/>
          </p:spPr>
          <p:txBody>
            <a:bodyPr wrap="square" rtlCol="0">
              <a:noAutofit/>
            </a:bodyPr>
            <a:lstStyle/>
            <a:p>
              <a:r>
                <a:rPr lang="en-US" altLang="zh-CN" sz="700">
                  <a:solidFill>
                    <a:schemeClr val="bg1"/>
                  </a:solidFill>
                </a:rPr>
                <a:t>3</a:t>
              </a:r>
            </a:p>
          </p:txBody>
        </p:sp>
      </p:grpSp>
      <p:grpSp>
        <p:nvGrpSpPr>
          <p:cNvPr id="44" name="组合 43"/>
          <p:cNvGrpSpPr/>
          <p:nvPr>
            <p:custDataLst>
              <p:tags r:id="rId4"/>
            </p:custDataLst>
          </p:nvPr>
        </p:nvGrpSpPr>
        <p:grpSpPr>
          <a:xfrm>
            <a:off x="454025" y="2128520"/>
            <a:ext cx="289560" cy="218440"/>
            <a:chOff x="510" y="2153"/>
            <a:chExt cx="456" cy="344"/>
          </a:xfrm>
        </p:grpSpPr>
        <p:sp>
          <p:nvSpPr>
            <p:cNvPr id="45" name="object 24"/>
            <p:cNvSpPr/>
            <p:nvPr>
              <p:custDataLst>
                <p:tags r:id="rId13"/>
              </p:custDataLst>
            </p:nvPr>
          </p:nvSpPr>
          <p:spPr>
            <a:xfrm>
              <a:off x="617" y="2231"/>
              <a:ext cx="186" cy="186"/>
            </a:xfrm>
            <a:custGeom>
              <a:avLst/>
              <a:gdLst/>
              <a:ahLst/>
              <a:cxnLst/>
              <a:rect l="l" t="t" r="r" b="b"/>
              <a:pathLst>
                <a:path w="118109" h="118109">
                  <a:moveTo>
                    <a:pt x="118097" y="0"/>
                  </a:moveTo>
                  <a:lnTo>
                    <a:pt x="0" y="0"/>
                  </a:lnTo>
                  <a:lnTo>
                    <a:pt x="0" y="118097"/>
                  </a:lnTo>
                  <a:lnTo>
                    <a:pt x="118097" y="118097"/>
                  </a:lnTo>
                  <a:lnTo>
                    <a:pt x="118097" y="0"/>
                  </a:lnTo>
                  <a:close/>
                </a:path>
              </a:pathLst>
            </a:custGeom>
            <a:solidFill>
              <a:srgbClr val="005725"/>
            </a:solidFill>
          </p:spPr>
          <p:txBody>
            <a:bodyPr wrap="square" lIns="0" tIns="0" rIns="0" bIns="0" rtlCol="0"/>
            <a:lstStyle/>
            <a:p>
              <a:endParaRPr/>
            </a:p>
          </p:txBody>
        </p:sp>
        <p:sp>
          <p:nvSpPr>
            <p:cNvPr id="46" name="文本框 45"/>
            <p:cNvSpPr txBox="1"/>
            <p:nvPr>
              <p:custDataLst>
                <p:tags r:id="rId14"/>
              </p:custDataLst>
            </p:nvPr>
          </p:nvSpPr>
          <p:spPr>
            <a:xfrm>
              <a:off x="510" y="2153"/>
              <a:ext cx="457" cy="344"/>
            </a:xfrm>
            <a:prstGeom prst="rect">
              <a:avLst/>
            </a:prstGeom>
            <a:noFill/>
          </p:spPr>
          <p:txBody>
            <a:bodyPr wrap="square" rtlCol="0">
              <a:noAutofit/>
            </a:bodyPr>
            <a:lstStyle/>
            <a:p>
              <a:r>
                <a:rPr lang="en-US" altLang="zh-CN" sz="700">
                  <a:solidFill>
                    <a:schemeClr val="bg1"/>
                  </a:solidFill>
                </a:rPr>
                <a:t>4</a:t>
              </a:r>
            </a:p>
          </p:txBody>
        </p:sp>
      </p:grpSp>
      <p:grpSp>
        <p:nvGrpSpPr>
          <p:cNvPr id="47" name="组合 46"/>
          <p:cNvGrpSpPr/>
          <p:nvPr>
            <p:custDataLst>
              <p:tags r:id="rId5"/>
            </p:custDataLst>
          </p:nvPr>
        </p:nvGrpSpPr>
        <p:grpSpPr>
          <a:xfrm>
            <a:off x="452755" y="2513330"/>
            <a:ext cx="289560" cy="218440"/>
            <a:chOff x="510" y="2153"/>
            <a:chExt cx="456" cy="344"/>
          </a:xfrm>
        </p:grpSpPr>
        <p:sp>
          <p:nvSpPr>
            <p:cNvPr id="48" name="object 24"/>
            <p:cNvSpPr/>
            <p:nvPr>
              <p:custDataLst>
                <p:tags r:id="rId11"/>
              </p:custDataLst>
            </p:nvPr>
          </p:nvSpPr>
          <p:spPr>
            <a:xfrm>
              <a:off x="617" y="2231"/>
              <a:ext cx="186" cy="186"/>
            </a:xfrm>
            <a:custGeom>
              <a:avLst/>
              <a:gdLst/>
              <a:ahLst/>
              <a:cxnLst/>
              <a:rect l="l" t="t" r="r" b="b"/>
              <a:pathLst>
                <a:path w="118109" h="118109">
                  <a:moveTo>
                    <a:pt x="118097" y="0"/>
                  </a:moveTo>
                  <a:lnTo>
                    <a:pt x="0" y="0"/>
                  </a:lnTo>
                  <a:lnTo>
                    <a:pt x="0" y="118097"/>
                  </a:lnTo>
                  <a:lnTo>
                    <a:pt x="118097" y="118097"/>
                  </a:lnTo>
                  <a:lnTo>
                    <a:pt x="118097" y="0"/>
                  </a:lnTo>
                  <a:close/>
                </a:path>
              </a:pathLst>
            </a:custGeom>
            <a:solidFill>
              <a:srgbClr val="005725"/>
            </a:solidFill>
          </p:spPr>
          <p:txBody>
            <a:bodyPr wrap="square" lIns="0" tIns="0" rIns="0" bIns="0" rtlCol="0"/>
            <a:lstStyle/>
            <a:p>
              <a:endParaRPr/>
            </a:p>
          </p:txBody>
        </p:sp>
        <p:sp>
          <p:nvSpPr>
            <p:cNvPr id="49" name="文本框 48"/>
            <p:cNvSpPr txBox="1"/>
            <p:nvPr>
              <p:custDataLst>
                <p:tags r:id="rId12"/>
              </p:custDataLst>
            </p:nvPr>
          </p:nvSpPr>
          <p:spPr>
            <a:xfrm>
              <a:off x="510" y="2153"/>
              <a:ext cx="457" cy="344"/>
            </a:xfrm>
            <a:prstGeom prst="rect">
              <a:avLst/>
            </a:prstGeom>
            <a:noFill/>
          </p:spPr>
          <p:txBody>
            <a:bodyPr wrap="square" rtlCol="0">
              <a:noAutofit/>
            </a:bodyPr>
            <a:lstStyle/>
            <a:p>
              <a:r>
                <a:rPr lang="en-US" altLang="zh-CN" sz="700">
                  <a:solidFill>
                    <a:schemeClr val="bg1"/>
                  </a:solidFill>
                </a:rPr>
                <a:t>5</a:t>
              </a:r>
            </a:p>
          </p:txBody>
        </p:sp>
      </p:grpSp>
      <p:sp>
        <p:nvSpPr>
          <p:cNvPr id="50" name="文本框 49"/>
          <p:cNvSpPr txBox="1"/>
          <p:nvPr>
            <p:custDataLst>
              <p:tags r:id="rId6"/>
            </p:custDataLst>
          </p:nvPr>
        </p:nvSpPr>
        <p:spPr>
          <a:xfrm>
            <a:off x="889635" y="947420"/>
            <a:ext cx="1536700" cy="306705"/>
          </a:xfrm>
          <a:prstGeom prst="rect">
            <a:avLst/>
          </a:prstGeom>
          <a:noFill/>
        </p:spPr>
        <p:txBody>
          <a:bodyPr wrap="square" rtlCol="0">
            <a:spAutoFit/>
          </a:bodyPr>
          <a:lstStyle/>
          <a:p>
            <a:r>
              <a:rPr lang="zh-CN" altLang="en-US" sz="1400"/>
              <a:t>实验背景</a:t>
            </a:r>
          </a:p>
        </p:txBody>
      </p:sp>
      <p:sp>
        <p:nvSpPr>
          <p:cNvPr id="51" name="文本框 50"/>
          <p:cNvSpPr txBox="1"/>
          <p:nvPr>
            <p:custDataLst>
              <p:tags r:id="rId7"/>
            </p:custDataLst>
          </p:nvPr>
        </p:nvSpPr>
        <p:spPr>
          <a:xfrm>
            <a:off x="889635" y="1323340"/>
            <a:ext cx="1536700" cy="306705"/>
          </a:xfrm>
          <a:prstGeom prst="rect">
            <a:avLst/>
          </a:prstGeom>
          <a:noFill/>
        </p:spPr>
        <p:txBody>
          <a:bodyPr wrap="square" rtlCol="0">
            <a:spAutoFit/>
          </a:bodyPr>
          <a:lstStyle/>
          <a:p>
            <a:r>
              <a:rPr lang="zh-CN" altLang="en-US" sz="1400"/>
              <a:t>实验原理</a:t>
            </a:r>
          </a:p>
        </p:txBody>
      </p:sp>
      <p:sp>
        <p:nvSpPr>
          <p:cNvPr id="52" name="文本框 51"/>
          <p:cNvSpPr txBox="1"/>
          <p:nvPr>
            <p:custDataLst>
              <p:tags r:id="rId8"/>
            </p:custDataLst>
          </p:nvPr>
        </p:nvSpPr>
        <p:spPr>
          <a:xfrm>
            <a:off x="889635" y="1710055"/>
            <a:ext cx="1536700" cy="306705"/>
          </a:xfrm>
          <a:prstGeom prst="rect">
            <a:avLst/>
          </a:prstGeom>
          <a:noFill/>
        </p:spPr>
        <p:txBody>
          <a:bodyPr wrap="square" rtlCol="0">
            <a:spAutoFit/>
          </a:bodyPr>
          <a:lstStyle/>
          <a:p>
            <a:r>
              <a:rPr lang="zh-CN" altLang="en-US" sz="1400"/>
              <a:t>实验方案</a:t>
            </a:r>
          </a:p>
        </p:txBody>
      </p:sp>
      <p:sp>
        <p:nvSpPr>
          <p:cNvPr id="53" name="文本框 52"/>
          <p:cNvSpPr txBox="1"/>
          <p:nvPr>
            <p:custDataLst>
              <p:tags r:id="rId9"/>
            </p:custDataLst>
          </p:nvPr>
        </p:nvSpPr>
        <p:spPr>
          <a:xfrm>
            <a:off x="889635" y="2461260"/>
            <a:ext cx="1536700" cy="306705"/>
          </a:xfrm>
          <a:prstGeom prst="rect">
            <a:avLst/>
          </a:prstGeom>
          <a:noFill/>
        </p:spPr>
        <p:txBody>
          <a:bodyPr wrap="square" rtlCol="0">
            <a:spAutoFit/>
          </a:bodyPr>
          <a:lstStyle/>
          <a:p>
            <a:r>
              <a:rPr lang="zh-CN" altLang="en-US" sz="1400"/>
              <a:t>附录</a:t>
            </a:r>
          </a:p>
        </p:txBody>
      </p:sp>
      <p:sp>
        <p:nvSpPr>
          <p:cNvPr id="54" name="文本框 53"/>
          <p:cNvSpPr txBox="1"/>
          <p:nvPr>
            <p:custDataLst>
              <p:tags r:id="rId10"/>
            </p:custDataLst>
          </p:nvPr>
        </p:nvSpPr>
        <p:spPr>
          <a:xfrm>
            <a:off x="889635" y="2096135"/>
            <a:ext cx="1536700" cy="306705"/>
          </a:xfrm>
          <a:prstGeom prst="rect">
            <a:avLst/>
          </a:prstGeom>
          <a:noFill/>
        </p:spPr>
        <p:txBody>
          <a:bodyPr wrap="square" rtlCol="0">
            <a:spAutoFit/>
          </a:bodyPr>
          <a:lstStyle/>
          <a:p>
            <a:r>
              <a:rPr lang="zh-CN" altLang="en-US" sz="1400"/>
              <a:t>总结展望</a:t>
            </a:r>
          </a:p>
        </p:txBody>
      </p:sp>
    </p:spTree>
  </p:cSld>
  <p:clrMapOvr>
    <a:masterClrMapping/>
  </p:clrMapOvr>
  <p:transition>
    <p:cu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object 23"/>
          <p:cNvPicPr/>
          <p:nvPr/>
        </p:nvPicPr>
        <p:blipFill>
          <a:blip r:embed="rId2" cstate="print"/>
          <a:stretch>
            <a:fillRect/>
          </a:stretch>
        </p:blipFill>
        <p:spPr>
          <a:xfrm>
            <a:off x="740308" y="855221"/>
            <a:ext cx="3164357" cy="2204204"/>
          </a:xfrm>
          <a:prstGeom prst="rect">
            <a:avLst/>
          </a:prstGeom>
        </p:spPr>
      </p:pic>
      <p:sp>
        <p:nvSpPr>
          <p:cNvPr id="2" name="object 2"/>
          <p:cNvSpPr txBox="1"/>
          <p:nvPr/>
        </p:nvSpPr>
        <p:spPr>
          <a:xfrm>
            <a:off x="95300" y="-11729"/>
            <a:ext cx="329565" cy="116839"/>
          </a:xfrm>
          <a:prstGeom prst="rect">
            <a:avLst/>
          </a:prstGeom>
        </p:spPr>
        <p:txBody>
          <a:bodyPr vert="horz" wrap="square" lIns="0" tIns="12065" rIns="0" bIns="0" rtlCol="0">
            <a:spAutoFit/>
          </a:bodyPr>
          <a:lstStyle/>
          <a:p>
            <a:pPr marL="12700">
              <a:lnSpc>
                <a:spcPct val="100000"/>
              </a:lnSpc>
              <a:spcBef>
                <a:spcPts val="95"/>
              </a:spcBef>
            </a:pPr>
            <a:r>
              <a:rPr sz="600" spc="-20" dirty="0">
                <a:solidFill>
                  <a:srgbClr val="7F7F7F"/>
                </a:solidFill>
                <a:latin typeface="Noto Sans CJK HK"/>
                <a:cs typeface="Noto Sans CJK HK"/>
                <a:hlinkClick r:id="rId3" action="ppaction://hlinksldjump"/>
              </a:rPr>
              <a:t>实验背景</a:t>
            </a:r>
            <a:endParaRPr sz="600">
              <a:latin typeface="Noto Sans CJK HK"/>
              <a:cs typeface="Noto Sans CJK HK"/>
            </a:endParaRPr>
          </a:p>
        </p:txBody>
      </p:sp>
      <p:pic>
        <p:nvPicPr>
          <p:cNvPr id="3" name="object 3"/>
          <p:cNvPicPr/>
          <p:nvPr/>
        </p:nvPicPr>
        <p:blipFill>
          <a:blip r:embed="rId4" cstate="print"/>
          <a:stretch>
            <a:fillRect/>
          </a:stretch>
        </p:blipFill>
        <p:spPr>
          <a:xfrm>
            <a:off x="840000" y="103148"/>
            <a:ext cx="242662" cy="87862"/>
          </a:xfrm>
          <a:prstGeom prst="rect">
            <a:avLst/>
          </a:prstGeom>
        </p:spPr>
      </p:pic>
      <p:sp>
        <p:nvSpPr>
          <p:cNvPr id="4" name="object 4"/>
          <p:cNvSpPr txBox="1"/>
          <p:nvPr/>
        </p:nvSpPr>
        <p:spPr>
          <a:xfrm>
            <a:off x="817181" y="-11729"/>
            <a:ext cx="329565" cy="116839"/>
          </a:xfrm>
          <a:prstGeom prst="rect">
            <a:avLst/>
          </a:prstGeom>
        </p:spPr>
        <p:txBody>
          <a:bodyPr vert="horz" wrap="square" lIns="0" tIns="12065" rIns="0" bIns="0" rtlCol="0">
            <a:spAutoFit/>
          </a:bodyPr>
          <a:lstStyle/>
          <a:p>
            <a:pPr marL="12700">
              <a:lnSpc>
                <a:spcPct val="100000"/>
              </a:lnSpc>
              <a:spcBef>
                <a:spcPts val="95"/>
              </a:spcBef>
            </a:pPr>
            <a:r>
              <a:rPr sz="600" spc="-20" dirty="0">
                <a:solidFill>
                  <a:srgbClr val="7F7F7F"/>
                </a:solidFill>
                <a:latin typeface="Noto Sans CJK HK"/>
                <a:cs typeface="Noto Sans CJK HK"/>
                <a:hlinkClick r:id="rId5" action="ppaction://hlinksldjump"/>
              </a:rPr>
              <a:t>实验原理</a:t>
            </a:r>
            <a:endParaRPr sz="600">
              <a:latin typeface="Noto Sans CJK HK"/>
              <a:cs typeface="Noto Sans CJK HK"/>
            </a:endParaRPr>
          </a:p>
        </p:txBody>
      </p:sp>
      <p:pic>
        <p:nvPicPr>
          <p:cNvPr id="5" name="object 5"/>
          <p:cNvPicPr/>
          <p:nvPr/>
        </p:nvPicPr>
        <p:blipFill>
          <a:blip r:embed="rId6" cstate="print"/>
          <a:stretch>
            <a:fillRect/>
          </a:stretch>
        </p:blipFill>
        <p:spPr>
          <a:xfrm>
            <a:off x="1561880" y="103148"/>
            <a:ext cx="192256" cy="181474"/>
          </a:xfrm>
          <a:prstGeom prst="rect">
            <a:avLst/>
          </a:prstGeom>
        </p:spPr>
      </p:pic>
      <p:sp>
        <p:nvSpPr>
          <p:cNvPr id="6" name="object 6"/>
          <p:cNvSpPr txBox="1"/>
          <p:nvPr/>
        </p:nvSpPr>
        <p:spPr>
          <a:xfrm>
            <a:off x="1539062" y="-11729"/>
            <a:ext cx="329565" cy="116839"/>
          </a:xfrm>
          <a:prstGeom prst="rect">
            <a:avLst/>
          </a:prstGeom>
        </p:spPr>
        <p:txBody>
          <a:bodyPr vert="horz" wrap="square" lIns="0" tIns="12065" rIns="0" bIns="0" rtlCol="0">
            <a:spAutoFit/>
          </a:bodyPr>
          <a:lstStyle/>
          <a:p>
            <a:pPr marL="12700">
              <a:lnSpc>
                <a:spcPct val="100000"/>
              </a:lnSpc>
              <a:spcBef>
                <a:spcPts val="95"/>
              </a:spcBef>
            </a:pPr>
            <a:r>
              <a:rPr sz="600" spc="-20" dirty="0">
                <a:solidFill>
                  <a:srgbClr val="FFFFFF"/>
                </a:solidFill>
                <a:latin typeface="Noto Sans CJK HK"/>
                <a:cs typeface="Noto Sans CJK HK"/>
                <a:hlinkClick r:id="rId7" action="ppaction://hlinksldjump"/>
              </a:rPr>
              <a:t>实验方案</a:t>
            </a:r>
            <a:endParaRPr sz="600">
              <a:latin typeface="Noto Sans CJK HK"/>
              <a:cs typeface="Noto Sans CJK HK"/>
            </a:endParaRPr>
          </a:p>
        </p:txBody>
      </p:sp>
      <p:grpSp>
        <p:nvGrpSpPr>
          <p:cNvPr id="7" name="object 7"/>
          <p:cNvGrpSpPr/>
          <p:nvPr/>
        </p:nvGrpSpPr>
        <p:grpSpPr>
          <a:xfrm>
            <a:off x="2283752" y="103139"/>
            <a:ext cx="41275" cy="88265"/>
            <a:chOff x="2283752" y="103139"/>
            <a:chExt cx="41275" cy="88265"/>
          </a:xfrm>
        </p:grpSpPr>
        <p:sp>
          <p:nvSpPr>
            <p:cNvPr id="8" name="object 8"/>
            <p:cNvSpPr/>
            <p:nvPr/>
          </p:nvSpPr>
          <p:spPr>
            <a:xfrm>
              <a:off x="2286292" y="105679"/>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7F7F"/>
              </a:solidFill>
            </a:ln>
          </p:spPr>
          <p:txBody>
            <a:bodyPr wrap="square" lIns="0" tIns="0" rIns="0" bIns="0" rtlCol="0"/>
            <a:lstStyle/>
            <a:p>
              <a:endParaRPr/>
            </a:p>
          </p:txBody>
        </p:sp>
        <p:sp>
          <p:nvSpPr>
            <p:cNvPr id="9" name="object 9"/>
            <p:cNvSpPr/>
            <p:nvPr/>
          </p:nvSpPr>
          <p:spPr>
            <a:xfrm>
              <a:off x="2286292" y="152478"/>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7F7F"/>
              </a:solidFill>
            </a:ln>
          </p:spPr>
          <p:txBody>
            <a:bodyPr wrap="square" lIns="0" tIns="0" rIns="0" bIns="0" rtlCol="0"/>
            <a:lstStyle/>
            <a:p>
              <a:endParaRPr/>
            </a:p>
          </p:txBody>
        </p:sp>
      </p:grpSp>
      <p:sp>
        <p:nvSpPr>
          <p:cNvPr id="10" name="object 10"/>
          <p:cNvSpPr txBox="1"/>
          <p:nvPr/>
        </p:nvSpPr>
        <p:spPr>
          <a:xfrm>
            <a:off x="2260930" y="-11729"/>
            <a:ext cx="329565" cy="116839"/>
          </a:xfrm>
          <a:prstGeom prst="rect">
            <a:avLst/>
          </a:prstGeom>
        </p:spPr>
        <p:txBody>
          <a:bodyPr vert="horz" wrap="square" lIns="0" tIns="12065" rIns="0" bIns="0" rtlCol="0">
            <a:spAutoFit/>
          </a:bodyPr>
          <a:lstStyle/>
          <a:p>
            <a:pPr marL="12700">
              <a:lnSpc>
                <a:spcPct val="100000"/>
              </a:lnSpc>
              <a:spcBef>
                <a:spcPts val="95"/>
              </a:spcBef>
            </a:pPr>
            <a:r>
              <a:rPr sz="600" spc="-20" dirty="0">
                <a:solidFill>
                  <a:srgbClr val="7F7F7F"/>
                </a:solidFill>
                <a:latin typeface="Noto Sans CJK HK"/>
                <a:cs typeface="Noto Sans CJK HK"/>
                <a:hlinkClick r:id="rId8" action="ppaction://hlinksldjump"/>
              </a:rPr>
              <a:t>总结展望</a:t>
            </a:r>
            <a:endParaRPr sz="600">
              <a:latin typeface="Noto Sans CJK HK"/>
              <a:cs typeface="Noto Sans CJK HK"/>
            </a:endParaRPr>
          </a:p>
        </p:txBody>
      </p:sp>
      <p:grpSp>
        <p:nvGrpSpPr>
          <p:cNvPr id="11" name="object 11"/>
          <p:cNvGrpSpPr/>
          <p:nvPr/>
        </p:nvGrpSpPr>
        <p:grpSpPr>
          <a:xfrm>
            <a:off x="3005620" y="103139"/>
            <a:ext cx="243204" cy="41275"/>
            <a:chOff x="3005620" y="103139"/>
            <a:chExt cx="243204" cy="41275"/>
          </a:xfrm>
        </p:grpSpPr>
        <p:sp>
          <p:nvSpPr>
            <p:cNvPr id="12" name="object 12"/>
            <p:cNvSpPr/>
            <p:nvPr/>
          </p:nvSpPr>
          <p:spPr>
            <a:xfrm>
              <a:off x="3008160" y="105679"/>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7F7F"/>
              </a:solidFill>
            </a:ln>
          </p:spPr>
          <p:txBody>
            <a:bodyPr wrap="square" lIns="0" tIns="0" rIns="0" bIns="0" rtlCol="0"/>
            <a:lstStyle/>
            <a:p>
              <a:endParaRPr/>
            </a:p>
          </p:txBody>
        </p:sp>
        <p:sp>
          <p:nvSpPr>
            <p:cNvPr id="13" name="object 13"/>
            <p:cNvSpPr/>
            <p:nvPr/>
          </p:nvSpPr>
          <p:spPr>
            <a:xfrm>
              <a:off x="3058566" y="105679"/>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7F7F"/>
              </a:solidFill>
            </a:ln>
          </p:spPr>
          <p:txBody>
            <a:bodyPr wrap="square" lIns="0" tIns="0" rIns="0" bIns="0" rtlCol="0"/>
            <a:lstStyle/>
            <a:p>
              <a:endParaRPr/>
            </a:p>
          </p:txBody>
        </p:sp>
        <p:sp>
          <p:nvSpPr>
            <p:cNvPr id="14" name="object 14"/>
            <p:cNvSpPr/>
            <p:nvPr/>
          </p:nvSpPr>
          <p:spPr>
            <a:xfrm>
              <a:off x="3108959" y="105679"/>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7F7F"/>
              </a:solidFill>
            </a:ln>
          </p:spPr>
          <p:txBody>
            <a:bodyPr wrap="square" lIns="0" tIns="0" rIns="0" bIns="0" rtlCol="0"/>
            <a:lstStyle/>
            <a:p>
              <a:endParaRPr/>
            </a:p>
          </p:txBody>
        </p:sp>
        <p:sp>
          <p:nvSpPr>
            <p:cNvPr id="15" name="object 15"/>
            <p:cNvSpPr/>
            <p:nvPr/>
          </p:nvSpPr>
          <p:spPr>
            <a:xfrm>
              <a:off x="3159366" y="105679"/>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7F7F"/>
              </a:solidFill>
            </a:ln>
          </p:spPr>
          <p:txBody>
            <a:bodyPr wrap="square" lIns="0" tIns="0" rIns="0" bIns="0" rtlCol="0"/>
            <a:lstStyle/>
            <a:p>
              <a:endParaRPr/>
            </a:p>
          </p:txBody>
        </p:sp>
        <p:sp>
          <p:nvSpPr>
            <p:cNvPr id="16" name="object 16"/>
            <p:cNvSpPr/>
            <p:nvPr/>
          </p:nvSpPr>
          <p:spPr>
            <a:xfrm>
              <a:off x="3209759" y="105679"/>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7F7F"/>
              </a:solidFill>
            </a:ln>
          </p:spPr>
          <p:txBody>
            <a:bodyPr wrap="square" lIns="0" tIns="0" rIns="0" bIns="0" rtlCol="0"/>
            <a:lstStyle/>
            <a:p>
              <a:endParaRPr/>
            </a:p>
          </p:txBody>
        </p:sp>
      </p:grpSp>
      <p:sp>
        <p:nvSpPr>
          <p:cNvPr id="17" name="object 17"/>
          <p:cNvSpPr txBox="1"/>
          <p:nvPr/>
        </p:nvSpPr>
        <p:spPr>
          <a:xfrm>
            <a:off x="2982810" y="-11729"/>
            <a:ext cx="177800" cy="116839"/>
          </a:xfrm>
          <a:prstGeom prst="rect">
            <a:avLst/>
          </a:prstGeom>
        </p:spPr>
        <p:txBody>
          <a:bodyPr vert="horz" wrap="square" lIns="0" tIns="12065" rIns="0" bIns="0" rtlCol="0">
            <a:spAutoFit/>
          </a:bodyPr>
          <a:lstStyle/>
          <a:p>
            <a:pPr marL="12700">
              <a:lnSpc>
                <a:spcPct val="100000"/>
              </a:lnSpc>
              <a:spcBef>
                <a:spcPts val="95"/>
              </a:spcBef>
            </a:pPr>
            <a:r>
              <a:rPr sz="600" spc="-30" dirty="0">
                <a:solidFill>
                  <a:srgbClr val="7F7F7F"/>
                </a:solidFill>
                <a:latin typeface="Noto Sans CJK HK"/>
                <a:cs typeface="Noto Sans CJK HK"/>
                <a:hlinkClick r:id="rId9" action="ppaction://hlinksldjump"/>
              </a:rPr>
              <a:t>附录</a:t>
            </a:r>
            <a:endParaRPr sz="600">
              <a:latin typeface="Noto Sans CJK HK"/>
              <a:cs typeface="Noto Sans CJK HK"/>
            </a:endParaRPr>
          </a:p>
        </p:txBody>
      </p:sp>
      <p:grpSp>
        <p:nvGrpSpPr>
          <p:cNvPr id="18" name="object 18"/>
          <p:cNvGrpSpPr/>
          <p:nvPr/>
        </p:nvGrpSpPr>
        <p:grpSpPr>
          <a:xfrm>
            <a:off x="0" y="50"/>
            <a:ext cx="4608195" cy="548640"/>
            <a:chOff x="0" y="50"/>
            <a:chExt cx="4608195" cy="548640"/>
          </a:xfrm>
        </p:grpSpPr>
        <p:pic>
          <p:nvPicPr>
            <p:cNvPr id="19" name="object 19"/>
            <p:cNvPicPr/>
            <p:nvPr/>
          </p:nvPicPr>
          <p:blipFill>
            <a:blip r:embed="rId10" cstate="print"/>
            <a:stretch>
              <a:fillRect/>
            </a:stretch>
          </p:blipFill>
          <p:spPr>
            <a:xfrm>
              <a:off x="3317760" y="50"/>
              <a:ext cx="921588" cy="297713"/>
            </a:xfrm>
            <a:prstGeom prst="rect">
              <a:avLst/>
            </a:prstGeom>
          </p:spPr>
        </p:pic>
        <p:pic>
          <p:nvPicPr>
            <p:cNvPr id="20" name="object 20"/>
            <p:cNvPicPr/>
            <p:nvPr/>
          </p:nvPicPr>
          <p:blipFill>
            <a:blip r:embed="rId11" cstate="print"/>
            <a:stretch>
              <a:fillRect/>
            </a:stretch>
          </p:blipFill>
          <p:spPr>
            <a:xfrm>
              <a:off x="4239348" y="50"/>
              <a:ext cx="368642" cy="297713"/>
            </a:xfrm>
            <a:prstGeom prst="rect">
              <a:avLst/>
            </a:prstGeom>
          </p:spPr>
        </p:pic>
        <p:pic>
          <p:nvPicPr>
            <p:cNvPr id="21" name="object 21"/>
            <p:cNvPicPr/>
            <p:nvPr/>
          </p:nvPicPr>
          <p:blipFill>
            <a:blip r:embed="rId12" cstate="print"/>
            <a:stretch>
              <a:fillRect/>
            </a:stretch>
          </p:blipFill>
          <p:spPr>
            <a:xfrm>
              <a:off x="0" y="297751"/>
              <a:ext cx="4604410" cy="250520"/>
            </a:xfrm>
            <a:prstGeom prst="rect">
              <a:avLst/>
            </a:prstGeom>
          </p:spPr>
        </p:pic>
      </p:grpSp>
      <p:sp>
        <p:nvSpPr>
          <p:cNvPr id="22" name="object 22"/>
          <p:cNvSpPr txBox="1"/>
          <p:nvPr/>
        </p:nvSpPr>
        <p:spPr>
          <a:xfrm>
            <a:off x="188379" y="285048"/>
            <a:ext cx="4072890" cy="676275"/>
          </a:xfrm>
          <a:prstGeom prst="rect">
            <a:avLst/>
          </a:prstGeom>
        </p:spPr>
        <p:txBody>
          <a:bodyPr vert="horz" wrap="square" lIns="0" tIns="17145" rIns="0" bIns="0" rtlCol="0">
            <a:spAutoFit/>
          </a:bodyPr>
          <a:lstStyle/>
          <a:p>
            <a:pPr marL="12700">
              <a:lnSpc>
                <a:spcPct val="100000"/>
              </a:lnSpc>
              <a:spcBef>
                <a:spcPts val="135"/>
              </a:spcBef>
            </a:pPr>
            <a:r>
              <a:rPr sz="1400" spc="80" dirty="0">
                <a:solidFill>
                  <a:srgbClr val="FFFFFF"/>
                </a:solidFill>
                <a:latin typeface="Noto Sans CJK HK"/>
                <a:cs typeface="Noto Sans CJK HK"/>
              </a:rPr>
              <a:t>验证 </a:t>
            </a:r>
            <a:r>
              <a:rPr sz="1400" dirty="0">
                <a:solidFill>
                  <a:srgbClr val="FFFFFF"/>
                </a:solidFill>
                <a:latin typeface="Arial" panose="020B0604020202020204"/>
                <a:cs typeface="Arial" panose="020B0604020202020204"/>
              </a:rPr>
              <a:t>Malus</a:t>
            </a:r>
            <a:r>
              <a:rPr sz="1400" spc="170" dirty="0">
                <a:solidFill>
                  <a:srgbClr val="FFFFFF"/>
                </a:solidFill>
                <a:latin typeface="Arial" panose="020B0604020202020204"/>
                <a:cs typeface="Arial" panose="020B0604020202020204"/>
              </a:rPr>
              <a:t> </a:t>
            </a:r>
            <a:r>
              <a:rPr sz="1400" dirty="0">
                <a:solidFill>
                  <a:srgbClr val="FFFFFF"/>
                </a:solidFill>
                <a:latin typeface="Noto Sans CJK HK"/>
                <a:cs typeface="Noto Sans CJK HK"/>
              </a:rPr>
              <a:t>定律</a:t>
            </a:r>
            <a:r>
              <a:rPr sz="1400" dirty="0">
                <a:solidFill>
                  <a:srgbClr val="FFFFFF"/>
                </a:solidFill>
                <a:latin typeface="Arial" panose="020B0604020202020204"/>
                <a:cs typeface="Arial" panose="020B0604020202020204"/>
              </a:rPr>
              <a:t>—</a:t>
            </a:r>
            <a:r>
              <a:rPr sz="1400" dirty="0">
                <a:solidFill>
                  <a:srgbClr val="FFFFFF"/>
                </a:solidFill>
                <a:latin typeface="Noto Sans CJK HK"/>
                <a:cs typeface="Noto Sans CJK HK"/>
              </a:rPr>
              <a:t>锁放（二</a:t>
            </a:r>
            <a:r>
              <a:rPr sz="1400" spc="-50" dirty="0">
                <a:solidFill>
                  <a:srgbClr val="FFFFFF"/>
                </a:solidFill>
                <a:latin typeface="Noto Sans CJK HK"/>
                <a:cs typeface="Noto Sans CJK HK"/>
              </a:rPr>
              <a:t>）</a:t>
            </a:r>
            <a:endParaRPr sz="1400" dirty="0">
              <a:latin typeface="Noto Sans CJK HK"/>
              <a:cs typeface="Noto Sans CJK HK"/>
            </a:endParaRPr>
          </a:p>
          <a:p>
            <a:pPr marL="171450" marR="5080">
              <a:lnSpc>
                <a:spcPct val="103000"/>
              </a:lnSpc>
              <a:spcBef>
                <a:spcPts val="750"/>
              </a:spcBef>
            </a:pPr>
            <a:r>
              <a:rPr sz="1100" spc="-25" dirty="0">
                <a:latin typeface="Noto Sans CJK HK"/>
                <a:cs typeface="Noto Sans CJK HK"/>
              </a:rPr>
              <a:t>在改进实验仪器后，我们仍从</a:t>
            </a:r>
            <a:r>
              <a:rPr sz="1100" dirty="0">
                <a:latin typeface="Arial" panose="020B0604020202020204"/>
                <a:cs typeface="Arial" panose="020B0604020202020204"/>
              </a:rPr>
              <a:t>0°</a:t>
            </a:r>
            <a:r>
              <a:rPr sz="1100" spc="-5" dirty="0">
                <a:latin typeface="Arial" panose="020B0604020202020204"/>
                <a:cs typeface="Arial" panose="020B0604020202020204"/>
              </a:rPr>
              <a:t> </a:t>
            </a:r>
            <a:r>
              <a:rPr sz="1100" dirty="0">
                <a:latin typeface="Noto Sans CJK HK"/>
                <a:cs typeface="Noto Sans CJK HK"/>
              </a:rPr>
              <a:t>至</a:t>
            </a:r>
            <a:r>
              <a:rPr sz="1100" dirty="0">
                <a:latin typeface="Arial" panose="020B0604020202020204"/>
                <a:cs typeface="Arial" panose="020B0604020202020204"/>
              </a:rPr>
              <a:t>360°</a:t>
            </a:r>
            <a:r>
              <a:rPr sz="1100" spc="-5" dirty="0">
                <a:latin typeface="Arial" panose="020B0604020202020204"/>
                <a:cs typeface="Arial" panose="020B0604020202020204"/>
              </a:rPr>
              <a:t> </a:t>
            </a:r>
            <a:r>
              <a:rPr sz="1100" spc="-25" dirty="0">
                <a:latin typeface="Noto Sans CJK HK"/>
                <a:cs typeface="Noto Sans CJK HK"/>
              </a:rPr>
              <a:t>改变偏振片夹角进行测量，精确结果如下：</a:t>
            </a:r>
            <a:endParaRPr sz="1100" dirty="0">
              <a:latin typeface="Noto Sans CJK HK"/>
              <a:cs typeface="Noto Sans CJK HK"/>
            </a:endParaRPr>
          </a:p>
        </p:txBody>
      </p:sp>
      <p:sp>
        <p:nvSpPr>
          <p:cNvPr id="24" name="object 24"/>
          <p:cNvSpPr txBox="1"/>
          <p:nvPr/>
        </p:nvSpPr>
        <p:spPr>
          <a:xfrm>
            <a:off x="1156004" y="3071068"/>
            <a:ext cx="2296160" cy="150495"/>
          </a:xfrm>
          <a:prstGeom prst="rect">
            <a:avLst/>
          </a:prstGeom>
        </p:spPr>
        <p:txBody>
          <a:bodyPr vert="horz" wrap="square" lIns="0" tIns="12065" rIns="0" bIns="0" rtlCol="0">
            <a:spAutoFit/>
          </a:bodyPr>
          <a:lstStyle/>
          <a:p>
            <a:pPr marL="12700" algn="ctr">
              <a:lnSpc>
                <a:spcPct val="100000"/>
              </a:lnSpc>
              <a:spcBef>
                <a:spcPts val="95"/>
              </a:spcBef>
            </a:pPr>
            <a:r>
              <a:rPr sz="900" spc="20" dirty="0">
                <a:solidFill>
                  <a:srgbClr val="005725"/>
                </a:solidFill>
                <a:latin typeface="Noto Sans CJK HK"/>
                <a:cs typeface="Noto Sans CJK HK"/>
              </a:rPr>
              <a:t>图</a:t>
            </a:r>
            <a:r>
              <a:rPr sz="900" dirty="0">
                <a:solidFill>
                  <a:srgbClr val="005725"/>
                </a:solidFill>
                <a:latin typeface="Arial" panose="020B0604020202020204"/>
                <a:cs typeface="Arial" panose="020B0604020202020204"/>
              </a:rPr>
              <a:t>1</a:t>
            </a:r>
            <a:r>
              <a:rPr lang="en-US" altLang="en-US" sz="900" dirty="0">
                <a:solidFill>
                  <a:srgbClr val="005725"/>
                </a:solidFill>
                <a:latin typeface="Arial" panose="020B0604020202020204"/>
                <a:cs typeface="Arial" panose="020B0604020202020204"/>
              </a:rPr>
              <a:t>6</a:t>
            </a:r>
            <a:r>
              <a:rPr sz="900" dirty="0">
                <a:solidFill>
                  <a:srgbClr val="005725"/>
                </a:solidFill>
                <a:latin typeface="Arial" panose="020B0604020202020204"/>
                <a:cs typeface="Arial" panose="020B0604020202020204"/>
              </a:rPr>
              <a:t>:</a:t>
            </a:r>
            <a:r>
              <a:rPr sz="900" spc="-10" dirty="0">
                <a:solidFill>
                  <a:srgbClr val="005725"/>
                </a:solidFill>
                <a:latin typeface="Arial" panose="020B0604020202020204"/>
                <a:cs typeface="Arial" panose="020B0604020202020204"/>
              </a:rPr>
              <a:t> </a:t>
            </a:r>
            <a:r>
              <a:rPr lang="en-US" altLang="en-US" sz="900" spc="-10" dirty="0">
                <a:solidFill>
                  <a:srgbClr val="005725"/>
                </a:solidFill>
                <a:latin typeface="Arial" panose="020B0604020202020204"/>
                <a:cs typeface="Arial" panose="020B0604020202020204"/>
              </a:rPr>
              <a:t> </a:t>
            </a:r>
            <a:r>
              <a:rPr sz="900" spc="-15" dirty="0">
                <a:latin typeface="Noto Sans CJK HK"/>
                <a:cs typeface="Noto Sans CJK HK"/>
              </a:rPr>
              <a:t>使用锁放对马吕斯定律的精确结果</a:t>
            </a:r>
          </a:p>
        </p:txBody>
      </p:sp>
      <p:grpSp>
        <p:nvGrpSpPr>
          <p:cNvPr id="25" name="object 25"/>
          <p:cNvGrpSpPr/>
          <p:nvPr/>
        </p:nvGrpSpPr>
        <p:grpSpPr>
          <a:xfrm>
            <a:off x="0" y="3328111"/>
            <a:ext cx="4608195" cy="128270"/>
            <a:chOff x="0" y="3328111"/>
            <a:chExt cx="4608195" cy="128270"/>
          </a:xfrm>
        </p:grpSpPr>
        <p:sp>
          <p:nvSpPr>
            <p:cNvPr id="26" name="object 26"/>
            <p:cNvSpPr/>
            <p:nvPr/>
          </p:nvSpPr>
          <p:spPr>
            <a:xfrm>
              <a:off x="0" y="3328111"/>
              <a:ext cx="2304415" cy="128270"/>
            </a:xfrm>
            <a:custGeom>
              <a:avLst/>
              <a:gdLst/>
              <a:ahLst/>
              <a:cxnLst/>
              <a:rect l="l" t="t" r="r" b="b"/>
              <a:pathLst>
                <a:path w="2304415" h="128270">
                  <a:moveTo>
                    <a:pt x="2304008" y="0"/>
                  </a:moveTo>
                  <a:lnTo>
                    <a:pt x="1152004" y="0"/>
                  </a:lnTo>
                  <a:lnTo>
                    <a:pt x="0" y="0"/>
                  </a:lnTo>
                  <a:lnTo>
                    <a:pt x="0" y="127939"/>
                  </a:lnTo>
                  <a:lnTo>
                    <a:pt x="1152004" y="127939"/>
                  </a:lnTo>
                  <a:lnTo>
                    <a:pt x="2304008" y="127939"/>
                  </a:lnTo>
                  <a:lnTo>
                    <a:pt x="2304008" y="0"/>
                  </a:lnTo>
                  <a:close/>
                </a:path>
              </a:pathLst>
            </a:custGeom>
            <a:solidFill>
              <a:srgbClr val="000000"/>
            </a:solidFill>
          </p:spPr>
          <p:txBody>
            <a:bodyPr wrap="square" lIns="0" tIns="0" rIns="0" bIns="0" rtlCol="0"/>
            <a:lstStyle/>
            <a:p>
              <a:endParaRPr/>
            </a:p>
          </p:txBody>
        </p:sp>
        <p:sp>
          <p:nvSpPr>
            <p:cNvPr id="27" name="object 27"/>
            <p:cNvSpPr/>
            <p:nvPr/>
          </p:nvSpPr>
          <p:spPr>
            <a:xfrm>
              <a:off x="2303995" y="3328111"/>
              <a:ext cx="2304415" cy="128270"/>
            </a:xfrm>
            <a:custGeom>
              <a:avLst/>
              <a:gdLst/>
              <a:ahLst/>
              <a:cxnLst/>
              <a:rect l="l" t="t" r="r" b="b"/>
              <a:pathLst>
                <a:path w="2304415" h="128270">
                  <a:moveTo>
                    <a:pt x="2303996" y="0"/>
                  </a:moveTo>
                  <a:lnTo>
                    <a:pt x="1920024" y="0"/>
                  </a:lnTo>
                  <a:lnTo>
                    <a:pt x="0" y="0"/>
                  </a:lnTo>
                  <a:lnTo>
                    <a:pt x="0" y="127939"/>
                  </a:lnTo>
                  <a:lnTo>
                    <a:pt x="1920024" y="127939"/>
                  </a:lnTo>
                  <a:lnTo>
                    <a:pt x="2303996" y="127939"/>
                  </a:lnTo>
                  <a:lnTo>
                    <a:pt x="2303996" y="0"/>
                  </a:lnTo>
                  <a:close/>
                </a:path>
              </a:pathLst>
            </a:custGeom>
            <a:solidFill>
              <a:srgbClr val="005725"/>
            </a:solidFill>
          </p:spPr>
          <p:txBody>
            <a:bodyPr wrap="square" lIns="0" tIns="0" rIns="0" bIns="0" rtlCol="0"/>
            <a:lstStyle/>
            <a:p>
              <a:endParaRPr/>
            </a:p>
          </p:txBody>
        </p:sp>
      </p:grpSp>
      <p:sp>
        <p:nvSpPr>
          <p:cNvPr id="28" name="object 28"/>
          <p:cNvSpPr txBox="1">
            <a:spLocks noGrp="1"/>
          </p:cNvSpPr>
          <p:nvPr>
            <p:ph type="dt" sz="half" idx="6"/>
          </p:nvPr>
        </p:nvSpPr>
        <p:spPr>
          <a:prstGeom prst="rect">
            <a:avLst/>
          </a:prstGeom>
        </p:spPr>
        <p:txBody>
          <a:bodyPr vert="horz" wrap="square" lIns="0" tIns="10795" rIns="0" bIns="0" rtlCol="0">
            <a:spAutoFit/>
          </a:bodyPr>
          <a:lstStyle/>
          <a:p>
            <a:pPr marL="12700">
              <a:lnSpc>
                <a:spcPct val="100000"/>
              </a:lnSpc>
              <a:spcBef>
                <a:spcPts val="85"/>
              </a:spcBef>
            </a:pPr>
            <a:r>
              <a:rPr spc="25" dirty="0"/>
              <a:t>设计性实验  结题答辩</a:t>
            </a:r>
          </a:p>
        </p:txBody>
      </p:sp>
      <p:sp>
        <p:nvSpPr>
          <p:cNvPr id="29" name="object 29"/>
          <p:cNvSpPr txBox="1">
            <a:spLocks noGrp="1"/>
          </p:cNvSpPr>
          <p:nvPr>
            <p:ph type="ftr" sz="quarter" idx="5"/>
          </p:nvPr>
        </p:nvSpPr>
        <p:spPr>
          <a:prstGeom prst="rect">
            <a:avLst/>
          </a:prstGeom>
        </p:spPr>
        <p:txBody>
          <a:bodyPr vert="horz" wrap="square" lIns="0" tIns="5080" rIns="0" bIns="0" rtlCol="0">
            <a:spAutoFit/>
          </a:bodyPr>
          <a:lstStyle/>
          <a:p>
            <a:pPr marL="12700">
              <a:lnSpc>
                <a:spcPct val="100000"/>
              </a:lnSpc>
              <a:spcBef>
                <a:spcPts val="40"/>
              </a:spcBef>
            </a:pPr>
            <a:r>
              <a:rPr dirty="0"/>
              <a:t>2nd</a:t>
            </a:r>
            <a:r>
              <a:rPr spc="-35" dirty="0"/>
              <a:t> </a:t>
            </a:r>
            <a:r>
              <a:rPr dirty="0"/>
              <a:t>July</a:t>
            </a:r>
            <a:r>
              <a:rPr spc="-30" dirty="0"/>
              <a:t> </a:t>
            </a:r>
            <a:r>
              <a:rPr spc="-20" dirty="0"/>
              <a:t>2024</a:t>
            </a:r>
          </a:p>
        </p:txBody>
      </p:sp>
      <p:sp>
        <p:nvSpPr>
          <p:cNvPr id="30" name="object 30"/>
          <p:cNvSpPr txBox="1"/>
          <p:nvPr/>
        </p:nvSpPr>
        <p:spPr>
          <a:xfrm>
            <a:off x="2719908" y="3329735"/>
            <a:ext cx="1088390" cy="120650"/>
          </a:xfrm>
          <a:prstGeom prst="rect">
            <a:avLst/>
          </a:prstGeom>
        </p:spPr>
        <p:txBody>
          <a:bodyPr vert="horz" wrap="square" lIns="0" tIns="10795" rIns="0" bIns="0" rtlCol="0">
            <a:spAutoFit/>
          </a:bodyPr>
          <a:lstStyle/>
          <a:p>
            <a:pPr marL="12700">
              <a:lnSpc>
                <a:spcPct val="100000"/>
              </a:lnSpc>
              <a:spcBef>
                <a:spcPts val="85"/>
              </a:spcBef>
            </a:pPr>
            <a:r>
              <a:rPr sz="600" spc="-15" dirty="0">
                <a:solidFill>
                  <a:srgbClr val="FFFFFF"/>
                </a:solidFill>
                <a:latin typeface="Noto Sans CJK HK"/>
                <a:cs typeface="Noto Sans CJK HK"/>
                <a:hlinkClick r:id="rId13" action="ppaction://hlinksldjump"/>
              </a:rPr>
              <a:t>基于锁相放大器的弱光信号探测</a:t>
            </a:r>
            <a:endParaRPr sz="600">
              <a:latin typeface="Noto Sans CJK HK"/>
              <a:cs typeface="Noto Sans CJK HK"/>
            </a:endParaRPr>
          </a:p>
        </p:txBody>
      </p:sp>
      <p:sp>
        <p:nvSpPr>
          <p:cNvPr id="31" name="object 31"/>
          <p:cNvSpPr txBox="1">
            <a:spLocks noGrp="1"/>
          </p:cNvSpPr>
          <p:nvPr>
            <p:ph type="sldNum" sz="quarter" idx="7"/>
          </p:nvPr>
        </p:nvSpPr>
        <p:spPr>
          <a:xfrm>
            <a:off x="4259008" y="3335256"/>
            <a:ext cx="283210" cy="97155"/>
          </a:xfrm>
          <a:prstGeom prst="rect">
            <a:avLst/>
          </a:prstGeom>
        </p:spPr>
        <p:txBody>
          <a:bodyPr vert="horz" wrap="square" lIns="0" tIns="5080" rIns="0" bIns="0" rtlCol="0">
            <a:spAutoFit/>
          </a:bodyPr>
          <a:lstStyle/>
          <a:p>
            <a:pPr marL="37465">
              <a:lnSpc>
                <a:spcPct val="100000"/>
              </a:lnSpc>
              <a:spcBef>
                <a:spcPts val="40"/>
              </a:spcBef>
            </a:pPr>
            <a:r>
              <a:rPr lang="en-US" spc="-15" dirty="0"/>
              <a:t>20</a:t>
            </a:r>
            <a:r>
              <a:rPr spc="-15" dirty="0"/>
              <a:t> </a:t>
            </a:r>
            <a:r>
              <a:rPr dirty="0"/>
              <a:t>/</a:t>
            </a:r>
            <a:r>
              <a:rPr spc="-10" dirty="0"/>
              <a:t> </a:t>
            </a:r>
            <a:r>
              <a:rPr lang="en-US" spc="-10" dirty="0"/>
              <a:t>33</a:t>
            </a:r>
          </a:p>
        </p:txBody>
      </p:sp>
    </p:spTree>
  </p:cSld>
  <p:clrMapOvr>
    <a:masterClrMapping/>
  </p:clrMapOvr>
  <p:transition>
    <p:cu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object 23"/>
          <p:cNvPicPr/>
          <p:nvPr/>
        </p:nvPicPr>
        <p:blipFill>
          <a:blip r:embed="rId2" cstate="print"/>
          <a:stretch>
            <a:fillRect/>
          </a:stretch>
        </p:blipFill>
        <p:spPr>
          <a:xfrm>
            <a:off x="171450" y="1180465"/>
            <a:ext cx="2372995" cy="1625600"/>
          </a:xfrm>
          <a:prstGeom prst="rect">
            <a:avLst/>
          </a:prstGeom>
        </p:spPr>
      </p:pic>
      <p:sp>
        <p:nvSpPr>
          <p:cNvPr id="2" name="object 2"/>
          <p:cNvSpPr txBox="1"/>
          <p:nvPr/>
        </p:nvSpPr>
        <p:spPr>
          <a:xfrm>
            <a:off x="95300" y="-11729"/>
            <a:ext cx="329565" cy="116839"/>
          </a:xfrm>
          <a:prstGeom prst="rect">
            <a:avLst/>
          </a:prstGeom>
        </p:spPr>
        <p:txBody>
          <a:bodyPr vert="horz" wrap="square" lIns="0" tIns="12065" rIns="0" bIns="0" rtlCol="0">
            <a:spAutoFit/>
          </a:bodyPr>
          <a:lstStyle/>
          <a:p>
            <a:pPr marL="12700">
              <a:lnSpc>
                <a:spcPct val="100000"/>
              </a:lnSpc>
              <a:spcBef>
                <a:spcPts val="95"/>
              </a:spcBef>
            </a:pPr>
            <a:r>
              <a:rPr sz="600" spc="-20" dirty="0">
                <a:solidFill>
                  <a:srgbClr val="7F7F7F"/>
                </a:solidFill>
                <a:latin typeface="Noto Sans CJK HK"/>
                <a:cs typeface="Noto Sans CJK HK"/>
                <a:hlinkClick r:id="rId3" action="ppaction://hlinksldjump"/>
              </a:rPr>
              <a:t>实验背景</a:t>
            </a:r>
            <a:endParaRPr sz="600">
              <a:latin typeface="Noto Sans CJK HK"/>
              <a:cs typeface="Noto Sans CJK HK"/>
            </a:endParaRPr>
          </a:p>
        </p:txBody>
      </p:sp>
      <p:pic>
        <p:nvPicPr>
          <p:cNvPr id="3" name="object 3"/>
          <p:cNvPicPr/>
          <p:nvPr/>
        </p:nvPicPr>
        <p:blipFill>
          <a:blip r:embed="rId4" cstate="print"/>
          <a:stretch>
            <a:fillRect/>
          </a:stretch>
        </p:blipFill>
        <p:spPr>
          <a:xfrm>
            <a:off x="840000" y="103148"/>
            <a:ext cx="242662" cy="87862"/>
          </a:xfrm>
          <a:prstGeom prst="rect">
            <a:avLst/>
          </a:prstGeom>
        </p:spPr>
      </p:pic>
      <p:sp>
        <p:nvSpPr>
          <p:cNvPr id="4" name="object 4"/>
          <p:cNvSpPr txBox="1"/>
          <p:nvPr/>
        </p:nvSpPr>
        <p:spPr>
          <a:xfrm>
            <a:off x="817181" y="-11729"/>
            <a:ext cx="329565" cy="116839"/>
          </a:xfrm>
          <a:prstGeom prst="rect">
            <a:avLst/>
          </a:prstGeom>
        </p:spPr>
        <p:txBody>
          <a:bodyPr vert="horz" wrap="square" lIns="0" tIns="12065" rIns="0" bIns="0" rtlCol="0">
            <a:spAutoFit/>
          </a:bodyPr>
          <a:lstStyle/>
          <a:p>
            <a:pPr marL="12700">
              <a:lnSpc>
                <a:spcPct val="100000"/>
              </a:lnSpc>
              <a:spcBef>
                <a:spcPts val="95"/>
              </a:spcBef>
            </a:pPr>
            <a:r>
              <a:rPr sz="600" spc="-20" dirty="0">
                <a:solidFill>
                  <a:srgbClr val="7F7F7F"/>
                </a:solidFill>
                <a:latin typeface="Noto Sans CJK HK"/>
                <a:cs typeface="Noto Sans CJK HK"/>
                <a:hlinkClick r:id="rId5" action="ppaction://hlinksldjump"/>
              </a:rPr>
              <a:t>实验原理</a:t>
            </a:r>
            <a:endParaRPr sz="600">
              <a:latin typeface="Noto Sans CJK HK"/>
              <a:cs typeface="Noto Sans CJK HK"/>
            </a:endParaRPr>
          </a:p>
        </p:txBody>
      </p:sp>
      <p:pic>
        <p:nvPicPr>
          <p:cNvPr id="5" name="object 5"/>
          <p:cNvPicPr/>
          <p:nvPr/>
        </p:nvPicPr>
        <p:blipFill>
          <a:blip r:embed="rId6" cstate="print"/>
          <a:stretch>
            <a:fillRect/>
          </a:stretch>
        </p:blipFill>
        <p:spPr>
          <a:xfrm>
            <a:off x="1561880" y="103148"/>
            <a:ext cx="192256" cy="181474"/>
          </a:xfrm>
          <a:prstGeom prst="rect">
            <a:avLst/>
          </a:prstGeom>
        </p:spPr>
      </p:pic>
      <p:sp>
        <p:nvSpPr>
          <p:cNvPr id="6" name="object 6"/>
          <p:cNvSpPr txBox="1"/>
          <p:nvPr/>
        </p:nvSpPr>
        <p:spPr>
          <a:xfrm>
            <a:off x="1539062" y="-11729"/>
            <a:ext cx="329565" cy="116839"/>
          </a:xfrm>
          <a:prstGeom prst="rect">
            <a:avLst/>
          </a:prstGeom>
        </p:spPr>
        <p:txBody>
          <a:bodyPr vert="horz" wrap="square" lIns="0" tIns="12065" rIns="0" bIns="0" rtlCol="0">
            <a:spAutoFit/>
          </a:bodyPr>
          <a:lstStyle/>
          <a:p>
            <a:pPr marL="12700">
              <a:lnSpc>
                <a:spcPct val="100000"/>
              </a:lnSpc>
              <a:spcBef>
                <a:spcPts val="95"/>
              </a:spcBef>
            </a:pPr>
            <a:r>
              <a:rPr sz="600" spc="-20" dirty="0">
                <a:solidFill>
                  <a:srgbClr val="FFFFFF"/>
                </a:solidFill>
                <a:latin typeface="Noto Sans CJK HK"/>
                <a:cs typeface="Noto Sans CJK HK"/>
                <a:hlinkClick r:id="rId7" action="ppaction://hlinksldjump"/>
              </a:rPr>
              <a:t>实验方案</a:t>
            </a:r>
            <a:endParaRPr sz="600">
              <a:latin typeface="Noto Sans CJK HK"/>
              <a:cs typeface="Noto Sans CJK HK"/>
            </a:endParaRPr>
          </a:p>
        </p:txBody>
      </p:sp>
      <p:grpSp>
        <p:nvGrpSpPr>
          <p:cNvPr id="7" name="object 7"/>
          <p:cNvGrpSpPr/>
          <p:nvPr/>
        </p:nvGrpSpPr>
        <p:grpSpPr>
          <a:xfrm>
            <a:off x="2283752" y="103139"/>
            <a:ext cx="41275" cy="88265"/>
            <a:chOff x="2283752" y="103139"/>
            <a:chExt cx="41275" cy="88265"/>
          </a:xfrm>
        </p:grpSpPr>
        <p:sp>
          <p:nvSpPr>
            <p:cNvPr id="8" name="object 8"/>
            <p:cNvSpPr/>
            <p:nvPr/>
          </p:nvSpPr>
          <p:spPr>
            <a:xfrm>
              <a:off x="2286292" y="105679"/>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7F7F"/>
              </a:solidFill>
            </a:ln>
          </p:spPr>
          <p:txBody>
            <a:bodyPr wrap="square" lIns="0" tIns="0" rIns="0" bIns="0" rtlCol="0"/>
            <a:lstStyle/>
            <a:p>
              <a:endParaRPr/>
            </a:p>
          </p:txBody>
        </p:sp>
        <p:sp>
          <p:nvSpPr>
            <p:cNvPr id="9" name="object 9"/>
            <p:cNvSpPr/>
            <p:nvPr/>
          </p:nvSpPr>
          <p:spPr>
            <a:xfrm>
              <a:off x="2286292" y="152478"/>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7F7F"/>
              </a:solidFill>
            </a:ln>
          </p:spPr>
          <p:txBody>
            <a:bodyPr wrap="square" lIns="0" tIns="0" rIns="0" bIns="0" rtlCol="0"/>
            <a:lstStyle/>
            <a:p>
              <a:endParaRPr/>
            </a:p>
          </p:txBody>
        </p:sp>
      </p:grpSp>
      <p:sp>
        <p:nvSpPr>
          <p:cNvPr id="10" name="object 10"/>
          <p:cNvSpPr txBox="1"/>
          <p:nvPr/>
        </p:nvSpPr>
        <p:spPr>
          <a:xfrm>
            <a:off x="2260930" y="-11729"/>
            <a:ext cx="329565" cy="116839"/>
          </a:xfrm>
          <a:prstGeom prst="rect">
            <a:avLst/>
          </a:prstGeom>
        </p:spPr>
        <p:txBody>
          <a:bodyPr vert="horz" wrap="square" lIns="0" tIns="12065" rIns="0" bIns="0" rtlCol="0">
            <a:spAutoFit/>
          </a:bodyPr>
          <a:lstStyle/>
          <a:p>
            <a:pPr marL="12700">
              <a:lnSpc>
                <a:spcPct val="100000"/>
              </a:lnSpc>
              <a:spcBef>
                <a:spcPts val="95"/>
              </a:spcBef>
            </a:pPr>
            <a:r>
              <a:rPr sz="600" spc="-20" dirty="0">
                <a:solidFill>
                  <a:srgbClr val="7F7F7F"/>
                </a:solidFill>
                <a:latin typeface="Noto Sans CJK HK"/>
                <a:cs typeface="Noto Sans CJK HK"/>
                <a:hlinkClick r:id="rId8" action="ppaction://hlinksldjump"/>
              </a:rPr>
              <a:t>总结展望</a:t>
            </a:r>
            <a:endParaRPr sz="600">
              <a:latin typeface="Noto Sans CJK HK"/>
              <a:cs typeface="Noto Sans CJK HK"/>
            </a:endParaRPr>
          </a:p>
        </p:txBody>
      </p:sp>
      <p:grpSp>
        <p:nvGrpSpPr>
          <p:cNvPr id="11" name="object 11"/>
          <p:cNvGrpSpPr/>
          <p:nvPr/>
        </p:nvGrpSpPr>
        <p:grpSpPr>
          <a:xfrm>
            <a:off x="3005620" y="103139"/>
            <a:ext cx="243204" cy="41275"/>
            <a:chOff x="3005620" y="103139"/>
            <a:chExt cx="243204" cy="41275"/>
          </a:xfrm>
        </p:grpSpPr>
        <p:sp>
          <p:nvSpPr>
            <p:cNvPr id="12" name="object 12"/>
            <p:cNvSpPr/>
            <p:nvPr/>
          </p:nvSpPr>
          <p:spPr>
            <a:xfrm>
              <a:off x="3008160" y="105679"/>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7F7F"/>
              </a:solidFill>
            </a:ln>
          </p:spPr>
          <p:txBody>
            <a:bodyPr wrap="square" lIns="0" tIns="0" rIns="0" bIns="0" rtlCol="0"/>
            <a:lstStyle/>
            <a:p>
              <a:endParaRPr/>
            </a:p>
          </p:txBody>
        </p:sp>
        <p:sp>
          <p:nvSpPr>
            <p:cNvPr id="13" name="object 13"/>
            <p:cNvSpPr/>
            <p:nvPr/>
          </p:nvSpPr>
          <p:spPr>
            <a:xfrm>
              <a:off x="3058566" y="105679"/>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7F7F"/>
              </a:solidFill>
            </a:ln>
          </p:spPr>
          <p:txBody>
            <a:bodyPr wrap="square" lIns="0" tIns="0" rIns="0" bIns="0" rtlCol="0"/>
            <a:lstStyle/>
            <a:p>
              <a:endParaRPr/>
            </a:p>
          </p:txBody>
        </p:sp>
        <p:sp>
          <p:nvSpPr>
            <p:cNvPr id="14" name="object 14"/>
            <p:cNvSpPr/>
            <p:nvPr/>
          </p:nvSpPr>
          <p:spPr>
            <a:xfrm>
              <a:off x="3108959" y="105679"/>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7F7F"/>
              </a:solidFill>
            </a:ln>
          </p:spPr>
          <p:txBody>
            <a:bodyPr wrap="square" lIns="0" tIns="0" rIns="0" bIns="0" rtlCol="0"/>
            <a:lstStyle/>
            <a:p>
              <a:endParaRPr/>
            </a:p>
          </p:txBody>
        </p:sp>
        <p:sp>
          <p:nvSpPr>
            <p:cNvPr id="15" name="object 15"/>
            <p:cNvSpPr/>
            <p:nvPr/>
          </p:nvSpPr>
          <p:spPr>
            <a:xfrm>
              <a:off x="3159366" y="105679"/>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7F7F"/>
              </a:solidFill>
            </a:ln>
          </p:spPr>
          <p:txBody>
            <a:bodyPr wrap="square" lIns="0" tIns="0" rIns="0" bIns="0" rtlCol="0"/>
            <a:lstStyle/>
            <a:p>
              <a:endParaRPr/>
            </a:p>
          </p:txBody>
        </p:sp>
        <p:sp>
          <p:nvSpPr>
            <p:cNvPr id="16" name="object 16"/>
            <p:cNvSpPr/>
            <p:nvPr/>
          </p:nvSpPr>
          <p:spPr>
            <a:xfrm>
              <a:off x="3209759" y="105679"/>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7F7F"/>
              </a:solidFill>
            </a:ln>
          </p:spPr>
          <p:txBody>
            <a:bodyPr wrap="square" lIns="0" tIns="0" rIns="0" bIns="0" rtlCol="0"/>
            <a:lstStyle/>
            <a:p>
              <a:endParaRPr/>
            </a:p>
          </p:txBody>
        </p:sp>
      </p:grpSp>
      <p:sp>
        <p:nvSpPr>
          <p:cNvPr id="17" name="object 17"/>
          <p:cNvSpPr txBox="1"/>
          <p:nvPr/>
        </p:nvSpPr>
        <p:spPr>
          <a:xfrm>
            <a:off x="2982810" y="-11729"/>
            <a:ext cx="177800" cy="116839"/>
          </a:xfrm>
          <a:prstGeom prst="rect">
            <a:avLst/>
          </a:prstGeom>
        </p:spPr>
        <p:txBody>
          <a:bodyPr vert="horz" wrap="square" lIns="0" tIns="12065" rIns="0" bIns="0" rtlCol="0">
            <a:spAutoFit/>
          </a:bodyPr>
          <a:lstStyle/>
          <a:p>
            <a:pPr marL="12700">
              <a:lnSpc>
                <a:spcPct val="100000"/>
              </a:lnSpc>
              <a:spcBef>
                <a:spcPts val="95"/>
              </a:spcBef>
            </a:pPr>
            <a:r>
              <a:rPr sz="600" spc="-30" dirty="0">
                <a:solidFill>
                  <a:srgbClr val="7F7F7F"/>
                </a:solidFill>
                <a:latin typeface="Noto Sans CJK HK"/>
                <a:cs typeface="Noto Sans CJK HK"/>
                <a:hlinkClick r:id="rId9" action="ppaction://hlinksldjump"/>
              </a:rPr>
              <a:t>附录</a:t>
            </a:r>
            <a:endParaRPr sz="600">
              <a:latin typeface="Noto Sans CJK HK"/>
              <a:cs typeface="Noto Sans CJK HK"/>
            </a:endParaRPr>
          </a:p>
        </p:txBody>
      </p:sp>
      <p:grpSp>
        <p:nvGrpSpPr>
          <p:cNvPr id="18" name="object 18"/>
          <p:cNvGrpSpPr/>
          <p:nvPr/>
        </p:nvGrpSpPr>
        <p:grpSpPr>
          <a:xfrm>
            <a:off x="0" y="50"/>
            <a:ext cx="4608195" cy="548640"/>
            <a:chOff x="0" y="50"/>
            <a:chExt cx="4608195" cy="548640"/>
          </a:xfrm>
        </p:grpSpPr>
        <p:pic>
          <p:nvPicPr>
            <p:cNvPr id="19" name="object 19"/>
            <p:cNvPicPr/>
            <p:nvPr/>
          </p:nvPicPr>
          <p:blipFill>
            <a:blip r:embed="rId10" cstate="print"/>
            <a:stretch>
              <a:fillRect/>
            </a:stretch>
          </p:blipFill>
          <p:spPr>
            <a:xfrm>
              <a:off x="3317760" y="50"/>
              <a:ext cx="921588" cy="297713"/>
            </a:xfrm>
            <a:prstGeom prst="rect">
              <a:avLst/>
            </a:prstGeom>
          </p:spPr>
        </p:pic>
        <p:pic>
          <p:nvPicPr>
            <p:cNvPr id="20" name="object 20"/>
            <p:cNvPicPr/>
            <p:nvPr/>
          </p:nvPicPr>
          <p:blipFill>
            <a:blip r:embed="rId11" cstate="print"/>
            <a:stretch>
              <a:fillRect/>
            </a:stretch>
          </p:blipFill>
          <p:spPr>
            <a:xfrm>
              <a:off x="4239348" y="50"/>
              <a:ext cx="368642" cy="297713"/>
            </a:xfrm>
            <a:prstGeom prst="rect">
              <a:avLst/>
            </a:prstGeom>
          </p:spPr>
        </p:pic>
        <p:pic>
          <p:nvPicPr>
            <p:cNvPr id="21" name="object 21"/>
            <p:cNvPicPr/>
            <p:nvPr/>
          </p:nvPicPr>
          <p:blipFill>
            <a:blip r:embed="rId12" cstate="print"/>
            <a:stretch>
              <a:fillRect/>
            </a:stretch>
          </p:blipFill>
          <p:spPr>
            <a:xfrm>
              <a:off x="0" y="297751"/>
              <a:ext cx="4604410" cy="250520"/>
            </a:xfrm>
            <a:prstGeom prst="rect">
              <a:avLst/>
            </a:prstGeom>
          </p:spPr>
        </p:pic>
      </p:grpSp>
      <p:sp>
        <p:nvSpPr>
          <p:cNvPr id="22" name="object 22"/>
          <p:cNvSpPr txBox="1"/>
          <p:nvPr/>
        </p:nvSpPr>
        <p:spPr>
          <a:xfrm>
            <a:off x="188379" y="285048"/>
            <a:ext cx="4072890" cy="676275"/>
          </a:xfrm>
          <a:prstGeom prst="rect">
            <a:avLst/>
          </a:prstGeom>
        </p:spPr>
        <p:txBody>
          <a:bodyPr vert="horz" wrap="square" lIns="0" tIns="17145" rIns="0" bIns="0" rtlCol="0">
            <a:spAutoFit/>
          </a:bodyPr>
          <a:lstStyle/>
          <a:p>
            <a:pPr marL="12700">
              <a:lnSpc>
                <a:spcPct val="100000"/>
              </a:lnSpc>
              <a:spcBef>
                <a:spcPts val="135"/>
              </a:spcBef>
            </a:pPr>
            <a:r>
              <a:rPr sz="1400" spc="80" dirty="0">
                <a:solidFill>
                  <a:srgbClr val="FFFFFF"/>
                </a:solidFill>
                <a:latin typeface="Noto Sans CJK HK"/>
                <a:cs typeface="Noto Sans CJK HK"/>
              </a:rPr>
              <a:t>验证 </a:t>
            </a:r>
            <a:r>
              <a:rPr sz="1400" dirty="0">
                <a:solidFill>
                  <a:srgbClr val="FFFFFF"/>
                </a:solidFill>
                <a:latin typeface="Arial" panose="020B0604020202020204"/>
                <a:cs typeface="Arial" panose="020B0604020202020204"/>
              </a:rPr>
              <a:t>Malus</a:t>
            </a:r>
            <a:r>
              <a:rPr sz="1400" spc="170" dirty="0">
                <a:solidFill>
                  <a:srgbClr val="FFFFFF"/>
                </a:solidFill>
                <a:latin typeface="Arial" panose="020B0604020202020204"/>
                <a:cs typeface="Arial" panose="020B0604020202020204"/>
              </a:rPr>
              <a:t> </a:t>
            </a:r>
            <a:r>
              <a:rPr sz="1400" dirty="0">
                <a:solidFill>
                  <a:srgbClr val="FFFFFF"/>
                </a:solidFill>
                <a:latin typeface="Noto Sans CJK HK"/>
                <a:cs typeface="Noto Sans CJK HK"/>
              </a:rPr>
              <a:t>定律</a:t>
            </a:r>
            <a:r>
              <a:rPr sz="1400" dirty="0">
                <a:solidFill>
                  <a:srgbClr val="FFFFFF"/>
                </a:solidFill>
                <a:latin typeface="Arial" panose="020B0604020202020204"/>
                <a:cs typeface="Arial" panose="020B0604020202020204"/>
              </a:rPr>
              <a:t>—</a:t>
            </a:r>
            <a:r>
              <a:rPr sz="1400" dirty="0">
                <a:solidFill>
                  <a:srgbClr val="FFFFFF"/>
                </a:solidFill>
                <a:latin typeface="Noto Sans CJK HK"/>
                <a:cs typeface="Noto Sans CJK HK"/>
              </a:rPr>
              <a:t>锁放（二</a:t>
            </a:r>
            <a:r>
              <a:rPr sz="1400" spc="-50" dirty="0">
                <a:solidFill>
                  <a:srgbClr val="FFFFFF"/>
                </a:solidFill>
                <a:latin typeface="Noto Sans CJK HK"/>
                <a:cs typeface="Noto Sans CJK HK"/>
              </a:rPr>
              <a:t>）</a:t>
            </a:r>
            <a:endParaRPr sz="1400" dirty="0">
              <a:latin typeface="Noto Sans CJK HK"/>
              <a:cs typeface="Noto Sans CJK HK"/>
            </a:endParaRPr>
          </a:p>
          <a:p>
            <a:pPr marL="171450" marR="5080">
              <a:lnSpc>
                <a:spcPct val="103000"/>
              </a:lnSpc>
              <a:spcBef>
                <a:spcPts val="750"/>
              </a:spcBef>
            </a:pPr>
            <a:r>
              <a:rPr sz="1100" spc="-25" dirty="0">
                <a:latin typeface="Noto Sans CJK HK"/>
                <a:cs typeface="Noto Sans CJK HK"/>
              </a:rPr>
              <a:t>在改进实验仪器后，我们仍从</a:t>
            </a:r>
            <a:r>
              <a:rPr sz="1100" dirty="0">
                <a:latin typeface="Arial" panose="020B0604020202020204"/>
                <a:cs typeface="Arial" panose="020B0604020202020204"/>
              </a:rPr>
              <a:t>0°</a:t>
            </a:r>
            <a:r>
              <a:rPr sz="1100" spc="-5" dirty="0">
                <a:latin typeface="Arial" panose="020B0604020202020204"/>
                <a:cs typeface="Arial" panose="020B0604020202020204"/>
              </a:rPr>
              <a:t> </a:t>
            </a:r>
            <a:r>
              <a:rPr sz="1100" dirty="0">
                <a:latin typeface="Noto Sans CJK HK"/>
                <a:cs typeface="Noto Sans CJK HK"/>
              </a:rPr>
              <a:t>至</a:t>
            </a:r>
            <a:r>
              <a:rPr sz="1100" dirty="0">
                <a:latin typeface="Arial" panose="020B0604020202020204"/>
                <a:cs typeface="Arial" panose="020B0604020202020204"/>
              </a:rPr>
              <a:t>360°</a:t>
            </a:r>
            <a:r>
              <a:rPr sz="1100" spc="-5" dirty="0">
                <a:latin typeface="Arial" panose="020B0604020202020204"/>
                <a:cs typeface="Arial" panose="020B0604020202020204"/>
              </a:rPr>
              <a:t> </a:t>
            </a:r>
            <a:r>
              <a:rPr sz="1100" spc="-25" dirty="0">
                <a:latin typeface="Noto Sans CJK HK"/>
                <a:cs typeface="Noto Sans CJK HK"/>
              </a:rPr>
              <a:t>改变偏振片夹角进行测量，精确结果如下：</a:t>
            </a:r>
            <a:endParaRPr sz="1100" dirty="0">
              <a:latin typeface="Noto Sans CJK HK"/>
              <a:cs typeface="Noto Sans CJK HK"/>
            </a:endParaRPr>
          </a:p>
        </p:txBody>
      </p:sp>
      <p:sp>
        <p:nvSpPr>
          <p:cNvPr id="24" name="object 24"/>
          <p:cNvSpPr txBox="1"/>
          <p:nvPr/>
        </p:nvSpPr>
        <p:spPr>
          <a:xfrm>
            <a:off x="248589" y="2873583"/>
            <a:ext cx="2296160" cy="150495"/>
          </a:xfrm>
          <a:prstGeom prst="rect">
            <a:avLst/>
          </a:prstGeom>
        </p:spPr>
        <p:txBody>
          <a:bodyPr vert="horz" wrap="square" lIns="0" tIns="12065" rIns="0" bIns="0" rtlCol="0">
            <a:spAutoFit/>
          </a:bodyPr>
          <a:lstStyle/>
          <a:p>
            <a:pPr marL="12700" algn="ctr">
              <a:lnSpc>
                <a:spcPct val="100000"/>
              </a:lnSpc>
              <a:spcBef>
                <a:spcPts val="95"/>
              </a:spcBef>
            </a:pPr>
            <a:r>
              <a:rPr sz="900" spc="20" dirty="0">
                <a:solidFill>
                  <a:srgbClr val="005725"/>
                </a:solidFill>
                <a:latin typeface="Noto Sans CJK HK"/>
                <a:cs typeface="Noto Sans CJK HK"/>
              </a:rPr>
              <a:t>图</a:t>
            </a:r>
            <a:r>
              <a:rPr sz="900" dirty="0">
                <a:solidFill>
                  <a:srgbClr val="005725"/>
                </a:solidFill>
                <a:latin typeface="Arial" panose="020B0604020202020204"/>
                <a:cs typeface="Arial" panose="020B0604020202020204"/>
              </a:rPr>
              <a:t>1</a:t>
            </a:r>
            <a:r>
              <a:rPr lang="en-US" altLang="en-US" sz="900" dirty="0">
                <a:solidFill>
                  <a:srgbClr val="005725"/>
                </a:solidFill>
                <a:latin typeface="Arial" panose="020B0604020202020204"/>
                <a:cs typeface="Arial" panose="020B0604020202020204"/>
              </a:rPr>
              <a:t>7</a:t>
            </a:r>
            <a:r>
              <a:rPr sz="900" dirty="0">
                <a:solidFill>
                  <a:srgbClr val="005725"/>
                </a:solidFill>
                <a:latin typeface="Arial" panose="020B0604020202020204"/>
                <a:cs typeface="Arial" panose="020B0604020202020204"/>
              </a:rPr>
              <a:t>:</a:t>
            </a:r>
            <a:r>
              <a:rPr sz="900" spc="-10" dirty="0">
                <a:solidFill>
                  <a:srgbClr val="005725"/>
                </a:solidFill>
                <a:latin typeface="Arial" panose="020B0604020202020204"/>
                <a:cs typeface="Arial" panose="020B0604020202020204"/>
              </a:rPr>
              <a:t> </a:t>
            </a:r>
            <a:r>
              <a:rPr lang="en-US" altLang="en-US" sz="900" spc="-10" dirty="0">
                <a:solidFill>
                  <a:srgbClr val="005725"/>
                </a:solidFill>
                <a:latin typeface="Arial" panose="020B0604020202020204"/>
                <a:cs typeface="Arial" panose="020B0604020202020204"/>
              </a:rPr>
              <a:t> </a:t>
            </a:r>
            <a:r>
              <a:rPr sz="900" spc="-15" dirty="0">
                <a:latin typeface="Noto Sans CJK HK"/>
                <a:cs typeface="Noto Sans CJK HK"/>
              </a:rPr>
              <a:t>使用锁放对马吕斯定律的精确结果</a:t>
            </a:r>
          </a:p>
        </p:txBody>
      </p:sp>
      <p:grpSp>
        <p:nvGrpSpPr>
          <p:cNvPr id="25" name="object 25"/>
          <p:cNvGrpSpPr/>
          <p:nvPr/>
        </p:nvGrpSpPr>
        <p:grpSpPr>
          <a:xfrm>
            <a:off x="0" y="3328111"/>
            <a:ext cx="4608195" cy="128270"/>
            <a:chOff x="0" y="3328111"/>
            <a:chExt cx="4608195" cy="128270"/>
          </a:xfrm>
        </p:grpSpPr>
        <p:sp>
          <p:nvSpPr>
            <p:cNvPr id="26" name="object 26"/>
            <p:cNvSpPr/>
            <p:nvPr/>
          </p:nvSpPr>
          <p:spPr>
            <a:xfrm>
              <a:off x="0" y="3328111"/>
              <a:ext cx="2304415" cy="128270"/>
            </a:xfrm>
            <a:custGeom>
              <a:avLst/>
              <a:gdLst/>
              <a:ahLst/>
              <a:cxnLst/>
              <a:rect l="l" t="t" r="r" b="b"/>
              <a:pathLst>
                <a:path w="2304415" h="128270">
                  <a:moveTo>
                    <a:pt x="2304008" y="0"/>
                  </a:moveTo>
                  <a:lnTo>
                    <a:pt x="1152004" y="0"/>
                  </a:lnTo>
                  <a:lnTo>
                    <a:pt x="0" y="0"/>
                  </a:lnTo>
                  <a:lnTo>
                    <a:pt x="0" y="127939"/>
                  </a:lnTo>
                  <a:lnTo>
                    <a:pt x="1152004" y="127939"/>
                  </a:lnTo>
                  <a:lnTo>
                    <a:pt x="2304008" y="127939"/>
                  </a:lnTo>
                  <a:lnTo>
                    <a:pt x="2304008" y="0"/>
                  </a:lnTo>
                  <a:close/>
                </a:path>
              </a:pathLst>
            </a:custGeom>
            <a:solidFill>
              <a:srgbClr val="000000"/>
            </a:solidFill>
          </p:spPr>
          <p:txBody>
            <a:bodyPr wrap="square" lIns="0" tIns="0" rIns="0" bIns="0" rtlCol="0"/>
            <a:lstStyle/>
            <a:p>
              <a:endParaRPr/>
            </a:p>
          </p:txBody>
        </p:sp>
        <p:sp>
          <p:nvSpPr>
            <p:cNvPr id="27" name="object 27"/>
            <p:cNvSpPr/>
            <p:nvPr/>
          </p:nvSpPr>
          <p:spPr>
            <a:xfrm>
              <a:off x="2303995" y="3328111"/>
              <a:ext cx="2304415" cy="128270"/>
            </a:xfrm>
            <a:custGeom>
              <a:avLst/>
              <a:gdLst/>
              <a:ahLst/>
              <a:cxnLst/>
              <a:rect l="l" t="t" r="r" b="b"/>
              <a:pathLst>
                <a:path w="2304415" h="128270">
                  <a:moveTo>
                    <a:pt x="2303996" y="0"/>
                  </a:moveTo>
                  <a:lnTo>
                    <a:pt x="1920024" y="0"/>
                  </a:lnTo>
                  <a:lnTo>
                    <a:pt x="0" y="0"/>
                  </a:lnTo>
                  <a:lnTo>
                    <a:pt x="0" y="127939"/>
                  </a:lnTo>
                  <a:lnTo>
                    <a:pt x="1920024" y="127939"/>
                  </a:lnTo>
                  <a:lnTo>
                    <a:pt x="2303996" y="127939"/>
                  </a:lnTo>
                  <a:lnTo>
                    <a:pt x="2303996" y="0"/>
                  </a:lnTo>
                  <a:close/>
                </a:path>
              </a:pathLst>
            </a:custGeom>
            <a:solidFill>
              <a:srgbClr val="005725"/>
            </a:solidFill>
          </p:spPr>
          <p:txBody>
            <a:bodyPr wrap="square" lIns="0" tIns="0" rIns="0" bIns="0" rtlCol="0"/>
            <a:lstStyle/>
            <a:p>
              <a:endParaRPr/>
            </a:p>
          </p:txBody>
        </p:sp>
      </p:grpSp>
      <p:sp>
        <p:nvSpPr>
          <p:cNvPr id="28" name="object 28"/>
          <p:cNvSpPr txBox="1">
            <a:spLocks noGrp="1"/>
          </p:cNvSpPr>
          <p:nvPr>
            <p:ph type="dt" sz="half" idx="6"/>
          </p:nvPr>
        </p:nvSpPr>
        <p:spPr>
          <a:prstGeom prst="rect">
            <a:avLst/>
          </a:prstGeom>
        </p:spPr>
        <p:txBody>
          <a:bodyPr vert="horz" wrap="square" lIns="0" tIns="10795" rIns="0" bIns="0" rtlCol="0">
            <a:spAutoFit/>
          </a:bodyPr>
          <a:lstStyle/>
          <a:p>
            <a:pPr marL="12700">
              <a:lnSpc>
                <a:spcPct val="100000"/>
              </a:lnSpc>
              <a:spcBef>
                <a:spcPts val="85"/>
              </a:spcBef>
            </a:pPr>
            <a:r>
              <a:rPr spc="25" dirty="0"/>
              <a:t>设计性实验  结题答辩</a:t>
            </a:r>
          </a:p>
        </p:txBody>
      </p:sp>
      <p:sp>
        <p:nvSpPr>
          <p:cNvPr id="29" name="object 29"/>
          <p:cNvSpPr txBox="1">
            <a:spLocks noGrp="1"/>
          </p:cNvSpPr>
          <p:nvPr>
            <p:ph type="ftr" sz="quarter" idx="5"/>
          </p:nvPr>
        </p:nvSpPr>
        <p:spPr>
          <a:prstGeom prst="rect">
            <a:avLst/>
          </a:prstGeom>
        </p:spPr>
        <p:txBody>
          <a:bodyPr vert="horz" wrap="square" lIns="0" tIns="5080" rIns="0" bIns="0" rtlCol="0">
            <a:spAutoFit/>
          </a:bodyPr>
          <a:lstStyle/>
          <a:p>
            <a:pPr marL="12700">
              <a:lnSpc>
                <a:spcPct val="100000"/>
              </a:lnSpc>
              <a:spcBef>
                <a:spcPts val="40"/>
              </a:spcBef>
            </a:pPr>
            <a:r>
              <a:rPr dirty="0"/>
              <a:t>2nd</a:t>
            </a:r>
            <a:r>
              <a:rPr spc="-35" dirty="0"/>
              <a:t> </a:t>
            </a:r>
            <a:r>
              <a:rPr dirty="0"/>
              <a:t>July</a:t>
            </a:r>
            <a:r>
              <a:rPr spc="-30" dirty="0"/>
              <a:t> </a:t>
            </a:r>
            <a:r>
              <a:rPr spc="-20" dirty="0"/>
              <a:t>2024</a:t>
            </a:r>
          </a:p>
        </p:txBody>
      </p:sp>
      <p:sp>
        <p:nvSpPr>
          <p:cNvPr id="30" name="object 30"/>
          <p:cNvSpPr txBox="1"/>
          <p:nvPr/>
        </p:nvSpPr>
        <p:spPr>
          <a:xfrm>
            <a:off x="2719908" y="3329735"/>
            <a:ext cx="1088390" cy="120650"/>
          </a:xfrm>
          <a:prstGeom prst="rect">
            <a:avLst/>
          </a:prstGeom>
        </p:spPr>
        <p:txBody>
          <a:bodyPr vert="horz" wrap="square" lIns="0" tIns="10795" rIns="0" bIns="0" rtlCol="0">
            <a:spAutoFit/>
          </a:bodyPr>
          <a:lstStyle/>
          <a:p>
            <a:pPr marL="12700">
              <a:lnSpc>
                <a:spcPct val="100000"/>
              </a:lnSpc>
              <a:spcBef>
                <a:spcPts val="85"/>
              </a:spcBef>
            </a:pPr>
            <a:r>
              <a:rPr sz="600" spc="-15" dirty="0">
                <a:solidFill>
                  <a:srgbClr val="FFFFFF"/>
                </a:solidFill>
                <a:latin typeface="Noto Sans CJK HK"/>
                <a:cs typeface="Noto Sans CJK HK"/>
                <a:hlinkClick r:id="rId13" action="ppaction://hlinksldjump"/>
              </a:rPr>
              <a:t>基于锁相放大器的弱光信号探测</a:t>
            </a:r>
            <a:endParaRPr sz="600">
              <a:latin typeface="Noto Sans CJK HK"/>
              <a:cs typeface="Noto Sans CJK HK"/>
            </a:endParaRPr>
          </a:p>
        </p:txBody>
      </p:sp>
      <p:sp>
        <p:nvSpPr>
          <p:cNvPr id="31" name="object 31"/>
          <p:cNvSpPr txBox="1">
            <a:spLocks noGrp="1"/>
          </p:cNvSpPr>
          <p:nvPr>
            <p:ph type="sldNum" sz="quarter" idx="7"/>
          </p:nvPr>
        </p:nvSpPr>
        <p:spPr>
          <a:xfrm>
            <a:off x="4259008" y="3335256"/>
            <a:ext cx="283210" cy="97155"/>
          </a:xfrm>
          <a:prstGeom prst="rect">
            <a:avLst/>
          </a:prstGeom>
        </p:spPr>
        <p:txBody>
          <a:bodyPr vert="horz" wrap="square" lIns="0" tIns="5080" rIns="0" bIns="0" rtlCol="0">
            <a:spAutoFit/>
          </a:bodyPr>
          <a:lstStyle/>
          <a:p>
            <a:pPr marL="37465">
              <a:lnSpc>
                <a:spcPct val="100000"/>
              </a:lnSpc>
              <a:spcBef>
                <a:spcPts val="40"/>
              </a:spcBef>
            </a:pPr>
            <a:r>
              <a:rPr lang="en-US" dirty="0"/>
              <a:t>21 </a:t>
            </a:r>
            <a:r>
              <a:rPr dirty="0"/>
              <a:t>/</a:t>
            </a:r>
            <a:r>
              <a:rPr spc="-10" dirty="0"/>
              <a:t> </a:t>
            </a:r>
            <a:r>
              <a:rPr lang="en-US" spc="-10" dirty="0"/>
              <a:t>33</a:t>
            </a:r>
          </a:p>
        </p:txBody>
      </p:sp>
      <mc:AlternateContent xmlns:mc="http://schemas.openxmlformats.org/markup-compatibility/2006" xmlns:a14="http://schemas.microsoft.com/office/drawing/2010/main">
        <mc:Choice Requires="a14">
          <p:sp>
            <p:nvSpPr>
              <p:cNvPr id="32" name="文本框 31"/>
              <p:cNvSpPr txBox="1"/>
              <p:nvPr/>
            </p:nvSpPr>
            <p:spPr>
              <a:xfrm>
                <a:off x="2609850" y="1501775"/>
                <a:ext cx="2008505" cy="1385570"/>
              </a:xfrm>
              <a:prstGeom prst="rect">
                <a:avLst/>
              </a:prstGeom>
              <a:noFill/>
            </p:spPr>
            <p:txBody>
              <a:bodyPr wrap="square" rtlCol="0">
                <a:noAutofit/>
              </a:bodyPr>
              <a:lstStyle/>
              <a:p>
                <a:r>
                  <a:rPr kumimoji="0" sz="1100" b="1" i="0" u="none" strike="noStrike" kern="0" cap="none" spc="-25" normalizeH="0" baseline="0" noProof="1">
                    <a:latin typeface="Noto Sans CJK HK"/>
                    <a:ea typeface="Arial" panose="020B0604020202020204" pitchFamily="34" charset="0"/>
                    <a:cs typeface="Noto Sans CJK HK"/>
                  </a:rPr>
                  <a:t>结果：</a:t>
                </a:r>
              </a:p>
              <a:p>
                <a:pPr algn="ctr"/>
                <a14:m>
                  <m:oMath xmlns:m="http://schemas.openxmlformats.org/officeDocument/2006/math">
                    <m:sSup>
                      <m:sSupPr>
                        <m:ctrlPr>
                          <a:rPr kumimoji="0" lang="en-US" altLang="en-US" sz="1100" b="1" i="1" u="none" strike="noStrike" kern="0" cap="none" spc="-25" normalizeH="0" baseline="0" noProof="1" dirty="0" smtClean="0">
                            <a:latin typeface="Cambria Math" panose="02040503050406030204" pitchFamily="18" charset="0"/>
                            <a:ea typeface="Arial" panose="020B0604020202020204" pitchFamily="34" charset="0"/>
                            <a:cs typeface="Cambria Math" panose="02040503050406030204" pitchFamily="18" charset="0"/>
                          </a:rPr>
                        </m:ctrlPr>
                      </m:sSupPr>
                      <m:e>
                        <m:r>
                          <m:rPr>
                            <m:brk/>
                          </m:rPr>
                          <a:rPr kumimoji="0" lang="en-US" altLang="en-US" sz="1100" b="1" i="1" u="none" strike="noStrike" kern="0" cap="none" spc="-25" normalizeH="0" baseline="0" noProof="1" dirty="0">
                            <a:latin typeface="Cambria Math" panose="02040503050406030204" pitchFamily="18" charset="0"/>
                            <a:ea typeface="Arial" panose="020B0604020202020204" pitchFamily="34" charset="0"/>
                            <a:cs typeface="Cambria Math" panose="02040503050406030204" pitchFamily="18" charset="0"/>
                          </a:rPr>
                          <m:t>𝑹</m:t>
                        </m:r>
                      </m:e>
                      <m:sup>
                        <m:r>
                          <m:rPr>
                            <m:brk/>
                          </m:rPr>
                          <a:rPr kumimoji="0" lang="en-US" altLang="en-US" sz="1100" b="1" i="1" u="none" strike="noStrike" kern="0" cap="none" spc="-25" normalizeH="0" baseline="0" noProof="1" dirty="0">
                            <a:latin typeface="Cambria Math" panose="02040503050406030204" pitchFamily="18" charset="0"/>
                            <a:ea typeface="Arial" panose="020B0604020202020204" pitchFamily="34" charset="0"/>
                            <a:cs typeface="Cambria Math" panose="02040503050406030204" pitchFamily="18" charset="0"/>
                          </a:rPr>
                          <m:t>𝟐</m:t>
                        </m:r>
                      </m:sup>
                    </m:sSup>
                  </m:oMath>
                </a14:m>
                <a:r>
                  <a:rPr kumimoji="0" lang="en-US" altLang="en-US" sz="1100" b="1" u="none" strike="noStrike" kern="0" cap="none" spc="-25" normalizeH="0" baseline="0" noProof="1">
                    <a:ea typeface="Arial" panose="020B0604020202020204" pitchFamily="34" charset="0"/>
                    <a:cs typeface="Cambria Math" panose="02040503050406030204" pitchFamily="18" charset="0"/>
                  </a:rPr>
                  <a:t> </a:t>
                </a:r>
                <a14:m>
                  <m:oMath xmlns:m="http://schemas.openxmlformats.org/officeDocument/2006/math">
                    <m:r>
                      <m:rPr>
                        <m:brk/>
                      </m:rPr>
                      <a:rPr kumimoji="0" lang="en-US" altLang="en-US" sz="1100" b="1" i="1" u="none" strike="noStrike" kern="0" cap="none" spc="-25" normalizeH="0" baseline="0" noProof="1" dirty="0">
                        <a:latin typeface="Cambria Math" panose="02040503050406030204" pitchFamily="18" charset="0"/>
                        <a:ea typeface="Arial" panose="020B0604020202020204" pitchFamily="34" charset="0"/>
                        <a:cs typeface="Cambria Math" panose="02040503050406030204" pitchFamily="18" charset="0"/>
                      </a:rPr>
                      <m:t>=</m:t>
                    </m:r>
                    <m:r>
                      <a:rPr kumimoji="0" lang="en-US" altLang="en-US" sz="1100" b="1" i="1" u="none" strike="noStrike" kern="0" cap="none" spc="-25" normalizeH="0" baseline="0" noProof="1" dirty="0">
                        <a:latin typeface="Cambria Math" panose="02040503050406030204" pitchFamily="18" charset="0"/>
                        <a:ea typeface="Arial" panose="020B0604020202020204" pitchFamily="34" charset="0"/>
                        <a:cs typeface="Cambria Math" panose="02040503050406030204" pitchFamily="18" charset="0"/>
                      </a:rPr>
                      <m:t> </m:t>
                    </m:r>
                    <m:r>
                      <m:rPr>
                        <m:brk/>
                      </m:rPr>
                      <a:rPr kumimoji="0" lang="en-US" altLang="en-US" sz="1100" b="1" i="1" u="none" strike="noStrike" kern="0" cap="none" spc="-25" normalizeH="0" baseline="0" noProof="1" dirty="0">
                        <a:latin typeface="Cambria Math" panose="02040503050406030204" pitchFamily="18" charset="0"/>
                        <a:ea typeface="Arial" panose="020B0604020202020204" pitchFamily="34" charset="0"/>
                        <a:cs typeface="Cambria Math" panose="02040503050406030204" pitchFamily="18" charset="0"/>
                      </a:rPr>
                      <m:t>𝟎</m:t>
                    </m:r>
                    <m:r>
                      <a:rPr kumimoji="0" lang="en-US" altLang="en-US" sz="1100" b="1" i="1" u="none" strike="noStrike" kern="0" cap="none" spc="-25" normalizeH="0" baseline="0" noProof="1" dirty="0">
                        <a:latin typeface="Cambria Math" panose="02040503050406030204" pitchFamily="18" charset="0"/>
                        <a:ea typeface="Arial" panose="020B0604020202020204" pitchFamily="34" charset="0"/>
                        <a:cs typeface="Cambria Math" panose="02040503050406030204" pitchFamily="18" charset="0"/>
                      </a:rPr>
                      <m:t>.</m:t>
                    </m:r>
                    <m:r>
                      <a:rPr kumimoji="0" lang="en-US" altLang="en-US" sz="1100" b="1" i="1" u="none" strike="noStrike" kern="0" cap="none" spc="-25" normalizeH="0" baseline="0" noProof="1" dirty="0">
                        <a:latin typeface="Cambria Math" panose="02040503050406030204" pitchFamily="18" charset="0"/>
                        <a:ea typeface="Arial" panose="020B0604020202020204" pitchFamily="34" charset="0"/>
                        <a:cs typeface="Cambria Math" panose="02040503050406030204" pitchFamily="18" charset="0"/>
                      </a:rPr>
                      <m:t>𝟗𝟗𝟗𝟎𝟐</m:t>
                    </m:r>
                  </m:oMath>
                </a14:m>
                <a:endParaRPr kumimoji="0" lang="en-US" altLang="en-US" sz="1100" b="1" i="1" u="none" strike="noStrike" kern="0" cap="none" spc="-25" normalizeH="0" baseline="0" noProof="1">
                  <a:latin typeface="Cambria Math" panose="02040503050406030204" pitchFamily="18" charset="0"/>
                  <a:ea typeface="Arial" panose="020B0604020202020204" pitchFamily="34" charset="0"/>
                  <a:cs typeface="Cambria Math" panose="02040503050406030204" pitchFamily="18" charset="0"/>
                </a:endParaRPr>
              </a:p>
              <a:p>
                <a:endParaRPr kumimoji="0" lang="en-US" altLang="en-US" sz="1100" b="0" i="1" u="none" strike="noStrike" kern="0" cap="none" spc="-25" normalizeH="0" baseline="0" noProof="1">
                  <a:latin typeface="Cambria Math" panose="02040503050406030204" pitchFamily="18" charset="0"/>
                  <a:ea typeface="Arial" panose="020B0604020202020204" pitchFamily="34" charset="0"/>
                  <a:cs typeface="Cambria Math" panose="02040503050406030204" pitchFamily="18" charset="0"/>
                </a:endParaRPr>
              </a:p>
              <a:p>
                <a:r>
                  <a:rPr kumimoji="0" lang="zh-CN" altLang="en-US" sz="1100" b="1" i="0" u="none" strike="noStrike" kern="0" cap="none" spc="-25" normalizeH="0" baseline="0" noProof="1">
                    <a:latin typeface="Noto Sans CJK HK"/>
                    <a:ea typeface="Arial" panose="020B0604020202020204" pitchFamily="34" charset="0"/>
                    <a:cs typeface="Noto Sans CJK HK"/>
                  </a:rPr>
                  <a:t>分析：</a:t>
                </a:r>
              </a:p>
              <a:p>
                <a:endParaRPr kumimoji="0" lang="zh-CN" altLang="en-US" sz="1100" b="0" i="0" u="none" strike="noStrike" kern="0" cap="none" spc="-25" normalizeH="0" baseline="0" noProof="1">
                  <a:latin typeface="Noto Sans CJK HK"/>
                  <a:ea typeface="Arial" panose="020B0604020202020204" pitchFamily="34" charset="0"/>
                  <a:cs typeface="Noto Sans CJK HK"/>
                </a:endParaRPr>
              </a:p>
              <a:p>
                <a:pPr marL="171450" indent="-171450">
                  <a:buFont typeface="Arial" panose="020B0604020202020204" pitchFamily="34" charset="0"/>
                  <a:buChar char="•"/>
                </a:pPr>
                <a:r>
                  <a:rPr kumimoji="0" lang="zh-CN" altLang="en-US" sz="1100" b="0" i="0" u="none" strike="noStrike" kern="0" cap="none" spc="-25" normalizeH="0" baseline="0" noProof="1">
                    <a:solidFill>
                      <a:srgbClr val="FF0000"/>
                    </a:solidFill>
                    <a:latin typeface="Noto Sans CJK HK"/>
                    <a:ea typeface="Arial" panose="020B0604020202020204" pitchFamily="34" charset="0"/>
                    <a:cs typeface="Noto Sans CJK HK"/>
                  </a:rPr>
                  <a:t>能够很好地验证马吕斯定律</a:t>
                </a:r>
                <a:endParaRPr kumimoji="0" lang="zh-CN" altLang="en-US" sz="1100" b="0" i="0" u="none" strike="noStrike" kern="0" cap="none" spc="-25" normalizeH="0" baseline="0" noProof="1">
                  <a:latin typeface="Noto Sans CJK HK"/>
                  <a:ea typeface="Arial" panose="020B0604020202020204" pitchFamily="34" charset="0"/>
                  <a:cs typeface="Noto Sans CJK HK"/>
                </a:endParaRPr>
              </a:p>
              <a:p>
                <a:pPr marL="171450" indent="-171450">
                  <a:buFont typeface="Arial" panose="020B0604020202020204" pitchFamily="34" charset="0"/>
                  <a:buChar char="•"/>
                </a:pPr>
                <a:endParaRPr kumimoji="0" lang="zh-CN" altLang="en-US" sz="1100" b="0" i="0" u="none" strike="noStrike" kern="0" cap="none" spc="-25" normalizeH="0" baseline="0" noProof="1">
                  <a:latin typeface="Noto Sans CJK HK"/>
                  <a:ea typeface="Arial" panose="020B0604020202020204" pitchFamily="34" charset="0"/>
                  <a:cs typeface="Noto Sans CJK HK"/>
                </a:endParaRPr>
              </a:p>
            </p:txBody>
          </p:sp>
        </mc:Choice>
        <mc:Fallback xmlns="">
          <p:sp>
            <p:nvSpPr>
              <p:cNvPr id="32" name="文本框 31"/>
              <p:cNvSpPr txBox="1">
                <a:spLocks noRot="1" noChangeAspect="1" noMove="1" noResize="1" noEditPoints="1" noAdjustHandles="1" noChangeArrowheads="1" noChangeShapeType="1" noTextEdit="1"/>
              </p:cNvSpPr>
              <p:nvPr/>
            </p:nvSpPr>
            <p:spPr>
              <a:xfrm>
                <a:off x="2609850" y="1501775"/>
                <a:ext cx="2008505" cy="1385570"/>
              </a:xfrm>
              <a:prstGeom prst="rect">
                <a:avLst/>
              </a:prstGeom>
              <a:blipFill rotWithShape="1">
                <a:blip r:embed="rId14"/>
                <a:stretch>
                  <a:fillRect/>
                </a:stretch>
              </a:blipFill>
            </p:spPr>
            <p:txBody>
              <a:bodyPr/>
              <a:lstStyle/>
              <a:p>
                <a:r>
                  <a:rPr lang="zh-CN" altLang="en-US">
                    <a:noFill/>
                  </a:rPr>
                  <a:t> </a:t>
                </a:r>
              </a:p>
            </p:txBody>
          </p:sp>
        </mc:Fallback>
      </mc:AlternateContent>
    </p:spTree>
  </p:cSld>
  <p:clrMapOvr>
    <a:masterClrMapping/>
  </p:clrMapOvr>
  <p:transition>
    <p:cu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5300" y="-11729"/>
            <a:ext cx="329565" cy="116839"/>
          </a:xfrm>
          <a:prstGeom prst="rect">
            <a:avLst/>
          </a:prstGeom>
        </p:spPr>
        <p:txBody>
          <a:bodyPr vert="horz" wrap="square" lIns="0" tIns="12065" rIns="0" bIns="0" rtlCol="0">
            <a:spAutoFit/>
          </a:bodyPr>
          <a:lstStyle/>
          <a:p>
            <a:pPr marL="12700">
              <a:lnSpc>
                <a:spcPct val="100000"/>
              </a:lnSpc>
              <a:spcBef>
                <a:spcPts val="95"/>
              </a:spcBef>
            </a:pPr>
            <a:r>
              <a:rPr sz="600" spc="-20" dirty="0">
                <a:solidFill>
                  <a:srgbClr val="7F7F7F"/>
                </a:solidFill>
                <a:latin typeface="Noto Sans CJK HK"/>
                <a:cs typeface="Noto Sans CJK HK"/>
                <a:hlinkClick r:id="rId2" action="ppaction://hlinksldjump"/>
              </a:rPr>
              <a:t>实验背景</a:t>
            </a:r>
            <a:endParaRPr sz="600">
              <a:latin typeface="Noto Sans CJK HK"/>
              <a:cs typeface="Noto Sans CJK HK"/>
            </a:endParaRPr>
          </a:p>
        </p:txBody>
      </p:sp>
      <p:pic>
        <p:nvPicPr>
          <p:cNvPr id="3" name="object 3"/>
          <p:cNvPicPr/>
          <p:nvPr/>
        </p:nvPicPr>
        <p:blipFill>
          <a:blip r:embed="rId3" cstate="print"/>
          <a:stretch>
            <a:fillRect/>
          </a:stretch>
        </p:blipFill>
        <p:spPr>
          <a:xfrm>
            <a:off x="840000" y="103148"/>
            <a:ext cx="242662" cy="87862"/>
          </a:xfrm>
          <a:prstGeom prst="rect">
            <a:avLst/>
          </a:prstGeom>
        </p:spPr>
      </p:pic>
      <p:sp>
        <p:nvSpPr>
          <p:cNvPr id="4" name="object 4"/>
          <p:cNvSpPr txBox="1"/>
          <p:nvPr/>
        </p:nvSpPr>
        <p:spPr>
          <a:xfrm>
            <a:off x="817181" y="-11729"/>
            <a:ext cx="329565" cy="116839"/>
          </a:xfrm>
          <a:prstGeom prst="rect">
            <a:avLst/>
          </a:prstGeom>
        </p:spPr>
        <p:txBody>
          <a:bodyPr vert="horz" wrap="square" lIns="0" tIns="12065" rIns="0" bIns="0" rtlCol="0">
            <a:spAutoFit/>
          </a:bodyPr>
          <a:lstStyle/>
          <a:p>
            <a:pPr marL="12700">
              <a:lnSpc>
                <a:spcPct val="100000"/>
              </a:lnSpc>
              <a:spcBef>
                <a:spcPts val="95"/>
              </a:spcBef>
            </a:pPr>
            <a:r>
              <a:rPr sz="600" spc="-20" dirty="0">
                <a:solidFill>
                  <a:srgbClr val="7F7F7F"/>
                </a:solidFill>
                <a:latin typeface="Noto Sans CJK HK"/>
                <a:cs typeface="Noto Sans CJK HK"/>
                <a:hlinkClick r:id="rId4" action="ppaction://hlinksldjump"/>
              </a:rPr>
              <a:t>实验原理</a:t>
            </a:r>
            <a:endParaRPr sz="600">
              <a:latin typeface="Noto Sans CJK HK"/>
              <a:cs typeface="Noto Sans CJK HK"/>
            </a:endParaRPr>
          </a:p>
        </p:txBody>
      </p:sp>
      <p:pic>
        <p:nvPicPr>
          <p:cNvPr id="5" name="object 5"/>
          <p:cNvPicPr/>
          <p:nvPr/>
        </p:nvPicPr>
        <p:blipFill>
          <a:blip r:embed="rId5" cstate="print"/>
          <a:stretch>
            <a:fillRect/>
          </a:stretch>
        </p:blipFill>
        <p:spPr>
          <a:xfrm>
            <a:off x="1561880" y="103148"/>
            <a:ext cx="192256" cy="181474"/>
          </a:xfrm>
          <a:prstGeom prst="rect">
            <a:avLst/>
          </a:prstGeom>
        </p:spPr>
      </p:pic>
      <p:sp>
        <p:nvSpPr>
          <p:cNvPr id="6" name="object 6"/>
          <p:cNvSpPr txBox="1"/>
          <p:nvPr/>
        </p:nvSpPr>
        <p:spPr>
          <a:xfrm>
            <a:off x="1539062" y="-11729"/>
            <a:ext cx="329565" cy="116839"/>
          </a:xfrm>
          <a:prstGeom prst="rect">
            <a:avLst/>
          </a:prstGeom>
        </p:spPr>
        <p:txBody>
          <a:bodyPr vert="horz" wrap="square" lIns="0" tIns="12065" rIns="0" bIns="0" rtlCol="0">
            <a:spAutoFit/>
          </a:bodyPr>
          <a:lstStyle/>
          <a:p>
            <a:pPr marL="12700">
              <a:lnSpc>
                <a:spcPct val="100000"/>
              </a:lnSpc>
              <a:spcBef>
                <a:spcPts val="95"/>
              </a:spcBef>
            </a:pPr>
            <a:r>
              <a:rPr sz="600" spc="-20" dirty="0">
                <a:solidFill>
                  <a:srgbClr val="FFFFFF"/>
                </a:solidFill>
                <a:latin typeface="Noto Sans CJK HK"/>
                <a:cs typeface="Noto Sans CJK HK"/>
                <a:hlinkClick r:id="rId6" action="ppaction://hlinksldjump"/>
              </a:rPr>
              <a:t>实验方案</a:t>
            </a:r>
            <a:endParaRPr sz="600">
              <a:latin typeface="Noto Sans CJK HK"/>
              <a:cs typeface="Noto Sans CJK HK"/>
            </a:endParaRPr>
          </a:p>
        </p:txBody>
      </p:sp>
      <p:grpSp>
        <p:nvGrpSpPr>
          <p:cNvPr id="7" name="object 7"/>
          <p:cNvGrpSpPr/>
          <p:nvPr/>
        </p:nvGrpSpPr>
        <p:grpSpPr>
          <a:xfrm>
            <a:off x="2283752" y="103139"/>
            <a:ext cx="41275" cy="88265"/>
            <a:chOff x="2283752" y="103139"/>
            <a:chExt cx="41275" cy="88265"/>
          </a:xfrm>
        </p:grpSpPr>
        <p:sp>
          <p:nvSpPr>
            <p:cNvPr id="8" name="object 8"/>
            <p:cNvSpPr/>
            <p:nvPr/>
          </p:nvSpPr>
          <p:spPr>
            <a:xfrm>
              <a:off x="2286292" y="105679"/>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7F7F"/>
              </a:solidFill>
            </a:ln>
          </p:spPr>
          <p:txBody>
            <a:bodyPr wrap="square" lIns="0" tIns="0" rIns="0" bIns="0" rtlCol="0"/>
            <a:lstStyle/>
            <a:p>
              <a:endParaRPr/>
            </a:p>
          </p:txBody>
        </p:sp>
        <p:sp>
          <p:nvSpPr>
            <p:cNvPr id="9" name="object 9"/>
            <p:cNvSpPr/>
            <p:nvPr/>
          </p:nvSpPr>
          <p:spPr>
            <a:xfrm>
              <a:off x="2286292" y="152478"/>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7F7F"/>
              </a:solidFill>
            </a:ln>
          </p:spPr>
          <p:txBody>
            <a:bodyPr wrap="square" lIns="0" tIns="0" rIns="0" bIns="0" rtlCol="0"/>
            <a:lstStyle/>
            <a:p>
              <a:endParaRPr/>
            </a:p>
          </p:txBody>
        </p:sp>
      </p:grpSp>
      <p:sp>
        <p:nvSpPr>
          <p:cNvPr id="10" name="object 10"/>
          <p:cNvSpPr txBox="1"/>
          <p:nvPr/>
        </p:nvSpPr>
        <p:spPr>
          <a:xfrm>
            <a:off x="2260930" y="-11729"/>
            <a:ext cx="329565" cy="116839"/>
          </a:xfrm>
          <a:prstGeom prst="rect">
            <a:avLst/>
          </a:prstGeom>
        </p:spPr>
        <p:txBody>
          <a:bodyPr vert="horz" wrap="square" lIns="0" tIns="12065" rIns="0" bIns="0" rtlCol="0">
            <a:spAutoFit/>
          </a:bodyPr>
          <a:lstStyle/>
          <a:p>
            <a:pPr marL="12700">
              <a:lnSpc>
                <a:spcPct val="100000"/>
              </a:lnSpc>
              <a:spcBef>
                <a:spcPts val="95"/>
              </a:spcBef>
            </a:pPr>
            <a:r>
              <a:rPr sz="600" spc="-20" dirty="0">
                <a:solidFill>
                  <a:srgbClr val="7F7F7F"/>
                </a:solidFill>
                <a:latin typeface="Noto Sans CJK HK"/>
                <a:cs typeface="Noto Sans CJK HK"/>
                <a:hlinkClick r:id="rId7" action="ppaction://hlinksldjump"/>
              </a:rPr>
              <a:t>总结展望</a:t>
            </a:r>
            <a:endParaRPr sz="600">
              <a:latin typeface="Noto Sans CJK HK"/>
              <a:cs typeface="Noto Sans CJK HK"/>
            </a:endParaRPr>
          </a:p>
        </p:txBody>
      </p:sp>
      <p:grpSp>
        <p:nvGrpSpPr>
          <p:cNvPr id="11" name="object 11"/>
          <p:cNvGrpSpPr/>
          <p:nvPr/>
        </p:nvGrpSpPr>
        <p:grpSpPr>
          <a:xfrm>
            <a:off x="3005620" y="103139"/>
            <a:ext cx="243204" cy="41275"/>
            <a:chOff x="3005620" y="103139"/>
            <a:chExt cx="243204" cy="41275"/>
          </a:xfrm>
        </p:grpSpPr>
        <p:sp>
          <p:nvSpPr>
            <p:cNvPr id="12" name="object 12"/>
            <p:cNvSpPr/>
            <p:nvPr/>
          </p:nvSpPr>
          <p:spPr>
            <a:xfrm>
              <a:off x="3008160" y="105679"/>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7F7F"/>
              </a:solidFill>
            </a:ln>
          </p:spPr>
          <p:txBody>
            <a:bodyPr wrap="square" lIns="0" tIns="0" rIns="0" bIns="0" rtlCol="0"/>
            <a:lstStyle/>
            <a:p>
              <a:endParaRPr/>
            </a:p>
          </p:txBody>
        </p:sp>
        <p:sp>
          <p:nvSpPr>
            <p:cNvPr id="13" name="object 13"/>
            <p:cNvSpPr/>
            <p:nvPr/>
          </p:nvSpPr>
          <p:spPr>
            <a:xfrm>
              <a:off x="3058566" y="105679"/>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7F7F"/>
              </a:solidFill>
            </a:ln>
          </p:spPr>
          <p:txBody>
            <a:bodyPr wrap="square" lIns="0" tIns="0" rIns="0" bIns="0" rtlCol="0"/>
            <a:lstStyle/>
            <a:p>
              <a:endParaRPr/>
            </a:p>
          </p:txBody>
        </p:sp>
        <p:sp>
          <p:nvSpPr>
            <p:cNvPr id="14" name="object 14"/>
            <p:cNvSpPr/>
            <p:nvPr/>
          </p:nvSpPr>
          <p:spPr>
            <a:xfrm>
              <a:off x="3108959" y="105679"/>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7F7F"/>
              </a:solidFill>
            </a:ln>
          </p:spPr>
          <p:txBody>
            <a:bodyPr wrap="square" lIns="0" tIns="0" rIns="0" bIns="0" rtlCol="0"/>
            <a:lstStyle/>
            <a:p>
              <a:endParaRPr/>
            </a:p>
          </p:txBody>
        </p:sp>
        <p:sp>
          <p:nvSpPr>
            <p:cNvPr id="15" name="object 15"/>
            <p:cNvSpPr/>
            <p:nvPr/>
          </p:nvSpPr>
          <p:spPr>
            <a:xfrm>
              <a:off x="3159366" y="105679"/>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7F7F"/>
              </a:solidFill>
            </a:ln>
          </p:spPr>
          <p:txBody>
            <a:bodyPr wrap="square" lIns="0" tIns="0" rIns="0" bIns="0" rtlCol="0"/>
            <a:lstStyle/>
            <a:p>
              <a:endParaRPr/>
            </a:p>
          </p:txBody>
        </p:sp>
        <p:sp>
          <p:nvSpPr>
            <p:cNvPr id="16" name="object 16"/>
            <p:cNvSpPr/>
            <p:nvPr/>
          </p:nvSpPr>
          <p:spPr>
            <a:xfrm>
              <a:off x="3209759" y="105679"/>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7F7F"/>
              </a:solidFill>
            </a:ln>
          </p:spPr>
          <p:txBody>
            <a:bodyPr wrap="square" lIns="0" tIns="0" rIns="0" bIns="0" rtlCol="0"/>
            <a:lstStyle/>
            <a:p>
              <a:endParaRPr/>
            </a:p>
          </p:txBody>
        </p:sp>
      </p:grpSp>
      <p:sp>
        <p:nvSpPr>
          <p:cNvPr id="17" name="object 17"/>
          <p:cNvSpPr txBox="1"/>
          <p:nvPr/>
        </p:nvSpPr>
        <p:spPr>
          <a:xfrm>
            <a:off x="2982810" y="-11729"/>
            <a:ext cx="177800" cy="116839"/>
          </a:xfrm>
          <a:prstGeom prst="rect">
            <a:avLst/>
          </a:prstGeom>
        </p:spPr>
        <p:txBody>
          <a:bodyPr vert="horz" wrap="square" lIns="0" tIns="12065" rIns="0" bIns="0" rtlCol="0">
            <a:spAutoFit/>
          </a:bodyPr>
          <a:lstStyle/>
          <a:p>
            <a:pPr marL="12700">
              <a:lnSpc>
                <a:spcPct val="100000"/>
              </a:lnSpc>
              <a:spcBef>
                <a:spcPts val="95"/>
              </a:spcBef>
            </a:pPr>
            <a:r>
              <a:rPr sz="600" spc="-30" dirty="0">
                <a:solidFill>
                  <a:srgbClr val="7F7F7F"/>
                </a:solidFill>
                <a:latin typeface="Noto Sans CJK HK"/>
                <a:cs typeface="Noto Sans CJK HK"/>
                <a:hlinkClick r:id="rId8" action="ppaction://hlinksldjump"/>
              </a:rPr>
              <a:t>附录</a:t>
            </a:r>
            <a:endParaRPr sz="600">
              <a:latin typeface="Noto Sans CJK HK"/>
              <a:cs typeface="Noto Sans CJK HK"/>
            </a:endParaRPr>
          </a:p>
        </p:txBody>
      </p:sp>
      <p:grpSp>
        <p:nvGrpSpPr>
          <p:cNvPr id="18" name="object 18"/>
          <p:cNvGrpSpPr/>
          <p:nvPr/>
        </p:nvGrpSpPr>
        <p:grpSpPr>
          <a:xfrm>
            <a:off x="0" y="50"/>
            <a:ext cx="4608195" cy="548640"/>
            <a:chOff x="0" y="50"/>
            <a:chExt cx="4608195" cy="548640"/>
          </a:xfrm>
        </p:grpSpPr>
        <p:pic>
          <p:nvPicPr>
            <p:cNvPr id="19" name="object 19"/>
            <p:cNvPicPr/>
            <p:nvPr/>
          </p:nvPicPr>
          <p:blipFill>
            <a:blip r:embed="rId9" cstate="print"/>
            <a:stretch>
              <a:fillRect/>
            </a:stretch>
          </p:blipFill>
          <p:spPr>
            <a:xfrm>
              <a:off x="3317760" y="50"/>
              <a:ext cx="921588" cy="297713"/>
            </a:xfrm>
            <a:prstGeom prst="rect">
              <a:avLst/>
            </a:prstGeom>
          </p:spPr>
        </p:pic>
        <p:pic>
          <p:nvPicPr>
            <p:cNvPr id="20" name="object 20"/>
            <p:cNvPicPr/>
            <p:nvPr/>
          </p:nvPicPr>
          <p:blipFill>
            <a:blip r:embed="rId10" cstate="print"/>
            <a:stretch>
              <a:fillRect/>
            </a:stretch>
          </p:blipFill>
          <p:spPr>
            <a:xfrm>
              <a:off x="4239348" y="50"/>
              <a:ext cx="368642" cy="297713"/>
            </a:xfrm>
            <a:prstGeom prst="rect">
              <a:avLst/>
            </a:prstGeom>
          </p:spPr>
        </p:pic>
        <p:pic>
          <p:nvPicPr>
            <p:cNvPr id="21" name="object 21"/>
            <p:cNvPicPr/>
            <p:nvPr/>
          </p:nvPicPr>
          <p:blipFill>
            <a:blip r:embed="rId11" cstate="print"/>
            <a:stretch>
              <a:fillRect/>
            </a:stretch>
          </p:blipFill>
          <p:spPr>
            <a:xfrm>
              <a:off x="0" y="297751"/>
              <a:ext cx="4604410" cy="250520"/>
            </a:xfrm>
            <a:prstGeom prst="rect">
              <a:avLst/>
            </a:prstGeom>
          </p:spPr>
        </p:pic>
      </p:grpSp>
      <p:sp>
        <p:nvSpPr>
          <p:cNvPr id="22" name="object 22"/>
          <p:cNvSpPr txBox="1"/>
          <p:nvPr/>
        </p:nvSpPr>
        <p:spPr>
          <a:xfrm>
            <a:off x="188379" y="285048"/>
            <a:ext cx="1118870" cy="244475"/>
          </a:xfrm>
          <a:prstGeom prst="rect">
            <a:avLst/>
          </a:prstGeom>
        </p:spPr>
        <p:txBody>
          <a:bodyPr vert="horz" wrap="square" lIns="0" tIns="17145" rIns="0" bIns="0" rtlCol="0">
            <a:spAutoFit/>
          </a:bodyPr>
          <a:lstStyle/>
          <a:p>
            <a:pPr marL="12700">
              <a:lnSpc>
                <a:spcPct val="100000"/>
              </a:lnSpc>
              <a:spcBef>
                <a:spcPts val="135"/>
              </a:spcBef>
            </a:pPr>
            <a:r>
              <a:rPr sz="1400" spc="-10" dirty="0">
                <a:solidFill>
                  <a:srgbClr val="FFFFFF"/>
                </a:solidFill>
                <a:latin typeface="Noto Sans CJK HK"/>
                <a:cs typeface="Noto Sans CJK HK"/>
              </a:rPr>
              <a:t>光电转换关系</a:t>
            </a:r>
            <a:endParaRPr sz="1400">
              <a:latin typeface="Noto Sans CJK HK"/>
              <a:cs typeface="Noto Sans CJK HK"/>
            </a:endParaRPr>
          </a:p>
        </p:txBody>
      </p:sp>
      <p:sp>
        <p:nvSpPr>
          <p:cNvPr id="23" name="object 23"/>
          <p:cNvSpPr txBox="1"/>
          <p:nvPr/>
        </p:nvSpPr>
        <p:spPr>
          <a:xfrm>
            <a:off x="307975" y="704215"/>
            <a:ext cx="4114800" cy="180340"/>
          </a:xfrm>
          <a:prstGeom prst="rect">
            <a:avLst/>
          </a:prstGeom>
        </p:spPr>
        <p:txBody>
          <a:bodyPr vert="horz" wrap="square" lIns="0" tIns="11430" rIns="0" bIns="0" rtlCol="0">
            <a:spAutoFit/>
          </a:bodyPr>
          <a:lstStyle/>
          <a:p>
            <a:pPr marL="12700">
              <a:lnSpc>
                <a:spcPct val="100000"/>
              </a:lnSpc>
              <a:spcBef>
                <a:spcPts val="90"/>
              </a:spcBef>
            </a:pPr>
            <a:r>
              <a:rPr sz="1100" b="1" spc="-20" dirty="0" err="1">
                <a:latin typeface="Noto Serif CJK JP"/>
                <a:cs typeface="Noto Serif CJK JP"/>
              </a:rPr>
              <a:t>目的是确定弱光功率的具体大小</a:t>
            </a:r>
            <a:r>
              <a:rPr sz="1100" spc="-60" dirty="0" err="1">
                <a:latin typeface="Noto Sans CJK HK"/>
                <a:cs typeface="Noto Sans CJK HK"/>
              </a:rPr>
              <a:t>，计算参考附录，以下给出</a:t>
            </a:r>
            <a:r>
              <a:rPr lang="zh-CN" altLang="en-US" sz="1100" spc="-60" dirty="0">
                <a:latin typeface="Noto Sans CJK HK"/>
                <a:cs typeface="Noto Sans CJK HK"/>
              </a:rPr>
              <a:t>部分</a:t>
            </a:r>
            <a:r>
              <a:rPr sz="1100" spc="-60" dirty="0" err="1">
                <a:latin typeface="Noto Sans CJK HK"/>
                <a:cs typeface="Noto Sans CJK HK"/>
              </a:rPr>
              <a:t>结果</a:t>
            </a:r>
            <a:endParaRPr lang="zh-CN" altLang="en-US" sz="1000" dirty="0">
              <a:latin typeface="Arial" panose="020B0604020202020204"/>
              <a:cs typeface="Arial" panose="020B0604020202020204"/>
            </a:endParaRPr>
          </a:p>
        </p:txBody>
      </p:sp>
      <p:grpSp>
        <p:nvGrpSpPr>
          <p:cNvPr id="24" name="object 24"/>
          <p:cNvGrpSpPr/>
          <p:nvPr/>
        </p:nvGrpSpPr>
        <p:grpSpPr>
          <a:xfrm>
            <a:off x="0" y="3328111"/>
            <a:ext cx="4608195" cy="128270"/>
            <a:chOff x="0" y="3328111"/>
            <a:chExt cx="4608195" cy="128270"/>
          </a:xfrm>
        </p:grpSpPr>
        <p:sp>
          <p:nvSpPr>
            <p:cNvPr id="25" name="object 25"/>
            <p:cNvSpPr/>
            <p:nvPr/>
          </p:nvSpPr>
          <p:spPr>
            <a:xfrm>
              <a:off x="0" y="3328111"/>
              <a:ext cx="2304415" cy="128270"/>
            </a:xfrm>
            <a:custGeom>
              <a:avLst/>
              <a:gdLst/>
              <a:ahLst/>
              <a:cxnLst/>
              <a:rect l="l" t="t" r="r" b="b"/>
              <a:pathLst>
                <a:path w="2304415" h="128270">
                  <a:moveTo>
                    <a:pt x="2304008" y="0"/>
                  </a:moveTo>
                  <a:lnTo>
                    <a:pt x="1152004" y="0"/>
                  </a:lnTo>
                  <a:lnTo>
                    <a:pt x="0" y="0"/>
                  </a:lnTo>
                  <a:lnTo>
                    <a:pt x="0" y="127939"/>
                  </a:lnTo>
                  <a:lnTo>
                    <a:pt x="1152004" y="127939"/>
                  </a:lnTo>
                  <a:lnTo>
                    <a:pt x="2304008" y="127939"/>
                  </a:lnTo>
                  <a:lnTo>
                    <a:pt x="2304008" y="0"/>
                  </a:lnTo>
                  <a:close/>
                </a:path>
              </a:pathLst>
            </a:custGeom>
            <a:solidFill>
              <a:srgbClr val="000000"/>
            </a:solidFill>
          </p:spPr>
          <p:txBody>
            <a:bodyPr wrap="square" lIns="0" tIns="0" rIns="0" bIns="0" rtlCol="0"/>
            <a:lstStyle/>
            <a:p>
              <a:endParaRPr/>
            </a:p>
          </p:txBody>
        </p:sp>
        <p:sp>
          <p:nvSpPr>
            <p:cNvPr id="26" name="object 26"/>
            <p:cNvSpPr/>
            <p:nvPr/>
          </p:nvSpPr>
          <p:spPr>
            <a:xfrm>
              <a:off x="2303995" y="3328111"/>
              <a:ext cx="2304415" cy="128270"/>
            </a:xfrm>
            <a:custGeom>
              <a:avLst/>
              <a:gdLst/>
              <a:ahLst/>
              <a:cxnLst/>
              <a:rect l="l" t="t" r="r" b="b"/>
              <a:pathLst>
                <a:path w="2304415" h="128270">
                  <a:moveTo>
                    <a:pt x="2303996" y="0"/>
                  </a:moveTo>
                  <a:lnTo>
                    <a:pt x="1920024" y="0"/>
                  </a:lnTo>
                  <a:lnTo>
                    <a:pt x="0" y="0"/>
                  </a:lnTo>
                  <a:lnTo>
                    <a:pt x="0" y="127939"/>
                  </a:lnTo>
                  <a:lnTo>
                    <a:pt x="1920024" y="127939"/>
                  </a:lnTo>
                  <a:lnTo>
                    <a:pt x="2303996" y="127939"/>
                  </a:lnTo>
                  <a:lnTo>
                    <a:pt x="2303996" y="0"/>
                  </a:lnTo>
                  <a:close/>
                </a:path>
              </a:pathLst>
            </a:custGeom>
            <a:solidFill>
              <a:srgbClr val="005725"/>
            </a:solidFill>
          </p:spPr>
          <p:txBody>
            <a:bodyPr wrap="square" lIns="0" tIns="0" rIns="0" bIns="0" rtlCol="0"/>
            <a:lstStyle/>
            <a:p>
              <a:endParaRPr/>
            </a:p>
          </p:txBody>
        </p:sp>
      </p:grpSp>
      <p:sp>
        <p:nvSpPr>
          <p:cNvPr id="27" name="object 27"/>
          <p:cNvSpPr txBox="1">
            <a:spLocks noGrp="1"/>
          </p:cNvSpPr>
          <p:nvPr>
            <p:ph type="dt" sz="half" idx="6"/>
          </p:nvPr>
        </p:nvSpPr>
        <p:spPr>
          <a:prstGeom prst="rect">
            <a:avLst/>
          </a:prstGeom>
        </p:spPr>
        <p:txBody>
          <a:bodyPr vert="horz" wrap="square" lIns="0" tIns="10795" rIns="0" bIns="0" rtlCol="0">
            <a:spAutoFit/>
          </a:bodyPr>
          <a:lstStyle/>
          <a:p>
            <a:pPr marL="12700">
              <a:lnSpc>
                <a:spcPct val="100000"/>
              </a:lnSpc>
              <a:spcBef>
                <a:spcPts val="85"/>
              </a:spcBef>
            </a:pPr>
            <a:r>
              <a:rPr spc="25" dirty="0"/>
              <a:t>设计性实验  结题答辩</a:t>
            </a:r>
          </a:p>
        </p:txBody>
      </p:sp>
      <p:sp>
        <p:nvSpPr>
          <p:cNvPr id="28" name="object 28"/>
          <p:cNvSpPr txBox="1">
            <a:spLocks noGrp="1"/>
          </p:cNvSpPr>
          <p:nvPr>
            <p:ph type="ftr" sz="quarter" idx="5"/>
          </p:nvPr>
        </p:nvSpPr>
        <p:spPr>
          <a:prstGeom prst="rect">
            <a:avLst/>
          </a:prstGeom>
        </p:spPr>
        <p:txBody>
          <a:bodyPr vert="horz" wrap="square" lIns="0" tIns="5080" rIns="0" bIns="0" rtlCol="0">
            <a:spAutoFit/>
          </a:bodyPr>
          <a:lstStyle/>
          <a:p>
            <a:pPr marL="12700">
              <a:lnSpc>
                <a:spcPct val="100000"/>
              </a:lnSpc>
              <a:spcBef>
                <a:spcPts val="40"/>
              </a:spcBef>
            </a:pPr>
            <a:r>
              <a:rPr dirty="0"/>
              <a:t>2nd</a:t>
            </a:r>
            <a:r>
              <a:rPr spc="-35" dirty="0"/>
              <a:t> </a:t>
            </a:r>
            <a:r>
              <a:rPr dirty="0"/>
              <a:t>July</a:t>
            </a:r>
            <a:r>
              <a:rPr spc="-30" dirty="0"/>
              <a:t> </a:t>
            </a:r>
            <a:r>
              <a:rPr spc="-20" dirty="0"/>
              <a:t>2024</a:t>
            </a:r>
          </a:p>
        </p:txBody>
      </p:sp>
      <p:sp>
        <p:nvSpPr>
          <p:cNvPr id="29" name="object 29"/>
          <p:cNvSpPr txBox="1"/>
          <p:nvPr/>
        </p:nvSpPr>
        <p:spPr>
          <a:xfrm>
            <a:off x="2719908" y="3329735"/>
            <a:ext cx="1088390" cy="120650"/>
          </a:xfrm>
          <a:prstGeom prst="rect">
            <a:avLst/>
          </a:prstGeom>
        </p:spPr>
        <p:txBody>
          <a:bodyPr vert="horz" wrap="square" lIns="0" tIns="10795" rIns="0" bIns="0" rtlCol="0">
            <a:spAutoFit/>
          </a:bodyPr>
          <a:lstStyle/>
          <a:p>
            <a:pPr marL="12700">
              <a:lnSpc>
                <a:spcPct val="100000"/>
              </a:lnSpc>
              <a:spcBef>
                <a:spcPts val="85"/>
              </a:spcBef>
            </a:pPr>
            <a:r>
              <a:rPr sz="600" spc="-15" dirty="0">
                <a:solidFill>
                  <a:srgbClr val="FFFFFF"/>
                </a:solidFill>
                <a:latin typeface="Noto Sans CJK HK"/>
                <a:cs typeface="Noto Sans CJK HK"/>
                <a:hlinkClick r:id="rId12" action="ppaction://hlinksldjump"/>
              </a:rPr>
              <a:t>基于锁相放大器的弱光信号探测</a:t>
            </a:r>
            <a:endParaRPr sz="600">
              <a:latin typeface="Noto Sans CJK HK"/>
              <a:cs typeface="Noto Sans CJK HK"/>
            </a:endParaRPr>
          </a:p>
        </p:txBody>
      </p:sp>
      <p:sp>
        <p:nvSpPr>
          <p:cNvPr id="30" name="object 30"/>
          <p:cNvSpPr txBox="1">
            <a:spLocks noGrp="1"/>
          </p:cNvSpPr>
          <p:nvPr>
            <p:ph type="sldNum" sz="quarter" idx="7"/>
          </p:nvPr>
        </p:nvSpPr>
        <p:spPr>
          <a:xfrm>
            <a:off x="4259008" y="3335256"/>
            <a:ext cx="283210" cy="97155"/>
          </a:xfrm>
          <a:prstGeom prst="rect">
            <a:avLst/>
          </a:prstGeom>
        </p:spPr>
        <p:txBody>
          <a:bodyPr vert="horz" wrap="square" lIns="0" tIns="5080" rIns="0" bIns="0" rtlCol="0">
            <a:spAutoFit/>
          </a:bodyPr>
          <a:lstStyle/>
          <a:p>
            <a:pPr marL="37465">
              <a:lnSpc>
                <a:spcPct val="100000"/>
              </a:lnSpc>
              <a:spcBef>
                <a:spcPts val="40"/>
              </a:spcBef>
            </a:pPr>
            <a:r>
              <a:rPr lang="en-US" dirty="0"/>
              <a:t>22 </a:t>
            </a:r>
            <a:r>
              <a:rPr dirty="0"/>
              <a:t>/</a:t>
            </a:r>
            <a:r>
              <a:rPr spc="-10" dirty="0"/>
              <a:t> </a:t>
            </a:r>
            <a:r>
              <a:rPr lang="en-US" spc="-10" dirty="0"/>
              <a:t>33</a:t>
            </a:r>
          </a:p>
        </p:txBody>
      </p:sp>
      <p:sp>
        <p:nvSpPr>
          <p:cNvPr id="33" name="文本框 32"/>
          <p:cNvSpPr txBox="1"/>
          <p:nvPr/>
        </p:nvSpPr>
        <p:spPr>
          <a:xfrm>
            <a:off x="1390650" y="1329690"/>
            <a:ext cx="2052320" cy="286385"/>
          </a:xfrm>
          <a:prstGeom prst="rect">
            <a:avLst/>
          </a:prstGeom>
          <a:noFill/>
        </p:spPr>
        <p:txBody>
          <a:bodyPr wrap="square" rtlCol="0">
            <a:noAutofit/>
          </a:bodyPr>
          <a:lstStyle/>
          <a:p>
            <a:pPr algn="ctr"/>
            <a:r>
              <a:rPr lang="zh-CN" altLang="en-US" sz="900" spc="20" dirty="0">
                <a:solidFill>
                  <a:srgbClr val="005725"/>
                </a:solidFill>
                <a:latin typeface="Noto Sans CJK HK"/>
                <a:cs typeface="Noto Sans CJK HK"/>
                <a:sym typeface="+mn-ea"/>
              </a:rPr>
              <a:t>表</a:t>
            </a:r>
            <a:r>
              <a:rPr lang="en-US" altLang="zh-CN" sz="900" dirty="0">
                <a:solidFill>
                  <a:srgbClr val="005725"/>
                </a:solidFill>
                <a:latin typeface="Arial" panose="020B0604020202020204"/>
                <a:cs typeface="Arial" panose="020B0604020202020204"/>
                <a:sym typeface="+mn-ea"/>
              </a:rPr>
              <a:t>1:</a:t>
            </a:r>
            <a:r>
              <a:rPr lang="zh-CN" altLang="en-US" sz="900" spc="-10" dirty="0">
                <a:solidFill>
                  <a:srgbClr val="005725"/>
                </a:solidFill>
                <a:latin typeface="Arial" panose="020B0604020202020204"/>
                <a:cs typeface="Arial" panose="020B0604020202020204"/>
                <a:sym typeface="+mn-ea"/>
              </a:rPr>
              <a:t> </a:t>
            </a:r>
            <a:r>
              <a:rPr lang="en-US" altLang="zh-CN" sz="900" spc="-10" dirty="0">
                <a:solidFill>
                  <a:srgbClr val="005725"/>
                </a:solidFill>
                <a:latin typeface="Arial" panose="020B0604020202020204"/>
                <a:cs typeface="Arial" panose="020B0604020202020204"/>
                <a:sym typeface="+mn-ea"/>
              </a:rPr>
              <a:t> </a:t>
            </a:r>
            <a:r>
              <a:rPr lang="zh-CN" altLang="en-US" sz="900" spc="-5" dirty="0">
                <a:latin typeface="Noto Sans CJK HK"/>
                <a:cs typeface="Noto Sans CJK HK"/>
                <a:sym typeface="+mn-ea"/>
              </a:rPr>
              <a:t>光电转换关系表 </a:t>
            </a:r>
            <a:r>
              <a:rPr lang="en-US" altLang="zh-CN" sz="900" spc="-20" dirty="0">
                <a:latin typeface="Arial" panose="020B0604020202020204"/>
                <a:cs typeface="Arial" panose="020B0604020202020204"/>
                <a:sym typeface="+mn-ea"/>
              </a:rPr>
              <a:t>(</a:t>
            </a:r>
            <a:r>
              <a:rPr lang="zh-CN" altLang="en-US" sz="900" spc="-10" dirty="0">
                <a:latin typeface="Noto Sans CJK HK"/>
                <a:cs typeface="Noto Sans CJK HK"/>
                <a:sym typeface="+mn-ea"/>
              </a:rPr>
              <a:t>部分数据示例</a:t>
            </a:r>
            <a:r>
              <a:rPr lang="en-US" altLang="zh-CN" sz="900" spc="-50" dirty="0">
                <a:latin typeface="Arial" panose="020B0604020202020204"/>
                <a:cs typeface="Arial" panose="020B0604020202020204"/>
                <a:sym typeface="+mn-ea"/>
              </a:rPr>
              <a:t>)</a:t>
            </a:r>
            <a:endParaRPr lang="zh-CN" altLang="en-US" sz="900" dirty="0">
              <a:latin typeface="Arial" panose="020B0604020202020204"/>
              <a:cs typeface="Arial" panose="020B0604020202020204"/>
            </a:endParaRPr>
          </a:p>
          <a:p>
            <a:pPr algn="ctr"/>
            <a:endParaRPr lang="zh-CN" altLang="en-US" sz="900"/>
          </a:p>
        </p:txBody>
      </p:sp>
      <p:pic>
        <p:nvPicPr>
          <p:cNvPr id="32" name="图片 31"/>
          <p:cNvPicPr>
            <a:picLocks noChangeAspect="1"/>
          </p:cNvPicPr>
          <p:nvPr/>
        </p:nvPicPr>
        <p:blipFill>
          <a:blip r:embed="rId13"/>
          <a:stretch>
            <a:fillRect/>
          </a:stretch>
        </p:blipFill>
        <p:spPr>
          <a:xfrm>
            <a:off x="100965" y="1577975"/>
            <a:ext cx="4441190" cy="1368425"/>
          </a:xfrm>
          <a:prstGeom prst="rect">
            <a:avLst/>
          </a:prstGeom>
        </p:spPr>
      </p:pic>
    </p:spTree>
  </p:cSld>
  <p:clrMapOvr>
    <a:masterClrMapping/>
  </p:clrMapOvr>
  <p:transition>
    <p:cu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5300" y="-11729"/>
            <a:ext cx="329565" cy="116839"/>
          </a:xfrm>
          <a:prstGeom prst="rect">
            <a:avLst/>
          </a:prstGeom>
        </p:spPr>
        <p:txBody>
          <a:bodyPr vert="horz" wrap="square" lIns="0" tIns="12065" rIns="0" bIns="0" rtlCol="0">
            <a:spAutoFit/>
          </a:bodyPr>
          <a:lstStyle/>
          <a:p>
            <a:pPr marL="12700">
              <a:lnSpc>
                <a:spcPct val="100000"/>
              </a:lnSpc>
              <a:spcBef>
                <a:spcPts val="95"/>
              </a:spcBef>
            </a:pPr>
            <a:r>
              <a:rPr sz="600" spc="-20" dirty="0">
                <a:solidFill>
                  <a:srgbClr val="7F7F7F"/>
                </a:solidFill>
                <a:latin typeface="Noto Sans CJK HK"/>
                <a:cs typeface="Noto Sans CJK HK"/>
                <a:hlinkClick r:id="rId2" action="ppaction://hlinksldjump"/>
              </a:rPr>
              <a:t>实验背景</a:t>
            </a:r>
            <a:endParaRPr sz="600">
              <a:latin typeface="Noto Sans CJK HK"/>
              <a:cs typeface="Noto Sans CJK HK"/>
            </a:endParaRPr>
          </a:p>
        </p:txBody>
      </p:sp>
      <p:pic>
        <p:nvPicPr>
          <p:cNvPr id="3" name="object 3"/>
          <p:cNvPicPr/>
          <p:nvPr/>
        </p:nvPicPr>
        <p:blipFill>
          <a:blip r:embed="rId3" cstate="print"/>
          <a:stretch>
            <a:fillRect/>
          </a:stretch>
        </p:blipFill>
        <p:spPr>
          <a:xfrm>
            <a:off x="840000" y="103148"/>
            <a:ext cx="242662" cy="87862"/>
          </a:xfrm>
          <a:prstGeom prst="rect">
            <a:avLst/>
          </a:prstGeom>
        </p:spPr>
      </p:pic>
      <p:sp>
        <p:nvSpPr>
          <p:cNvPr id="4" name="object 4"/>
          <p:cNvSpPr txBox="1"/>
          <p:nvPr/>
        </p:nvSpPr>
        <p:spPr>
          <a:xfrm>
            <a:off x="817181" y="-11729"/>
            <a:ext cx="329565" cy="116839"/>
          </a:xfrm>
          <a:prstGeom prst="rect">
            <a:avLst/>
          </a:prstGeom>
        </p:spPr>
        <p:txBody>
          <a:bodyPr vert="horz" wrap="square" lIns="0" tIns="12065" rIns="0" bIns="0" rtlCol="0">
            <a:spAutoFit/>
          </a:bodyPr>
          <a:lstStyle/>
          <a:p>
            <a:pPr marL="12700">
              <a:lnSpc>
                <a:spcPct val="100000"/>
              </a:lnSpc>
              <a:spcBef>
                <a:spcPts val="95"/>
              </a:spcBef>
            </a:pPr>
            <a:r>
              <a:rPr sz="600" spc="-20" dirty="0">
                <a:solidFill>
                  <a:srgbClr val="7F7F7F"/>
                </a:solidFill>
                <a:latin typeface="Noto Sans CJK HK"/>
                <a:cs typeface="Noto Sans CJK HK"/>
                <a:hlinkClick r:id="rId4" action="ppaction://hlinksldjump"/>
              </a:rPr>
              <a:t>实验原理</a:t>
            </a:r>
            <a:endParaRPr sz="600">
              <a:latin typeface="Noto Sans CJK HK"/>
              <a:cs typeface="Noto Sans CJK HK"/>
            </a:endParaRPr>
          </a:p>
        </p:txBody>
      </p:sp>
      <p:pic>
        <p:nvPicPr>
          <p:cNvPr id="5" name="object 5"/>
          <p:cNvPicPr/>
          <p:nvPr/>
        </p:nvPicPr>
        <p:blipFill>
          <a:blip r:embed="rId5" cstate="print"/>
          <a:stretch>
            <a:fillRect/>
          </a:stretch>
        </p:blipFill>
        <p:spPr>
          <a:xfrm>
            <a:off x="1561880" y="103148"/>
            <a:ext cx="192256" cy="181474"/>
          </a:xfrm>
          <a:prstGeom prst="rect">
            <a:avLst/>
          </a:prstGeom>
        </p:spPr>
      </p:pic>
      <p:sp>
        <p:nvSpPr>
          <p:cNvPr id="6" name="object 6"/>
          <p:cNvSpPr txBox="1"/>
          <p:nvPr/>
        </p:nvSpPr>
        <p:spPr>
          <a:xfrm>
            <a:off x="1539062" y="-11729"/>
            <a:ext cx="329565" cy="116839"/>
          </a:xfrm>
          <a:prstGeom prst="rect">
            <a:avLst/>
          </a:prstGeom>
        </p:spPr>
        <p:txBody>
          <a:bodyPr vert="horz" wrap="square" lIns="0" tIns="12065" rIns="0" bIns="0" rtlCol="0">
            <a:spAutoFit/>
          </a:bodyPr>
          <a:lstStyle/>
          <a:p>
            <a:pPr marL="12700">
              <a:lnSpc>
                <a:spcPct val="100000"/>
              </a:lnSpc>
              <a:spcBef>
                <a:spcPts val="95"/>
              </a:spcBef>
            </a:pPr>
            <a:r>
              <a:rPr sz="600" spc="-20" dirty="0">
                <a:solidFill>
                  <a:srgbClr val="FFFFFF"/>
                </a:solidFill>
                <a:latin typeface="Noto Sans CJK HK"/>
                <a:cs typeface="Noto Sans CJK HK"/>
                <a:hlinkClick r:id="rId6" action="ppaction://hlinksldjump"/>
              </a:rPr>
              <a:t>实验方案</a:t>
            </a:r>
            <a:endParaRPr sz="600">
              <a:latin typeface="Noto Sans CJK HK"/>
              <a:cs typeface="Noto Sans CJK HK"/>
            </a:endParaRPr>
          </a:p>
        </p:txBody>
      </p:sp>
      <p:grpSp>
        <p:nvGrpSpPr>
          <p:cNvPr id="7" name="object 7"/>
          <p:cNvGrpSpPr/>
          <p:nvPr/>
        </p:nvGrpSpPr>
        <p:grpSpPr>
          <a:xfrm>
            <a:off x="2283752" y="103139"/>
            <a:ext cx="41275" cy="88265"/>
            <a:chOff x="2283752" y="103139"/>
            <a:chExt cx="41275" cy="88265"/>
          </a:xfrm>
        </p:grpSpPr>
        <p:sp>
          <p:nvSpPr>
            <p:cNvPr id="8" name="object 8"/>
            <p:cNvSpPr/>
            <p:nvPr/>
          </p:nvSpPr>
          <p:spPr>
            <a:xfrm>
              <a:off x="2286292" y="105679"/>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7F7F"/>
              </a:solidFill>
            </a:ln>
          </p:spPr>
          <p:txBody>
            <a:bodyPr wrap="square" lIns="0" tIns="0" rIns="0" bIns="0" rtlCol="0"/>
            <a:lstStyle/>
            <a:p>
              <a:endParaRPr/>
            </a:p>
          </p:txBody>
        </p:sp>
        <p:sp>
          <p:nvSpPr>
            <p:cNvPr id="9" name="object 9"/>
            <p:cNvSpPr/>
            <p:nvPr/>
          </p:nvSpPr>
          <p:spPr>
            <a:xfrm>
              <a:off x="2286292" y="152478"/>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7F7F"/>
              </a:solidFill>
            </a:ln>
          </p:spPr>
          <p:txBody>
            <a:bodyPr wrap="square" lIns="0" tIns="0" rIns="0" bIns="0" rtlCol="0"/>
            <a:lstStyle/>
            <a:p>
              <a:endParaRPr/>
            </a:p>
          </p:txBody>
        </p:sp>
      </p:grpSp>
      <p:sp>
        <p:nvSpPr>
          <p:cNvPr id="10" name="object 10"/>
          <p:cNvSpPr txBox="1"/>
          <p:nvPr/>
        </p:nvSpPr>
        <p:spPr>
          <a:xfrm>
            <a:off x="2260930" y="-11729"/>
            <a:ext cx="329565" cy="116839"/>
          </a:xfrm>
          <a:prstGeom prst="rect">
            <a:avLst/>
          </a:prstGeom>
        </p:spPr>
        <p:txBody>
          <a:bodyPr vert="horz" wrap="square" lIns="0" tIns="12065" rIns="0" bIns="0" rtlCol="0">
            <a:spAutoFit/>
          </a:bodyPr>
          <a:lstStyle/>
          <a:p>
            <a:pPr marL="12700">
              <a:lnSpc>
                <a:spcPct val="100000"/>
              </a:lnSpc>
              <a:spcBef>
                <a:spcPts val="95"/>
              </a:spcBef>
            </a:pPr>
            <a:r>
              <a:rPr sz="600" spc="-20" dirty="0">
                <a:solidFill>
                  <a:srgbClr val="7F7F7F"/>
                </a:solidFill>
                <a:latin typeface="Noto Sans CJK HK"/>
                <a:cs typeface="Noto Sans CJK HK"/>
                <a:hlinkClick r:id="rId7" action="ppaction://hlinksldjump"/>
              </a:rPr>
              <a:t>总结展望</a:t>
            </a:r>
            <a:endParaRPr sz="600">
              <a:latin typeface="Noto Sans CJK HK"/>
              <a:cs typeface="Noto Sans CJK HK"/>
            </a:endParaRPr>
          </a:p>
        </p:txBody>
      </p:sp>
      <p:grpSp>
        <p:nvGrpSpPr>
          <p:cNvPr id="11" name="object 11"/>
          <p:cNvGrpSpPr/>
          <p:nvPr/>
        </p:nvGrpSpPr>
        <p:grpSpPr>
          <a:xfrm>
            <a:off x="3005620" y="103139"/>
            <a:ext cx="243204" cy="41275"/>
            <a:chOff x="3005620" y="103139"/>
            <a:chExt cx="243204" cy="41275"/>
          </a:xfrm>
        </p:grpSpPr>
        <p:sp>
          <p:nvSpPr>
            <p:cNvPr id="12" name="object 12"/>
            <p:cNvSpPr/>
            <p:nvPr/>
          </p:nvSpPr>
          <p:spPr>
            <a:xfrm>
              <a:off x="3008160" y="105679"/>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7F7F"/>
              </a:solidFill>
            </a:ln>
          </p:spPr>
          <p:txBody>
            <a:bodyPr wrap="square" lIns="0" tIns="0" rIns="0" bIns="0" rtlCol="0"/>
            <a:lstStyle/>
            <a:p>
              <a:endParaRPr/>
            </a:p>
          </p:txBody>
        </p:sp>
        <p:sp>
          <p:nvSpPr>
            <p:cNvPr id="13" name="object 13"/>
            <p:cNvSpPr/>
            <p:nvPr/>
          </p:nvSpPr>
          <p:spPr>
            <a:xfrm>
              <a:off x="3058566" y="105679"/>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7F7F"/>
              </a:solidFill>
            </a:ln>
          </p:spPr>
          <p:txBody>
            <a:bodyPr wrap="square" lIns="0" tIns="0" rIns="0" bIns="0" rtlCol="0"/>
            <a:lstStyle/>
            <a:p>
              <a:endParaRPr/>
            </a:p>
          </p:txBody>
        </p:sp>
        <p:sp>
          <p:nvSpPr>
            <p:cNvPr id="14" name="object 14"/>
            <p:cNvSpPr/>
            <p:nvPr/>
          </p:nvSpPr>
          <p:spPr>
            <a:xfrm>
              <a:off x="3108959" y="105679"/>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7F7F"/>
              </a:solidFill>
            </a:ln>
          </p:spPr>
          <p:txBody>
            <a:bodyPr wrap="square" lIns="0" tIns="0" rIns="0" bIns="0" rtlCol="0"/>
            <a:lstStyle/>
            <a:p>
              <a:endParaRPr/>
            </a:p>
          </p:txBody>
        </p:sp>
        <p:sp>
          <p:nvSpPr>
            <p:cNvPr id="15" name="object 15"/>
            <p:cNvSpPr/>
            <p:nvPr/>
          </p:nvSpPr>
          <p:spPr>
            <a:xfrm>
              <a:off x="3159366" y="105679"/>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7F7F"/>
              </a:solidFill>
            </a:ln>
          </p:spPr>
          <p:txBody>
            <a:bodyPr wrap="square" lIns="0" tIns="0" rIns="0" bIns="0" rtlCol="0"/>
            <a:lstStyle/>
            <a:p>
              <a:endParaRPr/>
            </a:p>
          </p:txBody>
        </p:sp>
        <p:sp>
          <p:nvSpPr>
            <p:cNvPr id="16" name="object 16"/>
            <p:cNvSpPr/>
            <p:nvPr/>
          </p:nvSpPr>
          <p:spPr>
            <a:xfrm>
              <a:off x="3209759" y="105679"/>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7F7F"/>
              </a:solidFill>
            </a:ln>
          </p:spPr>
          <p:txBody>
            <a:bodyPr wrap="square" lIns="0" tIns="0" rIns="0" bIns="0" rtlCol="0"/>
            <a:lstStyle/>
            <a:p>
              <a:endParaRPr/>
            </a:p>
          </p:txBody>
        </p:sp>
      </p:grpSp>
      <p:sp>
        <p:nvSpPr>
          <p:cNvPr id="17" name="object 17"/>
          <p:cNvSpPr txBox="1"/>
          <p:nvPr/>
        </p:nvSpPr>
        <p:spPr>
          <a:xfrm>
            <a:off x="2982810" y="-11729"/>
            <a:ext cx="177800" cy="116839"/>
          </a:xfrm>
          <a:prstGeom prst="rect">
            <a:avLst/>
          </a:prstGeom>
        </p:spPr>
        <p:txBody>
          <a:bodyPr vert="horz" wrap="square" lIns="0" tIns="12065" rIns="0" bIns="0" rtlCol="0">
            <a:spAutoFit/>
          </a:bodyPr>
          <a:lstStyle/>
          <a:p>
            <a:pPr marL="12700">
              <a:lnSpc>
                <a:spcPct val="100000"/>
              </a:lnSpc>
              <a:spcBef>
                <a:spcPts val="95"/>
              </a:spcBef>
            </a:pPr>
            <a:r>
              <a:rPr sz="600" spc="-30" dirty="0">
                <a:solidFill>
                  <a:srgbClr val="7F7F7F"/>
                </a:solidFill>
                <a:latin typeface="Noto Sans CJK HK"/>
                <a:cs typeface="Noto Sans CJK HK"/>
                <a:hlinkClick r:id="rId8" action="ppaction://hlinksldjump"/>
              </a:rPr>
              <a:t>附录</a:t>
            </a:r>
            <a:endParaRPr sz="600">
              <a:latin typeface="Noto Sans CJK HK"/>
              <a:cs typeface="Noto Sans CJK HK"/>
            </a:endParaRPr>
          </a:p>
        </p:txBody>
      </p:sp>
      <p:grpSp>
        <p:nvGrpSpPr>
          <p:cNvPr id="18" name="object 18"/>
          <p:cNvGrpSpPr/>
          <p:nvPr/>
        </p:nvGrpSpPr>
        <p:grpSpPr>
          <a:xfrm>
            <a:off x="0" y="50"/>
            <a:ext cx="4608195" cy="548640"/>
            <a:chOff x="0" y="50"/>
            <a:chExt cx="4608195" cy="548640"/>
          </a:xfrm>
        </p:grpSpPr>
        <p:pic>
          <p:nvPicPr>
            <p:cNvPr id="19" name="object 19"/>
            <p:cNvPicPr/>
            <p:nvPr/>
          </p:nvPicPr>
          <p:blipFill>
            <a:blip r:embed="rId9" cstate="print"/>
            <a:stretch>
              <a:fillRect/>
            </a:stretch>
          </p:blipFill>
          <p:spPr>
            <a:xfrm>
              <a:off x="3317760" y="50"/>
              <a:ext cx="921588" cy="297713"/>
            </a:xfrm>
            <a:prstGeom prst="rect">
              <a:avLst/>
            </a:prstGeom>
          </p:spPr>
        </p:pic>
        <p:pic>
          <p:nvPicPr>
            <p:cNvPr id="20" name="object 20"/>
            <p:cNvPicPr/>
            <p:nvPr/>
          </p:nvPicPr>
          <p:blipFill>
            <a:blip r:embed="rId10" cstate="print"/>
            <a:stretch>
              <a:fillRect/>
            </a:stretch>
          </p:blipFill>
          <p:spPr>
            <a:xfrm>
              <a:off x="4239348" y="50"/>
              <a:ext cx="368642" cy="297713"/>
            </a:xfrm>
            <a:prstGeom prst="rect">
              <a:avLst/>
            </a:prstGeom>
          </p:spPr>
        </p:pic>
        <p:pic>
          <p:nvPicPr>
            <p:cNvPr id="21" name="object 21"/>
            <p:cNvPicPr/>
            <p:nvPr/>
          </p:nvPicPr>
          <p:blipFill>
            <a:blip r:embed="rId11" cstate="print"/>
            <a:stretch>
              <a:fillRect/>
            </a:stretch>
          </p:blipFill>
          <p:spPr>
            <a:xfrm>
              <a:off x="0" y="297751"/>
              <a:ext cx="4604410" cy="250520"/>
            </a:xfrm>
            <a:prstGeom prst="rect">
              <a:avLst/>
            </a:prstGeom>
          </p:spPr>
        </p:pic>
      </p:grpSp>
      <p:sp>
        <p:nvSpPr>
          <p:cNvPr id="22" name="object 22"/>
          <p:cNvSpPr txBox="1"/>
          <p:nvPr/>
        </p:nvSpPr>
        <p:spPr>
          <a:xfrm>
            <a:off x="188379" y="285048"/>
            <a:ext cx="4170679" cy="510540"/>
          </a:xfrm>
          <a:prstGeom prst="rect">
            <a:avLst/>
          </a:prstGeom>
        </p:spPr>
        <p:txBody>
          <a:bodyPr vert="horz" wrap="square" lIns="0" tIns="17145" rIns="0" bIns="0" rtlCol="0">
            <a:spAutoFit/>
          </a:bodyPr>
          <a:lstStyle/>
          <a:p>
            <a:pPr marL="12700">
              <a:lnSpc>
                <a:spcPct val="100000"/>
              </a:lnSpc>
              <a:spcBef>
                <a:spcPts val="135"/>
              </a:spcBef>
            </a:pPr>
            <a:r>
              <a:rPr sz="1400" spc="-15" dirty="0">
                <a:solidFill>
                  <a:srgbClr val="FFFFFF"/>
                </a:solidFill>
                <a:latin typeface="Noto Sans CJK HK"/>
                <a:cs typeface="Noto Sans CJK HK"/>
              </a:rPr>
              <a:t>测量底噪</a:t>
            </a:r>
            <a:endParaRPr sz="1400">
              <a:latin typeface="Noto Sans CJK HK"/>
              <a:cs typeface="Noto Sans CJK HK"/>
            </a:endParaRPr>
          </a:p>
          <a:p>
            <a:pPr marL="171450">
              <a:lnSpc>
                <a:spcPct val="100000"/>
              </a:lnSpc>
              <a:spcBef>
                <a:spcPts val="785"/>
              </a:spcBef>
            </a:pPr>
            <a:r>
              <a:rPr sz="1100" spc="-50" dirty="0">
                <a:latin typeface="Noto Sans CJK HK"/>
                <a:cs typeface="Noto Sans CJK HK"/>
              </a:rPr>
              <a:t>在黑暗环境下，关闭激光，保持斩波器启动，测量噪声结果如下：</a:t>
            </a:r>
            <a:endParaRPr sz="1100">
              <a:latin typeface="Noto Sans CJK HK"/>
              <a:cs typeface="Noto Sans CJK HK"/>
            </a:endParaRPr>
          </a:p>
        </p:txBody>
      </p:sp>
      <p:sp>
        <p:nvSpPr>
          <p:cNvPr id="24" name="object 24"/>
          <p:cNvSpPr txBox="1"/>
          <p:nvPr/>
        </p:nvSpPr>
        <p:spPr>
          <a:xfrm>
            <a:off x="1478661" y="2760578"/>
            <a:ext cx="1663700" cy="165735"/>
          </a:xfrm>
          <a:prstGeom prst="rect">
            <a:avLst/>
          </a:prstGeom>
        </p:spPr>
        <p:txBody>
          <a:bodyPr vert="horz" wrap="square" lIns="0" tIns="12065" rIns="0" bIns="0" rtlCol="0">
            <a:spAutoFit/>
          </a:bodyPr>
          <a:lstStyle/>
          <a:p>
            <a:pPr marL="12700">
              <a:lnSpc>
                <a:spcPct val="100000"/>
              </a:lnSpc>
              <a:spcBef>
                <a:spcPts val="95"/>
              </a:spcBef>
            </a:pPr>
            <a:r>
              <a:rPr sz="1000" spc="20" dirty="0">
                <a:solidFill>
                  <a:srgbClr val="005725"/>
                </a:solidFill>
                <a:latin typeface="Noto Sans CJK HK"/>
                <a:cs typeface="Noto Sans CJK HK"/>
              </a:rPr>
              <a:t>图</a:t>
            </a:r>
            <a:r>
              <a:rPr sz="1000" dirty="0">
                <a:solidFill>
                  <a:srgbClr val="005725"/>
                </a:solidFill>
                <a:latin typeface="Arial" panose="020B0604020202020204"/>
                <a:cs typeface="Arial" panose="020B0604020202020204"/>
              </a:rPr>
              <a:t>1</a:t>
            </a:r>
            <a:r>
              <a:rPr lang="en-US" altLang="en-US" sz="1000" dirty="0">
                <a:solidFill>
                  <a:srgbClr val="005725"/>
                </a:solidFill>
                <a:latin typeface="Arial" panose="020B0604020202020204"/>
                <a:cs typeface="Arial" panose="020B0604020202020204"/>
              </a:rPr>
              <a:t>8</a:t>
            </a:r>
            <a:r>
              <a:rPr sz="1000" dirty="0">
                <a:solidFill>
                  <a:srgbClr val="005725"/>
                </a:solidFill>
                <a:latin typeface="Arial" panose="020B0604020202020204"/>
                <a:cs typeface="Arial" panose="020B0604020202020204"/>
              </a:rPr>
              <a:t>:</a:t>
            </a:r>
            <a:r>
              <a:rPr lang="en-US" altLang="en-US" sz="1000" dirty="0">
                <a:solidFill>
                  <a:srgbClr val="005725"/>
                </a:solidFill>
                <a:latin typeface="Arial" panose="020B0604020202020204"/>
                <a:cs typeface="Arial" panose="020B0604020202020204"/>
              </a:rPr>
              <a:t> </a:t>
            </a:r>
            <a:r>
              <a:rPr sz="1000" spc="-10" dirty="0">
                <a:solidFill>
                  <a:srgbClr val="005725"/>
                </a:solidFill>
                <a:latin typeface="Arial" panose="020B0604020202020204"/>
                <a:cs typeface="Arial" panose="020B0604020202020204"/>
              </a:rPr>
              <a:t> </a:t>
            </a:r>
            <a:r>
              <a:rPr sz="1000" spc="-15" dirty="0">
                <a:latin typeface="Noto Sans CJK HK"/>
                <a:cs typeface="Noto Sans CJK HK"/>
              </a:rPr>
              <a:t>使用锁放时的噪声测量</a:t>
            </a:r>
            <a:endParaRPr sz="1000">
              <a:latin typeface="Noto Sans CJK HK"/>
              <a:cs typeface="Noto Sans CJK HK"/>
            </a:endParaRPr>
          </a:p>
        </p:txBody>
      </p:sp>
      <p:grpSp>
        <p:nvGrpSpPr>
          <p:cNvPr id="25" name="object 25"/>
          <p:cNvGrpSpPr/>
          <p:nvPr/>
        </p:nvGrpSpPr>
        <p:grpSpPr>
          <a:xfrm>
            <a:off x="0" y="3328111"/>
            <a:ext cx="4608195" cy="128270"/>
            <a:chOff x="0" y="3328111"/>
            <a:chExt cx="4608195" cy="128270"/>
          </a:xfrm>
        </p:grpSpPr>
        <p:sp>
          <p:nvSpPr>
            <p:cNvPr id="26" name="object 26"/>
            <p:cNvSpPr/>
            <p:nvPr/>
          </p:nvSpPr>
          <p:spPr>
            <a:xfrm>
              <a:off x="0" y="3328111"/>
              <a:ext cx="2304415" cy="128270"/>
            </a:xfrm>
            <a:custGeom>
              <a:avLst/>
              <a:gdLst/>
              <a:ahLst/>
              <a:cxnLst/>
              <a:rect l="l" t="t" r="r" b="b"/>
              <a:pathLst>
                <a:path w="2304415" h="128270">
                  <a:moveTo>
                    <a:pt x="2304008" y="0"/>
                  </a:moveTo>
                  <a:lnTo>
                    <a:pt x="1152004" y="0"/>
                  </a:lnTo>
                  <a:lnTo>
                    <a:pt x="0" y="0"/>
                  </a:lnTo>
                  <a:lnTo>
                    <a:pt x="0" y="127939"/>
                  </a:lnTo>
                  <a:lnTo>
                    <a:pt x="1152004" y="127939"/>
                  </a:lnTo>
                  <a:lnTo>
                    <a:pt x="2304008" y="127939"/>
                  </a:lnTo>
                  <a:lnTo>
                    <a:pt x="2304008" y="0"/>
                  </a:lnTo>
                  <a:close/>
                </a:path>
              </a:pathLst>
            </a:custGeom>
            <a:solidFill>
              <a:srgbClr val="000000"/>
            </a:solidFill>
          </p:spPr>
          <p:txBody>
            <a:bodyPr wrap="square" lIns="0" tIns="0" rIns="0" bIns="0" rtlCol="0"/>
            <a:lstStyle/>
            <a:p>
              <a:endParaRPr/>
            </a:p>
          </p:txBody>
        </p:sp>
        <p:sp>
          <p:nvSpPr>
            <p:cNvPr id="27" name="object 27"/>
            <p:cNvSpPr/>
            <p:nvPr/>
          </p:nvSpPr>
          <p:spPr>
            <a:xfrm>
              <a:off x="2303995" y="3328111"/>
              <a:ext cx="2304415" cy="128270"/>
            </a:xfrm>
            <a:custGeom>
              <a:avLst/>
              <a:gdLst/>
              <a:ahLst/>
              <a:cxnLst/>
              <a:rect l="l" t="t" r="r" b="b"/>
              <a:pathLst>
                <a:path w="2304415" h="128270">
                  <a:moveTo>
                    <a:pt x="2303996" y="0"/>
                  </a:moveTo>
                  <a:lnTo>
                    <a:pt x="1920024" y="0"/>
                  </a:lnTo>
                  <a:lnTo>
                    <a:pt x="0" y="0"/>
                  </a:lnTo>
                  <a:lnTo>
                    <a:pt x="0" y="127939"/>
                  </a:lnTo>
                  <a:lnTo>
                    <a:pt x="1920024" y="127939"/>
                  </a:lnTo>
                  <a:lnTo>
                    <a:pt x="2303996" y="127939"/>
                  </a:lnTo>
                  <a:lnTo>
                    <a:pt x="2303996" y="0"/>
                  </a:lnTo>
                  <a:close/>
                </a:path>
              </a:pathLst>
            </a:custGeom>
            <a:solidFill>
              <a:srgbClr val="005725"/>
            </a:solidFill>
          </p:spPr>
          <p:txBody>
            <a:bodyPr wrap="square" lIns="0" tIns="0" rIns="0" bIns="0" rtlCol="0"/>
            <a:lstStyle/>
            <a:p>
              <a:endParaRPr/>
            </a:p>
          </p:txBody>
        </p:sp>
      </p:grpSp>
      <p:sp>
        <p:nvSpPr>
          <p:cNvPr id="28" name="object 28"/>
          <p:cNvSpPr txBox="1">
            <a:spLocks noGrp="1"/>
          </p:cNvSpPr>
          <p:nvPr>
            <p:ph type="dt" sz="half" idx="6"/>
          </p:nvPr>
        </p:nvSpPr>
        <p:spPr>
          <a:prstGeom prst="rect">
            <a:avLst/>
          </a:prstGeom>
        </p:spPr>
        <p:txBody>
          <a:bodyPr vert="horz" wrap="square" lIns="0" tIns="10795" rIns="0" bIns="0" rtlCol="0">
            <a:spAutoFit/>
          </a:bodyPr>
          <a:lstStyle/>
          <a:p>
            <a:pPr marL="12700">
              <a:lnSpc>
                <a:spcPct val="100000"/>
              </a:lnSpc>
              <a:spcBef>
                <a:spcPts val="85"/>
              </a:spcBef>
            </a:pPr>
            <a:r>
              <a:rPr spc="25" dirty="0"/>
              <a:t>设计性实验  结题答辩</a:t>
            </a:r>
          </a:p>
        </p:txBody>
      </p:sp>
      <p:sp>
        <p:nvSpPr>
          <p:cNvPr id="29" name="object 29"/>
          <p:cNvSpPr txBox="1">
            <a:spLocks noGrp="1"/>
          </p:cNvSpPr>
          <p:nvPr>
            <p:ph type="ftr" sz="quarter" idx="5"/>
          </p:nvPr>
        </p:nvSpPr>
        <p:spPr>
          <a:prstGeom prst="rect">
            <a:avLst/>
          </a:prstGeom>
        </p:spPr>
        <p:txBody>
          <a:bodyPr vert="horz" wrap="square" lIns="0" tIns="5080" rIns="0" bIns="0" rtlCol="0">
            <a:spAutoFit/>
          </a:bodyPr>
          <a:lstStyle/>
          <a:p>
            <a:pPr marL="12700">
              <a:lnSpc>
                <a:spcPct val="100000"/>
              </a:lnSpc>
              <a:spcBef>
                <a:spcPts val="40"/>
              </a:spcBef>
            </a:pPr>
            <a:r>
              <a:rPr dirty="0"/>
              <a:t>2nd</a:t>
            </a:r>
            <a:r>
              <a:rPr spc="-35" dirty="0"/>
              <a:t> </a:t>
            </a:r>
            <a:r>
              <a:rPr dirty="0"/>
              <a:t>July</a:t>
            </a:r>
            <a:r>
              <a:rPr spc="-30" dirty="0"/>
              <a:t> </a:t>
            </a:r>
            <a:r>
              <a:rPr spc="-20" dirty="0"/>
              <a:t>2024</a:t>
            </a:r>
          </a:p>
        </p:txBody>
      </p:sp>
      <p:sp>
        <p:nvSpPr>
          <p:cNvPr id="30" name="object 30"/>
          <p:cNvSpPr txBox="1"/>
          <p:nvPr/>
        </p:nvSpPr>
        <p:spPr>
          <a:xfrm>
            <a:off x="2719908" y="3329735"/>
            <a:ext cx="1088390" cy="120650"/>
          </a:xfrm>
          <a:prstGeom prst="rect">
            <a:avLst/>
          </a:prstGeom>
        </p:spPr>
        <p:txBody>
          <a:bodyPr vert="horz" wrap="square" lIns="0" tIns="10795" rIns="0" bIns="0" rtlCol="0">
            <a:spAutoFit/>
          </a:bodyPr>
          <a:lstStyle/>
          <a:p>
            <a:pPr marL="12700">
              <a:lnSpc>
                <a:spcPct val="100000"/>
              </a:lnSpc>
              <a:spcBef>
                <a:spcPts val="85"/>
              </a:spcBef>
            </a:pPr>
            <a:r>
              <a:rPr sz="600" spc="-15" dirty="0">
                <a:solidFill>
                  <a:srgbClr val="FFFFFF"/>
                </a:solidFill>
                <a:latin typeface="Noto Sans CJK HK"/>
                <a:cs typeface="Noto Sans CJK HK"/>
                <a:hlinkClick r:id="rId12" action="ppaction://hlinksldjump"/>
              </a:rPr>
              <a:t>基于锁相放大器的弱光信号探测</a:t>
            </a:r>
            <a:endParaRPr sz="600">
              <a:latin typeface="Noto Sans CJK HK"/>
              <a:cs typeface="Noto Sans CJK HK"/>
            </a:endParaRPr>
          </a:p>
        </p:txBody>
      </p:sp>
      <p:sp>
        <p:nvSpPr>
          <p:cNvPr id="31" name="object 31"/>
          <p:cNvSpPr txBox="1">
            <a:spLocks noGrp="1"/>
          </p:cNvSpPr>
          <p:nvPr>
            <p:ph type="sldNum" sz="quarter" idx="7"/>
          </p:nvPr>
        </p:nvSpPr>
        <p:spPr>
          <a:xfrm>
            <a:off x="4259008" y="3335256"/>
            <a:ext cx="283210" cy="97155"/>
          </a:xfrm>
          <a:prstGeom prst="rect">
            <a:avLst/>
          </a:prstGeom>
        </p:spPr>
        <p:txBody>
          <a:bodyPr vert="horz" wrap="square" lIns="0" tIns="5080" rIns="0" bIns="0" rtlCol="0">
            <a:spAutoFit/>
          </a:bodyPr>
          <a:lstStyle/>
          <a:p>
            <a:pPr marL="37465">
              <a:lnSpc>
                <a:spcPct val="100000"/>
              </a:lnSpc>
              <a:spcBef>
                <a:spcPts val="40"/>
              </a:spcBef>
            </a:pPr>
            <a:r>
              <a:rPr lang="en-US" spc="-15" dirty="0"/>
              <a:t>23</a:t>
            </a:r>
            <a:r>
              <a:rPr spc="-15" dirty="0"/>
              <a:t> </a:t>
            </a:r>
            <a:r>
              <a:rPr dirty="0"/>
              <a:t>/</a:t>
            </a:r>
            <a:r>
              <a:rPr spc="-10" dirty="0"/>
              <a:t> </a:t>
            </a:r>
            <a:r>
              <a:rPr lang="en-US" spc="-10" dirty="0"/>
              <a:t>33</a:t>
            </a:r>
          </a:p>
        </p:txBody>
      </p:sp>
      <p:pic>
        <p:nvPicPr>
          <p:cNvPr id="37" name="图片 36" descr="untitled1"/>
          <p:cNvPicPr>
            <a:picLocks noChangeAspect="1"/>
          </p:cNvPicPr>
          <p:nvPr/>
        </p:nvPicPr>
        <p:blipFill>
          <a:blip r:embed="rId13"/>
          <a:stretch>
            <a:fillRect/>
          </a:stretch>
        </p:blipFill>
        <p:spPr>
          <a:xfrm>
            <a:off x="1010285" y="815340"/>
            <a:ext cx="2329180" cy="1891030"/>
          </a:xfrm>
          <a:prstGeom prst="rect">
            <a:avLst/>
          </a:prstGeom>
        </p:spPr>
      </p:pic>
      <mc:AlternateContent xmlns:mc="http://schemas.openxmlformats.org/markup-compatibility/2006" xmlns:a14="http://schemas.microsoft.com/office/drawing/2010/main">
        <mc:Choice Requires="a14">
          <p:sp>
            <p:nvSpPr>
              <p:cNvPr id="38" name="文本框 37"/>
              <p:cNvSpPr txBox="1"/>
              <p:nvPr/>
            </p:nvSpPr>
            <p:spPr>
              <a:xfrm>
                <a:off x="1312594" y="2915811"/>
                <a:ext cx="2008505" cy="569595"/>
              </a:xfrm>
              <a:prstGeom prst="rect">
                <a:avLst/>
              </a:prstGeom>
              <a:noFill/>
            </p:spPr>
            <p:txBody>
              <a:bodyPr wrap="square" rtlCol="0">
                <a:noAutofit/>
              </a:bodyPr>
              <a:lstStyle/>
              <a:p>
                <a:r>
                  <a:rPr kumimoji="0" sz="1100" b="1" i="0" u="none" strike="noStrike" kern="0" cap="none" spc="-25" normalizeH="0" baseline="0" noProof="1">
                    <a:latin typeface="Noto Sans CJK HK"/>
                    <a:ea typeface="Arial" panose="020B0604020202020204" pitchFamily="34" charset="0"/>
                    <a:cs typeface="Noto Sans CJK HK"/>
                  </a:rPr>
                  <a:t>结果：</a:t>
                </a:r>
                <a14:m>
                  <m:oMath xmlns:m="http://schemas.openxmlformats.org/officeDocument/2006/math">
                    <m:r>
                      <m:rPr>
                        <m:brk/>
                      </m:rPr>
                      <a:rPr kumimoji="0" lang="en-US" altLang="en-US" sz="1100" b="0" i="1" u="none" strike="noStrike" kern="0" cap="none" spc="-25" normalizeH="0" baseline="0" noProof="1" dirty="0">
                        <a:latin typeface="Cambria Math" panose="02040503050406030204" pitchFamily="18" charset="0"/>
                        <a:ea typeface="Arial" panose="020B0604020202020204" pitchFamily="34" charset="0"/>
                        <a:cs typeface="Cambria Math" panose="02040503050406030204" pitchFamily="18" charset="0"/>
                      </a:rPr>
                      <m:t> </m:t>
                    </m:r>
                    <m:r>
                      <a:rPr kumimoji="0" lang="en-US" altLang="en-US" sz="1100" b="0" i="1" u="none" strike="noStrike" kern="0" cap="none" spc="-25" normalizeH="0" baseline="0" noProof="1" dirty="0">
                        <a:latin typeface="Cambria Math" panose="02040503050406030204" pitchFamily="18" charset="0"/>
                        <a:ea typeface="Arial" panose="020B0604020202020204" pitchFamily="34" charset="0"/>
                        <a:cs typeface="Cambria Math" panose="02040503050406030204" pitchFamily="18" charset="0"/>
                      </a:rPr>
                      <m:t>           </m:t>
                    </m:r>
                    <m:r>
                      <m:rPr>
                        <m:brk/>
                      </m:rPr>
                      <a:rPr kumimoji="0" lang="en-US" altLang="en-US" sz="1100" b="0" i="1" u="none" strike="noStrike" kern="0" cap="none" spc="-25" normalizeH="0" baseline="0" noProof="1" dirty="0">
                        <a:latin typeface="Cambria Math" panose="02040503050406030204" pitchFamily="18" charset="0"/>
                        <a:ea typeface="Arial" panose="020B0604020202020204" pitchFamily="34" charset="0"/>
                        <a:cs typeface="Cambria Math" panose="02040503050406030204" pitchFamily="18" charset="0"/>
                      </a:rPr>
                      <m:t>𝑁</m:t>
                    </m:r>
                    <m:r>
                      <a:rPr kumimoji="0" lang="en-US" altLang="en-US" sz="1100" b="0" i="1" u="none" strike="noStrike" kern="0" cap="none" spc="-25" normalizeH="0" baseline="0" noProof="1" dirty="0">
                        <a:latin typeface="Cambria Math" panose="02040503050406030204" pitchFamily="18" charset="0"/>
                        <a:ea typeface="Arial" panose="020B0604020202020204" pitchFamily="34" charset="0"/>
                        <a:cs typeface="Cambria Math" panose="02040503050406030204" pitchFamily="18" charset="0"/>
                      </a:rPr>
                      <m:t> = </m:t>
                    </m:r>
                    <m:r>
                      <m:rPr>
                        <m:brk/>
                      </m:rPr>
                      <a:rPr kumimoji="0" lang="en-US" altLang="en-US" sz="1100" b="0" i="1" u="none" strike="noStrike" kern="0" cap="none" spc="-25" normalizeH="0" baseline="0" noProof="1" dirty="0">
                        <a:latin typeface="Cambria Math" panose="02040503050406030204" pitchFamily="18" charset="0"/>
                        <a:ea typeface="Arial" panose="020B0604020202020204" pitchFamily="34" charset="0"/>
                        <a:cs typeface="Cambria Math" panose="02040503050406030204" pitchFamily="18" charset="0"/>
                      </a:rPr>
                      <m:t>1</m:t>
                    </m:r>
                    <m:r>
                      <a:rPr kumimoji="0" lang="en-US" altLang="en-US" sz="1100" b="0" i="1" u="none" strike="noStrike" kern="0" cap="none" spc="-25" normalizeH="0" baseline="0" noProof="1" dirty="0">
                        <a:latin typeface="Cambria Math" panose="02040503050406030204" pitchFamily="18" charset="0"/>
                        <a:ea typeface="Arial" panose="020B0604020202020204" pitchFamily="34" charset="0"/>
                        <a:cs typeface="Cambria Math" panose="02040503050406030204" pitchFamily="18" charset="0"/>
                      </a:rPr>
                      <m:t>.3678</m:t>
                    </m:r>
                    <m:r>
                      <m:rPr>
                        <m:brk/>
                      </m:rPr>
                      <a:rPr kumimoji="0" lang="en-US" altLang="en-US" sz="1100" b="0" i="1" u="none" strike="noStrike" kern="0" cap="none" spc="-25" normalizeH="0" baseline="0" noProof="1" dirty="0">
                        <a:latin typeface="Cambria Math" panose="02040503050406030204" pitchFamily="18" charset="0"/>
                        <a:ea typeface="Arial" panose="020B0604020202020204" pitchFamily="34" charset="0"/>
                        <a:cs typeface="Cambria Math" panose="02040503050406030204" pitchFamily="18" charset="0"/>
                      </a:rPr>
                      <m:t> </m:t>
                    </m:r>
                    <m:r>
                      <m:rPr>
                        <m:brk/>
                      </m:rPr>
                      <a:rPr kumimoji="0" lang="en-US" sz="1600" b="0" i="1" u="none" strike="noStrike" kern="0" cap="none" spc="0" normalizeH="0" baseline="-10000" noProof="1" dirty="0">
                        <a:latin typeface="Cambria Math" panose="02040503050406030204" pitchFamily="18" charset="0"/>
                        <a:ea typeface="Arial" panose="020B0604020202020204" pitchFamily="34" charset="0"/>
                        <a:cs typeface="Times New Roman" panose="02020603050405020304"/>
                      </a:rPr>
                      <m:t> </m:t>
                    </m:r>
                    <m:r>
                      <a:rPr kumimoji="0" lang="en-US" sz="1600" b="0" i="1" u="none" strike="noStrike" kern="0" cap="none" spc="0" normalizeH="0" baseline="-10000" noProof="1" dirty="0">
                        <a:latin typeface="Cambria Math" panose="02040503050406030204" pitchFamily="18" charset="0"/>
                        <a:ea typeface="Arial" panose="020B0604020202020204" pitchFamily="34" charset="0"/>
                        <a:cs typeface="Times New Roman" panose="02020603050405020304"/>
                      </a:rPr>
                      <m:t>𝜇</m:t>
                    </m:r>
                    <m:r>
                      <m:rPr>
                        <m:brk/>
                      </m:rPr>
                      <a:rPr kumimoji="0" lang="en-US" sz="1600" b="0" i="1" u="none" strike="noStrike" kern="0" cap="none" spc="0" normalizeH="0" baseline="-10000" noProof="1" dirty="0">
                        <a:latin typeface="Cambria Math" panose="02040503050406030204" pitchFamily="18" charset="0"/>
                        <a:ea typeface="Arial" panose="020B0604020202020204" pitchFamily="34" charset="0"/>
                        <a:cs typeface="Times New Roman" panose="02020603050405020304"/>
                      </a:rPr>
                      <m:t>𝑉</m:t>
                    </m:r>
                  </m:oMath>
                </a14:m>
                <a:endParaRPr kumimoji="0" lang="en-US" altLang="en-US" sz="1100" b="0" i="1" u="none" strike="noStrike" kern="0" cap="none" spc="-25" normalizeH="0" baseline="0" noProof="1">
                  <a:latin typeface="Cambria Math" panose="02040503050406030204" pitchFamily="18" charset="0"/>
                  <a:ea typeface="Arial" panose="020B0604020202020204" pitchFamily="34" charset="0"/>
                  <a:cs typeface="Cambria Math" panose="02040503050406030204" pitchFamily="18" charset="0"/>
                </a:endParaRPr>
              </a:p>
              <a:p>
                <a:endParaRPr kumimoji="0" lang="en-US" sz="1600" b="0" i="1" u="none" strike="noStrike" kern="0" cap="none" spc="0" normalizeH="0" baseline="-10000" noProof="1">
                  <a:latin typeface="Times New Roman" panose="02020603050405020304"/>
                  <a:ea typeface="Arial" panose="020B0604020202020204" pitchFamily="34" charset="0"/>
                  <a:cs typeface="Times New Roman" panose="02020603050405020304"/>
                </a:endParaRPr>
              </a:p>
              <a:p>
                <a:pPr marL="0" indent="0">
                  <a:buFont typeface="Arial" panose="020B0604020202020204" pitchFamily="34" charset="0"/>
                  <a:buNone/>
                </a:pPr>
                <a:endParaRPr kumimoji="0" lang="zh-CN" altLang="en-US" sz="1100" b="0" i="0" u="none" strike="noStrike" kern="0" cap="none" spc="-25" normalizeH="0" baseline="0" noProof="1">
                  <a:latin typeface="Noto Sans CJK HK"/>
                  <a:ea typeface="Arial" panose="020B0604020202020204" pitchFamily="34" charset="0"/>
                  <a:cs typeface="Noto Sans CJK HK"/>
                </a:endParaRPr>
              </a:p>
            </p:txBody>
          </p:sp>
        </mc:Choice>
        <mc:Fallback xmlns="">
          <p:sp>
            <p:nvSpPr>
              <p:cNvPr id="38" name="文本框 37"/>
              <p:cNvSpPr txBox="1">
                <a:spLocks noRot="1" noChangeAspect="1" noMove="1" noResize="1" noEditPoints="1" noAdjustHandles="1" noChangeArrowheads="1" noChangeShapeType="1" noTextEdit="1"/>
              </p:cNvSpPr>
              <p:nvPr/>
            </p:nvSpPr>
            <p:spPr>
              <a:xfrm>
                <a:off x="1312594" y="2915811"/>
                <a:ext cx="2008505" cy="569595"/>
              </a:xfrm>
              <a:prstGeom prst="rect">
                <a:avLst/>
              </a:prstGeom>
              <a:blipFill rotWithShape="1">
                <a:blip r:embed="rId14"/>
                <a:stretch>
                  <a:fillRect l="-2" t="-92" r="2" b="92"/>
                </a:stretch>
              </a:blipFill>
            </p:spPr>
            <p:txBody>
              <a:bodyPr/>
              <a:lstStyle/>
              <a:p>
                <a:r>
                  <a:rPr lang="zh-CN" altLang="en-US">
                    <a:noFill/>
                  </a:rPr>
                  <a:t> </a:t>
                </a:r>
              </a:p>
            </p:txBody>
          </p:sp>
        </mc:Fallback>
      </mc:AlternateContent>
    </p:spTree>
  </p:cSld>
  <p:clrMapOvr>
    <a:masterClrMapping/>
  </p:clrMapOvr>
  <p:transition>
    <p:cu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5300" y="-11729"/>
            <a:ext cx="329565" cy="116839"/>
          </a:xfrm>
          <a:prstGeom prst="rect">
            <a:avLst/>
          </a:prstGeom>
        </p:spPr>
        <p:txBody>
          <a:bodyPr vert="horz" wrap="square" lIns="0" tIns="12065" rIns="0" bIns="0" rtlCol="0">
            <a:spAutoFit/>
          </a:bodyPr>
          <a:lstStyle/>
          <a:p>
            <a:pPr marL="12700">
              <a:lnSpc>
                <a:spcPct val="100000"/>
              </a:lnSpc>
              <a:spcBef>
                <a:spcPts val="95"/>
              </a:spcBef>
            </a:pPr>
            <a:r>
              <a:rPr sz="600" spc="-20" dirty="0">
                <a:solidFill>
                  <a:srgbClr val="7F7F7F"/>
                </a:solidFill>
                <a:latin typeface="Noto Sans CJK HK"/>
                <a:cs typeface="Noto Sans CJK HK"/>
                <a:hlinkClick r:id="rId3" action="ppaction://hlinksldjump"/>
              </a:rPr>
              <a:t>实验背景</a:t>
            </a:r>
            <a:endParaRPr sz="600">
              <a:latin typeface="Noto Sans CJK HK"/>
              <a:cs typeface="Noto Sans CJK HK"/>
            </a:endParaRPr>
          </a:p>
        </p:txBody>
      </p:sp>
      <p:pic>
        <p:nvPicPr>
          <p:cNvPr id="3" name="object 3"/>
          <p:cNvPicPr/>
          <p:nvPr/>
        </p:nvPicPr>
        <p:blipFill>
          <a:blip r:embed="rId4" cstate="print"/>
          <a:stretch>
            <a:fillRect/>
          </a:stretch>
        </p:blipFill>
        <p:spPr>
          <a:xfrm>
            <a:off x="840000" y="103148"/>
            <a:ext cx="242662" cy="87862"/>
          </a:xfrm>
          <a:prstGeom prst="rect">
            <a:avLst/>
          </a:prstGeom>
        </p:spPr>
      </p:pic>
      <p:sp>
        <p:nvSpPr>
          <p:cNvPr id="4" name="object 4"/>
          <p:cNvSpPr txBox="1"/>
          <p:nvPr/>
        </p:nvSpPr>
        <p:spPr>
          <a:xfrm>
            <a:off x="817181" y="-11729"/>
            <a:ext cx="329565" cy="116839"/>
          </a:xfrm>
          <a:prstGeom prst="rect">
            <a:avLst/>
          </a:prstGeom>
        </p:spPr>
        <p:txBody>
          <a:bodyPr vert="horz" wrap="square" lIns="0" tIns="12065" rIns="0" bIns="0" rtlCol="0">
            <a:spAutoFit/>
          </a:bodyPr>
          <a:lstStyle/>
          <a:p>
            <a:pPr marL="12700">
              <a:lnSpc>
                <a:spcPct val="100000"/>
              </a:lnSpc>
              <a:spcBef>
                <a:spcPts val="95"/>
              </a:spcBef>
            </a:pPr>
            <a:r>
              <a:rPr sz="600" spc="-20" dirty="0">
                <a:solidFill>
                  <a:srgbClr val="7F7F7F"/>
                </a:solidFill>
                <a:latin typeface="Noto Sans CJK HK"/>
                <a:cs typeface="Noto Sans CJK HK"/>
                <a:hlinkClick r:id="rId5" action="ppaction://hlinksldjump"/>
              </a:rPr>
              <a:t>实验原理</a:t>
            </a:r>
            <a:endParaRPr sz="600">
              <a:latin typeface="Noto Sans CJK HK"/>
              <a:cs typeface="Noto Sans CJK HK"/>
            </a:endParaRPr>
          </a:p>
        </p:txBody>
      </p:sp>
      <p:pic>
        <p:nvPicPr>
          <p:cNvPr id="5" name="object 5"/>
          <p:cNvPicPr/>
          <p:nvPr/>
        </p:nvPicPr>
        <p:blipFill>
          <a:blip r:embed="rId6" cstate="print"/>
          <a:stretch>
            <a:fillRect/>
          </a:stretch>
        </p:blipFill>
        <p:spPr>
          <a:xfrm>
            <a:off x="1561880" y="103148"/>
            <a:ext cx="192256" cy="181474"/>
          </a:xfrm>
          <a:prstGeom prst="rect">
            <a:avLst/>
          </a:prstGeom>
        </p:spPr>
      </p:pic>
      <p:sp>
        <p:nvSpPr>
          <p:cNvPr id="6" name="object 6"/>
          <p:cNvSpPr txBox="1"/>
          <p:nvPr/>
        </p:nvSpPr>
        <p:spPr>
          <a:xfrm>
            <a:off x="1539062" y="-11729"/>
            <a:ext cx="329565" cy="116839"/>
          </a:xfrm>
          <a:prstGeom prst="rect">
            <a:avLst/>
          </a:prstGeom>
        </p:spPr>
        <p:txBody>
          <a:bodyPr vert="horz" wrap="square" lIns="0" tIns="12065" rIns="0" bIns="0" rtlCol="0">
            <a:spAutoFit/>
          </a:bodyPr>
          <a:lstStyle/>
          <a:p>
            <a:pPr marL="12700">
              <a:lnSpc>
                <a:spcPct val="100000"/>
              </a:lnSpc>
              <a:spcBef>
                <a:spcPts val="95"/>
              </a:spcBef>
            </a:pPr>
            <a:r>
              <a:rPr sz="600" spc="-20" dirty="0">
                <a:solidFill>
                  <a:srgbClr val="FFFFFF"/>
                </a:solidFill>
                <a:latin typeface="Noto Sans CJK HK"/>
                <a:cs typeface="Noto Sans CJK HK"/>
                <a:hlinkClick r:id="rId7" action="ppaction://hlinksldjump"/>
              </a:rPr>
              <a:t>实验方案</a:t>
            </a:r>
            <a:endParaRPr sz="600">
              <a:latin typeface="Noto Sans CJK HK"/>
              <a:cs typeface="Noto Sans CJK HK"/>
            </a:endParaRPr>
          </a:p>
        </p:txBody>
      </p:sp>
      <p:grpSp>
        <p:nvGrpSpPr>
          <p:cNvPr id="7" name="object 7"/>
          <p:cNvGrpSpPr/>
          <p:nvPr/>
        </p:nvGrpSpPr>
        <p:grpSpPr>
          <a:xfrm>
            <a:off x="2283752" y="103139"/>
            <a:ext cx="41275" cy="88265"/>
            <a:chOff x="2283752" y="103139"/>
            <a:chExt cx="41275" cy="88265"/>
          </a:xfrm>
        </p:grpSpPr>
        <p:sp>
          <p:nvSpPr>
            <p:cNvPr id="8" name="object 8"/>
            <p:cNvSpPr/>
            <p:nvPr/>
          </p:nvSpPr>
          <p:spPr>
            <a:xfrm>
              <a:off x="2286292" y="105679"/>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7F7F"/>
              </a:solidFill>
            </a:ln>
          </p:spPr>
          <p:txBody>
            <a:bodyPr wrap="square" lIns="0" tIns="0" rIns="0" bIns="0" rtlCol="0"/>
            <a:lstStyle/>
            <a:p>
              <a:endParaRPr/>
            </a:p>
          </p:txBody>
        </p:sp>
        <p:sp>
          <p:nvSpPr>
            <p:cNvPr id="9" name="object 9"/>
            <p:cNvSpPr/>
            <p:nvPr/>
          </p:nvSpPr>
          <p:spPr>
            <a:xfrm>
              <a:off x="2286292" y="152478"/>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7F7F"/>
              </a:solidFill>
            </a:ln>
          </p:spPr>
          <p:txBody>
            <a:bodyPr wrap="square" lIns="0" tIns="0" rIns="0" bIns="0" rtlCol="0"/>
            <a:lstStyle/>
            <a:p>
              <a:endParaRPr/>
            </a:p>
          </p:txBody>
        </p:sp>
      </p:grpSp>
      <p:sp>
        <p:nvSpPr>
          <p:cNvPr id="10" name="object 10"/>
          <p:cNvSpPr txBox="1"/>
          <p:nvPr/>
        </p:nvSpPr>
        <p:spPr>
          <a:xfrm>
            <a:off x="2260930" y="-11729"/>
            <a:ext cx="329565" cy="116839"/>
          </a:xfrm>
          <a:prstGeom prst="rect">
            <a:avLst/>
          </a:prstGeom>
        </p:spPr>
        <p:txBody>
          <a:bodyPr vert="horz" wrap="square" lIns="0" tIns="12065" rIns="0" bIns="0" rtlCol="0">
            <a:spAutoFit/>
          </a:bodyPr>
          <a:lstStyle/>
          <a:p>
            <a:pPr marL="12700">
              <a:lnSpc>
                <a:spcPct val="100000"/>
              </a:lnSpc>
              <a:spcBef>
                <a:spcPts val="95"/>
              </a:spcBef>
            </a:pPr>
            <a:r>
              <a:rPr sz="600" spc="-20" dirty="0">
                <a:solidFill>
                  <a:srgbClr val="7F7F7F"/>
                </a:solidFill>
                <a:latin typeface="Noto Sans CJK HK"/>
                <a:cs typeface="Noto Sans CJK HK"/>
                <a:hlinkClick r:id="rId8" action="ppaction://hlinksldjump"/>
              </a:rPr>
              <a:t>总结展望</a:t>
            </a:r>
            <a:endParaRPr sz="600">
              <a:latin typeface="Noto Sans CJK HK"/>
              <a:cs typeface="Noto Sans CJK HK"/>
            </a:endParaRPr>
          </a:p>
        </p:txBody>
      </p:sp>
      <p:grpSp>
        <p:nvGrpSpPr>
          <p:cNvPr id="11" name="object 11"/>
          <p:cNvGrpSpPr/>
          <p:nvPr/>
        </p:nvGrpSpPr>
        <p:grpSpPr>
          <a:xfrm>
            <a:off x="3005620" y="103139"/>
            <a:ext cx="243204" cy="41275"/>
            <a:chOff x="3005620" y="103139"/>
            <a:chExt cx="243204" cy="41275"/>
          </a:xfrm>
        </p:grpSpPr>
        <p:sp>
          <p:nvSpPr>
            <p:cNvPr id="12" name="object 12"/>
            <p:cNvSpPr/>
            <p:nvPr/>
          </p:nvSpPr>
          <p:spPr>
            <a:xfrm>
              <a:off x="3008160" y="105679"/>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7F7F"/>
              </a:solidFill>
            </a:ln>
          </p:spPr>
          <p:txBody>
            <a:bodyPr wrap="square" lIns="0" tIns="0" rIns="0" bIns="0" rtlCol="0"/>
            <a:lstStyle/>
            <a:p>
              <a:endParaRPr/>
            </a:p>
          </p:txBody>
        </p:sp>
        <p:sp>
          <p:nvSpPr>
            <p:cNvPr id="13" name="object 13"/>
            <p:cNvSpPr/>
            <p:nvPr/>
          </p:nvSpPr>
          <p:spPr>
            <a:xfrm>
              <a:off x="3058566" y="105679"/>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7F7F"/>
              </a:solidFill>
            </a:ln>
          </p:spPr>
          <p:txBody>
            <a:bodyPr wrap="square" lIns="0" tIns="0" rIns="0" bIns="0" rtlCol="0"/>
            <a:lstStyle/>
            <a:p>
              <a:endParaRPr/>
            </a:p>
          </p:txBody>
        </p:sp>
        <p:sp>
          <p:nvSpPr>
            <p:cNvPr id="14" name="object 14"/>
            <p:cNvSpPr/>
            <p:nvPr/>
          </p:nvSpPr>
          <p:spPr>
            <a:xfrm>
              <a:off x="3108959" y="105679"/>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7F7F"/>
              </a:solidFill>
            </a:ln>
          </p:spPr>
          <p:txBody>
            <a:bodyPr wrap="square" lIns="0" tIns="0" rIns="0" bIns="0" rtlCol="0"/>
            <a:lstStyle/>
            <a:p>
              <a:endParaRPr/>
            </a:p>
          </p:txBody>
        </p:sp>
        <p:sp>
          <p:nvSpPr>
            <p:cNvPr id="15" name="object 15"/>
            <p:cNvSpPr/>
            <p:nvPr/>
          </p:nvSpPr>
          <p:spPr>
            <a:xfrm>
              <a:off x="3159366" y="105679"/>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7F7F"/>
              </a:solidFill>
            </a:ln>
          </p:spPr>
          <p:txBody>
            <a:bodyPr wrap="square" lIns="0" tIns="0" rIns="0" bIns="0" rtlCol="0"/>
            <a:lstStyle/>
            <a:p>
              <a:endParaRPr/>
            </a:p>
          </p:txBody>
        </p:sp>
        <p:sp>
          <p:nvSpPr>
            <p:cNvPr id="16" name="object 16"/>
            <p:cNvSpPr/>
            <p:nvPr/>
          </p:nvSpPr>
          <p:spPr>
            <a:xfrm>
              <a:off x="3209759" y="105679"/>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7F7F"/>
              </a:solidFill>
            </a:ln>
          </p:spPr>
          <p:txBody>
            <a:bodyPr wrap="square" lIns="0" tIns="0" rIns="0" bIns="0" rtlCol="0"/>
            <a:lstStyle/>
            <a:p>
              <a:endParaRPr/>
            </a:p>
          </p:txBody>
        </p:sp>
      </p:grpSp>
      <p:sp>
        <p:nvSpPr>
          <p:cNvPr id="17" name="object 17"/>
          <p:cNvSpPr txBox="1"/>
          <p:nvPr/>
        </p:nvSpPr>
        <p:spPr>
          <a:xfrm>
            <a:off x="2982810" y="-11729"/>
            <a:ext cx="177800" cy="116839"/>
          </a:xfrm>
          <a:prstGeom prst="rect">
            <a:avLst/>
          </a:prstGeom>
        </p:spPr>
        <p:txBody>
          <a:bodyPr vert="horz" wrap="square" lIns="0" tIns="12065" rIns="0" bIns="0" rtlCol="0">
            <a:spAutoFit/>
          </a:bodyPr>
          <a:lstStyle/>
          <a:p>
            <a:pPr marL="12700">
              <a:lnSpc>
                <a:spcPct val="100000"/>
              </a:lnSpc>
              <a:spcBef>
                <a:spcPts val="95"/>
              </a:spcBef>
            </a:pPr>
            <a:r>
              <a:rPr sz="600" spc="-30" dirty="0">
                <a:solidFill>
                  <a:srgbClr val="7F7F7F"/>
                </a:solidFill>
                <a:latin typeface="Noto Sans CJK HK"/>
                <a:cs typeface="Noto Sans CJK HK"/>
                <a:hlinkClick r:id="rId9" action="ppaction://hlinksldjump"/>
              </a:rPr>
              <a:t>附录</a:t>
            </a:r>
            <a:endParaRPr sz="600">
              <a:latin typeface="Noto Sans CJK HK"/>
              <a:cs typeface="Noto Sans CJK HK"/>
            </a:endParaRPr>
          </a:p>
        </p:txBody>
      </p:sp>
      <p:grpSp>
        <p:nvGrpSpPr>
          <p:cNvPr id="18" name="object 18"/>
          <p:cNvGrpSpPr/>
          <p:nvPr/>
        </p:nvGrpSpPr>
        <p:grpSpPr>
          <a:xfrm>
            <a:off x="0" y="50"/>
            <a:ext cx="4608195" cy="548640"/>
            <a:chOff x="0" y="50"/>
            <a:chExt cx="4608195" cy="548640"/>
          </a:xfrm>
        </p:grpSpPr>
        <p:pic>
          <p:nvPicPr>
            <p:cNvPr id="19" name="object 19"/>
            <p:cNvPicPr/>
            <p:nvPr/>
          </p:nvPicPr>
          <p:blipFill>
            <a:blip r:embed="rId10" cstate="print"/>
            <a:stretch>
              <a:fillRect/>
            </a:stretch>
          </p:blipFill>
          <p:spPr>
            <a:xfrm>
              <a:off x="3317760" y="50"/>
              <a:ext cx="921588" cy="297713"/>
            </a:xfrm>
            <a:prstGeom prst="rect">
              <a:avLst/>
            </a:prstGeom>
          </p:spPr>
        </p:pic>
        <p:pic>
          <p:nvPicPr>
            <p:cNvPr id="20" name="object 20"/>
            <p:cNvPicPr/>
            <p:nvPr/>
          </p:nvPicPr>
          <p:blipFill>
            <a:blip r:embed="rId11" cstate="print"/>
            <a:stretch>
              <a:fillRect/>
            </a:stretch>
          </p:blipFill>
          <p:spPr>
            <a:xfrm>
              <a:off x="4239348" y="50"/>
              <a:ext cx="368642" cy="297713"/>
            </a:xfrm>
            <a:prstGeom prst="rect">
              <a:avLst/>
            </a:prstGeom>
          </p:spPr>
        </p:pic>
        <p:pic>
          <p:nvPicPr>
            <p:cNvPr id="21" name="object 21"/>
            <p:cNvPicPr/>
            <p:nvPr/>
          </p:nvPicPr>
          <p:blipFill>
            <a:blip r:embed="rId12" cstate="print"/>
            <a:stretch>
              <a:fillRect/>
            </a:stretch>
          </p:blipFill>
          <p:spPr>
            <a:xfrm>
              <a:off x="0" y="297751"/>
              <a:ext cx="4604410" cy="250520"/>
            </a:xfrm>
            <a:prstGeom prst="rect">
              <a:avLst/>
            </a:prstGeom>
          </p:spPr>
        </p:pic>
      </p:grpSp>
      <p:sp>
        <p:nvSpPr>
          <p:cNvPr id="22" name="object 22"/>
          <p:cNvSpPr txBox="1"/>
          <p:nvPr/>
        </p:nvSpPr>
        <p:spPr>
          <a:xfrm>
            <a:off x="188379" y="285048"/>
            <a:ext cx="936625" cy="244475"/>
          </a:xfrm>
          <a:prstGeom prst="rect">
            <a:avLst/>
          </a:prstGeom>
        </p:spPr>
        <p:txBody>
          <a:bodyPr vert="horz" wrap="square" lIns="0" tIns="17145" rIns="0" bIns="0" rtlCol="0">
            <a:spAutoFit/>
          </a:bodyPr>
          <a:lstStyle/>
          <a:p>
            <a:pPr marL="12700">
              <a:lnSpc>
                <a:spcPct val="100000"/>
              </a:lnSpc>
              <a:spcBef>
                <a:spcPts val="135"/>
              </a:spcBef>
            </a:pPr>
            <a:r>
              <a:rPr sz="1400" spc="-10" dirty="0">
                <a:solidFill>
                  <a:srgbClr val="FFFFFF"/>
                </a:solidFill>
                <a:latin typeface="Noto Sans CJK HK"/>
                <a:cs typeface="Noto Sans CJK HK"/>
              </a:rPr>
              <a:t>信噪比计算</a:t>
            </a:r>
            <a:endParaRPr sz="1400">
              <a:latin typeface="Noto Sans CJK HK"/>
              <a:cs typeface="Noto Sans CJK HK"/>
            </a:endParaRPr>
          </a:p>
        </p:txBody>
      </p:sp>
      <mc:AlternateContent xmlns:mc="http://schemas.openxmlformats.org/markup-compatibility/2006" xmlns:a14="http://schemas.microsoft.com/office/drawing/2010/main">
        <mc:Choice Requires="a14">
          <p:sp>
            <p:nvSpPr>
              <p:cNvPr id="23" name="object 23"/>
              <p:cNvSpPr txBox="1"/>
              <p:nvPr/>
            </p:nvSpPr>
            <p:spPr>
              <a:xfrm>
                <a:off x="461010" y="803275"/>
                <a:ext cx="3912870" cy="737870"/>
              </a:xfrm>
              <a:prstGeom prst="rect">
                <a:avLst/>
              </a:prstGeom>
            </p:spPr>
            <p:txBody>
              <a:bodyPr vert="horz" wrap="square" lIns="0" tIns="11430" rIns="0" bIns="0" rtlCol="0">
                <a:noAutofit/>
              </a:bodyPr>
              <a:lstStyle/>
              <a:p>
                <a:pPr marL="177165" indent="-139065">
                  <a:lnSpc>
                    <a:spcPct val="100000"/>
                  </a:lnSpc>
                  <a:spcBef>
                    <a:spcPts val="90"/>
                  </a:spcBef>
                  <a:buClr>
                    <a:srgbClr val="005725"/>
                  </a:buClr>
                  <a:buFont typeface="Trebuchet MS" panose="020B0603020202020204"/>
                  <a:buChar char="•"/>
                  <a:tabLst>
                    <a:tab pos="177165" algn="l"/>
                  </a:tabLst>
                </a:pPr>
                <a:r>
                  <a:rPr sz="1100" spc="-90" dirty="0">
                    <a:latin typeface="Noto Sans CJK HK"/>
                    <a:cs typeface="Noto Sans CJK HK"/>
                  </a:rPr>
                  <a:t>使用锁相放大器：</a:t>
                </a:r>
                <a:endParaRPr sz="1100" dirty="0">
                  <a:latin typeface="Noto Sans CJK HK"/>
                  <a:cs typeface="Noto Sans CJK HK"/>
                </a:endParaRPr>
              </a:p>
              <a:p>
                <a:pPr marL="175895" algn="l">
                  <a:lnSpc>
                    <a:spcPct val="100000"/>
                  </a:lnSpc>
                  <a:spcBef>
                    <a:spcPts val="35"/>
                  </a:spcBef>
                  <a:tabLst>
                    <a:tab pos="2847975" algn="l"/>
                  </a:tabLst>
                </a:pPr>
                <a:r>
                  <a:rPr sz="1100" spc="-20" dirty="0">
                    <a:latin typeface="Noto Sans CJK HK"/>
                    <a:cs typeface="Noto Sans CJK HK"/>
                  </a:rPr>
                  <a:t>从测量结果知道，最小测量值为</a:t>
                </a:r>
                <a:r>
                  <a:rPr sz="1100" dirty="0">
                    <a:latin typeface="Noto Sans CJK HK"/>
                    <a:cs typeface="Noto Sans CJK HK"/>
                  </a:rPr>
                  <a:t>：</a:t>
                </a:r>
                <a:r>
                  <a:rPr sz="1200" i="1" dirty="0">
                    <a:latin typeface="Times New Roman" panose="02020603050405020304"/>
                    <a:cs typeface="Times New Roman" panose="02020603050405020304"/>
                  </a:rPr>
                  <a:t>D</a:t>
                </a:r>
                <a:r>
                  <a:rPr sz="1200" i="1" baseline="-10000" dirty="0">
                    <a:latin typeface="Times New Roman" panose="02020603050405020304"/>
                    <a:cs typeface="Times New Roman" panose="02020603050405020304"/>
                  </a:rPr>
                  <a:t>min</a:t>
                </a:r>
                <a:r>
                  <a:rPr lang="en-US" altLang="en-US" sz="1200" i="1" baseline="-10000" dirty="0">
                    <a:latin typeface="Times New Roman" panose="02020603050405020304"/>
                    <a:cs typeface="Times New Roman" panose="02020603050405020304"/>
                  </a:rPr>
                  <a:t>  </a:t>
                </a:r>
                <a:r>
                  <a:rPr kumimoji="0" sz="1200" b="0" i="1" u="none" strike="noStrike" kern="0" cap="none" spc="0" normalizeH="0" baseline="0" noProof="1">
                    <a:latin typeface="Times New Roman" panose="02020603050405020304"/>
                    <a:ea typeface="Arial" panose="020B0604020202020204" pitchFamily="34" charset="0"/>
                    <a:cs typeface="Times New Roman" panose="02020603050405020304"/>
                    <a:sym typeface="+mn-ea"/>
                  </a:rPr>
                  <a:t>= </a:t>
                </a:r>
                <a:r>
                  <a:rPr lang="en-US" altLang="en-US" sz="1200" i="1" baseline="-10000" dirty="0">
                    <a:latin typeface="Times New Roman" panose="02020603050405020304"/>
                    <a:cs typeface="Times New Roman" panose="02020603050405020304"/>
                  </a:rPr>
                  <a:t> </a:t>
                </a:r>
                <a:r>
                  <a:rPr lang="en-US" altLang="en-US" sz="1600" i="1" baseline="-10000" dirty="0">
                    <a:latin typeface="Times New Roman" panose="02020603050405020304"/>
                    <a:cs typeface="Times New Roman" panose="02020603050405020304"/>
                  </a:rPr>
                  <a:t>1.5904 </a:t>
                </a:r>
                <a14:m>
                  <m:oMath xmlns:m="http://schemas.openxmlformats.org/officeDocument/2006/math">
                    <m:r>
                      <a:rPr kumimoji="0" lang="en-US" sz="1600" b="0" i="1" u="none" strike="noStrike" kern="0" cap="none" spc="0" normalizeH="0" baseline="-10000" noProof="1" dirty="0">
                        <a:latin typeface="Cambria Math" panose="02040503050406030204" pitchFamily="18" charset="0"/>
                        <a:ea typeface="Arial" panose="020B0604020202020204" pitchFamily="34" charset="0"/>
                        <a:cs typeface="Times New Roman" panose="02020603050405020304"/>
                      </a:rPr>
                      <m:t>𝜇</m:t>
                    </m:r>
                  </m:oMath>
                </a14:m>
                <a:r>
                  <a:rPr lang="en-US" altLang="en-US" sz="1600" i="1" spc="345" baseline="-10000" dirty="0">
                    <a:latin typeface="Times New Roman" panose="02020603050405020304"/>
                    <a:cs typeface="Times New Roman" panose="02020603050405020304"/>
                  </a:rPr>
                  <a:t>V</a:t>
                </a:r>
                <a:r>
                  <a:rPr lang="en-US" altLang="en-US" sz="1200" i="1" spc="345" baseline="-10000" dirty="0">
                    <a:latin typeface="Times New Roman" panose="02020603050405020304"/>
                    <a:cs typeface="Times New Roman" panose="02020603050405020304"/>
                  </a:rPr>
                  <a:t>,</a:t>
                </a:r>
                <a:r>
                  <a:rPr sz="1100" spc="-20" dirty="0">
                    <a:latin typeface="Noto Sans CJK HK"/>
                    <a:cs typeface="Noto Sans CJK HK"/>
                  </a:rPr>
                  <a:t>噪声大小为</a:t>
                </a:r>
                <a:r>
                  <a:rPr kumimoji="0" sz="1200" b="0" i="1" u="none" strike="noStrike" kern="0" cap="none" spc="0" normalizeH="0" baseline="0" noProof="1">
                    <a:latin typeface="Times New Roman" panose="02020603050405020304"/>
                    <a:ea typeface="Arial" panose="020B0604020202020204" pitchFamily="34" charset="0"/>
                    <a:cs typeface="Times New Roman" panose="02020603050405020304"/>
                  </a:rPr>
                  <a:t>：N = </a:t>
                </a:r>
                <a:r>
                  <a:rPr kumimoji="0" lang="en-US" sz="1600" b="0" i="1" u="none" strike="noStrike" kern="0" cap="none" spc="0" normalizeH="0" baseline="-10000" noProof="1">
                    <a:latin typeface="Times New Roman" panose="02020603050405020304"/>
                    <a:ea typeface="Arial" panose="020B0604020202020204" pitchFamily="34" charset="0"/>
                    <a:cs typeface="Times New Roman" panose="02020603050405020304"/>
                  </a:rPr>
                  <a:t>1.3678</a:t>
                </a:r>
                <a14:m>
                  <m:oMath xmlns:m="http://schemas.openxmlformats.org/officeDocument/2006/math">
                    <m:r>
                      <a:rPr kumimoji="0" lang="en-US" sz="1600" b="0" i="1" u="none" strike="noStrike" kern="0" cap="none" spc="0" normalizeH="0" baseline="-10000" noProof="1" dirty="0">
                        <a:latin typeface="Cambria Math" panose="02040503050406030204" pitchFamily="18" charset="0"/>
                        <a:ea typeface="Arial" panose="020B0604020202020204" pitchFamily="34" charset="0"/>
                        <a:cs typeface="Times New Roman" panose="02020603050405020304"/>
                      </a:rPr>
                      <m:t>𝜇</m:t>
                    </m:r>
                    <m:r>
                      <m:rPr>
                        <m:brk/>
                      </m:rPr>
                      <a:rPr kumimoji="0" lang="en-US" sz="1600" b="0" i="1" u="none" strike="noStrike" kern="0" cap="none" spc="0" normalizeH="0" baseline="-10000" noProof="1" dirty="0">
                        <a:latin typeface="Cambria Math" panose="02040503050406030204" pitchFamily="18" charset="0"/>
                        <a:ea typeface="Arial" panose="020B0604020202020204" pitchFamily="34" charset="0"/>
                        <a:cs typeface="Times New Roman" panose="02020603050405020304"/>
                      </a:rPr>
                      <m:t>𝑉</m:t>
                    </m:r>
                  </m:oMath>
                </a14:m>
                <a:r>
                  <a:rPr kumimoji="0" lang="en-US" sz="1600" b="0" i="1" u="none" strike="noStrike" kern="0" cap="none" spc="0" normalizeH="0" baseline="-10000" noProof="1">
                    <a:latin typeface="Times New Roman" panose="02020603050405020304"/>
                    <a:ea typeface="Arial" panose="020B0604020202020204" pitchFamily="34" charset="0"/>
                    <a:cs typeface="Times New Roman" panose="02020603050405020304"/>
                  </a:rPr>
                  <a:t>,</a:t>
                </a:r>
                <a:r>
                  <a:rPr sz="1100" spc="-25" dirty="0">
                    <a:latin typeface="Noto Sans CJK HK"/>
                    <a:cs typeface="Noto Sans CJK HK"/>
                  </a:rPr>
                  <a:t>因此最小信噪比：</a:t>
                </a:r>
                <a:endParaRPr sz="1100" dirty="0">
                  <a:latin typeface="Noto Sans CJK HK"/>
                  <a:cs typeface="Noto Sans CJK HK"/>
                </a:endParaRPr>
              </a:p>
            </p:txBody>
          </p:sp>
        </mc:Choice>
        <mc:Fallback xmlns="">
          <p:sp>
            <p:nvSpPr>
              <p:cNvPr id="23" name="object 23"/>
              <p:cNvSpPr txBox="1">
                <a:spLocks noRot="1" noChangeAspect="1" noMove="1" noResize="1" noEditPoints="1" noAdjustHandles="1" noChangeArrowheads="1" noChangeShapeType="1" noTextEdit="1"/>
              </p:cNvSpPr>
              <p:nvPr/>
            </p:nvSpPr>
            <p:spPr>
              <a:xfrm>
                <a:off x="461010" y="803275"/>
                <a:ext cx="3912870" cy="737870"/>
              </a:xfrm>
              <a:prstGeom prst="rect">
                <a:avLst/>
              </a:prstGeom>
              <a:blipFill rotWithShape="1">
                <a:blip r:embed="rId13"/>
                <a:stretch>
                  <a:fillRect/>
                </a:stretch>
              </a:blipFill>
            </p:spPr>
            <p:txBody>
              <a:bodyPr/>
              <a:lstStyle/>
              <a:p>
                <a:r>
                  <a:rPr lang="zh-CN" altLang="en-US">
                    <a:noFill/>
                  </a:rPr>
                  <a:t> </a:t>
                </a:r>
              </a:p>
            </p:txBody>
          </p:sp>
        </mc:Fallback>
      </mc:AlternateContent>
      <p:sp>
        <p:nvSpPr>
          <p:cNvPr id="24" name="object 24"/>
          <p:cNvSpPr txBox="1"/>
          <p:nvPr/>
        </p:nvSpPr>
        <p:spPr>
          <a:xfrm>
            <a:off x="2834703" y="1612898"/>
            <a:ext cx="118110" cy="191770"/>
          </a:xfrm>
          <a:prstGeom prst="rect">
            <a:avLst/>
          </a:prstGeom>
        </p:spPr>
        <p:txBody>
          <a:bodyPr vert="horz" wrap="square" lIns="0" tIns="11430" rIns="0" bIns="0" rtlCol="0">
            <a:spAutoFit/>
          </a:bodyPr>
          <a:lstStyle/>
          <a:p>
            <a:pPr marL="12700">
              <a:lnSpc>
                <a:spcPct val="100000"/>
              </a:lnSpc>
              <a:spcBef>
                <a:spcPts val="90"/>
              </a:spcBef>
            </a:pPr>
            <a:r>
              <a:rPr sz="1100" i="1" spc="-50" dirty="0">
                <a:latin typeface="Times New Roman" panose="02020603050405020304"/>
                <a:cs typeface="Times New Roman" panose="02020603050405020304"/>
              </a:rPr>
              <a:t>N</a:t>
            </a:r>
            <a:endParaRPr sz="1100">
              <a:latin typeface="Times New Roman" panose="02020603050405020304"/>
              <a:cs typeface="Times New Roman" panose="02020603050405020304"/>
            </a:endParaRPr>
          </a:p>
        </p:txBody>
      </p:sp>
      <p:sp>
        <p:nvSpPr>
          <p:cNvPr id="25" name="object 25"/>
          <p:cNvSpPr txBox="1"/>
          <p:nvPr/>
        </p:nvSpPr>
        <p:spPr>
          <a:xfrm>
            <a:off x="1561465" y="1517650"/>
            <a:ext cx="2640330" cy="180340"/>
          </a:xfrm>
          <a:prstGeom prst="rect">
            <a:avLst/>
          </a:prstGeom>
        </p:spPr>
        <p:txBody>
          <a:bodyPr vert="horz" wrap="square" lIns="0" tIns="11430" rIns="0" bIns="0" rtlCol="0">
            <a:spAutoFit/>
          </a:bodyPr>
          <a:lstStyle/>
          <a:p>
            <a:pPr marL="38100">
              <a:lnSpc>
                <a:spcPct val="100000"/>
              </a:lnSpc>
              <a:spcBef>
                <a:spcPts val="90"/>
              </a:spcBef>
            </a:pPr>
            <a:r>
              <a:rPr sz="1100" i="1" dirty="0">
                <a:latin typeface="Times New Roman" panose="02020603050405020304"/>
                <a:cs typeface="Times New Roman" panose="02020603050405020304"/>
              </a:rPr>
              <a:t>SNR</a:t>
            </a:r>
            <a:r>
              <a:rPr sz="1200" i="1" baseline="-10000" dirty="0">
                <a:latin typeface="Times New Roman" panose="02020603050405020304"/>
                <a:cs typeface="Times New Roman" panose="02020603050405020304"/>
              </a:rPr>
              <a:t>min</a:t>
            </a:r>
            <a:r>
              <a:rPr sz="1200" i="1" spc="165" baseline="-10000" dirty="0">
                <a:latin typeface="Times New Roman" panose="02020603050405020304"/>
                <a:cs typeface="Times New Roman" panose="02020603050405020304"/>
              </a:rPr>
              <a:t> </a:t>
            </a:r>
            <a:r>
              <a:rPr sz="1100" dirty="0">
                <a:latin typeface="Arial" panose="020B0604020202020204"/>
                <a:cs typeface="Arial" panose="020B0604020202020204"/>
              </a:rPr>
              <a:t>=</a:t>
            </a:r>
            <a:r>
              <a:rPr sz="1100" spc="-15" dirty="0">
                <a:latin typeface="Arial" panose="020B0604020202020204"/>
                <a:cs typeface="Arial" panose="020B0604020202020204"/>
              </a:rPr>
              <a:t> </a:t>
            </a:r>
            <a:r>
              <a:rPr sz="1100" dirty="0">
                <a:latin typeface="Times New Roman" panose="02020603050405020304"/>
                <a:cs typeface="Times New Roman" panose="02020603050405020304"/>
              </a:rPr>
              <a:t>10</a:t>
            </a:r>
            <a:r>
              <a:rPr sz="1100" spc="-45" dirty="0">
                <a:latin typeface="Times New Roman" panose="02020603050405020304"/>
                <a:cs typeface="Times New Roman" panose="02020603050405020304"/>
              </a:rPr>
              <a:t> </a:t>
            </a:r>
            <a:r>
              <a:rPr sz="1100" spc="114" dirty="0">
                <a:latin typeface="Trebuchet MS" panose="020B0603020202020204"/>
                <a:cs typeface="Trebuchet MS" panose="020B0603020202020204"/>
              </a:rPr>
              <a:t>×</a:t>
            </a:r>
            <a:r>
              <a:rPr sz="1100" spc="-90" dirty="0">
                <a:latin typeface="Trebuchet MS" panose="020B0603020202020204"/>
                <a:cs typeface="Trebuchet MS" panose="020B0603020202020204"/>
              </a:rPr>
              <a:t> </a:t>
            </a:r>
            <a:r>
              <a:rPr sz="1100" i="1" spc="-10" dirty="0">
                <a:latin typeface="Times New Roman" panose="02020603050405020304"/>
                <a:cs typeface="Times New Roman" panose="02020603050405020304"/>
              </a:rPr>
              <a:t>log</a:t>
            </a:r>
            <a:r>
              <a:rPr sz="1100" i="1" spc="-160" dirty="0">
                <a:latin typeface="Times New Roman" panose="02020603050405020304"/>
                <a:cs typeface="Times New Roman" panose="02020603050405020304"/>
              </a:rPr>
              <a:t> </a:t>
            </a:r>
            <a:r>
              <a:rPr sz="1650" i="1" u="sng" baseline="38000" dirty="0">
                <a:uFill>
                  <a:solidFill>
                    <a:srgbClr val="000000"/>
                  </a:solidFill>
                </a:uFill>
                <a:latin typeface="Times New Roman" panose="02020603050405020304"/>
                <a:cs typeface="Times New Roman" panose="02020603050405020304"/>
              </a:rPr>
              <a:t>D</a:t>
            </a:r>
            <a:r>
              <a:rPr sz="1200" i="1" u="sng" baseline="38000" dirty="0">
                <a:uFill>
                  <a:solidFill>
                    <a:srgbClr val="000000"/>
                  </a:solidFill>
                </a:uFill>
                <a:latin typeface="Times New Roman" panose="02020603050405020304"/>
                <a:cs typeface="Times New Roman" panose="02020603050405020304"/>
              </a:rPr>
              <a:t>min</a:t>
            </a:r>
            <a:r>
              <a:rPr sz="1200" i="1" u="sng" spc="112" baseline="38000" dirty="0">
                <a:uFill>
                  <a:solidFill>
                    <a:srgbClr val="000000"/>
                  </a:solidFill>
                </a:uFill>
                <a:latin typeface="Times New Roman" panose="02020603050405020304"/>
                <a:cs typeface="Times New Roman" panose="02020603050405020304"/>
              </a:rPr>
              <a:t> </a:t>
            </a:r>
            <a:r>
              <a:rPr sz="1650" u="sng" spc="172" baseline="38000" dirty="0">
                <a:uFill>
                  <a:solidFill>
                    <a:srgbClr val="000000"/>
                  </a:solidFill>
                </a:uFill>
                <a:latin typeface="Trebuchet MS" panose="020B0603020202020204"/>
                <a:cs typeface="Trebuchet MS" panose="020B0603020202020204"/>
              </a:rPr>
              <a:t>−</a:t>
            </a:r>
            <a:r>
              <a:rPr sz="1650" u="sng" spc="-135" baseline="38000" dirty="0">
                <a:uFill>
                  <a:solidFill>
                    <a:srgbClr val="000000"/>
                  </a:solidFill>
                </a:uFill>
                <a:latin typeface="Trebuchet MS" panose="020B0603020202020204"/>
                <a:cs typeface="Trebuchet MS" panose="020B0603020202020204"/>
              </a:rPr>
              <a:t> </a:t>
            </a:r>
            <a:r>
              <a:rPr sz="1650" i="1" u="sng" baseline="38000" dirty="0">
                <a:uFill>
                  <a:solidFill>
                    <a:srgbClr val="000000"/>
                  </a:solidFill>
                </a:uFill>
                <a:latin typeface="Times New Roman" panose="02020603050405020304"/>
                <a:cs typeface="Times New Roman" panose="02020603050405020304"/>
              </a:rPr>
              <a:t>N</a:t>
            </a:r>
            <a:r>
              <a:rPr sz="1650" i="1" u="none" spc="195" baseline="38000" dirty="0">
                <a:latin typeface="Times New Roman" panose="02020603050405020304"/>
                <a:cs typeface="Times New Roman" panose="02020603050405020304"/>
              </a:rPr>
              <a:t> </a:t>
            </a:r>
            <a:r>
              <a:rPr sz="1100" u="none" spc="65" dirty="0">
                <a:latin typeface="Trebuchet MS" panose="020B0603020202020204"/>
                <a:cs typeface="Trebuchet MS" panose="020B0603020202020204"/>
              </a:rPr>
              <a:t>≈</a:t>
            </a:r>
            <a:r>
              <a:rPr kumimoji="0" sz="1100" b="0" i="0" u="none" strike="noStrike" kern="0" cap="none" spc="0" normalizeH="0" baseline="0" noProof="1">
                <a:latin typeface="Times New Roman" panose="02020603050405020304"/>
                <a:ea typeface="Arial" panose="020B0604020202020204" pitchFamily="34" charset="0"/>
                <a:cs typeface="Times New Roman" panose="02020603050405020304"/>
              </a:rPr>
              <a:t> </a:t>
            </a:r>
            <a:r>
              <a:rPr kumimoji="0" sz="1100" b="1" i="0" u="none" strike="noStrike" kern="0" cap="none" spc="0" normalizeH="0" baseline="0" noProof="1">
                <a:latin typeface="Times New Roman" panose="02020603050405020304"/>
                <a:ea typeface="Arial" panose="020B0604020202020204" pitchFamily="34" charset="0"/>
                <a:cs typeface="Times New Roman" panose="02020603050405020304"/>
              </a:rPr>
              <a:t>-7.9 dB</a:t>
            </a:r>
            <a:r>
              <a:rPr lang="en-US" altLang="en-US" sz="1100" u="none" spc="65" dirty="0">
                <a:latin typeface="Trebuchet MS" panose="020B0603020202020204"/>
                <a:cs typeface="Trebuchet MS" panose="020B0603020202020204"/>
              </a:rPr>
              <a:t> </a:t>
            </a:r>
          </a:p>
        </p:txBody>
      </p:sp>
      <mc:AlternateContent xmlns:mc="http://schemas.openxmlformats.org/markup-compatibility/2006" xmlns:a14="http://schemas.microsoft.com/office/drawing/2010/main">
        <mc:Choice Requires="a14">
          <p:sp>
            <p:nvSpPr>
              <p:cNvPr id="26" name="object 26"/>
              <p:cNvSpPr txBox="1"/>
              <p:nvPr/>
            </p:nvSpPr>
            <p:spPr>
              <a:xfrm>
                <a:off x="460857" y="1816848"/>
                <a:ext cx="3816985" cy="717550"/>
              </a:xfrm>
              <a:prstGeom prst="rect">
                <a:avLst/>
              </a:prstGeom>
            </p:spPr>
            <p:txBody>
              <a:bodyPr vert="horz" wrap="square" lIns="0" tIns="11430" rIns="0" bIns="0" rtlCol="0">
                <a:spAutoFit/>
              </a:bodyPr>
              <a:lstStyle/>
              <a:p>
                <a:pPr marL="177165" indent="-139065">
                  <a:lnSpc>
                    <a:spcPct val="100000"/>
                  </a:lnSpc>
                  <a:spcBef>
                    <a:spcPts val="90"/>
                  </a:spcBef>
                  <a:buClr>
                    <a:srgbClr val="005725"/>
                  </a:buClr>
                  <a:buFont typeface="Trebuchet MS" panose="020B0603020202020204"/>
                  <a:buChar char="•"/>
                  <a:tabLst>
                    <a:tab pos="177165" algn="l"/>
                  </a:tabLst>
                </a:pPr>
                <a:r>
                  <a:rPr sz="1100" spc="-25" dirty="0">
                    <a:latin typeface="Noto Sans CJK HK"/>
                    <a:cs typeface="Noto Sans CJK HK"/>
                  </a:rPr>
                  <a:t>使用光功率计</a:t>
                </a:r>
                <a:r>
                  <a:rPr sz="1100" spc="-50" dirty="0">
                    <a:latin typeface="Arial" panose="020B0604020202020204"/>
                    <a:cs typeface="Arial" panose="020B0604020202020204"/>
                  </a:rPr>
                  <a:t>:</a:t>
                </a:r>
                <a:endParaRPr sz="1100" dirty="0">
                  <a:latin typeface="Arial" panose="020B0604020202020204"/>
                  <a:cs typeface="Arial" panose="020B0604020202020204"/>
                </a:endParaRPr>
              </a:p>
              <a:p>
                <a:pPr marL="175895" marR="30480">
                  <a:lnSpc>
                    <a:spcPct val="103000"/>
                  </a:lnSpc>
                </a:pPr>
                <a:r>
                  <a:rPr sz="1100" spc="-25" dirty="0">
                    <a:latin typeface="Noto Sans CJK HK"/>
                    <a:cs typeface="Noto Sans CJK HK"/>
                  </a:rPr>
                  <a:t>由于使用光功率计以及无法测出结果了，因此我们取锁相放</a:t>
                </a:r>
                <a:r>
                  <a:rPr sz="1100" spc="-20" dirty="0">
                    <a:latin typeface="Noto Sans CJK HK"/>
                    <a:cs typeface="Noto Sans CJK HK"/>
                  </a:rPr>
                  <a:t>大器测出的信号值，对光功率计的信噪比进行估计</a:t>
                </a:r>
                <a:r>
                  <a:rPr sz="1100" spc="105" dirty="0">
                    <a:latin typeface="Arial" panose="020B0604020202020204"/>
                    <a:cs typeface="Arial" panose="020B0604020202020204"/>
                  </a:rPr>
                  <a:t>, </a:t>
                </a:r>
                <a:r>
                  <a:rPr sz="1100" spc="-35" dirty="0">
                    <a:latin typeface="Noto Sans CJK HK"/>
                    <a:cs typeface="Noto Sans CJK HK"/>
                  </a:rPr>
                  <a:t>取噪声</a:t>
                </a:r>
                <a:r>
                  <a:rPr lang="zh-CN" altLang="en-US" sz="1100" spc="-35" dirty="0">
                    <a:latin typeface="Noto Sans CJK HK"/>
                    <a:ea typeface="宋体" panose="02010600030101010101" pitchFamily="2" charset="-122"/>
                    <a:cs typeface="Noto Sans CJK HK"/>
                  </a:rPr>
                  <a:t>：</a:t>
                </a:r>
                <a:r>
                  <a:rPr sz="1100" dirty="0">
                    <a:latin typeface="Noto Sans CJK HK"/>
                    <a:cs typeface="Noto Sans CJK HK"/>
                  </a:rPr>
                  <a:t> </a:t>
                </a:r>
                <a:r>
                  <a:rPr sz="1100" i="1" dirty="0">
                    <a:latin typeface="Times New Roman" panose="02020603050405020304"/>
                    <a:cs typeface="Times New Roman" panose="02020603050405020304"/>
                  </a:rPr>
                  <a:t>N</a:t>
                </a:r>
                <a:r>
                  <a:rPr lang="en-US" altLang="en-US" sz="1100" i="1" dirty="0">
                    <a:latin typeface="Times New Roman" panose="02020603050405020304"/>
                    <a:cs typeface="Times New Roman" panose="02020603050405020304"/>
                  </a:rPr>
                  <a:t> </a:t>
                </a:r>
                <a:r>
                  <a:rPr sz="900" b="1" spc="232" baseline="65000" dirty="0">
                    <a:latin typeface="Trebuchet MS" panose="020B0603020202020204"/>
                    <a:cs typeface="Trebuchet MS" panose="020B0603020202020204"/>
                  </a:rPr>
                  <a:t>′</a:t>
                </a:r>
                <a:r>
                  <a:rPr kumimoji="0" sz="1100" b="0" i="1" u="none" strike="noStrike" kern="0" cap="none" spc="0" normalizeH="0" baseline="0" noProof="1">
                    <a:latin typeface="Times New Roman" panose="02020603050405020304"/>
                    <a:ea typeface="Arial" panose="020B0604020202020204" pitchFamily="34" charset="0"/>
                    <a:cs typeface="Times New Roman" panose="02020603050405020304"/>
                    <a:sym typeface="+mn-ea"/>
                  </a:rPr>
                  <a:t>=</a:t>
                </a:r>
                <a:r>
                  <a:rPr kumimoji="0" lang="en-US" sz="1600" b="0" i="1" u="none" strike="noStrike" kern="0" cap="none" spc="0" normalizeH="0" baseline="-10000" noProof="1">
                    <a:latin typeface="Times New Roman" panose="02020603050405020304"/>
                    <a:ea typeface="Arial" panose="020B0604020202020204" pitchFamily="34" charset="0"/>
                    <a:cs typeface="Times New Roman" panose="02020603050405020304"/>
                  </a:rPr>
                  <a:t> 5.5659 </a:t>
                </a:r>
                <a14:m>
                  <m:oMath xmlns:m="http://schemas.openxmlformats.org/officeDocument/2006/math">
                    <m:r>
                      <a:rPr kumimoji="0" lang="en-US" sz="1600" b="0" i="1" u="none" strike="noStrike" kern="0" cap="none" spc="0" normalizeH="0" baseline="-10000" noProof="1" dirty="0">
                        <a:latin typeface="Cambria Math" panose="02040503050406030204" pitchFamily="18" charset="0"/>
                        <a:ea typeface="Arial" panose="020B0604020202020204" pitchFamily="34" charset="0"/>
                        <a:cs typeface="Times New Roman" panose="02020603050405020304"/>
                      </a:rPr>
                      <m:t>𝜇</m:t>
                    </m:r>
                    <m:r>
                      <m:rPr>
                        <m:brk/>
                      </m:rPr>
                      <a:rPr kumimoji="0" lang="en-US" sz="1600" b="0" i="1" u="none" strike="noStrike" kern="0" cap="none" spc="0" normalizeH="0" baseline="-10000" noProof="1" dirty="0">
                        <a:latin typeface="Cambria Math" panose="02040503050406030204" pitchFamily="18" charset="0"/>
                        <a:ea typeface="Arial" panose="020B0604020202020204" pitchFamily="34" charset="0"/>
                        <a:cs typeface="Times New Roman" panose="02020603050405020304"/>
                      </a:rPr>
                      <m:t>𝑊</m:t>
                    </m:r>
                  </m:oMath>
                </a14:m>
                <a:r>
                  <a:rPr lang="en-US" altLang="en-US" sz="1100" spc="-25" dirty="0">
                    <a:latin typeface="Arial" panose="020B0604020202020204"/>
                    <a:cs typeface="Arial" panose="020B0604020202020204"/>
                  </a:rPr>
                  <a:t> ,</a:t>
                </a:r>
                <a:r>
                  <a:rPr lang="zh-CN" altLang="en-US" sz="1100" spc="-25" dirty="0">
                    <a:latin typeface="Arial" panose="020B0604020202020204"/>
                    <a:cs typeface="Arial" panose="020B0604020202020204"/>
                  </a:rPr>
                  <a:t>且转换后：</a:t>
                </a:r>
                <a:r>
                  <a:rPr sz="1100" i="1" dirty="0">
                    <a:latin typeface="Times New Roman" panose="02020603050405020304"/>
                    <a:cs typeface="Times New Roman" panose="02020603050405020304"/>
                    <a:sym typeface="+mn-ea"/>
                  </a:rPr>
                  <a:t>D</a:t>
                </a:r>
                <a:r>
                  <a:rPr sz="1100" i="1" baseline="-10000" dirty="0">
                    <a:latin typeface="Times New Roman" panose="02020603050405020304"/>
                    <a:cs typeface="Times New Roman" panose="02020603050405020304"/>
                    <a:sym typeface="+mn-ea"/>
                  </a:rPr>
                  <a:t>min</a:t>
                </a:r>
                <a:r>
                  <a:rPr lang="en-US" altLang="en-US" sz="1100" i="1" baseline="-10000" dirty="0">
                    <a:latin typeface="Times New Roman" panose="02020603050405020304"/>
                    <a:cs typeface="Times New Roman" panose="02020603050405020304"/>
                    <a:sym typeface="+mn-ea"/>
                  </a:rPr>
                  <a:t> </a:t>
                </a:r>
                <a:r>
                  <a:rPr kumimoji="0" sz="1200" b="0" i="1" u="none" strike="noStrike" kern="0" cap="none" spc="0" normalizeH="0" baseline="0" noProof="1">
                    <a:latin typeface="Times New Roman" panose="02020603050405020304"/>
                    <a:ea typeface="Arial" panose="020B0604020202020204" pitchFamily="34" charset="0"/>
                    <a:cs typeface="Times New Roman" panose="02020603050405020304"/>
                    <a:sym typeface="+mn-ea"/>
                  </a:rPr>
                  <a:t>- </a:t>
                </a:r>
                <a:r>
                  <a:rPr lang="en-US" altLang="en-US" sz="1100" i="1" baseline="-10000" dirty="0">
                    <a:latin typeface="Times New Roman" panose="02020603050405020304"/>
                    <a:cs typeface="Times New Roman" panose="02020603050405020304"/>
                    <a:sym typeface="+mn-ea"/>
                  </a:rPr>
                  <a:t> </a:t>
                </a:r>
                <a:r>
                  <a:rPr kumimoji="0" sz="1100" b="0" i="1" u="none" strike="noStrike" kern="0" cap="none" spc="0" normalizeH="0" baseline="0" noProof="1">
                    <a:latin typeface="Times New Roman" panose="02020603050405020304"/>
                    <a:ea typeface="Arial" panose="020B0604020202020204" pitchFamily="34" charset="0"/>
                    <a:cs typeface="Times New Roman" panose="02020603050405020304"/>
                    <a:sym typeface="+mn-ea"/>
                  </a:rPr>
                  <a:t>N</a:t>
                </a:r>
                <a:r>
                  <a:rPr kumimoji="0" lang="en-US" altLang="en-US" sz="1100" b="0" i="1" u="none" strike="noStrike" kern="0" cap="none" spc="0" normalizeH="0" baseline="0" noProof="1">
                    <a:latin typeface="Times New Roman" panose="02020603050405020304"/>
                    <a:ea typeface="Arial" panose="020B0604020202020204" pitchFamily="34" charset="0"/>
                    <a:cs typeface="Times New Roman" panose="02020603050405020304"/>
                    <a:sym typeface="+mn-ea"/>
                  </a:rPr>
                  <a:t> = 2.226 </a:t>
                </a:r>
                <a14:m>
                  <m:oMath xmlns:m="http://schemas.openxmlformats.org/officeDocument/2006/math">
                    <m:r>
                      <a:rPr kumimoji="0" lang="en-US" sz="1600" b="0" i="1" u="none" strike="noStrike" kern="0" cap="none" spc="0" normalizeH="0" baseline="-10000" noProof="1" dirty="0">
                        <a:latin typeface="Cambria Math" panose="02040503050406030204" pitchFamily="18" charset="0"/>
                        <a:ea typeface="Arial" panose="020B0604020202020204" pitchFamily="34" charset="0"/>
                        <a:cs typeface="Times New Roman" panose="02020603050405020304"/>
                        <a:sym typeface="+mn-ea"/>
                      </a:rPr>
                      <m:t>𝑛</m:t>
                    </m:r>
                    <m:r>
                      <m:rPr>
                        <m:brk/>
                      </m:rPr>
                      <a:rPr kumimoji="0" lang="en-US" sz="1600" b="0" i="1" u="none" strike="noStrike" kern="0" cap="none" spc="0" normalizeH="0" baseline="-10000" noProof="1" dirty="0">
                        <a:latin typeface="Cambria Math" panose="02040503050406030204" pitchFamily="18" charset="0"/>
                        <a:ea typeface="Arial" panose="020B0604020202020204" pitchFamily="34" charset="0"/>
                        <a:cs typeface="Times New Roman" panose="02020603050405020304"/>
                      </a:rPr>
                      <m:t>𝑊</m:t>
                    </m:r>
                  </m:oMath>
                </a14:m>
                <a:endParaRPr kumimoji="0" lang="en-US" sz="1600" b="0" i="1" u="none" strike="noStrike" kern="0" cap="none" spc="0" normalizeH="0" baseline="-10000" noProof="1">
                  <a:latin typeface="Times New Roman" panose="02020603050405020304"/>
                  <a:ea typeface="Arial" panose="020B0604020202020204" pitchFamily="34" charset="0"/>
                  <a:cs typeface="Times New Roman" panose="02020603050405020304"/>
                  <a:sym typeface="+mn-ea"/>
                </a:endParaRPr>
              </a:p>
            </p:txBody>
          </p:sp>
        </mc:Choice>
        <mc:Fallback xmlns="">
          <p:sp>
            <p:nvSpPr>
              <p:cNvPr id="26" name="object 26"/>
              <p:cNvSpPr txBox="1">
                <a:spLocks noRot="1" noChangeAspect="1" noMove="1" noResize="1" noEditPoints="1" noAdjustHandles="1" noChangeArrowheads="1" noChangeShapeType="1" noTextEdit="1"/>
              </p:cNvSpPr>
              <p:nvPr/>
            </p:nvSpPr>
            <p:spPr>
              <a:xfrm>
                <a:off x="460857" y="1816848"/>
                <a:ext cx="3816985" cy="717550"/>
              </a:xfrm>
              <a:prstGeom prst="rect">
                <a:avLst/>
              </a:prstGeom>
              <a:blipFill rotWithShape="1">
                <a:blip r:embed="rId14"/>
                <a:stretch>
                  <a:fillRect l="-13" t="-16" r="-553" b="-515"/>
                </a:stretch>
              </a:blipFill>
            </p:spPr>
            <p:txBody>
              <a:bodyPr/>
              <a:lstStyle/>
              <a:p>
                <a:r>
                  <a:rPr lang="zh-CN" altLang="en-US">
                    <a:noFill/>
                  </a:rPr>
                  <a:t> </a:t>
                </a:r>
              </a:p>
            </p:txBody>
          </p:sp>
        </mc:Fallback>
      </mc:AlternateContent>
      <p:sp>
        <p:nvSpPr>
          <p:cNvPr id="27" name="object 27"/>
          <p:cNvSpPr txBox="1"/>
          <p:nvPr/>
        </p:nvSpPr>
        <p:spPr>
          <a:xfrm>
            <a:off x="1833156" y="2778822"/>
            <a:ext cx="177800" cy="147320"/>
          </a:xfrm>
          <a:prstGeom prst="rect">
            <a:avLst/>
          </a:prstGeom>
        </p:spPr>
        <p:txBody>
          <a:bodyPr vert="horz" wrap="square" lIns="0" tIns="12065" rIns="0" bIns="0" rtlCol="0">
            <a:spAutoFit/>
          </a:bodyPr>
          <a:lstStyle/>
          <a:p>
            <a:pPr marL="12700">
              <a:lnSpc>
                <a:spcPct val="100000"/>
              </a:lnSpc>
              <a:spcBef>
                <a:spcPts val="95"/>
              </a:spcBef>
            </a:pPr>
            <a:r>
              <a:rPr sz="800" i="1" spc="-25" dirty="0">
                <a:latin typeface="Times New Roman" panose="02020603050405020304"/>
                <a:cs typeface="Times New Roman" panose="02020603050405020304"/>
              </a:rPr>
              <a:t>min</a:t>
            </a:r>
            <a:endParaRPr sz="800">
              <a:latin typeface="Times New Roman" panose="02020603050405020304"/>
              <a:cs typeface="Times New Roman" panose="02020603050405020304"/>
            </a:endParaRPr>
          </a:p>
        </p:txBody>
      </p:sp>
      <p:sp>
        <p:nvSpPr>
          <p:cNvPr id="28" name="object 28"/>
          <p:cNvSpPr txBox="1"/>
          <p:nvPr/>
        </p:nvSpPr>
        <p:spPr>
          <a:xfrm>
            <a:off x="2789199" y="2729990"/>
            <a:ext cx="196215" cy="191770"/>
          </a:xfrm>
          <a:prstGeom prst="rect">
            <a:avLst/>
          </a:prstGeom>
        </p:spPr>
        <p:txBody>
          <a:bodyPr vert="horz" wrap="square" lIns="0" tIns="11430" rIns="0" bIns="0" rtlCol="0">
            <a:spAutoFit/>
          </a:bodyPr>
          <a:lstStyle/>
          <a:p>
            <a:pPr marL="38100">
              <a:lnSpc>
                <a:spcPct val="100000"/>
              </a:lnSpc>
              <a:spcBef>
                <a:spcPts val="90"/>
              </a:spcBef>
            </a:pPr>
            <a:r>
              <a:rPr sz="1650" i="1" spc="-37" baseline="-28000" dirty="0">
                <a:latin typeface="Times New Roman" panose="02020603050405020304"/>
                <a:cs typeface="Times New Roman" panose="02020603050405020304"/>
              </a:rPr>
              <a:t>N</a:t>
            </a:r>
            <a:r>
              <a:rPr sz="600" spc="-25" dirty="0">
                <a:latin typeface="Trebuchet MS" panose="020B0603020202020204"/>
                <a:cs typeface="Trebuchet MS" panose="020B0603020202020204"/>
              </a:rPr>
              <a:t>′</a:t>
            </a:r>
            <a:endParaRPr sz="600">
              <a:latin typeface="Trebuchet MS" panose="020B0603020202020204"/>
              <a:cs typeface="Trebuchet MS" panose="020B0603020202020204"/>
            </a:endParaRPr>
          </a:p>
        </p:txBody>
      </p:sp>
      <p:sp>
        <p:nvSpPr>
          <p:cNvPr id="29" name="object 29"/>
          <p:cNvSpPr txBox="1"/>
          <p:nvPr/>
        </p:nvSpPr>
        <p:spPr>
          <a:xfrm>
            <a:off x="1561465" y="2609215"/>
            <a:ext cx="2411095" cy="275590"/>
          </a:xfrm>
          <a:prstGeom prst="rect">
            <a:avLst/>
          </a:prstGeom>
        </p:spPr>
        <p:txBody>
          <a:bodyPr vert="horz" wrap="square" lIns="0" tIns="11430" rIns="0" bIns="0" rtlCol="0">
            <a:spAutoFit/>
          </a:bodyPr>
          <a:lstStyle/>
          <a:p>
            <a:pPr marL="284480">
              <a:lnSpc>
                <a:spcPts val="1030"/>
              </a:lnSpc>
              <a:spcBef>
                <a:spcPts val="90"/>
              </a:spcBef>
              <a:tabLst>
                <a:tab pos="1081405" algn="l"/>
              </a:tabLst>
            </a:pPr>
            <a:r>
              <a:rPr sz="600" spc="60" dirty="0">
                <a:latin typeface="Trebuchet MS" panose="020B0603020202020204"/>
                <a:cs typeface="Trebuchet MS" panose="020B0603020202020204"/>
              </a:rPr>
              <a:t>′</a:t>
            </a:r>
            <a:r>
              <a:rPr sz="600" dirty="0">
                <a:latin typeface="Trebuchet MS" panose="020B0603020202020204"/>
                <a:cs typeface="Trebuchet MS" panose="020B0603020202020204"/>
              </a:rPr>
              <a:t>	</a:t>
            </a:r>
            <a:r>
              <a:rPr sz="1100" i="1" u="sng" dirty="0">
                <a:uFill>
                  <a:solidFill>
                    <a:srgbClr val="000000"/>
                  </a:solidFill>
                </a:uFill>
                <a:latin typeface="Times New Roman" panose="02020603050405020304"/>
                <a:cs typeface="Times New Roman" panose="02020603050405020304"/>
              </a:rPr>
              <a:t>D</a:t>
            </a:r>
            <a:r>
              <a:rPr sz="1200" i="1" u="sng" baseline="-10000" dirty="0">
                <a:uFill>
                  <a:solidFill>
                    <a:srgbClr val="000000"/>
                  </a:solidFill>
                </a:uFill>
                <a:latin typeface="Times New Roman" panose="02020603050405020304"/>
                <a:cs typeface="Times New Roman" panose="02020603050405020304"/>
              </a:rPr>
              <a:t>min</a:t>
            </a:r>
            <a:r>
              <a:rPr sz="1200" i="1" u="sng" spc="89" baseline="-10000" dirty="0">
                <a:uFill>
                  <a:solidFill>
                    <a:srgbClr val="000000"/>
                  </a:solidFill>
                </a:uFill>
                <a:latin typeface="Times New Roman" panose="02020603050405020304"/>
                <a:cs typeface="Times New Roman" panose="02020603050405020304"/>
              </a:rPr>
              <a:t> </a:t>
            </a:r>
            <a:r>
              <a:rPr sz="1100" u="sng" spc="114" dirty="0">
                <a:uFill>
                  <a:solidFill>
                    <a:srgbClr val="000000"/>
                  </a:solidFill>
                </a:uFill>
                <a:latin typeface="Trebuchet MS" panose="020B0603020202020204"/>
                <a:cs typeface="Trebuchet MS" panose="020B0603020202020204"/>
              </a:rPr>
              <a:t>−</a:t>
            </a:r>
            <a:r>
              <a:rPr sz="1100" u="sng" spc="-90" dirty="0">
                <a:uFill>
                  <a:solidFill>
                    <a:srgbClr val="000000"/>
                  </a:solidFill>
                </a:uFill>
                <a:latin typeface="Trebuchet MS" panose="020B0603020202020204"/>
                <a:cs typeface="Trebuchet MS" panose="020B0603020202020204"/>
              </a:rPr>
              <a:t> </a:t>
            </a:r>
            <a:r>
              <a:rPr sz="1100" i="1" u="sng" spc="-50" dirty="0">
                <a:uFill>
                  <a:solidFill>
                    <a:srgbClr val="000000"/>
                  </a:solidFill>
                </a:uFill>
                <a:latin typeface="Times New Roman" panose="02020603050405020304"/>
                <a:cs typeface="Times New Roman" panose="02020603050405020304"/>
              </a:rPr>
              <a:t>N</a:t>
            </a:r>
            <a:endParaRPr sz="1100">
              <a:latin typeface="Times New Roman" panose="02020603050405020304"/>
              <a:cs typeface="Times New Roman" panose="02020603050405020304"/>
            </a:endParaRPr>
          </a:p>
          <a:p>
            <a:pPr marL="38100">
              <a:lnSpc>
                <a:spcPts val="1030"/>
              </a:lnSpc>
              <a:tabLst>
                <a:tab pos="480695" algn="l"/>
                <a:tab pos="1635760" algn="l"/>
              </a:tabLst>
            </a:pPr>
            <a:r>
              <a:rPr sz="1100" i="1" spc="-25" dirty="0">
                <a:latin typeface="Times New Roman" panose="02020603050405020304"/>
                <a:cs typeface="Times New Roman" panose="02020603050405020304"/>
              </a:rPr>
              <a:t>SNR</a:t>
            </a:r>
            <a:r>
              <a:rPr sz="1100" i="1" dirty="0">
                <a:latin typeface="Times New Roman" panose="02020603050405020304"/>
                <a:cs typeface="Times New Roman" panose="02020603050405020304"/>
              </a:rPr>
              <a:t>	</a:t>
            </a:r>
            <a:r>
              <a:rPr sz="1100" dirty="0">
                <a:latin typeface="Arial" panose="020B0604020202020204"/>
                <a:cs typeface="Arial" panose="020B0604020202020204"/>
              </a:rPr>
              <a:t>=</a:t>
            </a:r>
            <a:r>
              <a:rPr sz="1100" spc="-10" dirty="0">
                <a:latin typeface="Arial" panose="020B0604020202020204"/>
                <a:cs typeface="Arial" panose="020B0604020202020204"/>
              </a:rPr>
              <a:t> </a:t>
            </a:r>
            <a:r>
              <a:rPr sz="1100" dirty="0">
                <a:latin typeface="Times New Roman" panose="02020603050405020304"/>
                <a:cs typeface="Times New Roman" panose="02020603050405020304"/>
              </a:rPr>
              <a:t>10</a:t>
            </a:r>
            <a:r>
              <a:rPr sz="1100" spc="-35" dirty="0">
                <a:latin typeface="Times New Roman" panose="02020603050405020304"/>
                <a:cs typeface="Times New Roman" panose="02020603050405020304"/>
              </a:rPr>
              <a:t> </a:t>
            </a:r>
            <a:r>
              <a:rPr sz="1100" spc="114" dirty="0">
                <a:latin typeface="Trebuchet MS" panose="020B0603020202020204"/>
                <a:cs typeface="Trebuchet MS" panose="020B0603020202020204"/>
              </a:rPr>
              <a:t>×</a:t>
            </a:r>
            <a:r>
              <a:rPr sz="1100" spc="-90" dirty="0">
                <a:latin typeface="Trebuchet MS" panose="020B0603020202020204"/>
                <a:cs typeface="Trebuchet MS" panose="020B0603020202020204"/>
              </a:rPr>
              <a:t> </a:t>
            </a:r>
            <a:r>
              <a:rPr sz="1100" i="1" spc="-25" dirty="0">
                <a:latin typeface="Times New Roman" panose="02020603050405020304"/>
                <a:cs typeface="Times New Roman" panose="02020603050405020304"/>
              </a:rPr>
              <a:t>log</a:t>
            </a:r>
            <a:r>
              <a:rPr sz="1100" i="1" dirty="0">
                <a:latin typeface="Times New Roman" panose="02020603050405020304"/>
                <a:cs typeface="Times New Roman" panose="02020603050405020304"/>
              </a:rPr>
              <a:t>	</a:t>
            </a:r>
            <a:r>
              <a:rPr sz="1100" spc="65" dirty="0">
                <a:latin typeface="Trebuchet MS" panose="020B0603020202020204"/>
                <a:cs typeface="Trebuchet MS" panose="020B0603020202020204"/>
              </a:rPr>
              <a:t>≈</a:t>
            </a:r>
            <a:r>
              <a:rPr lang="en-US" altLang="en-US" sz="1100" spc="65" dirty="0">
                <a:latin typeface="Trebuchet MS" panose="020B0603020202020204"/>
                <a:cs typeface="Trebuchet MS" panose="020B0603020202020204"/>
              </a:rPr>
              <a:t> -</a:t>
            </a:r>
            <a:r>
              <a:rPr kumimoji="0" sz="1100" b="1" i="0" u="none" strike="noStrike" kern="0" cap="none" spc="0" normalizeH="0" baseline="0" noProof="1">
                <a:latin typeface="Times New Roman" panose="02020603050405020304"/>
                <a:ea typeface="Arial" panose="020B0604020202020204" pitchFamily="34" charset="0"/>
                <a:cs typeface="Times New Roman" panose="02020603050405020304"/>
              </a:rPr>
              <a:t>34.0dB</a:t>
            </a:r>
            <a:endParaRPr lang="en-US" altLang="en-US" sz="1100" spc="65" dirty="0">
              <a:latin typeface="Trebuchet MS" panose="020B0603020202020204"/>
              <a:cs typeface="Trebuchet MS" panose="020B0603020202020204"/>
            </a:endParaRPr>
          </a:p>
        </p:txBody>
      </p:sp>
      <p:grpSp>
        <p:nvGrpSpPr>
          <p:cNvPr id="30" name="object 30"/>
          <p:cNvGrpSpPr/>
          <p:nvPr/>
        </p:nvGrpSpPr>
        <p:grpSpPr>
          <a:xfrm>
            <a:off x="0" y="3328111"/>
            <a:ext cx="4608195" cy="128270"/>
            <a:chOff x="0" y="3328111"/>
            <a:chExt cx="4608195" cy="128270"/>
          </a:xfrm>
        </p:grpSpPr>
        <p:sp>
          <p:nvSpPr>
            <p:cNvPr id="31" name="object 31"/>
            <p:cNvSpPr/>
            <p:nvPr/>
          </p:nvSpPr>
          <p:spPr>
            <a:xfrm>
              <a:off x="0" y="3328111"/>
              <a:ext cx="2304415" cy="128270"/>
            </a:xfrm>
            <a:custGeom>
              <a:avLst/>
              <a:gdLst/>
              <a:ahLst/>
              <a:cxnLst/>
              <a:rect l="l" t="t" r="r" b="b"/>
              <a:pathLst>
                <a:path w="2304415" h="128270">
                  <a:moveTo>
                    <a:pt x="2304008" y="0"/>
                  </a:moveTo>
                  <a:lnTo>
                    <a:pt x="1152004" y="0"/>
                  </a:lnTo>
                  <a:lnTo>
                    <a:pt x="0" y="0"/>
                  </a:lnTo>
                  <a:lnTo>
                    <a:pt x="0" y="127939"/>
                  </a:lnTo>
                  <a:lnTo>
                    <a:pt x="1152004" y="127939"/>
                  </a:lnTo>
                  <a:lnTo>
                    <a:pt x="2304008" y="127939"/>
                  </a:lnTo>
                  <a:lnTo>
                    <a:pt x="2304008" y="0"/>
                  </a:lnTo>
                  <a:close/>
                </a:path>
              </a:pathLst>
            </a:custGeom>
            <a:solidFill>
              <a:srgbClr val="000000"/>
            </a:solidFill>
          </p:spPr>
          <p:txBody>
            <a:bodyPr wrap="square" lIns="0" tIns="0" rIns="0" bIns="0" rtlCol="0"/>
            <a:lstStyle/>
            <a:p>
              <a:endParaRPr/>
            </a:p>
          </p:txBody>
        </p:sp>
        <p:sp>
          <p:nvSpPr>
            <p:cNvPr id="32" name="object 32"/>
            <p:cNvSpPr/>
            <p:nvPr/>
          </p:nvSpPr>
          <p:spPr>
            <a:xfrm>
              <a:off x="2303995" y="3328111"/>
              <a:ext cx="2304415" cy="128270"/>
            </a:xfrm>
            <a:custGeom>
              <a:avLst/>
              <a:gdLst/>
              <a:ahLst/>
              <a:cxnLst/>
              <a:rect l="l" t="t" r="r" b="b"/>
              <a:pathLst>
                <a:path w="2304415" h="128270">
                  <a:moveTo>
                    <a:pt x="2303996" y="0"/>
                  </a:moveTo>
                  <a:lnTo>
                    <a:pt x="1920024" y="0"/>
                  </a:lnTo>
                  <a:lnTo>
                    <a:pt x="0" y="0"/>
                  </a:lnTo>
                  <a:lnTo>
                    <a:pt x="0" y="127939"/>
                  </a:lnTo>
                  <a:lnTo>
                    <a:pt x="1920024" y="127939"/>
                  </a:lnTo>
                  <a:lnTo>
                    <a:pt x="2303996" y="127939"/>
                  </a:lnTo>
                  <a:lnTo>
                    <a:pt x="2303996" y="0"/>
                  </a:lnTo>
                  <a:close/>
                </a:path>
              </a:pathLst>
            </a:custGeom>
            <a:solidFill>
              <a:srgbClr val="005725"/>
            </a:solidFill>
          </p:spPr>
          <p:txBody>
            <a:bodyPr wrap="square" lIns="0" tIns="0" rIns="0" bIns="0" rtlCol="0"/>
            <a:lstStyle/>
            <a:p>
              <a:endParaRPr/>
            </a:p>
          </p:txBody>
        </p:sp>
      </p:grpSp>
      <p:sp>
        <p:nvSpPr>
          <p:cNvPr id="33" name="object 33"/>
          <p:cNvSpPr txBox="1">
            <a:spLocks noGrp="1"/>
          </p:cNvSpPr>
          <p:nvPr>
            <p:ph type="dt" sz="half" idx="6"/>
          </p:nvPr>
        </p:nvSpPr>
        <p:spPr>
          <a:prstGeom prst="rect">
            <a:avLst/>
          </a:prstGeom>
        </p:spPr>
        <p:txBody>
          <a:bodyPr vert="horz" wrap="square" lIns="0" tIns="10795" rIns="0" bIns="0" rtlCol="0">
            <a:spAutoFit/>
          </a:bodyPr>
          <a:lstStyle/>
          <a:p>
            <a:pPr marL="12700">
              <a:lnSpc>
                <a:spcPct val="100000"/>
              </a:lnSpc>
              <a:spcBef>
                <a:spcPts val="85"/>
              </a:spcBef>
            </a:pPr>
            <a:r>
              <a:rPr spc="25" dirty="0"/>
              <a:t>设计性实验  结题答辩</a:t>
            </a:r>
          </a:p>
        </p:txBody>
      </p:sp>
      <p:sp>
        <p:nvSpPr>
          <p:cNvPr id="34" name="object 34"/>
          <p:cNvSpPr txBox="1">
            <a:spLocks noGrp="1"/>
          </p:cNvSpPr>
          <p:nvPr>
            <p:ph type="ftr" sz="quarter" idx="5"/>
          </p:nvPr>
        </p:nvSpPr>
        <p:spPr>
          <a:prstGeom prst="rect">
            <a:avLst/>
          </a:prstGeom>
        </p:spPr>
        <p:txBody>
          <a:bodyPr vert="horz" wrap="square" lIns="0" tIns="5080" rIns="0" bIns="0" rtlCol="0">
            <a:spAutoFit/>
          </a:bodyPr>
          <a:lstStyle/>
          <a:p>
            <a:pPr marL="12700">
              <a:lnSpc>
                <a:spcPct val="100000"/>
              </a:lnSpc>
              <a:spcBef>
                <a:spcPts val="40"/>
              </a:spcBef>
            </a:pPr>
            <a:r>
              <a:rPr dirty="0"/>
              <a:t>2nd</a:t>
            </a:r>
            <a:r>
              <a:rPr spc="-35" dirty="0"/>
              <a:t> </a:t>
            </a:r>
            <a:r>
              <a:rPr dirty="0"/>
              <a:t>July</a:t>
            </a:r>
            <a:r>
              <a:rPr spc="-30" dirty="0"/>
              <a:t> </a:t>
            </a:r>
            <a:r>
              <a:rPr spc="-20" dirty="0"/>
              <a:t>2024</a:t>
            </a:r>
          </a:p>
        </p:txBody>
      </p:sp>
      <p:sp>
        <p:nvSpPr>
          <p:cNvPr id="35" name="object 35"/>
          <p:cNvSpPr txBox="1"/>
          <p:nvPr/>
        </p:nvSpPr>
        <p:spPr>
          <a:xfrm>
            <a:off x="2719908" y="3329735"/>
            <a:ext cx="1088390" cy="120650"/>
          </a:xfrm>
          <a:prstGeom prst="rect">
            <a:avLst/>
          </a:prstGeom>
        </p:spPr>
        <p:txBody>
          <a:bodyPr vert="horz" wrap="square" lIns="0" tIns="10795" rIns="0" bIns="0" rtlCol="0">
            <a:spAutoFit/>
          </a:bodyPr>
          <a:lstStyle/>
          <a:p>
            <a:pPr marL="12700">
              <a:lnSpc>
                <a:spcPct val="100000"/>
              </a:lnSpc>
              <a:spcBef>
                <a:spcPts val="85"/>
              </a:spcBef>
            </a:pPr>
            <a:r>
              <a:rPr sz="600" spc="-15" dirty="0">
                <a:solidFill>
                  <a:srgbClr val="FFFFFF"/>
                </a:solidFill>
                <a:latin typeface="Noto Sans CJK HK"/>
                <a:cs typeface="Noto Sans CJK HK"/>
                <a:hlinkClick r:id="rId15" action="ppaction://hlinksldjump"/>
              </a:rPr>
              <a:t>基于锁相放大器的弱光信号探测</a:t>
            </a:r>
            <a:endParaRPr sz="600">
              <a:latin typeface="Noto Sans CJK HK"/>
              <a:cs typeface="Noto Sans CJK HK"/>
            </a:endParaRPr>
          </a:p>
        </p:txBody>
      </p:sp>
      <p:sp>
        <p:nvSpPr>
          <p:cNvPr id="36" name="object 36"/>
          <p:cNvSpPr txBox="1">
            <a:spLocks noGrp="1"/>
          </p:cNvSpPr>
          <p:nvPr>
            <p:ph type="sldNum" sz="quarter" idx="7"/>
          </p:nvPr>
        </p:nvSpPr>
        <p:spPr>
          <a:xfrm>
            <a:off x="4259008" y="3335256"/>
            <a:ext cx="283210" cy="97155"/>
          </a:xfrm>
          <a:prstGeom prst="rect">
            <a:avLst/>
          </a:prstGeom>
        </p:spPr>
        <p:txBody>
          <a:bodyPr vert="horz" wrap="square" lIns="0" tIns="5080" rIns="0" bIns="0" rtlCol="0">
            <a:spAutoFit/>
          </a:bodyPr>
          <a:lstStyle/>
          <a:p>
            <a:pPr marL="37465">
              <a:lnSpc>
                <a:spcPct val="100000"/>
              </a:lnSpc>
              <a:spcBef>
                <a:spcPts val="40"/>
              </a:spcBef>
            </a:pPr>
            <a:r>
              <a:rPr dirty="0"/>
              <a:t>2</a:t>
            </a:r>
            <a:r>
              <a:rPr lang="en-US" dirty="0"/>
              <a:t>4</a:t>
            </a:r>
            <a:r>
              <a:rPr spc="-15" dirty="0"/>
              <a:t> </a:t>
            </a:r>
            <a:r>
              <a:rPr dirty="0"/>
              <a:t>/</a:t>
            </a:r>
            <a:r>
              <a:rPr spc="-10" dirty="0"/>
              <a:t> </a:t>
            </a:r>
            <a:r>
              <a:rPr lang="en-US" spc="-10" dirty="0"/>
              <a:t>33</a:t>
            </a:r>
          </a:p>
        </p:txBody>
      </p:sp>
      <p:sp>
        <p:nvSpPr>
          <p:cNvPr id="37" name="文本框 36"/>
          <p:cNvSpPr txBox="1"/>
          <p:nvPr/>
        </p:nvSpPr>
        <p:spPr>
          <a:xfrm>
            <a:off x="1024255" y="567690"/>
            <a:ext cx="2837815" cy="215900"/>
          </a:xfrm>
          <a:prstGeom prst="rect">
            <a:avLst/>
          </a:prstGeom>
          <a:noFill/>
        </p:spPr>
        <p:txBody>
          <a:bodyPr wrap="square" rtlCol="0">
            <a:noAutofit/>
          </a:bodyPr>
          <a:lstStyle/>
          <a:p>
            <a:pPr algn="ctr"/>
            <a:r>
              <a:rPr sz="1000" b="1" spc="-10" dirty="0">
                <a:solidFill>
                  <a:srgbClr val="FF0000"/>
                </a:solidFill>
                <a:latin typeface="Noto Sans CJK HK"/>
                <a:cs typeface="Noto Sans CJK HK"/>
                <a:sym typeface="+mn-ea"/>
              </a:rPr>
              <a:t>（</a:t>
            </a:r>
            <a:r>
              <a:rPr sz="1000" b="1" spc="-20" dirty="0">
                <a:solidFill>
                  <a:srgbClr val="FF0000"/>
                </a:solidFill>
                <a:latin typeface="Noto Sans CJK HK"/>
                <a:cs typeface="Noto Sans CJK HK"/>
                <a:sym typeface="+mn-ea"/>
              </a:rPr>
              <a:t>在此仅以计算最小信噪比为例</a:t>
            </a:r>
            <a:r>
              <a:rPr sz="1000" b="1" spc="-50" dirty="0">
                <a:solidFill>
                  <a:srgbClr val="FF0000"/>
                </a:solidFill>
                <a:latin typeface="Noto Sans CJK HK"/>
                <a:cs typeface="Noto Sans CJK HK"/>
                <a:sym typeface="+mn-ea"/>
              </a:rPr>
              <a:t>）</a:t>
            </a:r>
            <a:endParaRPr lang="zh-CN" altLang="en-US" sz="1000" b="1" spc="-50" dirty="0">
              <a:solidFill>
                <a:srgbClr val="FF0000"/>
              </a:solidFill>
              <a:latin typeface="Noto Sans CJK HK"/>
              <a:cs typeface="Noto Sans CJK HK"/>
              <a:sym typeface="+mn-ea"/>
            </a:endParaRPr>
          </a:p>
        </p:txBody>
      </p:sp>
    </p:spTree>
  </p:cSld>
  <p:clrMapOvr>
    <a:masterClrMapping/>
  </p:clrMapOvr>
  <p:transition>
    <p:cut/>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5300" y="-11729"/>
            <a:ext cx="329565" cy="116839"/>
          </a:xfrm>
          <a:prstGeom prst="rect">
            <a:avLst/>
          </a:prstGeom>
        </p:spPr>
        <p:txBody>
          <a:bodyPr vert="horz" wrap="square" lIns="0" tIns="12065" rIns="0" bIns="0" rtlCol="0">
            <a:spAutoFit/>
          </a:bodyPr>
          <a:lstStyle/>
          <a:p>
            <a:pPr marL="12700">
              <a:lnSpc>
                <a:spcPct val="100000"/>
              </a:lnSpc>
              <a:spcBef>
                <a:spcPts val="95"/>
              </a:spcBef>
            </a:pPr>
            <a:r>
              <a:rPr sz="600" spc="-20" dirty="0">
                <a:solidFill>
                  <a:srgbClr val="7F7F7F"/>
                </a:solidFill>
                <a:latin typeface="Noto Sans CJK HK"/>
                <a:cs typeface="Noto Sans CJK HK"/>
                <a:hlinkClick r:id="rId2" action="ppaction://hlinksldjump"/>
              </a:rPr>
              <a:t>实验背景</a:t>
            </a:r>
            <a:endParaRPr sz="600">
              <a:latin typeface="Noto Sans CJK HK"/>
              <a:cs typeface="Noto Sans CJK HK"/>
            </a:endParaRPr>
          </a:p>
        </p:txBody>
      </p:sp>
      <p:pic>
        <p:nvPicPr>
          <p:cNvPr id="3" name="object 3"/>
          <p:cNvPicPr/>
          <p:nvPr/>
        </p:nvPicPr>
        <p:blipFill>
          <a:blip r:embed="rId3" cstate="print"/>
          <a:stretch>
            <a:fillRect/>
          </a:stretch>
        </p:blipFill>
        <p:spPr>
          <a:xfrm>
            <a:off x="840000" y="103148"/>
            <a:ext cx="242662" cy="87862"/>
          </a:xfrm>
          <a:prstGeom prst="rect">
            <a:avLst/>
          </a:prstGeom>
        </p:spPr>
      </p:pic>
      <p:sp>
        <p:nvSpPr>
          <p:cNvPr id="4" name="object 4"/>
          <p:cNvSpPr txBox="1"/>
          <p:nvPr/>
        </p:nvSpPr>
        <p:spPr>
          <a:xfrm>
            <a:off x="817181" y="-11729"/>
            <a:ext cx="329565" cy="116839"/>
          </a:xfrm>
          <a:prstGeom prst="rect">
            <a:avLst/>
          </a:prstGeom>
        </p:spPr>
        <p:txBody>
          <a:bodyPr vert="horz" wrap="square" lIns="0" tIns="12065" rIns="0" bIns="0" rtlCol="0">
            <a:spAutoFit/>
          </a:bodyPr>
          <a:lstStyle/>
          <a:p>
            <a:pPr marL="12700">
              <a:lnSpc>
                <a:spcPct val="100000"/>
              </a:lnSpc>
              <a:spcBef>
                <a:spcPts val="95"/>
              </a:spcBef>
            </a:pPr>
            <a:r>
              <a:rPr sz="600" spc="-20" dirty="0">
                <a:solidFill>
                  <a:srgbClr val="7F7F7F"/>
                </a:solidFill>
                <a:latin typeface="Noto Sans CJK HK"/>
                <a:cs typeface="Noto Sans CJK HK"/>
                <a:hlinkClick r:id="rId4" action="ppaction://hlinksldjump"/>
              </a:rPr>
              <a:t>实验原理</a:t>
            </a:r>
            <a:endParaRPr sz="600">
              <a:latin typeface="Noto Sans CJK HK"/>
              <a:cs typeface="Noto Sans CJK HK"/>
            </a:endParaRPr>
          </a:p>
        </p:txBody>
      </p:sp>
      <p:pic>
        <p:nvPicPr>
          <p:cNvPr id="5" name="object 5"/>
          <p:cNvPicPr/>
          <p:nvPr/>
        </p:nvPicPr>
        <p:blipFill>
          <a:blip r:embed="rId5" cstate="print"/>
          <a:stretch>
            <a:fillRect/>
          </a:stretch>
        </p:blipFill>
        <p:spPr>
          <a:xfrm>
            <a:off x="1561880" y="103148"/>
            <a:ext cx="192256" cy="181474"/>
          </a:xfrm>
          <a:prstGeom prst="rect">
            <a:avLst/>
          </a:prstGeom>
        </p:spPr>
      </p:pic>
      <p:sp>
        <p:nvSpPr>
          <p:cNvPr id="6" name="object 6"/>
          <p:cNvSpPr txBox="1"/>
          <p:nvPr/>
        </p:nvSpPr>
        <p:spPr>
          <a:xfrm>
            <a:off x="1539062" y="-11729"/>
            <a:ext cx="329565" cy="116839"/>
          </a:xfrm>
          <a:prstGeom prst="rect">
            <a:avLst/>
          </a:prstGeom>
        </p:spPr>
        <p:txBody>
          <a:bodyPr vert="horz" wrap="square" lIns="0" tIns="12065" rIns="0" bIns="0" rtlCol="0">
            <a:spAutoFit/>
          </a:bodyPr>
          <a:lstStyle/>
          <a:p>
            <a:pPr marL="12700">
              <a:lnSpc>
                <a:spcPct val="100000"/>
              </a:lnSpc>
              <a:spcBef>
                <a:spcPts val="95"/>
              </a:spcBef>
            </a:pPr>
            <a:r>
              <a:rPr sz="600" spc="-20" dirty="0">
                <a:solidFill>
                  <a:srgbClr val="FFFFFF"/>
                </a:solidFill>
                <a:latin typeface="Noto Sans CJK HK"/>
                <a:cs typeface="Noto Sans CJK HK"/>
                <a:hlinkClick r:id="rId6" action="ppaction://hlinksldjump"/>
              </a:rPr>
              <a:t>实验方案</a:t>
            </a:r>
            <a:endParaRPr sz="600">
              <a:latin typeface="Noto Sans CJK HK"/>
              <a:cs typeface="Noto Sans CJK HK"/>
            </a:endParaRPr>
          </a:p>
        </p:txBody>
      </p:sp>
      <p:grpSp>
        <p:nvGrpSpPr>
          <p:cNvPr id="7" name="object 7"/>
          <p:cNvGrpSpPr/>
          <p:nvPr/>
        </p:nvGrpSpPr>
        <p:grpSpPr>
          <a:xfrm>
            <a:off x="2283752" y="103139"/>
            <a:ext cx="41275" cy="88265"/>
            <a:chOff x="2283752" y="103139"/>
            <a:chExt cx="41275" cy="88265"/>
          </a:xfrm>
        </p:grpSpPr>
        <p:sp>
          <p:nvSpPr>
            <p:cNvPr id="8" name="object 8"/>
            <p:cNvSpPr/>
            <p:nvPr/>
          </p:nvSpPr>
          <p:spPr>
            <a:xfrm>
              <a:off x="2286292" y="105679"/>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7F7F"/>
              </a:solidFill>
            </a:ln>
          </p:spPr>
          <p:txBody>
            <a:bodyPr wrap="square" lIns="0" tIns="0" rIns="0" bIns="0" rtlCol="0"/>
            <a:lstStyle/>
            <a:p>
              <a:endParaRPr/>
            </a:p>
          </p:txBody>
        </p:sp>
        <p:sp>
          <p:nvSpPr>
            <p:cNvPr id="9" name="object 9"/>
            <p:cNvSpPr/>
            <p:nvPr/>
          </p:nvSpPr>
          <p:spPr>
            <a:xfrm>
              <a:off x="2286292" y="152478"/>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7F7F"/>
              </a:solidFill>
            </a:ln>
          </p:spPr>
          <p:txBody>
            <a:bodyPr wrap="square" lIns="0" tIns="0" rIns="0" bIns="0" rtlCol="0"/>
            <a:lstStyle/>
            <a:p>
              <a:endParaRPr/>
            </a:p>
          </p:txBody>
        </p:sp>
      </p:grpSp>
      <p:sp>
        <p:nvSpPr>
          <p:cNvPr id="10" name="object 10"/>
          <p:cNvSpPr txBox="1"/>
          <p:nvPr/>
        </p:nvSpPr>
        <p:spPr>
          <a:xfrm>
            <a:off x="2260930" y="-11729"/>
            <a:ext cx="329565" cy="116839"/>
          </a:xfrm>
          <a:prstGeom prst="rect">
            <a:avLst/>
          </a:prstGeom>
        </p:spPr>
        <p:txBody>
          <a:bodyPr vert="horz" wrap="square" lIns="0" tIns="12065" rIns="0" bIns="0" rtlCol="0">
            <a:spAutoFit/>
          </a:bodyPr>
          <a:lstStyle/>
          <a:p>
            <a:pPr marL="12700">
              <a:lnSpc>
                <a:spcPct val="100000"/>
              </a:lnSpc>
              <a:spcBef>
                <a:spcPts val="95"/>
              </a:spcBef>
            </a:pPr>
            <a:r>
              <a:rPr sz="600" spc="-20" dirty="0">
                <a:solidFill>
                  <a:srgbClr val="7F7F7F"/>
                </a:solidFill>
                <a:latin typeface="Noto Sans CJK HK"/>
                <a:cs typeface="Noto Sans CJK HK"/>
                <a:hlinkClick r:id="rId7" action="ppaction://hlinksldjump"/>
              </a:rPr>
              <a:t>总结展望</a:t>
            </a:r>
            <a:endParaRPr sz="600">
              <a:latin typeface="Noto Sans CJK HK"/>
              <a:cs typeface="Noto Sans CJK HK"/>
            </a:endParaRPr>
          </a:p>
        </p:txBody>
      </p:sp>
      <p:grpSp>
        <p:nvGrpSpPr>
          <p:cNvPr id="11" name="object 11"/>
          <p:cNvGrpSpPr/>
          <p:nvPr/>
        </p:nvGrpSpPr>
        <p:grpSpPr>
          <a:xfrm>
            <a:off x="3005620" y="103139"/>
            <a:ext cx="243204" cy="41275"/>
            <a:chOff x="3005620" y="103139"/>
            <a:chExt cx="243204" cy="41275"/>
          </a:xfrm>
        </p:grpSpPr>
        <p:sp>
          <p:nvSpPr>
            <p:cNvPr id="12" name="object 12"/>
            <p:cNvSpPr/>
            <p:nvPr/>
          </p:nvSpPr>
          <p:spPr>
            <a:xfrm>
              <a:off x="3008160" y="105679"/>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7F7F"/>
              </a:solidFill>
            </a:ln>
          </p:spPr>
          <p:txBody>
            <a:bodyPr wrap="square" lIns="0" tIns="0" rIns="0" bIns="0" rtlCol="0"/>
            <a:lstStyle/>
            <a:p>
              <a:endParaRPr/>
            </a:p>
          </p:txBody>
        </p:sp>
        <p:sp>
          <p:nvSpPr>
            <p:cNvPr id="13" name="object 13"/>
            <p:cNvSpPr/>
            <p:nvPr/>
          </p:nvSpPr>
          <p:spPr>
            <a:xfrm>
              <a:off x="3058566" y="105679"/>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7F7F"/>
              </a:solidFill>
            </a:ln>
          </p:spPr>
          <p:txBody>
            <a:bodyPr wrap="square" lIns="0" tIns="0" rIns="0" bIns="0" rtlCol="0"/>
            <a:lstStyle/>
            <a:p>
              <a:endParaRPr/>
            </a:p>
          </p:txBody>
        </p:sp>
        <p:sp>
          <p:nvSpPr>
            <p:cNvPr id="14" name="object 14"/>
            <p:cNvSpPr/>
            <p:nvPr/>
          </p:nvSpPr>
          <p:spPr>
            <a:xfrm>
              <a:off x="3108959" y="105679"/>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7F7F"/>
              </a:solidFill>
            </a:ln>
          </p:spPr>
          <p:txBody>
            <a:bodyPr wrap="square" lIns="0" tIns="0" rIns="0" bIns="0" rtlCol="0"/>
            <a:lstStyle/>
            <a:p>
              <a:endParaRPr/>
            </a:p>
          </p:txBody>
        </p:sp>
        <p:sp>
          <p:nvSpPr>
            <p:cNvPr id="15" name="object 15"/>
            <p:cNvSpPr/>
            <p:nvPr/>
          </p:nvSpPr>
          <p:spPr>
            <a:xfrm>
              <a:off x="3159366" y="105679"/>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7F7F"/>
              </a:solidFill>
            </a:ln>
          </p:spPr>
          <p:txBody>
            <a:bodyPr wrap="square" lIns="0" tIns="0" rIns="0" bIns="0" rtlCol="0"/>
            <a:lstStyle/>
            <a:p>
              <a:endParaRPr/>
            </a:p>
          </p:txBody>
        </p:sp>
        <p:sp>
          <p:nvSpPr>
            <p:cNvPr id="16" name="object 16"/>
            <p:cNvSpPr/>
            <p:nvPr/>
          </p:nvSpPr>
          <p:spPr>
            <a:xfrm>
              <a:off x="3209759" y="105679"/>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7F7F"/>
              </a:solidFill>
            </a:ln>
          </p:spPr>
          <p:txBody>
            <a:bodyPr wrap="square" lIns="0" tIns="0" rIns="0" bIns="0" rtlCol="0"/>
            <a:lstStyle/>
            <a:p>
              <a:endParaRPr/>
            </a:p>
          </p:txBody>
        </p:sp>
      </p:grpSp>
      <p:sp>
        <p:nvSpPr>
          <p:cNvPr id="17" name="object 17"/>
          <p:cNvSpPr txBox="1"/>
          <p:nvPr/>
        </p:nvSpPr>
        <p:spPr>
          <a:xfrm>
            <a:off x="2982810" y="-11729"/>
            <a:ext cx="177800" cy="116839"/>
          </a:xfrm>
          <a:prstGeom prst="rect">
            <a:avLst/>
          </a:prstGeom>
        </p:spPr>
        <p:txBody>
          <a:bodyPr vert="horz" wrap="square" lIns="0" tIns="12065" rIns="0" bIns="0" rtlCol="0">
            <a:spAutoFit/>
          </a:bodyPr>
          <a:lstStyle/>
          <a:p>
            <a:pPr marL="12700">
              <a:lnSpc>
                <a:spcPct val="100000"/>
              </a:lnSpc>
              <a:spcBef>
                <a:spcPts val="95"/>
              </a:spcBef>
            </a:pPr>
            <a:r>
              <a:rPr sz="600" spc="-30" dirty="0">
                <a:solidFill>
                  <a:srgbClr val="7F7F7F"/>
                </a:solidFill>
                <a:latin typeface="Noto Sans CJK HK"/>
                <a:cs typeface="Noto Sans CJK HK"/>
                <a:hlinkClick r:id="rId8" action="ppaction://hlinksldjump"/>
              </a:rPr>
              <a:t>附录</a:t>
            </a:r>
            <a:endParaRPr sz="600">
              <a:latin typeface="Noto Sans CJK HK"/>
              <a:cs typeface="Noto Sans CJK HK"/>
            </a:endParaRPr>
          </a:p>
        </p:txBody>
      </p:sp>
      <p:grpSp>
        <p:nvGrpSpPr>
          <p:cNvPr id="18" name="object 18"/>
          <p:cNvGrpSpPr/>
          <p:nvPr/>
        </p:nvGrpSpPr>
        <p:grpSpPr>
          <a:xfrm>
            <a:off x="0" y="50"/>
            <a:ext cx="4608195" cy="548640"/>
            <a:chOff x="0" y="50"/>
            <a:chExt cx="4608195" cy="548640"/>
          </a:xfrm>
        </p:grpSpPr>
        <p:pic>
          <p:nvPicPr>
            <p:cNvPr id="19" name="object 19"/>
            <p:cNvPicPr/>
            <p:nvPr/>
          </p:nvPicPr>
          <p:blipFill>
            <a:blip r:embed="rId9" cstate="print"/>
            <a:stretch>
              <a:fillRect/>
            </a:stretch>
          </p:blipFill>
          <p:spPr>
            <a:xfrm>
              <a:off x="3317760" y="50"/>
              <a:ext cx="921588" cy="297713"/>
            </a:xfrm>
            <a:prstGeom prst="rect">
              <a:avLst/>
            </a:prstGeom>
          </p:spPr>
        </p:pic>
        <p:pic>
          <p:nvPicPr>
            <p:cNvPr id="20" name="object 20"/>
            <p:cNvPicPr/>
            <p:nvPr/>
          </p:nvPicPr>
          <p:blipFill>
            <a:blip r:embed="rId10" cstate="print"/>
            <a:stretch>
              <a:fillRect/>
            </a:stretch>
          </p:blipFill>
          <p:spPr>
            <a:xfrm>
              <a:off x="4239348" y="50"/>
              <a:ext cx="368642" cy="297713"/>
            </a:xfrm>
            <a:prstGeom prst="rect">
              <a:avLst/>
            </a:prstGeom>
          </p:spPr>
        </p:pic>
        <p:pic>
          <p:nvPicPr>
            <p:cNvPr id="21" name="object 21"/>
            <p:cNvPicPr/>
            <p:nvPr/>
          </p:nvPicPr>
          <p:blipFill>
            <a:blip r:embed="rId11" cstate="print"/>
            <a:stretch>
              <a:fillRect/>
            </a:stretch>
          </p:blipFill>
          <p:spPr>
            <a:xfrm>
              <a:off x="0" y="297751"/>
              <a:ext cx="4604410" cy="250520"/>
            </a:xfrm>
            <a:prstGeom prst="rect">
              <a:avLst/>
            </a:prstGeom>
          </p:spPr>
        </p:pic>
      </p:grpSp>
      <p:sp>
        <p:nvSpPr>
          <p:cNvPr id="22" name="object 22"/>
          <p:cNvSpPr txBox="1"/>
          <p:nvPr/>
        </p:nvSpPr>
        <p:spPr>
          <a:xfrm>
            <a:off x="188379" y="285048"/>
            <a:ext cx="1301115" cy="244475"/>
          </a:xfrm>
          <a:prstGeom prst="rect">
            <a:avLst/>
          </a:prstGeom>
        </p:spPr>
        <p:txBody>
          <a:bodyPr vert="horz" wrap="square" lIns="0" tIns="17145" rIns="0" bIns="0" rtlCol="0">
            <a:spAutoFit/>
          </a:bodyPr>
          <a:lstStyle/>
          <a:p>
            <a:pPr marL="12700">
              <a:lnSpc>
                <a:spcPct val="100000"/>
              </a:lnSpc>
              <a:spcBef>
                <a:spcPts val="135"/>
              </a:spcBef>
            </a:pPr>
            <a:r>
              <a:rPr sz="1400" spc="-10" dirty="0">
                <a:solidFill>
                  <a:srgbClr val="FFFFFF"/>
                </a:solidFill>
                <a:latin typeface="Noto Sans CJK HK"/>
                <a:cs typeface="Noto Sans CJK HK"/>
              </a:rPr>
              <a:t>改善信噪比计算</a:t>
            </a:r>
            <a:endParaRPr sz="1400">
              <a:latin typeface="Noto Sans CJK HK"/>
              <a:cs typeface="Noto Sans CJK HK"/>
            </a:endParaRPr>
          </a:p>
        </p:txBody>
      </p:sp>
      <p:sp>
        <p:nvSpPr>
          <p:cNvPr id="23" name="object 23"/>
          <p:cNvSpPr txBox="1"/>
          <p:nvPr/>
        </p:nvSpPr>
        <p:spPr>
          <a:xfrm>
            <a:off x="347294" y="1163420"/>
            <a:ext cx="3912870" cy="708025"/>
          </a:xfrm>
          <a:prstGeom prst="rect">
            <a:avLst/>
          </a:prstGeom>
        </p:spPr>
        <p:txBody>
          <a:bodyPr vert="horz" wrap="square" lIns="0" tIns="6985" rIns="0" bIns="0" rtlCol="0">
            <a:spAutoFit/>
          </a:bodyPr>
          <a:lstStyle/>
          <a:p>
            <a:pPr marL="12700" marR="5080">
              <a:lnSpc>
                <a:spcPct val="103000"/>
              </a:lnSpc>
              <a:spcBef>
                <a:spcPts val="55"/>
              </a:spcBef>
            </a:pPr>
            <a:r>
              <a:rPr sz="1100" spc="-20" dirty="0">
                <a:latin typeface="Arial" panose="020B0604020202020204"/>
                <a:cs typeface="Arial" panose="020B0604020202020204"/>
              </a:rPr>
              <a:t>SNIR(</a:t>
            </a:r>
            <a:r>
              <a:rPr sz="1100" spc="-25" dirty="0">
                <a:latin typeface="Noto Sans CJK HK"/>
                <a:cs typeface="Noto Sans CJK HK"/>
              </a:rPr>
              <a:t>改善信噪比</a:t>
            </a:r>
            <a:r>
              <a:rPr sz="1100" spc="-10" dirty="0">
                <a:latin typeface="Arial" panose="020B0604020202020204"/>
                <a:cs typeface="Arial" panose="020B0604020202020204"/>
              </a:rPr>
              <a:t>)</a:t>
            </a:r>
            <a:r>
              <a:rPr sz="1100" spc="-25" dirty="0">
                <a:latin typeface="Noto Sans CJK HK"/>
                <a:cs typeface="Noto Sans CJK HK"/>
              </a:rPr>
              <a:t>，即引入锁相放大器测量对实验测量改善程度的量化指标，反映了锁相放大器在该实验中对比光功率计的优越</a:t>
            </a:r>
            <a:r>
              <a:rPr sz="1100" spc="-20" dirty="0">
                <a:latin typeface="Noto Sans CJK HK"/>
                <a:cs typeface="Noto Sans CJK HK"/>
              </a:rPr>
              <a:t>性，</a:t>
            </a:r>
            <a:r>
              <a:rPr sz="1100" spc="-10" dirty="0">
                <a:latin typeface="Arial" panose="020B0604020202020204"/>
                <a:cs typeface="Arial" panose="020B0604020202020204"/>
              </a:rPr>
              <a:t>SNIR </a:t>
            </a:r>
            <a:r>
              <a:rPr sz="1100" spc="-25" dirty="0">
                <a:latin typeface="Noto Sans CJK HK"/>
                <a:cs typeface="Noto Sans CJK HK"/>
              </a:rPr>
              <a:t>越大，表明锁相放大器对系统噪声的抑制越强，其计</a:t>
            </a:r>
            <a:r>
              <a:rPr sz="1100" spc="-30" dirty="0">
                <a:latin typeface="Noto Sans CJK HK"/>
                <a:cs typeface="Noto Sans CJK HK"/>
              </a:rPr>
              <a:t>算如下：</a:t>
            </a:r>
            <a:endParaRPr sz="1100">
              <a:latin typeface="Noto Sans CJK HK"/>
              <a:cs typeface="Noto Sans CJK HK"/>
            </a:endParaRPr>
          </a:p>
        </p:txBody>
      </p:sp>
      <mc:AlternateContent xmlns:mc="http://schemas.openxmlformats.org/markup-compatibility/2006" xmlns:a14="http://schemas.microsoft.com/office/drawing/2010/main">
        <mc:Choice Requires="a14">
          <p:sp>
            <p:nvSpPr>
              <p:cNvPr id="26" name="object 26"/>
              <p:cNvSpPr txBox="1"/>
              <p:nvPr/>
            </p:nvSpPr>
            <p:spPr>
              <a:xfrm>
                <a:off x="781050" y="2111375"/>
                <a:ext cx="2924175" cy="377190"/>
              </a:xfrm>
              <a:prstGeom prst="rect">
                <a:avLst/>
              </a:prstGeom>
            </p:spPr>
            <p:txBody>
              <a:bodyPr vert="horz" wrap="square" lIns="0" tIns="11430" rIns="0" bIns="0" rtlCol="0">
                <a:noAutofit/>
              </a:bodyPr>
              <a:lstStyle/>
              <a:p>
                <a:pPr marL="209550" indent="-171450">
                  <a:lnSpc>
                    <a:spcPct val="100000"/>
                  </a:lnSpc>
                  <a:spcBef>
                    <a:spcPts val="90"/>
                  </a:spcBef>
                  <a:buFont typeface="Arial" panose="020B0604020202020204" pitchFamily="34" charset="0"/>
                  <a:buChar char="•"/>
                </a:pPr>
                <a:r>
                  <a:rPr sz="1100" i="1" dirty="0">
                    <a:latin typeface="Times New Roman" panose="02020603050405020304"/>
                    <a:cs typeface="Times New Roman" panose="02020603050405020304"/>
                  </a:rPr>
                  <a:t>SNIR</a:t>
                </a:r>
                <a:r>
                  <a:rPr sz="1100" i="1" spc="5" dirty="0">
                    <a:latin typeface="Times New Roman" panose="02020603050405020304"/>
                    <a:cs typeface="Times New Roman" panose="02020603050405020304"/>
                  </a:rPr>
                  <a:t> </a:t>
                </a:r>
                <a:r>
                  <a:rPr sz="1100" dirty="0">
                    <a:latin typeface="Arial" panose="020B0604020202020204"/>
                    <a:cs typeface="Arial" panose="020B0604020202020204"/>
                  </a:rPr>
                  <a:t>=</a:t>
                </a:r>
                <a:r>
                  <a:rPr sz="1100" spc="90" dirty="0">
                    <a:latin typeface="Arial" panose="020B0604020202020204"/>
                    <a:cs typeface="Arial" panose="020B0604020202020204"/>
                  </a:rPr>
                  <a:t> </a:t>
                </a:r>
                <a14:m>
                  <m:oMath xmlns:m="http://schemas.openxmlformats.org/officeDocument/2006/math">
                    <m:sSub>
                      <m:sSubPr>
                        <m:ctrlPr>
                          <a:rPr lang="en-US" sz="1100" i="1" spc="90" dirty="0">
                            <a:latin typeface="Cambria Math" panose="02040503050406030204" pitchFamily="18" charset="0"/>
                            <a:cs typeface="Cambria Math" panose="02040503050406030204" pitchFamily="18" charset="0"/>
                          </a:rPr>
                        </m:ctrlPr>
                      </m:sSubPr>
                      <m:e>
                        <m:r>
                          <m:rPr>
                            <m:brk/>
                          </m:rPr>
                          <a:rPr lang="en-US" sz="1100" i="1" spc="90" dirty="0">
                            <a:latin typeface="Cambria Math" panose="02040503050406030204" pitchFamily="18" charset="0"/>
                            <a:cs typeface="Cambria Math" panose="02040503050406030204" pitchFamily="18" charset="0"/>
                          </a:rPr>
                          <m:t>𝑆</m:t>
                        </m:r>
                        <m:r>
                          <a:rPr lang="en-US" sz="1100" i="1" spc="90" dirty="0">
                            <a:latin typeface="Cambria Math" panose="02040503050406030204" pitchFamily="18" charset="0"/>
                            <a:cs typeface="Cambria Math" panose="02040503050406030204" pitchFamily="18" charset="0"/>
                          </a:rPr>
                          <m:t>𝑁𝑅</m:t>
                        </m:r>
                      </m:e>
                      <m:sub>
                        <m:r>
                          <a:rPr lang="en-US" sz="1100" i="1" spc="90" dirty="0">
                            <a:latin typeface="Cambria Math" panose="02040503050406030204" pitchFamily="18" charset="0"/>
                            <a:cs typeface="Cambria Math" panose="02040503050406030204" pitchFamily="18" charset="0"/>
                          </a:rPr>
                          <m:t>𝑚𝑖𝑛</m:t>
                        </m:r>
                      </m:sub>
                    </m:sSub>
                    <m:r>
                      <m:rPr>
                        <m:brk/>
                      </m:rPr>
                      <a:rPr lang="en-US" sz="1100" i="1" spc="90" dirty="0">
                        <a:latin typeface="Cambria Math" panose="02040503050406030204" pitchFamily="18" charset="0"/>
                        <a:cs typeface="Cambria Math" panose="02040503050406030204" pitchFamily="18" charset="0"/>
                      </a:rPr>
                      <m:t>−</m:t>
                    </m:r>
                    <m:sSubSup>
                      <m:sSubSupPr>
                        <m:ctrlPr>
                          <a:rPr lang="en-US" sz="1100" i="1" spc="90" dirty="0">
                            <a:latin typeface="Cambria Math" panose="02040503050406030204" pitchFamily="18" charset="0"/>
                            <a:cs typeface="Cambria Math" panose="02040503050406030204" pitchFamily="18" charset="0"/>
                          </a:rPr>
                        </m:ctrlPr>
                      </m:sSubSupPr>
                      <m:e>
                        <m:r>
                          <m:rPr>
                            <m:brk/>
                          </m:rPr>
                          <a:rPr lang="en-US" sz="1100" i="1" spc="90" dirty="0">
                            <a:latin typeface="Cambria Math" panose="02040503050406030204" pitchFamily="18" charset="0"/>
                            <a:cs typeface="Cambria Math" panose="02040503050406030204" pitchFamily="18" charset="0"/>
                          </a:rPr>
                          <m:t>𝑆</m:t>
                        </m:r>
                        <m:r>
                          <a:rPr lang="en-US" sz="1100" i="1" spc="90" dirty="0">
                            <a:latin typeface="Cambria Math" panose="02040503050406030204" pitchFamily="18" charset="0"/>
                            <a:cs typeface="Cambria Math" panose="02040503050406030204" pitchFamily="18" charset="0"/>
                          </a:rPr>
                          <m:t>𝑁𝑅</m:t>
                        </m:r>
                      </m:e>
                      <m:sub>
                        <m:r>
                          <m:rPr>
                            <m:brk/>
                          </m:rPr>
                          <a:rPr lang="en-US" sz="1100" i="1" spc="90" dirty="0">
                            <a:latin typeface="Cambria Math" panose="02040503050406030204" pitchFamily="18" charset="0"/>
                            <a:cs typeface="Cambria Math" panose="02040503050406030204" pitchFamily="18" charset="0"/>
                          </a:rPr>
                          <m:t>𝑚</m:t>
                        </m:r>
                        <m:r>
                          <a:rPr lang="en-US" sz="1100" i="1" spc="90" dirty="0">
                            <a:latin typeface="Cambria Math" panose="02040503050406030204" pitchFamily="18" charset="0"/>
                            <a:cs typeface="Cambria Math" panose="02040503050406030204" pitchFamily="18" charset="0"/>
                          </a:rPr>
                          <m:t>𝑖𝑛</m:t>
                        </m:r>
                      </m:sub>
                      <m:sup>
                        <m:r>
                          <m:rPr>
                            <m:brk/>
                          </m:rPr>
                          <a:rPr lang="en-US" sz="1100" i="1" spc="90" dirty="0">
                            <a:latin typeface="Cambria Math" panose="02040503050406030204" pitchFamily="18" charset="0"/>
                            <a:cs typeface="Cambria Math" panose="02040503050406030204" pitchFamily="18" charset="0"/>
                          </a:rPr>
                          <m:t>’</m:t>
                        </m:r>
                      </m:sup>
                    </m:sSubSup>
                  </m:oMath>
                </a14:m>
                <a:r>
                  <a:rPr sz="1200" i="1" u="none" spc="359" baseline="38000" dirty="0">
                    <a:latin typeface="Times New Roman" panose="02020603050405020304"/>
                    <a:cs typeface="Times New Roman" panose="02020603050405020304"/>
                  </a:rPr>
                  <a:t> </a:t>
                </a:r>
                <a:r>
                  <a:rPr sz="1100" u="none" spc="65" dirty="0">
                    <a:latin typeface="Trebuchet MS" panose="020B0603020202020204"/>
                    <a:cs typeface="Trebuchet MS" panose="020B0603020202020204"/>
                  </a:rPr>
                  <a:t>≈</a:t>
                </a:r>
                <a:r>
                  <a:rPr lang="en-US" altLang="en-US" sz="1100" u="none" spc="65" dirty="0">
                    <a:latin typeface="Trebuchet MS" panose="020B0603020202020204"/>
                    <a:cs typeface="Trebuchet MS" panose="020B0603020202020204"/>
                  </a:rPr>
                  <a:t> -26.1 dB </a:t>
                </a:r>
              </a:p>
            </p:txBody>
          </p:sp>
        </mc:Choice>
        <mc:Fallback xmlns="">
          <p:sp>
            <p:nvSpPr>
              <p:cNvPr id="26" name="object 26"/>
              <p:cNvSpPr txBox="1">
                <a:spLocks noRot="1" noChangeAspect="1" noMove="1" noResize="1" noEditPoints="1" noAdjustHandles="1" noChangeArrowheads="1" noChangeShapeType="1" noTextEdit="1"/>
              </p:cNvSpPr>
              <p:nvPr/>
            </p:nvSpPr>
            <p:spPr>
              <a:xfrm>
                <a:off x="781050" y="2111375"/>
                <a:ext cx="2924175" cy="377190"/>
              </a:xfrm>
              <a:prstGeom prst="rect">
                <a:avLst/>
              </a:prstGeom>
              <a:blipFill rotWithShape="1">
                <a:blip r:embed="rId12"/>
                <a:stretch>
                  <a:fillRect t="-10269"/>
                </a:stretch>
              </a:blipFill>
            </p:spPr>
            <p:txBody>
              <a:bodyPr/>
              <a:lstStyle/>
              <a:p>
                <a:r>
                  <a:rPr lang="zh-CN" altLang="en-US">
                    <a:noFill/>
                  </a:rPr>
                  <a:t> </a:t>
                </a:r>
              </a:p>
            </p:txBody>
          </p:sp>
        </mc:Fallback>
      </mc:AlternateContent>
      <p:grpSp>
        <p:nvGrpSpPr>
          <p:cNvPr id="27" name="object 27"/>
          <p:cNvGrpSpPr/>
          <p:nvPr/>
        </p:nvGrpSpPr>
        <p:grpSpPr>
          <a:xfrm>
            <a:off x="0" y="3328111"/>
            <a:ext cx="4608195" cy="128270"/>
            <a:chOff x="0" y="3328111"/>
            <a:chExt cx="4608195" cy="128270"/>
          </a:xfrm>
        </p:grpSpPr>
        <p:sp>
          <p:nvSpPr>
            <p:cNvPr id="28" name="object 28"/>
            <p:cNvSpPr/>
            <p:nvPr/>
          </p:nvSpPr>
          <p:spPr>
            <a:xfrm>
              <a:off x="0" y="3328111"/>
              <a:ext cx="2304415" cy="128270"/>
            </a:xfrm>
            <a:custGeom>
              <a:avLst/>
              <a:gdLst/>
              <a:ahLst/>
              <a:cxnLst/>
              <a:rect l="l" t="t" r="r" b="b"/>
              <a:pathLst>
                <a:path w="2304415" h="128270">
                  <a:moveTo>
                    <a:pt x="2304008" y="0"/>
                  </a:moveTo>
                  <a:lnTo>
                    <a:pt x="1152004" y="0"/>
                  </a:lnTo>
                  <a:lnTo>
                    <a:pt x="0" y="0"/>
                  </a:lnTo>
                  <a:lnTo>
                    <a:pt x="0" y="127939"/>
                  </a:lnTo>
                  <a:lnTo>
                    <a:pt x="1152004" y="127939"/>
                  </a:lnTo>
                  <a:lnTo>
                    <a:pt x="2304008" y="127939"/>
                  </a:lnTo>
                  <a:lnTo>
                    <a:pt x="2304008" y="0"/>
                  </a:lnTo>
                  <a:close/>
                </a:path>
              </a:pathLst>
            </a:custGeom>
            <a:solidFill>
              <a:srgbClr val="000000"/>
            </a:solidFill>
          </p:spPr>
          <p:txBody>
            <a:bodyPr wrap="square" lIns="0" tIns="0" rIns="0" bIns="0" rtlCol="0"/>
            <a:lstStyle/>
            <a:p>
              <a:endParaRPr/>
            </a:p>
          </p:txBody>
        </p:sp>
        <p:sp>
          <p:nvSpPr>
            <p:cNvPr id="29" name="object 29"/>
            <p:cNvSpPr/>
            <p:nvPr/>
          </p:nvSpPr>
          <p:spPr>
            <a:xfrm>
              <a:off x="2303995" y="3328111"/>
              <a:ext cx="2304415" cy="128270"/>
            </a:xfrm>
            <a:custGeom>
              <a:avLst/>
              <a:gdLst/>
              <a:ahLst/>
              <a:cxnLst/>
              <a:rect l="l" t="t" r="r" b="b"/>
              <a:pathLst>
                <a:path w="2304415" h="128270">
                  <a:moveTo>
                    <a:pt x="2303996" y="0"/>
                  </a:moveTo>
                  <a:lnTo>
                    <a:pt x="1920024" y="0"/>
                  </a:lnTo>
                  <a:lnTo>
                    <a:pt x="0" y="0"/>
                  </a:lnTo>
                  <a:lnTo>
                    <a:pt x="0" y="127939"/>
                  </a:lnTo>
                  <a:lnTo>
                    <a:pt x="1920024" y="127939"/>
                  </a:lnTo>
                  <a:lnTo>
                    <a:pt x="2303996" y="127939"/>
                  </a:lnTo>
                  <a:lnTo>
                    <a:pt x="2303996" y="0"/>
                  </a:lnTo>
                  <a:close/>
                </a:path>
              </a:pathLst>
            </a:custGeom>
            <a:solidFill>
              <a:srgbClr val="005725"/>
            </a:solidFill>
          </p:spPr>
          <p:txBody>
            <a:bodyPr wrap="square" lIns="0" tIns="0" rIns="0" bIns="0" rtlCol="0"/>
            <a:lstStyle/>
            <a:p>
              <a:endParaRPr/>
            </a:p>
          </p:txBody>
        </p:sp>
      </p:grpSp>
      <p:sp>
        <p:nvSpPr>
          <p:cNvPr id="30" name="object 30"/>
          <p:cNvSpPr txBox="1">
            <a:spLocks noGrp="1"/>
          </p:cNvSpPr>
          <p:nvPr>
            <p:ph type="dt" sz="half" idx="6"/>
          </p:nvPr>
        </p:nvSpPr>
        <p:spPr>
          <a:prstGeom prst="rect">
            <a:avLst/>
          </a:prstGeom>
        </p:spPr>
        <p:txBody>
          <a:bodyPr vert="horz" wrap="square" lIns="0" tIns="10795" rIns="0" bIns="0" rtlCol="0">
            <a:spAutoFit/>
          </a:bodyPr>
          <a:lstStyle/>
          <a:p>
            <a:pPr marL="12700">
              <a:lnSpc>
                <a:spcPct val="100000"/>
              </a:lnSpc>
              <a:spcBef>
                <a:spcPts val="85"/>
              </a:spcBef>
            </a:pPr>
            <a:r>
              <a:rPr spc="25" dirty="0"/>
              <a:t>设计性实验  结题答辩</a:t>
            </a:r>
          </a:p>
        </p:txBody>
      </p:sp>
      <p:sp>
        <p:nvSpPr>
          <p:cNvPr id="31" name="object 31"/>
          <p:cNvSpPr txBox="1">
            <a:spLocks noGrp="1"/>
          </p:cNvSpPr>
          <p:nvPr>
            <p:ph type="ftr" sz="quarter" idx="5"/>
          </p:nvPr>
        </p:nvSpPr>
        <p:spPr>
          <a:prstGeom prst="rect">
            <a:avLst/>
          </a:prstGeom>
        </p:spPr>
        <p:txBody>
          <a:bodyPr vert="horz" wrap="square" lIns="0" tIns="5080" rIns="0" bIns="0" rtlCol="0">
            <a:spAutoFit/>
          </a:bodyPr>
          <a:lstStyle/>
          <a:p>
            <a:pPr marL="12700">
              <a:lnSpc>
                <a:spcPct val="100000"/>
              </a:lnSpc>
              <a:spcBef>
                <a:spcPts val="40"/>
              </a:spcBef>
            </a:pPr>
            <a:r>
              <a:rPr dirty="0"/>
              <a:t>2nd</a:t>
            </a:r>
            <a:r>
              <a:rPr spc="-35" dirty="0"/>
              <a:t> </a:t>
            </a:r>
            <a:r>
              <a:rPr dirty="0"/>
              <a:t>July</a:t>
            </a:r>
            <a:r>
              <a:rPr spc="-30" dirty="0"/>
              <a:t> </a:t>
            </a:r>
            <a:r>
              <a:rPr spc="-20" dirty="0"/>
              <a:t>2024</a:t>
            </a:r>
          </a:p>
        </p:txBody>
      </p:sp>
      <p:sp>
        <p:nvSpPr>
          <p:cNvPr id="32" name="object 32"/>
          <p:cNvSpPr txBox="1"/>
          <p:nvPr/>
        </p:nvSpPr>
        <p:spPr>
          <a:xfrm>
            <a:off x="2719908" y="3329735"/>
            <a:ext cx="1088390" cy="120650"/>
          </a:xfrm>
          <a:prstGeom prst="rect">
            <a:avLst/>
          </a:prstGeom>
        </p:spPr>
        <p:txBody>
          <a:bodyPr vert="horz" wrap="square" lIns="0" tIns="10795" rIns="0" bIns="0" rtlCol="0">
            <a:spAutoFit/>
          </a:bodyPr>
          <a:lstStyle/>
          <a:p>
            <a:pPr marL="12700">
              <a:lnSpc>
                <a:spcPct val="100000"/>
              </a:lnSpc>
              <a:spcBef>
                <a:spcPts val="85"/>
              </a:spcBef>
            </a:pPr>
            <a:r>
              <a:rPr sz="600" spc="-15" dirty="0">
                <a:solidFill>
                  <a:srgbClr val="FFFFFF"/>
                </a:solidFill>
                <a:latin typeface="Noto Sans CJK HK"/>
                <a:cs typeface="Noto Sans CJK HK"/>
                <a:hlinkClick r:id="rId13" action="ppaction://hlinksldjump"/>
              </a:rPr>
              <a:t>基于锁相放大器的弱光信号探测</a:t>
            </a:r>
            <a:endParaRPr sz="600">
              <a:latin typeface="Noto Sans CJK HK"/>
              <a:cs typeface="Noto Sans CJK HK"/>
            </a:endParaRPr>
          </a:p>
        </p:txBody>
      </p:sp>
      <p:sp>
        <p:nvSpPr>
          <p:cNvPr id="33" name="object 33"/>
          <p:cNvSpPr txBox="1">
            <a:spLocks noGrp="1"/>
          </p:cNvSpPr>
          <p:nvPr>
            <p:ph type="sldNum" sz="quarter" idx="7"/>
          </p:nvPr>
        </p:nvSpPr>
        <p:spPr>
          <a:xfrm>
            <a:off x="4259008" y="3335256"/>
            <a:ext cx="283210" cy="97155"/>
          </a:xfrm>
          <a:prstGeom prst="rect">
            <a:avLst/>
          </a:prstGeom>
        </p:spPr>
        <p:txBody>
          <a:bodyPr vert="horz" wrap="square" lIns="0" tIns="5080" rIns="0" bIns="0" rtlCol="0">
            <a:spAutoFit/>
          </a:bodyPr>
          <a:lstStyle/>
          <a:p>
            <a:pPr marL="37465">
              <a:lnSpc>
                <a:spcPct val="100000"/>
              </a:lnSpc>
              <a:spcBef>
                <a:spcPts val="40"/>
              </a:spcBef>
            </a:pPr>
            <a:r>
              <a:rPr dirty="0"/>
              <a:t>2</a:t>
            </a:r>
            <a:r>
              <a:rPr lang="en-US" dirty="0"/>
              <a:t>5</a:t>
            </a:r>
            <a:r>
              <a:rPr spc="-15" dirty="0"/>
              <a:t> </a:t>
            </a:r>
            <a:r>
              <a:rPr dirty="0"/>
              <a:t>/</a:t>
            </a:r>
            <a:r>
              <a:rPr spc="-10" dirty="0"/>
              <a:t> </a:t>
            </a:r>
            <a:r>
              <a:rPr lang="en-US" spc="-10" dirty="0"/>
              <a:t>33</a:t>
            </a:r>
          </a:p>
        </p:txBody>
      </p:sp>
      <p:sp>
        <p:nvSpPr>
          <p:cNvPr id="34" name="文本框 33"/>
          <p:cNvSpPr txBox="1"/>
          <p:nvPr/>
        </p:nvSpPr>
        <p:spPr>
          <a:xfrm>
            <a:off x="467360" y="2613660"/>
            <a:ext cx="3341370" cy="275590"/>
          </a:xfrm>
          <a:prstGeom prst="rect">
            <a:avLst/>
          </a:prstGeom>
          <a:noFill/>
        </p:spPr>
        <p:txBody>
          <a:bodyPr wrap="square" rtlCol="0">
            <a:spAutoFit/>
          </a:bodyPr>
          <a:lstStyle/>
          <a:p>
            <a:pPr algn="ctr"/>
            <a:r>
              <a:rPr lang="zh-CN" altLang="en-US" sz="1200" dirty="0"/>
              <a:t>该指标可以简单理解为：</a:t>
            </a:r>
            <a:r>
              <a:rPr lang="zh-CN" altLang="en-US" sz="1200" b="1" dirty="0">
                <a:solidFill>
                  <a:srgbClr val="FF0000"/>
                </a:solidFill>
              </a:rPr>
              <a:t>噪声降低了</a:t>
            </a:r>
            <a:r>
              <a:rPr lang="en-US" altLang="zh-CN" sz="1200" b="1" dirty="0">
                <a:solidFill>
                  <a:srgbClr val="FF0000"/>
                </a:solidFill>
              </a:rPr>
              <a:t>400</a:t>
            </a:r>
            <a:r>
              <a:rPr lang="zh-CN" altLang="en-US" sz="1200" b="1" dirty="0">
                <a:solidFill>
                  <a:srgbClr val="FF0000"/>
                </a:solidFill>
              </a:rPr>
              <a:t>倍！</a:t>
            </a:r>
          </a:p>
        </p:txBody>
      </p:sp>
    </p:spTree>
  </p:cSld>
  <p:clrMapOvr>
    <a:masterClrMapping/>
  </p:clrMapOvr>
  <p:transition>
    <p:cut/>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5300" y="-11729"/>
            <a:ext cx="329565" cy="116839"/>
          </a:xfrm>
          <a:prstGeom prst="rect">
            <a:avLst/>
          </a:prstGeom>
        </p:spPr>
        <p:txBody>
          <a:bodyPr vert="horz" wrap="square" lIns="0" tIns="12065" rIns="0" bIns="0" rtlCol="0">
            <a:spAutoFit/>
          </a:bodyPr>
          <a:lstStyle/>
          <a:p>
            <a:pPr marL="12700">
              <a:lnSpc>
                <a:spcPct val="100000"/>
              </a:lnSpc>
              <a:spcBef>
                <a:spcPts val="95"/>
              </a:spcBef>
            </a:pPr>
            <a:r>
              <a:rPr sz="600" spc="-20" dirty="0">
                <a:solidFill>
                  <a:srgbClr val="7F7F7F"/>
                </a:solidFill>
                <a:latin typeface="Noto Sans CJK HK"/>
                <a:cs typeface="Noto Sans CJK HK"/>
                <a:hlinkClick r:id="rId2" action="ppaction://hlinksldjump"/>
              </a:rPr>
              <a:t>实验背景</a:t>
            </a:r>
            <a:endParaRPr sz="600">
              <a:latin typeface="Noto Sans CJK HK"/>
              <a:cs typeface="Noto Sans CJK HK"/>
            </a:endParaRPr>
          </a:p>
        </p:txBody>
      </p:sp>
      <p:pic>
        <p:nvPicPr>
          <p:cNvPr id="3" name="object 3"/>
          <p:cNvPicPr/>
          <p:nvPr/>
        </p:nvPicPr>
        <p:blipFill>
          <a:blip r:embed="rId3" cstate="print"/>
          <a:stretch>
            <a:fillRect/>
          </a:stretch>
        </p:blipFill>
        <p:spPr>
          <a:xfrm>
            <a:off x="840000" y="103148"/>
            <a:ext cx="242662" cy="87862"/>
          </a:xfrm>
          <a:prstGeom prst="rect">
            <a:avLst/>
          </a:prstGeom>
        </p:spPr>
      </p:pic>
      <p:sp>
        <p:nvSpPr>
          <p:cNvPr id="4" name="object 4"/>
          <p:cNvSpPr txBox="1"/>
          <p:nvPr/>
        </p:nvSpPr>
        <p:spPr>
          <a:xfrm>
            <a:off x="817181" y="-11729"/>
            <a:ext cx="329565" cy="116839"/>
          </a:xfrm>
          <a:prstGeom prst="rect">
            <a:avLst/>
          </a:prstGeom>
        </p:spPr>
        <p:txBody>
          <a:bodyPr vert="horz" wrap="square" lIns="0" tIns="12065" rIns="0" bIns="0" rtlCol="0">
            <a:spAutoFit/>
          </a:bodyPr>
          <a:lstStyle/>
          <a:p>
            <a:pPr marL="12700">
              <a:lnSpc>
                <a:spcPct val="100000"/>
              </a:lnSpc>
              <a:spcBef>
                <a:spcPts val="95"/>
              </a:spcBef>
            </a:pPr>
            <a:r>
              <a:rPr sz="600" spc="-20" dirty="0">
                <a:solidFill>
                  <a:srgbClr val="7F7F7F"/>
                </a:solidFill>
                <a:latin typeface="Noto Sans CJK HK"/>
                <a:cs typeface="Noto Sans CJK HK"/>
                <a:hlinkClick r:id="rId4" action="ppaction://hlinksldjump"/>
              </a:rPr>
              <a:t>实验原理</a:t>
            </a:r>
            <a:endParaRPr sz="600">
              <a:latin typeface="Noto Sans CJK HK"/>
              <a:cs typeface="Noto Sans CJK HK"/>
            </a:endParaRPr>
          </a:p>
        </p:txBody>
      </p:sp>
      <p:pic>
        <p:nvPicPr>
          <p:cNvPr id="5" name="object 5"/>
          <p:cNvPicPr/>
          <p:nvPr/>
        </p:nvPicPr>
        <p:blipFill>
          <a:blip r:embed="rId5" cstate="print"/>
          <a:stretch>
            <a:fillRect/>
          </a:stretch>
        </p:blipFill>
        <p:spPr>
          <a:xfrm>
            <a:off x="1561880" y="103148"/>
            <a:ext cx="192256" cy="181474"/>
          </a:xfrm>
          <a:prstGeom prst="rect">
            <a:avLst/>
          </a:prstGeom>
        </p:spPr>
      </p:pic>
      <p:sp>
        <p:nvSpPr>
          <p:cNvPr id="6" name="object 6"/>
          <p:cNvSpPr txBox="1"/>
          <p:nvPr/>
        </p:nvSpPr>
        <p:spPr>
          <a:xfrm>
            <a:off x="1539062" y="-11729"/>
            <a:ext cx="329565" cy="116839"/>
          </a:xfrm>
          <a:prstGeom prst="rect">
            <a:avLst/>
          </a:prstGeom>
        </p:spPr>
        <p:txBody>
          <a:bodyPr vert="horz" wrap="square" lIns="0" tIns="12065" rIns="0" bIns="0" rtlCol="0">
            <a:spAutoFit/>
          </a:bodyPr>
          <a:lstStyle/>
          <a:p>
            <a:pPr marL="12700">
              <a:lnSpc>
                <a:spcPct val="100000"/>
              </a:lnSpc>
              <a:spcBef>
                <a:spcPts val="95"/>
              </a:spcBef>
            </a:pPr>
            <a:r>
              <a:rPr sz="600" spc="-20" dirty="0">
                <a:solidFill>
                  <a:srgbClr val="7F7F7F"/>
                </a:solidFill>
                <a:latin typeface="Noto Sans CJK HK"/>
                <a:cs typeface="Noto Sans CJK HK"/>
                <a:hlinkClick r:id="rId6" action="ppaction://hlinksldjump"/>
              </a:rPr>
              <a:t>实验方案</a:t>
            </a:r>
            <a:endParaRPr sz="600">
              <a:latin typeface="Noto Sans CJK HK"/>
              <a:cs typeface="Noto Sans CJK HK"/>
            </a:endParaRPr>
          </a:p>
        </p:txBody>
      </p:sp>
      <p:grpSp>
        <p:nvGrpSpPr>
          <p:cNvPr id="7" name="object 7"/>
          <p:cNvGrpSpPr/>
          <p:nvPr/>
        </p:nvGrpSpPr>
        <p:grpSpPr>
          <a:xfrm>
            <a:off x="2283752" y="103139"/>
            <a:ext cx="41275" cy="88265"/>
            <a:chOff x="2283752" y="103139"/>
            <a:chExt cx="41275" cy="88265"/>
          </a:xfrm>
        </p:grpSpPr>
        <p:sp>
          <p:nvSpPr>
            <p:cNvPr id="8" name="object 8"/>
            <p:cNvSpPr/>
            <p:nvPr/>
          </p:nvSpPr>
          <p:spPr>
            <a:xfrm>
              <a:off x="2286292" y="105679"/>
              <a:ext cx="36195" cy="36195"/>
            </a:xfrm>
            <a:custGeom>
              <a:avLst/>
              <a:gdLst/>
              <a:ahLst/>
              <a:cxnLst/>
              <a:rect l="l" t="t" r="r" b="b"/>
              <a:pathLst>
                <a:path w="36194" h="36194">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solidFill>
              <a:srgbClr val="FFFFFF"/>
            </a:solidFill>
          </p:spPr>
          <p:txBody>
            <a:bodyPr wrap="square" lIns="0" tIns="0" rIns="0" bIns="0" rtlCol="0"/>
            <a:lstStyle/>
            <a:p>
              <a:endParaRPr/>
            </a:p>
          </p:txBody>
        </p:sp>
        <p:sp>
          <p:nvSpPr>
            <p:cNvPr id="9" name="object 9"/>
            <p:cNvSpPr/>
            <p:nvPr/>
          </p:nvSpPr>
          <p:spPr>
            <a:xfrm>
              <a:off x="2286292" y="105679"/>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0" name="object 10"/>
            <p:cNvSpPr/>
            <p:nvPr/>
          </p:nvSpPr>
          <p:spPr>
            <a:xfrm>
              <a:off x="2286292" y="152478"/>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7F7F"/>
              </a:solidFill>
            </a:ln>
          </p:spPr>
          <p:txBody>
            <a:bodyPr wrap="square" lIns="0" tIns="0" rIns="0" bIns="0" rtlCol="0"/>
            <a:lstStyle/>
            <a:p>
              <a:endParaRPr/>
            </a:p>
          </p:txBody>
        </p:sp>
      </p:grpSp>
      <p:sp>
        <p:nvSpPr>
          <p:cNvPr id="11" name="object 11"/>
          <p:cNvSpPr txBox="1"/>
          <p:nvPr/>
        </p:nvSpPr>
        <p:spPr>
          <a:xfrm>
            <a:off x="2260930" y="-11729"/>
            <a:ext cx="329565" cy="116839"/>
          </a:xfrm>
          <a:prstGeom prst="rect">
            <a:avLst/>
          </a:prstGeom>
        </p:spPr>
        <p:txBody>
          <a:bodyPr vert="horz" wrap="square" lIns="0" tIns="12065" rIns="0" bIns="0" rtlCol="0">
            <a:spAutoFit/>
          </a:bodyPr>
          <a:lstStyle/>
          <a:p>
            <a:pPr marL="12700">
              <a:lnSpc>
                <a:spcPct val="100000"/>
              </a:lnSpc>
              <a:spcBef>
                <a:spcPts val="95"/>
              </a:spcBef>
            </a:pPr>
            <a:r>
              <a:rPr sz="600" spc="-20" dirty="0">
                <a:solidFill>
                  <a:srgbClr val="FFFFFF"/>
                </a:solidFill>
                <a:latin typeface="Noto Sans CJK HK"/>
                <a:cs typeface="Noto Sans CJK HK"/>
                <a:hlinkClick r:id="rId7" action="ppaction://hlinksldjump"/>
              </a:rPr>
              <a:t>总结展望</a:t>
            </a:r>
            <a:endParaRPr sz="600">
              <a:latin typeface="Noto Sans CJK HK"/>
              <a:cs typeface="Noto Sans CJK HK"/>
            </a:endParaRPr>
          </a:p>
        </p:txBody>
      </p:sp>
      <p:grpSp>
        <p:nvGrpSpPr>
          <p:cNvPr id="12" name="object 12"/>
          <p:cNvGrpSpPr/>
          <p:nvPr/>
        </p:nvGrpSpPr>
        <p:grpSpPr>
          <a:xfrm>
            <a:off x="3005620" y="103139"/>
            <a:ext cx="243204" cy="41275"/>
            <a:chOff x="3005620" y="103139"/>
            <a:chExt cx="243204" cy="41275"/>
          </a:xfrm>
        </p:grpSpPr>
        <p:sp>
          <p:nvSpPr>
            <p:cNvPr id="13" name="object 13"/>
            <p:cNvSpPr/>
            <p:nvPr/>
          </p:nvSpPr>
          <p:spPr>
            <a:xfrm>
              <a:off x="3008160" y="105679"/>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7F7F"/>
              </a:solidFill>
            </a:ln>
          </p:spPr>
          <p:txBody>
            <a:bodyPr wrap="square" lIns="0" tIns="0" rIns="0" bIns="0" rtlCol="0"/>
            <a:lstStyle/>
            <a:p>
              <a:endParaRPr/>
            </a:p>
          </p:txBody>
        </p:sp>
        <p:sp>
          <p:nvSpPr>
            <p:cNvPr id="14" name="object 14"/>
            <p:cNvSpPr/>
            <p:nvPr/>
          </p:nvSpPr>
          <p:spPr>
            <a:xfrm>
              <a:off x="3058566" y="105679"/>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7F7F"/>
              </a:solidFill>
            </a:ln>
          </p:spPr>
          <p:txBody>
            <a:bodyPr wrap="square" lIns="0" tIns="0" rIns="0" bIns="0" rtlCol="0"/>
            <a:lstStyle/>
            <a:p>
              <a:endParaRPr/>
            </a:p>
          </p:txBody>
        </p:sp>
        <p:sp>
          <p:nvSpPr>
            <p:cNvPr id="15" name="object 15"/>
            <p:cNvSpPr/>
            <p:nvPr/>
          </p:nvSpPr>
          <p:spPr>
            <a:xfrm>
              <a:off x="3108959" y="105679"/>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7F7F"/>
              </a:solidFill>
            </a:ln>
          </p:spPr>
          <p:txBody>
            <a:bodyPr wrap="square" lIns="0" tIns="0" rIns="0" bIns="0" rtlCol="0"/>
            <a:lstStyle/>
            <a:p>
              <a:endParaRPr/>
            </a:p>
          </p:txBody>
        </p:sp>
        <p:sp>
          <p:nvSpPr>
            <p:cNvPr id="16" name="object 16"/>
            <p:cNvSpPr/>
            <p:nvPr/>
          </p:nvSpPr>
          <p:spPr>
            <a:xfrm>
              <a:off x="3159366" y="105679"/>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7F7F"/>
              </a:solidFill>
            </a:ln>
          </p:spPr>
          <p:txBody>
            <a:bodyPr wrap="square" lIns="0" tIns="0" rIns="0" bIns="0" rtlCol="0"/>
            <a:lstStyle/>
            <a:p>
              <a:endParaRPr/>
            </a:p>
          </p:txBody>
        </p:sp>
        <p:sp>
          <p:nvSpPr>
            <p:cNvPr id="17" name="object 17"/>
            <p:cNvSpPr/>
            <p:nvPr/>
          </p:nvSpPr>
          <p:spPr>
            <a:xfrm>
              <a:off x="3209759" y="105679"/>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7F7F"/>
              </a:solidFill>
            </a:ln>
          </p:spPr>
          <p:txBody>
            <a:bodyPr wrap="square" lIns="0" tIns="0" rIns="0" bIns="0" rtlCol="0"/>
            <a:lstStyle/>
            <a:p>
              <a:endParaRPr/>
            </a:p>
          </p:txBody>
        </p:sp>
      </p:grpSp>
      <p:sp>
        <p:nvSpPr>
          <p:cNvPr id="18" name="object 18"/>
          <p:cNvSpPr txBox="1"/>
          <p:nvPr/>
        </p:nvSpPr>
        <p:spPr>
          <a:xfrm>
            <a:off x="2982810" y="-11729"/>
            <a:ext cx="177800" cy="116839"/>
          </a:xfrm>
          <a:prstGeom prst="rect">
            <a:avLst/>
          </a:prstGeom>
        </p:spPr>
        <p:txBody>
          <a:bodyPr vert="horz" wrap="square" lIns="0" tIns="12065" rIns="0" bIns="0" rtlCol="0">
            <a:spAutoFit/>
          </a:bodyPr>
          <a:lstStyle/>
          <a:p>
            <a:pPr marL="12700">
              <a:lnSpc>
                <a:spcPct val="100000"/>
              </a:lnSpc>
              <a:spcBef>
                <a:spcPts val="95"/>
              </a:spcBef>
            </a:pPr>
            <a:r>
              <a:rPr sz="600" spc="-30" dirty="0">
                <a:solidFill>
                  <a:srgbClr val="7F7F7F"/>
                </a:solidFill>
                <a:latin typeface="Noto Sans CJK HK"/>
                <a:cs typeface="Noto Sans CJK HK"/>
                <a:hlinkClick r:id="rId8" action="ppaction://hlinksldjump"/>
              </a:rPr>
              <a:t>附录</a:t>
            </a:r>
            <a:endParaRPr sz="600">
              <a:latin typeface="Noto Sans CJK HK"/>
              <a:cs typeface="Noto Sans CJK HK"/>
            </a:endParaRPr>
          </a:p>
        </p:txBody>
      </p:sp>
      <p:grpSp>
        <p:nvGrpSpPr>
          <p:cNvPr id="19" name="object 19"/>
          <p:cNvGrpSpPr/>
          <p:nvPr/>
        </p:nvGrpSpPr>
        <p:grpSpPr>
          <a:xfrm>
            <a:off x="0" y="50"/>
            <a:ext cx="4608195" cy="548640"/>
            <a:chOff x="0" y="50"/>
            <a:chExt cx="4608195" cy="548640"/>
          </a:xfrm>
        </p:grpSpPr>
        <p:pic>
          <p:nvPicPr>
            <p:cNvPr id="20" name="object 20"/>
            <p:cNvPicPr/>
            <p:nvPr/>
          </p:nvPicPr>
          <p:blipFill>
            <a:blip r:embed="rId9" cstate="print"/>
            <a:stretch>
              <a:fillRect/>
            </a:stretch>
          </p:blipFill>
          <p:spPr>
            <a:xfrm>
              <a:off x="3317760" y="50"/>
              <a:ext cx="921588" cy="297713"/>
            </a:xfrm>
            <a:prstGeom prst="rect">
              <a:avLst/>
            </a:prstGeom>
          </p:spPr>
        </p:pic>
        <p:pic>
          <p:nvPicPr>
            <p:cNvPr id="21" name="object 21"/>
            <p:cNvPicPr/>
            <p:nvPr/>
          </p:nvPicPr>
          <p:blipFill>
            <a:blip r:embed="rId10" cstate="print"/>
            <a:stretch>
              <a:fillRect/>
            </a:stretch>
          </p:blipFill>
          <p:spPr>
            <a:xfrm>
              <a:off x="4239348" y="50"/>
              <a:ext cx="368642" cy="297713"/>
            </a:xfrm>
            <a:prstGeom prst="rect">
              <a:avLst/>
            </a:prstGeom>
          </p:spPr>
        </p:pic>
        <p:pic>
          <p:nvPicPr>
            <p:cNvPr id="22" name="object 22"/>
            <p:cNvPicPr/>
            <p:nvPr/>
          </p:nvPicPr>
          <p:blipFill>
            <a:blip r:embed="rId11" cstate="print"/>
            <a:stretch>
              <a:fillRect/>
            </a:stretch>
          </p:blipFill>
          <p:spPr>
            <a:xfrm>
              <a:off x="0" y="297751"/>
              <a:ext cx="4604410" cy="250520"/>
            </a:xfrm>
            <a:prstGeom prst="rect">
              <a:avLst/>
            </a:prstGeom>
          </p:spPr>
        </p:pic>
      </p:grpSp>
      <p:sp>
        <p:nvSpPr>
          <p:cNvPr id="23" name="object 23"/>
          <p:cNvSpPr txBox="1"/>
          <p:nvPr/>
        </p:nvSpPr>
        <p:spPr>
          <a:xfrm>
            <a:off x="188379" y="285048"/>
            <a:ext cx="754380" cy="244475"/>
          </a:xfrm>
          <a:prstGeom prst="rect">
            <a:avLst/>
          </a:prstGeom>
        </p:spPr>
        <p:txBody>
          <a:bodyPr vert="horz" wrap="square" lIns="0" tIns="17145" rIns="0" bIns="0" rtlCol="0">
            <a:spAutoFit/>
          </a:bodyPr>
          <a:lstStyle/>
          <a:p>
            <a:pPr marL="12700">
              <a:lnSpc>
                <a:spcPct val="100000"/>
              </a:lnSpc>
              <a:spcBef>
                <a:spcPts val="135"/>
              </a:spcBef>
            </a:pPr>
            <a:r>
              <a:rPr sz="1400" spc="-15" dirty="0">
                <a:solidFill>
                  <a:srgbClr val="FFFFFF"/>
                </a:solidFill>
                <a:latin typeface="Noto Sans CJK HK"/>
                <a:cs typeface="Noto Sans CJK HK"/>
              </a:rPr>
              <a:t>实验总结</a:t>
            </a:r>
            <a:endParaRPr sz="1400">
              <a:latin typeface="Noto Sans CJK HK"/>
              <a:cs typeface="Noto Sans CJK HK"/>
            </a:endParaRPr>
          </a:p>
        </p:txBody>
      </p:sp>
      <p:sp>
        <p:nvSpPr>
          <p:cNvPr id="24" name="object 24"/>
          <p:cNvSpPr txBox="1"/>
          <p:nvPr/>
        </p:nvSpPr>
        <p:spPr>
          <a:xfrm>
            <a:off x="347294" y="1249920"/>
            <a:ext cx="3905250" cy="1306830"/>
          </a:xfrm>
          <a:prstGeom prst="rect">
            <a:avLst/>
          </a:prstGeom>
        </p:spPr>
        <p:txBody>
          <a:bodyPr vert="horz" wrap="square" lIns="0" tIns="6985" rIns="0" bIns="0" rtlCol="0">
            <a:spAutoFit/>
          </a:bodyPr>
          <a:lstStyle/>
          <a:p>
            <a:pPr marL="104140" marR="5080" indent="0" algn="just">
              <a:lnSpc>
                <a:spcPct val="103000"/>
              </a:lnSpc>
              <a:spcBef>
                <a:spcPts val="55"/>
              </a:spcBef>
              <a:buClr>
                <a:srgbClr val="005725"/>
              </a:buClr>
              <a:buFont typeface="Arial" panose="020B0604020202020204"/>
              <a:buNone/>
              <a:tabLst>
                <a:tab pos="289560" algn="l"/>
              </a:tabLst>
            </a:pPr>
            <a:r>
              <a:rPr sz="1100" dirty="0">
                <a:solidFill>
                  <a:schemeClr val="tx1"/>
                </a:solidFill>
                <a:latin typeface="Arial" panose="020B0604020202020204"/>
                <a:cs typeface="Arial" panose="020B0604020202020204"/>
                <a:sym typeface="+mn-ea"/>
              </a:rPr>
              <a:t>1</a:t>
            </a:r>
            <a:r>
              <a:rPr sz="1100" dirty="0">
                <a:solidFill>
                  <a:srgbClr val="005725"/>
                </a:solidFill>
                <a:latin typeface="Arial" panose="020B0604020202020204"/>
                <a:cs typeface="Arial" panose="020B0604020202020204"/>
                <a:sym typeface="+mn-ea"/>
              </a:rPr>
              <a:t>.</a:t>
            </a:r>
            <a:r>
              <a:rPr sz="1100" spc="280" dirty="0">
                <a:solidFill>
                  <a:srgbClr val="005725"/>
                </a:solidFill>
                <a:latin typeface="Arial" panose="020B0604020202020204"/>
                <a:cs typeface="Arial" panose="020B0604020202020204"/>
                <a:sym typeface="+mn-ea"/>
              </a:rPr>
              <a:t> </a:t>
            </a:r>
            <a:r>
              <a:rPr sz="1100" spc="-25" dirty="0">
                <a:latin typeface="Noto Sans CJK HK"/>
                <a:cs typeface="Noto Sans CJK HK"/>
              </a:rPr>
              <a:t>锁相放大器能够</a:t>
            </a:r>
            <a:r>
              <a:rPr sz="1100" b="1" spc="-20" dirty="0">
                <a:solidFill>
                  <a:srgbClr val="FF0000"/>
                </a:solidFill>
                <a:latin typeface="Noto Serif CJK JP"/>
                <a:cs typeface="Noto Serif CJK JP"/>
              </a:rPr>
              <a:t>显著提升弱光信号的信噪比</a:t>
            </a:r>
            <a:r>
              <a:rPr sz="1100" spc="-25" dirty="0">
                <a:latin typeface="Noto Sans CJK HK"/>
                <a:cs typeface="Noto Sans CJK HK"/>
              </a:rPr>
              <a:t>，使得原本被噪	声淹没的信号得以被清晰检测到。</a:t>
            </a:r>
          </a:p>
          <a:p>
            <a:pPr marL="104140" marR="5080" indent="0" algn="just">
              <a:lnSpc>
                <a:spcPct val="103000"/>
              </a:lnSpc>
              <a:spcBef>
                <a:spcPts val="55"/>
              </a:spcBef>
              <a:buClr>
                <a:srgbClr val="005725"/>
              </a:buClr>
              <a:buFont typeface="Arial" panose="020B0604020202020204"/>
              <a:buNone/>
              <a:tabLst>
                <a:tab pos="289560" algn="l"/>
              </a:tabLst>
            </a:pPr>
            <a:endParaRPr sz="1100">
              <a:latin typeface="Noto Sans CJK HK"/>
              <a:cs typeface="Noto Sans CJK HK"/>
            </a:endParaRPr>
          </a:p>
          <a:p>
            <a:pPr marL="104140" marR="5080" indent="0" algn="just">
              <a:lnSpc>
                <a:spcPct val="103000"/>
              </a:lnSpc>
              <a:spcBef>
                <a:spcPts val="300"/>
              </a:spcBef>
              <a:buClr>
                <a:srgbClr val="005725"/>
              </a:buClr>
              <a:buFont typeface="Arial" panose="020B0604020202020204"/>
              <a:buNone/>
              <a:tabLst>
                <a:tab pos="289560" algn="l"/>
              </a:tabLst>
            </a:pPr>
            <a:r>
              <a:rPr lang="en-US" altLang="en-US" sz="1100" dirty="0">
                <a:solidFill>
                  <a:srgbClr val="005725"/>
                </a:solidFill>
                <a:latin typeface="Arial" panose="020B0604020202020204"/>
                <a:cs typeface="Arial" panose="020B0604020202020204"/>
                <a:sym typeface="+mn-ea"/>
              </a:rPr>
              <a:t>2</a:t>
            </a:r>
            <a:r>
              <a:rPr sz="1100" dirty="0">
                <a:solidFill>
                  <a:srgbClr val="005725"/>
                </a:solidFill>
                <a:latin typeface="Arial" panose="020B0604020202020204"/>
                <a:cs typeface="Arial" panose="020B0604020202020204"/>
                <a:sym typeface="+mn-ea"/>
              </a:rPr>
              <a:t>.</a:t>
            </a:r>
            <a:r>
              <a:rPr sz="1100" spc="280" dirty="0">
                <a:solidFill>
                  <a:srgbClr val="005725"/>
                </a:solidFill>
                <a:latin typeface="Arial" panose="020B0604020202020204"/>
                <a:cs typeface="Arial" panose="020B0604020202020204"/>
                <a:sym typeface="+mn-ea"/>
              </a:rPr>
              <a:t> </a:t>
            </a:r>
            <a:r>
              <a:rPr sz="1100" spc="-25" dirty="0">
                <a:latin typeface="Noto Sans CJK HK"/>
                <a:cs typeface="Noto Sans CJK HK"/>
              </a:rPr>
              <a:t>锁相放大器不仅能够从噪声中提取有效信号，还能够在弱光	</a:t>
            </a:r>
            <a:r>
              <a:rPr sz="1100" spc="-20" dirty="0">
                <a:latin typeface="Noto Sans CJK HK"/>
                <a:cs typeface="Noto Sans CJK HK"/>
              </a:rPr>
              <a:t>条件下准确验证物理定律（</a:t>
            </a:r>
            <a:r>
              <a:rPr sz="1100" dirty="0">
                <a:latin typeface="Noto Sans CJK HK"/>
                <a:cs typeface="Noto Sans CJK HK"/>
              </a:rPr>
              <a:t>如 </a:t>
            </a:r>
            <a:r>
              <a:rPr sz="1100" dirty="0">
                <a:latin typeface="Arial" panose="020B0604020202020204"/>
                <a:cs typeface="Arial" panose="020B0604020202020204"/>
              </a:rPr>
              <a:t>Malus </a:t>
            </a:r>
            <a:r>
              <a:rPr sz="1100" spc="-20" dirty="0">
                <a:latin typeface="Noto Sans CJK HK"/>
                <a:cs typeface="Noto Sans CJK HK"/>
              </a:rPr>
              <a:t>定律</a:t>
            </a:r>
            <a:r>
              <a:rPr sz="1100" spc="-560" dirty="0">
                <a:latin typeface="Noto Sans CJK HK"/>
                <a:cs typeface="Noto Sans CJK HK"/>
              </a:rPr>
              <a:t>）</a:t>
            </a:r>
            <a:r>
              <a:rPr sz="1100" spc="-25" dirty="0">
                <a:latin typeface="Noto Sans CJK HK"/>
                <a:cs typeface="Noto Sans CJK HK"/>
              </a:rPr>
              <a:t>。这表明，锁相	放大器在弱光探测和精密测量中具有广泛的应用前景。</a:t>
            </a:r>
            <a:endParaRPr sz="1100">
              <a:latin typeface="Noto Sans CJK HK"/>
              <a:cs typeface="Noto Sans CJK HK"/>
            </a:endParaRPr>
          </a:p>
          <a:p>
            <a:pPr marL="12700" algn="just">
              <a:lnSpc>
                <a:spcPct val="100000"/>
              </a:lnSpc>
              <a:spcBef>
                <a:spcPts val="335"/>
              </a:spcBef>
            </a:pPr>
            <a:endParaRPr sz="1100">
              <a:latin typeface="Noto Sans CJK HK"/>
              <a:cs typeface="Noto Sans CJK HK"/>
            </a:endParaRPr>
          </a:p>
        </p:txBody>
      </p:sp>
      <p:grpSp>
        <p:nvGrpSpPr>
          <p:cNvPr id="25" name="object 25"/>
          <p:cNvGrpSpPr/>
          <p:nvPr/>
        </p:nvGrpSpPr>
        <p:grpSpPr>
          <a:xfrm>
            <a:off x="0" y="3328111"/>
            <a:ext cx="4608195" cy="128270"/>
            <a:chOff x="0" y="3328111"/>
            <a:chExt cx="4608195" cy="128270"/>
          </a:xfrm>
        </p:grpSpPr>
        <p:sp>
          <p:nvSpPr>
            <p:cNvPr id="26" name="object 26"/>
            <p:cNvSpPr/>
            <p:nvPr/>
          </p:nvSpPr>
          <p:spPr>
            <a:xfrm>
              <a:off x="0" y="3328111"/>
              <a:ext cx="2304415" cy="128270"/>
            </a:xfrm>
            <a:custGeom>
              <a:avLst/>
              <a:gdLst/>
              <a:ahLst/>
              <a:cxnLst/>
              <a:rect l="l" t="t" r="r" b="b"/>
              <a:pathLst>
                <a:path w="2304415" h="128270">
                  <a:moveTo>
                    <a:pt x="2304008" y="0"/>
                  </a:moveTo>
                  <a:lnTo>
                    <a:pt x="1152004" y="0"/>
                  </a:lnTo>
                  <a:lnTo>
                    <a:pt x="0" y="0"/>
                  </a:lnTo>
                  <a:lnTo>
                    <a:pt x="0" y="127939"/>
                  </a:lnTo>
                  <a:lnTo>
                    <a:pt x="1152004" y="127939"/>
                  </a:lnTo>
                  <a:lnTo>
                    <a:pt x="2304008" y="127939"/>
                  </a:lnTo>
                  <a:lnTo>
                    <a:pt x="2304008" y="0"/>
                  </a:lnTo>
                  <a:close/>
                </a:path>
              </a:pathLst>
            </a:custGeom>
            <a:solidFill>
              <a:srgbClr val="000000"/>
            </a:solidFill>
          </p:spPr>
          <p:txBody>
            <a:bodyPr wrap="square" lIns="0" tIns="0" rIns="0" bIns="0" rtlCol="0"/>
            <a:lstStyle/>
            <a:p>
              <a:endParaRPr/>
            </a:p>
          </p:txBody>
        </p:sp>
        <p:sp>
          <p:nvSpPr>
            <p:cNvPr id="27" name="object 27"/>
            <p:cNvSpPr/>
            <p:nvPr/>
          </p:nvSpPr>
          <p:spPr>
            <a:xfrm>
              <a:off x="2303995" y="3328111"/>
              <a:ext cx="2304415" cy="128270"/>
            </a:xfrm>
            <a:custGeom>
              <a:avLst/>
              <a:gdLst/>
              <a:ahLst/>
              <a:cxnLst/>
              <a:rect l="l" t="t" r="r" b="b"/>
              <a:pathLst>
                <a:path w="2304415" h="128270">
                  <a:moveTo>
                    <a:pt x="2303996" y="0"/>
                  </a:moveTo>
                  <a:lnTo>
                    <a:pt x="1920024" y="0"/>
                  </a:lnTo>
                  <a:lnTo>
                    <a:pt x="0" y="0"/>
                  </a:lnTo>
                  <a:lnTo>
                    <a:pt x="0" y="127939"/>
                  </a:lnTo>
                  <a:lnTo>
                    <a:pt x="1920024" y="127939"/>
                  </a:lnTo>
                  <a:lnTo>
                    <a:pt x="2303996" y="127939"/>
                  </a:lnTo>
                  <a:lnTo>
                    <a:pt x="2303996" y="0"/>
                  </a:lnTo>
                  <a:close/>
                </a:path>
              </a:pathLst>
            </a:custGeom>
            <a:solidFill>
              <a:srgbClr val="005725"/>
            </a:solidFill>
          </p:spPr>
          <p:txBody>
            <a:bodyPr wrap="square" lIns="0" tIns="0" rIns="0" bIns="0" rtlCol="0"/>
            <a:lstStyle/>
            <a:p>
              <a:endParaRPr/>
            </a:p>
          </p:txBody>
        </p:sp>
      </p:grpSp>
      <p:sp>
        <p:nvSpPr>
          <p:cNvPr id="28" name="object 28"/>
          <p:cNvSpPr txBox="1">
            <a:spLocks noGrp="1"/>
          </p:cNvSpPr>
          <p:nvPr>
            <p:ph type="dt" sz="half" idx="6"/>
          </p:nvPr>
        </p:nvSpPr>
        <p:spPr>
          <a:prstGeom prst="rect">
            <a:avLst/>
          </a:prstGeom>
        </p:spPr>
        <p:txBody>
          <a:bodyPr vert="horz" wrap="square" lIns="0" tIns="10795" rIns="0" bIns="0" rtlCol="0">
            <a:spAutoFit/>
          </a:bodyPr>
          <a:lstStyle/>
          <a:p>
            <a:pPr marL="12700">
              <a:lnSpc>
                <a:spcPct val="100000"/>
              </a:lnSpc>
              <a:spcBef>
                <a:spcPts val="85"/>
              </a:spcBef>
            </a:pPr>
            <a:r>
              <a:rPr spc="25" dirty="0"/>
              <a:t>设计性实验  结题答辩</a:t>
            </a:r>
          </a:p>
        </p:txBody>
      </p:sp>
      <p:sp>
        <p:nvSpPr>
          <p:cNvPr id="29" name="object 29"/>
          <p:cNvSpPr txBox="1">
            <a:spLocks noGrp="1"/>
          </p:cNvSpPr>
          <p:nvPr>
            <p:ph type="ftr" sz="quarter" idx="5"/>
          </p:nvPr>
        </p:nvSpPr>
        <p:spPr>
          <a:prstGeom prst="rect">
            <a:avLst/>
          </a:prstGeom>
        </p:spPr>
        <p:txBody>
          <a:bodyPr vert="horz" wrap="square" lIns="0" tIns="5080" rIns="0" bIns="0" rtlCol="0">
            <a:spAutoFit/>
          </a:bodyPr>
          <a:lstStyle/>
          <a:p>
            <a:pPr marL="12700">
              <a:lnSpc>
                <a:spcPct val="100000"/>
              </a:lnSpc>
              <a:spcBef>
                <a:spcPts val="40"/>
              </a:spcBef>
            </a:pPr>
            <a:r>
              <a:rPr dirty="0"/>
              <a:t>2nd</a:t>
            </a:r>
            <a:r>
              <a:rPr spc="-35" dirty="0"/>
              <a:t> </a:t>
            </a:r>
            <a:r>
              <a:rPr dirty="0"/>
              <a:t>July</a:t>
            </a:r>
            <a:r>
              <a:rPr spc="-30" dirty="0"/>
              <a:t> </a:t>
            </a:r>
            <a:r>
              <a:rPr spc="-20" dirty="0"/>
              <a:t>2024</a:t>
            </a:r>
          </a:p>
        </p:txBody>
      </p:sp>
      <p:sp>
        <p:nvSpPr>
          <p:cNvPr id="30" name="object 30"/>
          <p:cNvSpPr txBox="1"/>
          <p:nvPr/>
        </p:nvSpPr>
        <p:spPr>
          <a:xfrm>
            <a:off x="2719908" y="3329735"/>
            <a:ext cx="1088390" cy="120650"/>
          </a:xfrm>
          <a:prstGeom prst="rect">
            <a:avLst/>
          </a:prstGeom>
        </p:spPr>
        <p:txBody>
          <a:bodyPr vert="horz" wrap="square" lIns="0" tIns="10795" rIns="0" bIns="0" rtlCol="0">
            <a:spAutoFit/>
          </a:bodyPr>
          <a:lstStyle/>
          <a:p>
            <a:pPr marL="12700">
              <a:lnSpc>
                <a:spcPct val="100000"/>
              </a:lnSpc>
              <a:spcBef>
                <a:spcPts val="85"/>
              </a:spcBef>
            </a:pPr>
            <a:r>
              <a:rPr sz="600" spc="-15" dirty="0">
                <a:solidFill>
                  <a:srgbClr val="FFFFFF"/>
                </a:solidFill>
                <a:latin typeface="Noto Sans CJK HK"/>
                <a:cs typeface="Noto Sans CJK HK"/>
                <a:hlinkClick r:id="rId12" action="ppaction://hlinksldjump"/>
              </a:rPr>
              <a:t>基于锁相放大器的弱光信号探测</a:t>
            </a:r>
            <a:endParaRPr sz="600">
              <a:latin typeface="Noto Sans CJK HK"/>
              <a:cs typeface="Noto Sans CJK HK"/>
            </a:endParaRPr>
          </a:p>
        </p:txBody>
      </p:sp>
      <p:sp>
        <p:nvSpPr>
          <p:cNvPr id="31" name="object 31"/>
          <p:cNvSpPr txBox="1">
            <a:spLocks noGrp="1"/>
          </p:cNvSpPr>
          <p:nvPr>
            <p:ph type="sldNum" sz="quarter" idx="7"/>
          </p:nvPr>
        </p:nvSpPr>
        <p:spPr>
          <a:xfrm>
            <a:off x="4259008" y="3335256"/>
            <a:ext cx="283210" cy="97155"/>
          </a:xfrm>
          <a:prstGeom prst="rect">
            <a:avLst/>
          </a:prstGeom>
        </p:spPr>
        <p:txBody>
          <a:bodyPr vert="horz" wrap="square" lIns="0" tIns="5080" rIns="0" bIns="0" rtlCol="0">
            <a:spAutoFit/>
          </a:bodyPr>
          <a:lstStyle/>
          <a:p>
            <a:pPr marL="37465">
              <a:lnSpc>
                <a:spcPct val="100000"/>
              </a:lnSpc>
              <a:spcBef>
                <a:spcPts val="40"/>
              </a:spcBef>
            </a:pPr>
            <a:r>
              <a:rPr dirty="0"/>
              <a:t>2</a:t>
            </a:r>
            <a:r>
              <a:rPr lang="en-US" dirty="0"/>
              <a:t>6</a:t>
            </a:r>
            <a:r>
              <a:rPr spc="-15" dirty="0"/>
              <a:t> </a:t>
            </a:r>
            <a:r>
              <a:rPr dirty="0"/>
              <a:t>/</a:t>
            </a:r>
            <a:r>
              <a:rPr spc="-10" dirty="0"/>
              <a:t> </a:t>
            </a:r>
            <a:r>
              <a:rPr lang="en-US" spc="-10" dirty="0"/>
              <a:t>33</a:t>
            </a:r>
          </a:p>
        </p:txBody>
      </p:sp>
    </p:spTree>
  </p:cSld>
  <p:clrMapOvr>
    <a:masterClrMapping/>
  </p:clrMapOvr>
  <p:transition>
    <p:cut/>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5300" y="-11729"/>
            <a:ext cx="329565" cy="116839"/>
          </a:xfrm>
          <a:prstGeom prst="rect">
            <a:avLst/>
          </a:prstGeom>
        </p:spPr>
        <p:txBody>
          <a:bodyPr vert="horz" wrap="square" lIns="0" tIns="12065" rIns="0" bIns="0" rtlCol="0">
            <a:spAutoFit/>
          </a:bodyPr>
          <a:lstStyle/>
          <a:p>
            <a:pPr marL="12700">
              <a:lnSpc>
                <a:spcPct val="100000"/>
              </a:lnSpc>
              <a:spcBef>
                <a:spcPts val="95"/>
              </a:spcBef>
            </a:pPr>
            <a:r>
              <a:rPr sz="600" spc="-20" dirty="0">
                <a:solidFill>
                  <a:srgbClr val="7F7F7F"/>
                </a:solidFill>
                <a:latin typeface="Noto Sans CJK HK"/>
                <a:cs typeface="Noto Sans CJK HK"/>
                <a:hlinkClick r:id="rId2" action="ppaction://hlinksldjump"/>
              </a:rPr>
              <a:t>实验背景</a:t>
            </a:r>
            <a:endParaRPr sz="600">
              <a:latin typeface="Noto Sans CJK HK"/>
              <a:cs typeface="Noto Sans CJK HK"/>
            </a:endParaRPr>
          </a:p>
        </p:txBody>
      </p:sp>
      <p:pic>
        <p:nvPicPr>
          <p:cNvPr id="3" name="object 3"/>
          <p:cNvPicPr/>
          <p:nvPr/>
        </p:nvPicPr>
        <p:blipFill>
          <a:blip r:embed="rId3" cstate="print"/>
          <a:stretch>
            <a:fillRect/>
          </a:stretch>
        </p:blipFill>
        <p:spPr>
          <a:xfrm>
            <a:off x="840000" y="103148"/>
            <a:ext cx="242662" cy="87862"/>
          </a:xfrm>
          <a:prstGeom prst="rect">
            <a:avLst/>
          </a:prstGeom>
        </p:spPr>
      </p:pic>
      <p:sp>
        <p:nvSpPr>
          <p:cNvPr id="4" name="object 4"/>
          <p:cNvSpPr txBox="1"/>
          <p:nvPr/>
        </p:nvSpPr>
        <p:spPr>
          <a:xfrm>
            <a:off x="817181" y="-11729"/>
            <a:ext cx="329565" cy="116839"/>
          </a:xfrm>
          <a:prstGeom prst="rect">
            <a:avLst/>
          </a:prstGeom>
        </p:spPr>
        <p:txBody>
          <a:bodyPr vert="horz" wrap="square" lIns="0" tIns="12065" rIns="0" bIns="0" rtlCol="0">
            <a:spAutoFit/>
          </a:bodyPr>
          <a:lstStyle/>
          <a:p>
            <a:pPr marL="12700">
              <a:lnSpc>
                <a:spcPct val="100000"/>
              </a:lnSpc>
              <a:spcBef>
                <a:spcPts val="95"/>
              </a:spcBef>
            </a:pPr>
            <a:r>
              <a:rPr sz="600" spc="-20" dirty="0">
                <a:solidFill>
                  <a:srgbClr val="7F7F7F"/>
                </a:solidFill>
                <a:latin typeface="Noto Sans CJK HK"/>
                <a:cs typeface="Noto Sans CJK HK"/>
                <a:hlinkClick r:id="rId4" action="ppaction://hlinksldjump"/>
              </a:rPr>
              <a:t>实验原理</a:t>
            </a:r>
            <a:endParaRPr sz="600">
              <a:latin typeface="Noto Sans CJK HK"/>
              <a:cs typeface="Noto Sans CJK HK"/>
            </a:endParaRPr>
          </a:p>
        </p:txBody>
      </p:sp>
      <p:pic>
        <p:nvPicPr>
          <p:cNvPr id="5" name="object 5"/>
          <p:cNvPicPr/>
          <p:nvPr/>
        </p:nvPicPr>
        <p:blipFill>
          <a:blip r:embed="rId5" cstate="print"/>
          <a:stretch>
            <a:fillRect/>
          </a:stretch>
        </p:blipFill>
        <p:spPr>
          <a:xfrm>
            <a:off x="1561880" y="103148"/>
            <a:ext cx="192256" cy="181474"/>
          </a:xfrm>
          <a:prstGeom prst="rect">
            <a:avLst/>
          </a:prstGeom>
        </p:spPr>
      </p:pic>
      <p:sp>
        <p:nvSpPr>
          <p:cNvPr id="6" name="object 6"/>
          <p:cNvSpPr txBox="1"/>
          <p:nvPr/>
        </p:nvSpPr>
        <p:spPr>
          <a:xfrm>
            <a:off x="1539062" y="-11729"/>
            <a:ext cx="329565" cy="116839"/>
          </a:xfrm>
          <a:prstGeom prst="rect">
            <a:avLst/>
          </a:prstGeom>
        </p:spPr>
        <p:txBody>
          <a:bodyPr vert="horz" wrap="square" lIns="0" tIns="12065" rIns="0" bIns="0" rtlCol="0">
            <a:spAutoFit/>
          </a:bodyPr>
          <a:lstStyle/>
          <a:p>
            <a:pPr marL="12700">
              <a:lnSpc>
                <a:spcPct val="100000"/>
              </a:lnSpc>
              <a:spcBef>
                <a:spcPts val="95"/>
              </a:spcBef>
            </a:pPr>
            <a:r>
              <a:rPr sz="600" spc="-20" dirty="0">
                <a:solidFill>
                  <a:srgbClr val="7F7F7F"/>
                </a:solidFill>
                <a:latin typeface="Noto Sans CJK HK"/>
                <a:cs typeface="Noto Sans CJK HK"/>
                <a:hlinkClick r:id="rId6" action="ppaction://hlinksldjump"/>
              </a:rPr>
              <a:t>实验方案</a:t>
            </a:r>
            <a:endParaRPr sz="600">
              <a:latin typeface="Noto Sans CJK HK"/>
              <a:cs typeface="Noto Sans CJK HK"/>
            </a:endParaRPr>
          </a:p>
        </p:txBody>
      </p:sp>
      <p:grpSp>
        <p:nvGrpSpPr>
          <p:cNvPr id="7" name="object 7"/>
          <p:cNvGrpSpPr/>
          <p:nvPr/>
        </p:nvGrpSpPr>
        <p:grpSpPr>
          <a:xfrm>
            <a:off x="2283752" y="103139"/>
            <a:ext cx="41275" cy="88265"/>
            <a:chOff x="2283752" y="103139"/>
            <a:chExt cx="41275" cy="88265"/>
          </a:xfrm>
        </p:grpSpPr>
        <p:sp>
          <p:nvSpPr>
            <p:cNvPr id="8" name="object 8"/>
            <p:cNvSpPr/>
            <p:nvPr/>
          </p:nvSpPr>
          <p:spPr>
            <a:xfrm>
              <a:off x="2286292" y="105679"/>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7F7F"/>
              </a:solidFill>
            </a:ln>
          </p:spPr>
          <p:txBody>
            <a:bodyPr wrap="square" lIns="0" tIns="0" rIns="0" bIns="0" rtlCol="0"/>
            <a:lstStyle/>
            <a:p>
              <a:endParaRPr/>
            </a:p>
          </p:txBody>
        </p:sp>
        <p:sp>
          <p:nvSpPr>
            <p:cNvPr id="9" name="object 9"/>
            <p:cNvSpPr/>
            <p:nvPr/>
          </p:nvSpPr>
          <p:spPr>
            <a:xfrm>
              <a:off x="2286292" y="152478"/>
              <a:ext cx="36195" cy="36195"/>
            </a:xfrm>
            <a:custGeom>
              <a:avLst/>
              <a:gdLst/>
              <a:ahLst/>
              <a:cxnLst/>
              <a:rect l="l" t="t" r="r" b="b"/>
              <a:pathLst>
                <a:path w="36194" h="36194">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solidFill>
              <a:srgbClr val="FFFFFF"/>
            </a:solidFill>
          </p:spPr>
          <p:txBody>
            <a:bodyPr wrap="square" lIns="0" tIns="0" rIns="0" bIns="0" rtlCol="0"/>
            <a:lstStyle/>
            <a:p>
              <a:endParaRPr/>
            </a:p>
          </p:txBody>
        </p:sp>
        <p:sp>
          <p:nvSpPr>
            <p:cNvPr id="10" name="object 10"/>
            <p:cNvSpPr/>
            <p:nvPr/>
          </p:nvSpPr>
          <p:spPr>
            <a:xfrm>
              <a:off x="2286292" y="152478"/>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grpSp>
      <p:sp>
        <p:nvSpPr>
          <p:cNvPr id="11" name="object 11"/>
          <p:cNvSpPr txBox="1"/>
          <p:nvPr/>
        </p:nvSpPr>
        <p:spPr>
          <a:xfrm>
            <a:off x="2260930" y="-11729"/>
            <a:ext cx="329565" cy="116839"/>
          </a:xfrm>
          <a:prstGeom prst="rect">
            <a:avLst/>
          </a:prstGeom>
        </p:spPr>
        <p:txBody>
          <a:bodyPr vert="horz" wrap="square" lIns="0" tIns="12065" rIns="0" bIns="0" rtlCol="0">
            <a:spAutoFit/>
          </a:bodyPr>
          <a:lstStyle/>
          <a:p>
            <a:pPr marL="12700">
              <a:lnSpc>
                <a:spcPct val="100000"/>
              </a:lnSpc>
              <a:spcBef>
                <a:spcPts val="95"/>
              </a:spcBef>
            </a:pPr>
            <a:r>
              <a:rPr sz="600" spc="-20" dirty="0">
                <a:solidFill>
                  <a:srgbClr val="FFFFFF"/>
                </a:solidFill>
                <a:latin typeface="Noto Sans CJK HK"/>
                <a:cs typeface="Noto Sans CJK HK"/>
                <a:hlinkClick r:id="rId7" action="ppaction://hlinksldjump"/>
              </a:rPr>
              <a:t>总结展望</a:t>
            </a:r>
            <a:endParaRPr sz="600">
              <a:latin typeface="Noto Sans CJK HK"/>
              <a:cs typeface="Noto Sans CJK HK"/>
            </a:endParaRPr>
          </a:p>
        </p:txBody>
      </p:sp>
      <p:grpSp>
        <p:nvGrpSpPr>
          <p:cNvPr id="12" name="object 12"/>
          <p:cNvGrpSpPr/>
          <p:nvPr/>
        </p:nvGrpSpPr>
        <p:grpSpPr>
          <a:xfrm>
            <a:off x="3005620" y="103139"/>
            <a:ext cx="243204" cy="41275"/>
            <a:chOff x="3005620" y="103139"/>
            <a:chExt cx="243204" cy="41275"/>
          </a:xfrm>
        </p:grpSpPr>
        <p:sp>
          <p:nvSpPr>
            <p:cNvPr id="13" name="object 13"/>
            <p:cNvSpPr/>
            <p:nvPr/>
          </p:nvSpPr>
          <p:spPr>
            <a:xfrm>
              <a:off x="3008160" y="105679"/>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7F7F"/>
              </a:solidFill>
            </a:ln>
          </p:spPr>
          <p:txBody>
            <a:bodyPr wrap="square" lIns="0" tIns="0" rIns="0" bIns="0" rtlCol="0"/>
            <a:lstStyle/>
            <a:p>
              <a:endParaRPr/>
            </a:p>
          </p:txBody>
        </p:sp>
        <p:sp>
          <p:nvSpPr>
            <p:cNvPr id="14" name="object 14"/>
            <p:cNvSpPr/>
            <p:nvPr/>
          </p:nvSpPr>
          <p:spPr>
            <a:xfrm>
              <a:off x="3058566" y="105679"/>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7F7F"/>
              </a:solidFill>
            </a:ln>
          </p:spPr>
          <p:txBody>
            <a:bodyPr wrap="square" lIns="0" tIns="0" rIns="0" bIns="0" rtlCol="0"/>
            <a:lstStyle/>
            <a:p>
              <a:endParaRPr/>
            </a:p>
          </p:txBody>
        </p:sp>
        <p:sp>
          <p:nvSpPr>
            <p:cNvPr id="15" name="object 15"/>
            <p:cNvSpPr/>
            <p:nvPr/>
          </p:nvSpPr>
          <p:spPr>
            <a:xfrm>
              <a:off x="3108959" y="105679"/>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7F7F"/>
              </a:solidFill>
            </a:ln>
          </p:spPr>
          <p:txBody>
            <a:bodyPr wrap="square" lIns="0" tIns="0" rIns="0" bIns="0" rtlCol="0"/>
            <a:lstStyle/>
            <a:p>
              <a:endParaRPr/>
            </a:p>
          </p:txBody>
        </p:sp>
        <p:sp>
          <p:nvSpPr>
            <p:cNvPr id="16" name="object 16"/>
            <p:cNvSpPr/>
            <p:nvPr/>
          </p:nvSpPr>
          <p:spPr>
            <a:xfrm>
              <a:off x="3159366" y="105679"/>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7F7F"/>
              </a:solidFill>
            </a:ln>
          </p:spPr>
          <p:txBody>
            <a:bodyPr wrap="square" lIns="0" tIns="0" rIns="0" bIns="0" rtlCol="0"/>
            <a:lstStyle/>
            <a:p>
              <a:endParaRPr/>
            </a:p>
          </p:txBody>
        </p:sp>
        <p:sp>
          <p:nvSpPr>
            <p:cNvPr id="17" name="object 17"/>
            <p:cNvSpPr/>
            <p:nvPr/>
          </p:nvSpPr>
          <p:spPr>
            <a:xfrm>
              <a:off x="3209759" y="105679"/>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7F7F"/>
              </a:solidFill>
            </a:ln>
          </p:spPr>
          <p:txBody>
            <a:bodyPr wrap="square" lIns="0" tIns="0" rIns="0" bIns="0" rtlCol="0"/>
            <a:lstStyle/>
            <a:p>
              <a:endParaRPr/>
            </a:p>
          </p:txBody>
        </p:sp>
      </p:grpSp>
      <p:sp>
        <p:nvSpPr>
          <p:cNvPr id="18" name="object 18"/>
          <p:cNvSpPr txBox="1"/>
          <p:nvPr/>
        </p:nvSpPr>
        <p:spPr>
          <a:xfrm>
            <a:off x="2982810" y="-11729"/>
            <a:ext cx="177800" cy="116839"/>
          </a:xfrm>
          <a:prstGeom prst="rect">
            <a:avLst/>
          </a:prstGeom>
        </p:spPr>
        <p:txBody>
          <a:bodyPr vert="horz" wrap="square" lIns="0" tIns="12065" rIns="0" bIns="0" rtlCol="0">
            <a:spAutoFit/>
          </a:bodyPr>
          <a:lstStyle/>
          <a:p>
            <a:pPr marL="12700">
              <a:lnSpc>
                <a:spcPct val="100000"/>
              </a:lnSpc>
              <a:spcBef>
                <a:spcPts val="95"/>
              </a:spcBef>
            </a:pPr>
            <a:r>
              <a:rPr sz="600" spc="-30" dirty="0">
                <a:solidFill>
                  <a:srgbClr val="7F7F7F"/>
                </a:solidFill>
                <a:latin typeface="Noto Sans CJK HK"/>
                <a:cs typeface="Noto Sans CJK HK"/>
                <a:hlinkClick r:id="rId8" action="ppaction://hlinksldjump"/>
              </a:rPr>
              <a:t>附录</a:t>
            </a:r>
            <a:endParaRPr sz="600">
              <a:latin typeface="Noto Sans CJK HK"/>
              <a:cs typeface="Noto Sans CJK HK"/>
            </a:endParaRPr>
          </a:p>
        </p:txBody>
      </p:sp>
      <p:grpSp>
        <p:nvGrpSpPr>
          <p:cNvPr id="19" name="object 19"/>
          <p:cNvGrpSpPr/>
          <p:nvPr/>
        </p:nvGrpSpPr>
        <p:grpSpPr>
          <a:xfrm>
            <a:off x="0" y="50"/>
            <a:ext cx="4608195" cy="548640"/>
            <a:chOff x="0" y="50"/>
            <a:chExt cx="4608195" cy="548640"/>
          </a:xfrm>
        </p:grpSpPr>
        <p:pic>
          <p:nvPicPr>
            <p:cNvPr id="20" name="object 20"/>
            <p:cNvPicPr/>
            <p:nvPr/>
          </p:nvPicPr>
          <p:blipFill>
            <a:blip r:embed="rId9" cstate="print"/>
            <a:stretch>
              <a:fillRect/>
            </a:stretch>
          </p:blipFill>
          <p:spPr>
            <a:xfrm>
              <a:off x="3317760" y="50"/>
              <a:ext cx="921588" cy="297713"/>
            </a:xfrm>
            <a:prstGeom prst="rect">
              <a:avLst/>
            </a:prstGeom>
          </p:spPr>
        </p:pic>
        <p:pic>
          <p:nvPicPr>
            <p:cNvPr id="21" name="object 21"/>
            <p:cNvPicPr/>
            <p:nvPr/>
          </p:nvPicPr>
          <p:blipFill>
            <a:blip r:embed="rId10" cstate="print"/>
            <a:stretch>
              <a:fillRect/>
            </a:stretch>
          </p:blipFill>
          <p:spPr>
            <a:xfrm>
              <a:off x="4239348" y="50"/>
              <a:ext cx="368642" cy="297713"/>
            </a:xfrm>
            <a:prstGeom prst="rect">
              <a:avLst/>
            </a:prstGeom>
          </p:spPr>
        </p:pic>
        <p:pic>
          <p:nvPicPr>
            <p:cNvPr id="22" name="object 22"/>
            <p:cNvPicPr/>
            <p:nvPr/>
          </p:nvPicPr>
          <p:blipFill>
            <a:blip r:embed="rId11" cstate="print"/>
            <a:stretch>
              <a:fillRect/>
            </a:stretch>
          </p:blipFill>
          <p:spPr>
            <a:xfrm>
              <a:off x="0" y="297751"/>
              <a:ext cx="4604410" cy="250520"/>
            </a:xfrm>
            <a:prstGeom prst="rect">
              <a:avLst/>
            </a:prstGeom>
          </p:spPr>
        </p:pic>
      </p:grpSp>
      <p:sp>
        <p:nvSpPr>
          <p:cNvPr id="23" name="object 23"/>
          <p:cNvSpPr txBox="1"/>
          <p:nvPr/>
        </p:nvSpPr>
        <p:spPr>
          <a:xfrm>
            <a:off x="188379" y="285048"/>
            <a:ext cx="754380" cy="244475"/>
          </a:xfrm>
          <a:prstGeom prst="rect">
            <a:avLst/>
          </a:prstGeom>
        </p:spPr>
        <p:txBody>
          <a:bodyPr vert="horz" wrap="square" lIns="0" tIns="17145" rIns="0" bIns="0" rtlCol="0">
            <a:spAutoFit/>
          </a:bodyPr>
          <a:lstStyle/>
          <a:p>
            <a:pPr marL="12700">
              <a:lnSpc>
                <a:spcPct val="100000"/>
              </a:lnSpc>
              <a:spcBef>
                <a:spcPts val="135"/>
              </a:spcBef>
            </a:pPr>
            <a:r>
              <a:rPr sz="1400" spc="-15" dirty="0">
                <a:solidFill>
                  <a:srgbClr val="FFFFFF"/>
                </a:solidFill>
                <a:latin typeface="Noto Sans CJK HK"/>
                <a:cs typeface="Noto Sans CJK HK"/>
              </a:rPr>
              <a:t>研究展望</a:t>
            </a:r>
            <a:endParaRPr sz="1400">
              <a:latin typeface="Noto Sans CJK HK"/>
              <a:cs typeface="Noto Sans CJK HK"/>
            </a:endParaRPr>
          </a:p>
        </p:txBody>
      </p:sp>
      <p:sp>
        <p:nvSpPr>
          <p:cNvPr id="24" name="object 24"/>
          <p:cNvSpPr txBox="1"/>
          <p:nvPr/>
        </p:nvSpPr>
        <p:spPr>
          <a:xfrm>
            <a:off x="439572" y="1165985"/>
            <a:ext cx="3812540" cy="1299845"/>
          </a:xfrm>
          <a:prstGeom prst="rect">
            <a:avLst/>
          </a:prstGeom>
        </p:spPr>
        <p:txBody>
          <a:bodyPr vert="horz" wrap="square" lIns="0" tIns="6985" rIns="0" bIns="0" rtlCol="0">
            <a:spAutoFit/>
          </a:bodyPr>
          <a:lstStyle/>
          <a:p>
            <a:pPr marL="12065" marR="5080" indent="0">
              <a:lnSpc>
                <a:spcPct val="103000"/>
              </a:lnSpc>
              <a:spcBef>
                <a:spcPts val="55"/>
              </a:spcBef>
              <a:buClr>
                <a:srgbClr val="005725"/>
              </a:buClr>
              <a:buFont typeface="Arial" panose="020B0604020202020204"/>
              <a:buNone/>
              <a:tabLst>
                <a:tab pos="197485" algn="l"/>
              </a:tabLst>
            </a:pPr>
            <a:r>
              <a:rPr sz="1100" dirty="0">
                <a:solidFill>
                  <a:schemeClr val="tx1"/>
                </a:solidFill>
                <a:latin typeface="Arial" panose="020B0604020202020204"/>
                <a:cs typeface="Arial" panose="020B0604020202020204"/>
                <a:sym typeface="+mn-ea"/>
              </a:rPr>
              <a:t>1</a:t>
            </a:r>
            <a:r>
              <a:rPr sz="1100" dirty="0">
                <a:solidFill>
                  <a:srgbClr val="005725"/>
                </a:solidFill>
                <a:latin typeface="Arial" panose="020B0604020202020204"/>
                <a:cs typeface="Arial" panose="020B0604020202020204"/>
                <a:sym typeface="+mn-ea"/>
              </a:rPr>
              <a:t>.</a:t>
            </a:r>
            <a:r>
              <a:rPr sz="1100" spc="280" dirty="0">
                <a:solidFill>
                  <a:srgbClr val="005725"/>
                </a:solidFill>
                <a:latin typeface="Arial" panose="020B0604020202020204"/>
                <a:cs typeface="Arial" panose="020B0604020202020204"/>
                <a:sym typeface="+mn-ea"/>
              </a:rPr>
              <a:t> </a:t>
            </a:r>
            <a:r>
              <a:rPr kumimoji="0" sz="1100" b="1" i="0" u="none" strike="noStrike" kern="0" cap="none" spc="-25" normalizeH="0" baseline="0" noProof="1">
                <a:latin typeface="Noto Serif CJK JP"/>
                <a:ea typeface="Arial" panose="020B0604020202020204" pitchFamily="34" charset="0"/>
                <a:cs typeface="Noto Serif CJK JP"/>
                <a:sym typeface="+mn-ea"/>
              </a:rPr>
              <a:t>光源</a:t>
            </a:r>
            <a:r>
              <a:rPr sz="1100" b="1" spc="-25" dirty="0">
                <a:latin typeface="Noto Serif CJK JP"/>
                <a:cs typeface="Noto Serif CJK JP"/>
              </a:rPr>
              <a:t>稳定性</a:t>
            </a:r>
            <a:r>
              <a:rPr lang="zh-CN" altLang="en-US" sz="1100" b="1" spc="-25" dirty="0">
                <a:latin typeface="Noto Serif CJK JP"/>
                <a:ea typeface="宋体" panose="02010600030101010101" pitchFamily="2" charset="-122"/>
                <a:cs typeface="Noto Serif CJK JP"/>
              </a:rPr>
              <a:t>：</a:t>
            </a:r>
            <a:r>
              <a:rPr lang="zh-CN" altLang="en-US" sz="1100" spc="-25" dirty="0">
                <a:latin typeface="Noto Sans CJK HK"/>
                <a:cs typeface="Noto Sans CJK HK"/>
              </a:rPr>
              <a:t>从实验测量结果中我们看到，所使用的光源稳</a:t>
            </a:r>
            <a:r>
              <a:rPr lang="en-US" altLang="zh-CN" sz="1100" spc="-25" dirty="0">
                <a:latin typeface="Noto Sans CJK HK"/>
                <a:cs typeface="Noto Sans CJK HK"/>
              </a:rPr>
              <a:t>	</a:t>
            </a:r>
            <a:r>
              <a:rPr lang="zh-CN" altLang="en-US" sz="1100" spc="-25" dirty="0">
                <a:latin typeface="Noto Sans CJK HK"/>
                <a:cs typeface="Noto Sans CJK HK"/>
              </a:rPr>
              <a:t>定性较差，</a:t>
            </a:r>
            <a:r>
              <a:rPr kumimoji="0" lang="zh-CN" sz="1100" b="0" i="0" u="none" strike="noStrike" kern="0" cap="none" spc="-25" normalizeH="0" baseline="0" noProof="1">
                <a:latin typeface="Noto Sans CJK HK"/>
                <a:ea typeface="Arial" panose="020B0604020202020204" pitchFamily="34" charset="0"/>
                <a:cs typeface="Noto Sans CJK HK"/>
              </a:rPr>
              <a:t>若使用稳定性更好的光源，有</a:t>
            </a:r>
            <a:r>
              <a:rPr lang="zh-CN" altLang="en-US" sz="1100" spc="-25" dirty="0">
                <a:latin typeface="Noto Sans CJK HK"/>
                <a:cs typeface="Noto Sans CJK HK"/>
              </a:rPr>
              <a:t>望测量更小信号；</a:t>
            </a:r>
            <a:endParaRPr sz="1100" dirty="0">
              <a:latin typeface="Noto Sans CJK HK"/>
              <a:cs typeface="Noto Sans CJK HK"/>
            </a:endParaRPr>
          </a:p>
          <a:p>
            <a:pPr marL="12065" marR="5080" indent="0">
              <a:lnSpc>
                <a:spcPct val="103000"/>
              </a:lnSpc>
              <a:spcBef>
                <a:spcPts val="300"/>
              </a:spcBef>
              <a:buClr>
                <a:srgbClr val="005725"/>
              </a:buClr>
              <a:buFont typeface="Arial" panose="020B0604020202020204"/>
              <a:buNone/>
              <a:tabLst>
                <a:tab pos="197485" algn="l"/>
              </a:tabLst>
            </a:pPr>
            <a:r>
              <a:rPr lang="en-US" altLang="en-US" sz="1100" dirty="0">
                <a:solidFill>
                  <a:srgbClr val="005725"/>
                </a:solidFill>
                <a:latin typeface="Arial" panose="020B0604020202020204"/>
                <a:cs typeface="Arial" panose="020B0604020202020204"/>
                <a:sym typeface="+mn-ea"/>
              </a:rPr>
              <a:t>2</a:t>
            </a:r>
            <a:r>
              <a:rPr sz="1100" dirty="0">
                <a:solidFill>
                  <a:srgbClr val="005725"/>
                </a:solidFill>
                <a:latin typeface="Arial" panose="020B0604020202020204"/>
                <a:cs typeface="Arial" panose="020B0604020202020204"/>
                <a:sym typeface="+mn-ea"/>
              </a:rPr>
              <a:t>.</a:t>
            </a:r>
            <a:r>
              <a:rPr sz="1100" spc="280" dirty="0">
                <a:solidFill>
                  <a:srgbClr val="005725"/>
                </a:solidFill>
                <a:latin typeface="Arial" panose="020B0604020202020204"/>
                <a:cs typeface="Arial" panose="020B0604020202020204"/>
                <a:sym typeface="+mn-ea"/>
              </a:rPr>
              <a:t> </a:t>
            </a:r>
            <a:r>
              <a:rPr kumimoji="0" lang="zh-CN" sz="1100" b="1" i="0" u="none" strike="noStrike" kern="0" cap="none" spc="-25" normalizeH="0" baseline="0" noProof="1">
                <a:latin typeface="Noto Sans CJK HK"/>
                <a:ea typeface="Arial" panose="020B0604020202020204" pitchFamily="34" charset="0"/>
                <a:cs typeface="Noto Sans CJK HK"/>
                <a:sym typeface="+mn-ea"/>
              </a:rPr>
              <a:t>光功率计：</a:t>
            </a:r>
            <a:r>
              <a:rPr kumimoji="0" lang="zh-CN" sz="1100" b="0" i="0" u="none" strike="noStrike" kern="0" cap="none" spc="-25" normalizeH="0" baseline="0" noProof="1">
                <a:latin typeface="Noto Sans CJK HK"/>
                <a:ea typeface="Arial" panose="020B0604020202020204" pitchFamily="34" charset="0"/>
                <a:cs typeface="Noto Sans CJK HK"/>
                <a:sym typeface="+mn-ea"/>
              </a:rPr>
              <a:t>探究光功率计将光功率信号转换成电压输出的转</a:t>
            </a:r>
            <a:r>
              <a:rPr kumimoji="0" lang="en-US" altLang="zh-CN" sz="1100" b="0" i="0" u="none" strike="noStrike" kern="0" cap="none" spc="-25" normalizeH="0" baseline="0" noProof="1">
                <a:latin typeface="Noto Sans CJK HK"/>
                <a:ea typeface="Arial" panose="020B0604020202020204" pitchFamily="34" charset="0"/>
                <a:cs typeface="Noto Sans CJK HK"/>
                <a:sym typeface="+mn-ea"/>
              </a:rPr>
              <a:t>	</a:t>
            </a:r>
            <a:r>
              <a:rPr kumimoji="0" lang="zh-CN" sz="1100" b="0" i="0" u="none" strike="noStrike" kern="0" cap="none" spc="-25" normalizeH="0" baseline="0" noProof="1">
                <a:latin typeface="Noto Sans CJK HK"/>
                <a:ea typeface="Arial" panose="020B0604020202020204" pitchFamily="34" charset="0"/>
                <a:cs typeface="Noto Sans CJK HK"/>
                <a:sym typeface="+mn-ea"/>
              </a:rPr>
              <a:t>换关系，即验证说明书上所给公式；</a:t>
            </a:r>
            <a:endParaRPr sz="1100" dirty="0">
              <a:latin typeface="Noto Sans CJK HK"/>
              <a:cs typeface="Noto Sans CJK HK"/>
            </a:endParaRPr>
          </a:p>
          <a:p>
            <a:pPr marL="12065" marR="5080" indent="0">
              <a:lnSpc>
                <a:spcPct val="103000"/>
              </a:lnSpc>
              <a:spcBef>
                <a:spcPts val="300"/>
              </a:spcBef>
              <a:buClr>
                <a:srgbClr val="005725"/>
              </a:buClr>
              <a:buFont typeface="Arial" panose="020B0604020202020204"/>
              <a:buNone/>
              <a:tabLst>
                <a:tab pos="197485" algn="l"/>
              </a:tabLst>
            </a:pPr>
            <a:r>
              <a:rPr lang="en-US" altLang="en-US" sz="1100" dirty="0">
                <a:solidFill>
                  <a:srgbClr val="005725"/>
                </a:solidFill>
                <a:latin typeface="Arial" panose="020B0604020202020204"/>
                <a:cs typeface="Arial" panose="020B0604020202020204"/>
                <a:sym typeface="+mn-ea"/>
              </a:rPr>
              <a:t>3</a:t>
            </a:r>
            <a:r>
              <a:rPr sz="1100" dirty="0">
                <a:solidFill>
                  <a:srgbClr val="005725"/>
                </a:solidFill>
                <a:latin typeface="Arial" panose="020B0604020202020204"/>
                <a:cs typeface="Arial" panose="020B0604020202020204"/>
                <a:sym typeface="+mn-ea"/>
              </a:rPr>
              <a:t>.</a:t>
            </a:r>
            <a:r>
              <a:rPr sz="1100" spc="280" dirty="0">
                <a:solidFill>
                  <a:srgbClr val="005725"/>
                </a:solidFill>
                <a:latin typeface="Arial" panose="020B0604020202020204"/>
                <a:cs typeface="Arial" panose="020B0604020202020204"/>
                <a:sym typeface="+mn-ea"/>
              </a:rPr>
              <a:t> </a:t>
            </a:r>
            <a:r>
              <a:rPr lang="zh-CN" altLang="en-US" sz="1100" b="1" spc="-25" dirty="0">
                <a:latin typeface="Noto Sans CJK HK"/>
                <a:cs typeface="Noto Sans CJK HK"/>
              </a:rPr>
              <a:t>测量极限：</a:t>
            </a:r>
            <a:r>
              <a:rPr lang="zh-CN" altLang="en-US" sz="1100" spc="-25" dirty="0">
                <a:latin typeface="Noto Sans CJK HK"/>
                <a:cs typeface="Noto Sans CJK HK"/>
              </a:rPr>
              <a:t>在本实验中，我们发现，在所展示的数据的基础</a:t>
            </a:r>
            <a:r>
              <a:rPr lang="en-US" altLang="zh-CN" sz="1100" spc="-25" dirty="0">
                <a:latin typeface="Noto Sans CJK HK"/>
                <a:cs typeface="Noto Sans CJK HK"/>
              </a:rPr>
              <a:t>	</a:t>
            </a:r>
            <a:r>
              <a:rPr lang="zh-CN" altLang="en-US" sz="1100" spc="-25" dirty="0">
                <a:latin typeface="Noto Sans CJK HK"/>
                <a:cs typeface="Noto Sans CJK HK"/>
              </a:rPr>
              <a:t>上，若再进一步增大衰减幅度，锁相放大器仍能够给出较好</a:t>
            </a:r>
            <a:r>
              <a:rPr lang="en-US" altLang="zh-CN" sz="1100" spc="-25" dirty="0">
                <a:latin typeface="Noto Sans CJK HK"/>
                <a:cs typeface="Noto Sans CJK HK"/>
              </a:rPr>
              <a:t>	</a:t>
            </a:r>
            <a:r>
              <a:rPr lang="zh-CN" altLang="en-US" sz="1100" spc="-25" dirty="0">
                <a:latin typeface="Noto Sans CJK HK"/>
                <a:cs typeface="Noto Sans CJK HK"/>
              </a:rPr>
              <a:t>的测量结果，甚至可以探测到</a:t>
            </a:r>
            <a:r>
              <a:rPr lang="en-US" altLang="zh-CN" sz="1100" spc="-25" dirty="0">
                <a:latin typeface="Arial" panose="020B0604020202020204" pitchFamily="34" charset="0"/>
                <a:cs typeface="Arial" panose="020B0604020202020204" pitchFamily="34" charset="0"/>
              </a:rPr>
              <a:t>10nV</a:t>
            </a:r>
            <a:r>
              <a:rPr lang="zh-CN" altLang="en-US" sz="1100" spc="-25" dirty="0">
                <a:latin typeface="Arial" panose="020B0604020202020204" pitchFamily="34" charset="0"/>
                <a:cs typeface="Arial" panose="020B0604020202020204" pitchFamily="34" charset="0"/>
              </a:rPr>
              <a:t>量级的信号。</a:t>
            </a:r>
          </a:p>
        </p:txBody>
      </p:sp>
      <p:grpSp>
        <p:nvGrpSpPr>
          <p:cNvPr id="25" name="object 25"/>
          <p:cNvGrpSpPr/>
          <p:nvPr/>
        </p:nvGrpSpPr>
        <p:grpSpPr>
          <a:xfrm>
            <a:off x="0" y="3328111"/>
            <a:ext cx="4608195" cy="128270"/>
            <a:chOff x="0" y="3328111"/>
            <a:chExt cx="4608195" cy="128270"/>
          </a:xfrm>
        </p:grpSpPr>
        <p:sp>
          <p:nvSpPr>
            <p:cNvPr id="26" name="object 26"/>
            <p:cNvSpPr/>
            <p:nvPr/>
          </p:nvSpPr>
          <p:spPr>
            <a:xfrm>
              <a:off x="0" y="3328111"/>
              <a:ext cx="2304415" cy="128270"/>
            </a:xfrm>
            <a:custGeom>
              <a:avLst/>
              <a:gdLst/>
              <a:ahLst/>
              <a:cxnLst/>
              <a:rect l="l" t="t" r="r" b="b"/>
              <a:pathLst>
                <a:path w="2304415" h="128270">
                  <a:moveTo>
                    <a:pt x="2304008" y="0"/>
                  </a:moveTo>
                  <a:lnTo>
                    <a:pt x="1152004" y="0"/>
                  </a:lnTo>
                  <a:lnTo>
                    <a:pt x="0" y="0"/>
                  </a:lnTo>
                  <a:lnTo>
                    <a:pt x="0" y="127939"/>
                  </a:lnTo>
                  <a:lnTo>
                    <a:pt x="1152004" y="127939"/>
                  </a:lnTo>
                  <a:lnTo>
                    <a:pt x="2304008" y="127939"/>
                  </a:lnTo>
                  <a:lnTo>
                    <a:pt x="2304008" y="0"/>
                  </a:lnTo>
                  <a:close/>
                </a:path>
              </a:pathLst>
            </a:custGeom>
            <a:solidFill>
              <a:srgbClr val="000000"/>
            </a:solidFill>
          </p:spPr>
          <p:txBody>
            <a:bodyPr wrap="square" lIns="0" tIns="0" rIns="0" bIns="0" rtlCol="0"/>
            <a:lstStyle/>
            <a:p>
              <a:endParaRPr/>
            </a:p>
          </p:txBody>
        </p:sp>
        <p:sp>
          <p:nvSpPr>
            <p:cNvPr id="27" name="object 27"/>
            <p:cNvSpPr/>
            <p:nvPr/>
          </p:nvSpPr>
          <p:spPr>
            <a:xfrm>
              <a:off x="2303995" y="3328111"/>
              <a:ext cx="2304415" cy="128270"/>
            </a:xfrm>
            <a:custGeom>
              <a:avLst/>
              <a:gdLst/>
              <a:ahLst/>
              <a:cxnLst/>
              <a:rect l="l" t="t" r="r" b="b"/>
              <a:pathLst>
                <a:path w="2304415" h="128270">
                  <a:moveTo>
                    <a:pt x="2303996" y="0"/>
                  </a:moveTo>
                  <a:lnTo>
                    <a:pt x="1920024" y="0"/>
                  </a:lnTo>
                  <a:lnTo>
                    <a:pt x="0" y="0"/>
                  </a:lnTo>
                  <a:lnTo>
                    <a:pt x="0" y="127939"/>
                  </a:lnTo>
                  <a:lnTo>
                    <a:pt x="1920024" y="127939"/>
                  </a:lnTo>
                  <a:lnTo>
                    <a:pt x="2303996" y="127939"/>
                  </a:lnTo>
                  <a:lnTo>
                    <a:pt x="2303996" y="0"/>
                  </a:lnTo>
                  <a:close/>
                </a:path>
              </a:pathLst>
            </a:custGeom>
            <a:solidFill>
              <a:srgbClr val="005725"/>
            </a:solidFill>
          </p:spPr>
          <p:txBody>
            <a:bodyPr wrap="square" lIns="0" tIns="0" rIns="0" bIns="0" rtlCol="0"/>
            <a:lstStyle/>
            <a:p>
              <a:endParaRPr/>
            </a:p>
          </p:txBody>
        </p:sp>
      </p:grpSp>
      <p:sp>
        <p:nvSpPr>
          <p:cNvPr id="28" name="object 28"/>
          <p:cNvSpPr txBox="1">
            <a:spLocks noGrp="1"/>
          </p:cNvSpPr>
          <p:nvPr>
            <p:ph type="dt" sz="half" idx="6"/>
          </p:nvPr>
        </p:nvSpPr>
        <p:spPr>
          <a:prstGeom prst="rect">
            <a:avLst/>
          </a:prstGeom>
        </p:spPr>
        <p:txBody>
          <a:bodyPr vert="horz" wrap="square" lIns="0" tIns="10795" rIns="0" bIns="0" rtlCol="0">
            <a:spAutoFit/>
          </a:bodyPr>
          <a:lstStyle/>
          <a:p>
            <a:pPr marL="12700">
              <a:lnSpc>
                <a:spcPct val="100000"/>
              </a:lnSpc>
              <a:spcBef>
                <a:spcPts val="85"/>
              </a:spcBef>
            </a:pPr>
            <a:r>
              <a:rPr spc="25" dirty="0"/>
              <a:t>设计性实验  结题答辩</a:t>
            </a:r>
          </a:p>
        </p:txBody>
      </p:sp>
      <p:sp>
        <p:nvSpPr>
          <p:cNvPr id="29" name="object 29"/>
          <p:cNvSpPr txBox="1">
            <a:spLocks noGrp="1"/>
          </p:cNvSpPr>
          <p:nvPr>
            <p:ph type="ftr" sz="quarter" idx="5"/>
          </p:nvPr>
        </p:nvSpPr>
        <p:spPr>
          <a:prstGeom prst="rect">
            <a:avLst/>
          </a:prstGeom>
        </p:spPr>
        <p:txBody>
          <a:bodyPr vert="horz" wrap="square" lIns="0" tIns="5080" rIns="0" bIns="0" rtlCol="0">
            <a:spAutoFit/>
          </a:bodyPr>
          <a:lstStyle/>
          <a:p>
            <a:pPr marL="12700">
              <a:lnSpc>
                <a:spcPct val="100000"/>
              </a:lnSpc>
              <a:spcBef>
                <a:spcPts val="40"/>
              </a:spcBef>
            </a:pPr>
            <a:r>
              <a:rPr dirty="0"/>
              <a:t>2nd</a:t>
            </a:r>
            <a:r>
              <a:rPr spc="-35" dirty="0"/>
              <a:t> </a:t>
            </a:r>
            <a:r>
              <a:rPr dirty="0"/>
              <a:t>July</a:t>
            </a:r>
            <a:r>
              <a:rPr spc="-30" dirty="0"/>
              <a:t> </a:t>
            </a:r>
            <a:r>
              <a:rPr spc="-20" dirty="0"/>
              <a:t>2024</a:t>
            </a:r>
          </a:p>
        </p:txBody>
      </p:sp>
      <p:sp>
        <p:nvSpPr>
          <p:cNvPr id="30" name="object 30"/>
          <p:cNvSpPr txBox="1"/>
          <p:nvPr/>
        </p:nvSpPr>
        <p:spPr>
          <a:xfrm>
            <a:off x="2719908" y="3329735"/>
            <a:ext cx="1088390" cy="120650"/>
          </a:xfrm>
          <a:prstGeom prst="rect">
            <a:avLst/>
          </a:prstGeom>
        </p:spPr>
        <p:txBody>
          <a:bodyPr vert="horz" wrap="square" lIns="0" tIns="10795" rIns="0" bIns="0" rtlCol="0">
            <a:spAutoFit/>
          </a:bodyPr>
          <a:lstStyle/>
          <a:p>
            <a:pPr marL="12700">
              <a:lnSpc>
                <a:spcPct val="100000"/>
              </a:lnSpc>
              <a:spcBef>
                <a:spcPts val="85"/>
              </a:spcBef>
            </a:pPr>
            <a:r>
              <a:rPr sz="600" spc="-15" dirty="0">
                <a:solidFill>
                  <a:srgbClr val="FFFFFF"/>
                </a:solidFill>
                <a:latin typeface="Noto Sans CJK HK"/>
                <a:cs typeface="Noto Sans CJK HK"/>
                <a:hlinkClick r:id="rId12" action="ppaction://hlinksldjump"/>
              </a:rPr>
              <a:t>基于锁相放大器的弱光信号探测</a:t>
            </a:r>
            <a:endParaRPr sz="600">
              <a:latin typeface="Noto Sans CJK HK"/>
              <a:cs typeface="Noto Sans CJK HK"/>
            </a:endParaRPr>
          </a:p>
        </p:txBody>
      </p:sp>
      <p:sp>
        <p:nvSpPr>
          <p:cNvPr id="31" name="object 31"/>
          <p:cNvSpPr txBox="1">
            <a:spLocks noGrp="1"/>
          </p:cNvSpPr>
          <p:nvPr>
            <p:ph type="sldNum" sz="quarter" idx="7"/>
          </p:nvPr>
        </p:nvSpPr>
        <p:spPr>
          <a:xfrm>
            <a:off x="4259008" y="3335256"/>
            <a:ext cx="283210" cy="97155"/>
          </a:xfrm>
          <a:prstGeom prst="rect">
            <a:avLst/>
          </a:prstGeom>
        </p:spPr>
        <p:txBody>
          <a:bodyPr vert="horz" wrap="square" lIns="0" tIns="5080" rIns="0" bIns="0" rtlCol="0">
            <a:spAutoFit/>
          </a:bodyPr>
          <a:lstStyle/>
          <a:p>
            <a:pPr marL="37465">
              <a:lnSpc>
                <a:spcPct val="100000"/>
              </a:lnSpc>
              <a:spcBef>
                <a:spcPts val="40"/>
              </a:spcBef>
            </a:pPr>
            <a:r>
              <a:rPr dirty="0"/>
              <a:t>2</a:t>
            </a:r>
            <a:r>
              <a:rPr lang="en-US" dirty="0"/>
              <a:t>7</a:t>
            </a:r>
            <a:r>
              <a:rPr spc="-15" dirty="0"/>
              <a:t> </a:t>
            </a:r>
            <a:r>
              <a:rPr dirty="0"/>
              <a:t>/</a:t>
            </a:r>
            <a:r>
              <a:rPr spc="-10" dirty="0"/>
              <a:t> </a:t>
            </a:r>
            <a:r>
              <a:rPr lang="en-US" spc="-10" dirty="0"/>
              <a:t>33</a:t>
            </a:r>
          </a:p>
        </p:txBody>
      </p:sp>
    </p:spTree>
  </p:cSld>
  <p:clrMapOvr>
    <a:masterClrMapping/>
  </p:clrMapOvr>
  <p:transition>
    <p:cut/>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5300" y="-11729"/>
            <a:ext cx="329565" cy="116839"/>
          </a:xfrm>
          <a:prstGeom prst="rect">
            <a:avLst/>
          </a:prstGeom>
        </p:spPr>
        <p:txBody>
          <a:bodyPr vert="horz" wrap="square" lIns="0" tIns="12065" rIns="0" bIns="0" rtlCol="0">
            <a:spAutoFit/>
          </a:bodyPr>
          <a:lstStyle/>
          <a:p>
            <a:pPr marL="12700">
              <a:lnSpc>
                <a:spcPct val="100000"/>
              </a:lnSpc>
              <a:spcBef>
                <a:spcPts val="95"/>
              </a:spcBef>
            </a:pPr>
            <a:r>
              <a:rPr sz="600" spc="-20" dirty="0">
                <a:solidFill>
                  <a:srgbClr val="7F7F7F"/>
                </a:solidFill>
                <a:latin typeface="Noto Sans CJK HK"/>
                <a:cs typeface="Noto Sans CJK HK"/>
                <a:hlinkClick r:id="rId2" action="ppaction://hlinksldjump"/>
              </a:rPr>
              <a:t>实验背景</a:t>
            </a:r>
            <a:endParaRPr sz="600">
              <a:latin typeface="Noto Sans CJK HK"/>
              <a:cs typeface="Noto Sans CJK HK"/>
            </a:endParaRPr>
          </a:p>
        </p:txBody>
      </p:sp>
      <p:pic>
        <p:nvPicPr>
          <p:cNvPr id="3" name="object 3"/>
          <p:cNvPicPr/>
          <p:nvPr/>
        </p:nvPicPr>
        <p:blipFill>
          <a:blip r:embed="rId3" cstate="print"/>
          <a:stretch>
            <a:fillRect/>
          </a:stretch>
        </p:blipFill>
        <p:spPr>
          <a:xfrm>
            <a:off x="840000" y="103148"/>
            <a:ext cx="242662" cy="87862"/>
          </a:xfrm>
          <a:prstGeom prst="rect">
            <a:avLst/>
          </a:prstGeom>
        </p:spPr>
      </p:pic>
      <p:sp>
        <p:nvSpPr>
          <p:cNvPr id="4" name="object 4"/>
          <p:cNvSpPr txBox="1"/>
          <p:nvPr/>
        </p:nvSpPr>
        <p:spPr>
          <a:xfrm>
            <a:off x="817181" y="-11729"/>
            <a:ext cx="329565" cy="116839"/>
          </a:xfrm>
          <a:prstGeom prst="rect">
            <a:avLst/>
          </a:prstGeom>
        </p:spPr>
        <p:txBody>
          <a:bodyPr vert="horz" wrap="square" lIns="0" tIns="12065" rIns="0" bIns="0" rtlCol="0">
            <a:spAutoFit/>
          </a:bodyPr>
          <a:lstStyle/>
          <a:p>
            <a:pPr marL="12700">
              <a:lnSpc>
                <a:spcPct val="100000"/>
              </a:lnSpc>
              <a:spcBef>
                <a:spcPts val="95"/>
              </a:spcBef>
            </a:pPr>
            <a:r>
              <a:rPr sz="600" spc="-20" dirty="0">
                <a:solidFill>
                  <a:srgbClr val="7F7F7F"/>
                </a:solidFill>
                <a:latin typeface="Noto Sans CJK HK"/>
                <a:cs typeface="Noto Sans CJK HK"/>
                <a:hlinkClick r:id="rId4" action="ppaction://hlinksldjump"/>
              </a:rPr>
              <a:t>实验原理</a:t>
            </a:r>
            <a:endParaRPr sz="600">
              <a:latin typeface="Noto Sans CJK HK"/>
              <a:cs typeface="Noto Sans CJK HK"/>
            </a:endParaRPr>
          </a:p>
        </p:txBody>
      </p:sp>
      <p:pic>
        <p:nvPicPr>
          <p:cNvPr id="5" name="object 5"/>
          <p:cNvPicPr/>
          <p:nvPr/>
        </p:nvPicPr>
        <p:blipFill>
          <a:blip r:embed="rId5" cstate="print"/>
          <a:stretch>
            <a:fillRect/>
          </a:stretch>
        </p:blipFill>
        <p:spPr>
          <a:xfrm>
            <a:off x="1561880" y="103148"/>
            <a:ext cx="192256" cy="181474"/>
          </a:xfrm>
          <a:prstGeom prst="rect">
            <a:avLst/>
          </a:prstGeom>
        </p:spPr>
      </p:pic>
      <p:sp>
        <p:nvSpPr>
          <p:cNvPr id="6" name="object 6"/>
          <p:cNvSpPr txBox="1"/>
          <p:nvPr/>
        </p:nvSpPr>
        <p:spPr>
          <a:xfrm>
            <a:off x="1539062" y="-11729"/>
            <a:ext cx="329565" cy="116839"/>
          </a:xfrm>
          <a:prstGeom prst="rect">
            <a:avLst/>
          </a:prstGeom>
        </p:spPr>
        <p:txBody>
          <a:bodyPr vert="horz" wrap="square" lIns="0" tIns="12065" rIns="0" bIns="0" rtlCol="0">
            <a:spAutoFit/>
          </a:bodyPr>
          <a:lstStyle/>
          <a:p>
            <a:pPr marL="12700">
              <a:lnSpc>
                <a:spcPct val="100000"/>
              </a:lnSpc>
              <a:spcBef>
                <a:spcPts val="95"/>
              </a:spcBef>
            </a:pPr>
            <a:r>
              <a:rPr sz="600" spc="-20" dirty="0">
                <a:solidFill>
                  <a:srgbClr val="7F7F7F"/>
                </a:solidFill>
                <a:latin typeface="Noto Sans CJK HK"/>
                <a:cs typeface="Noto Sans CJK HK"/>
                <a:hlinkClick r:id="rId6" action="ppaction://hlinksldjump"/>
              </a:rPr>
              <a:t>实验方案</a:t>
            </a:r>
            <a:endParaRPr sz="600">
              <a:latin typeface="Noto Sans CJK HK"/>
              <a:cs typeface="Noto Sans CJK HK"/>
            </a:endParaRPr>
          </a:p>
        </p:txBody>
      </p:sp>
      <p:grpSp>
        <p:nvGrpSpPr>
          <p:cNvPr id="7" name="object 7"/>
          <p:cNvGrpSpPr/>
          <p:nvPr/>
        </p:nvGrpSpPr>
        <p:grpSpPr>
          <a:xfrm>
            <a:off x="2283752" y="103139"/>
            <a:ext cx="41275" cy="88265"/>
            <a:chOff x="2283752" y="103139"/>
            <a:chExt cx="41275" cy="88265"/>
          </a:xfrm>
        </p:grpSpPr>
        <p:sp>
          <p:nvSpPr>
            <p:cNvPr id="8" name="object 8"/>
            <p:cNvSpPr/>
            <p:nvPr/>
          </p:nvSpPr>
          <p:spPr>
            <a:xfrm>
              <a:off x="2286292" y="105679"/>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7F7F"/>
              </a:solidFill>
            </a:ln>
          </p:spPr>
          <p:txBody>
            <a:bodyPr wrap="square" lIns="0" tIns="0" rIns="0" bIns="0" rtlCol="0"/>
            <a:lstStyle/>
            <a:p>
              <a:endParaRPr/>
            </a:p>
          </p:txBody>
        </p:sp>
        <p:sp>
          <p:nvSpPr>
            <p:cNvPr id="9" name="object 9"/>
            <p:cNvSpPr/>
            <p:nvPr/>
          </p:nvSpPr>
          <p:spPr>
            <a:xfrm>
              <a:off x="2286292" y="152478"/>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7F7F"/>
              </a:solidFill>
            </a:ln>
          </p:spPr>
          <p:txBody>
            <a:bodyPr wrap="square" lIns="0" tIns="0" rIns="0" bIns="0" rtlCol="0"/>
            <a:lstStyle/>
            <a:p>
              <a:endParaRPr/>
            </a:p>
          </p:txBody>
        </p:sp>
      </p:grpSp>
      <p:sp>
        <p:nvSpPr>
          <p:cNvPr id="10" name="object 10"/>
          <p:cNvSpPr txBox="1"/>
          <p:nvPr/>
        </p:nvSpPr>
        <p:spPr>
          <a:xfrm>
            <a:off x="2260930" y="-11729"/>
            <a:ext cx="329565" cy="116839"/>
          </a:xfrm>
          <a:prstGeom prst="rect">
            <a:avLst/>
          </a:prstGeom>
        </p:spPr>
        <p:txBody>
          <a:bodyPr vert="horz" wrap="square" lIns="0" tIns="12065" rIns="0" bIns="0" rtlCol="0">
            <a:spAutoFit/>
          </a:bodyPr>
          <a:lstStyle/>
          <a:p>
            <a:pPr marL="12700">
              <a:lnSpc>
                <a:spcPct val="100000"/>
              </a:lnSpc>
              <a:spcBef>
                <a:spcPts val="95"/>
              </a:spcBef>
            </a:pPr>
            <a:r>
              <a:rPr sz="600" spc="-20" dirty="0">
                <a:solidFill>
                  <a:srgbClr val="7F7F7F"/>
                </a:solidFill>
                <a:latin typeface="Noto Sans CJK HK"/>
                <a:cs typeface="Noto Sans CJK HK"/>
                <a:hlinkClick r:id="rId7" action="ppaction://hlinksldjump"/>
              </a:rPr>
              <a:t>总结展望</a:t>
            </a:r>
            <a:endParaRPr sz="600">
              <a:latin typeface="Noto Sans CJK HK"/>
              <a:cs typeface="Noto Sans CJK HK"/>
            </a:endParaRPr>
          </a:p>
        </p:txBody>
      </p:sp>
      <p:grpSp>
        <p:nvGrpSpPr>
          <p:cNvPr id="11" name="object 11"/>
          <p:cNvGrpSpPr/>
          <p:nvPr/>
        </p:nvGrpSpPr>
        <p:grpSpPr>
          <a:xfrm>
            <a:off x="3005620" y="103139"/>
            <a:ext cx="243204" cy="41275"/>
            <a:chOff x="3005620" y="103139"/>
            <a:chExt cx="243204" cy="41275"/>
          </a:xfrm>
        </p:grpSpPr>
        <p:sp>
          <p:nvSpPr>
            <p:cNvPr id="12" name="object 12"/>
            <p:cNvSpPr/>
            <p:nvPr/>
          </p:nvSpPr>
          <p:spPr>
            <a:xfrm>
              <a:off x="3008160" y="105679"/>
              <a:ext cx="36195" cy="36195"/>
            </a:xfrm>
            <a:custGeom>
              <a:avLst/>
              <a:gdLst/>
              <a:ahLst/>
              <a:cxnLst/>
              <a:rect l="l" t="t" r="r" b="b"/>
              <a:pathLst>
                <a:path w="36194" h="36194">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solidFill>
              <a:srgbClr val="FFFFFF"/>
            </a:solidFill>
          </p:spPr>
          <p:txBody>
            <a:bodyPr wrap="square" lIns="0" tIns="0" rIns="0" bIns="0" rtlCol="0"/>
            <a:lstStyle/>
            <a:p>
              <a:endParaRPr/>
            </a:p>
          </p:txBody>
        </p:sp>
        <p:sp>
          <p:nvSpPr>
            <p:cNvPr id="13" name="object 13"/>
            <p:cNvSpPr/>
            <p:nvPr/>
          </p:nvSpPr>
          <p:spPr>
            <a:xfrm>
              <a:off x="3008160" y="105679"/>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4" name="object 14"/>
            <p:cNvSpPr/>
            <p:nvPr/>
          </p:nvSpPr>
          <p:spPr>
            <a:xfrm>
              <a:off x="3058566" y="105679"/>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5" name="object 15"/>
            <p:cNvSpPr/>
            <p:nvPr/>
          </p:nvSpPr>
          <p:spPr>
            <a:xfrm>
              <a:off x="3108959" y="105679"/>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6" name="object 16"/>
            <p:cNvSpPr/>
            <p:nvPr/>
          </p:nvSpPr>
          <p:spPr>
            <a:xfrm>
              <a:off x="3159366" y="105679"/>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7" name="object 17"/>
            <p:cNvSpPr/>
            <p:nvPr/>
          </p:nvSpPr>
          <p:spPr>
            <a:xfrm>
              <a:off x="3209759" y="105679"/>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grpSp>
      <p:sp>
        <p:nvSpPr>
          <p:cNvPr id="18" name="object 18"/>
          <p:cNvSpPr txBox="1"/>
          <p:nvPr/>
        </p:nvSpPr>
        <p:spPr>
          <a:xfrm>
            <a:off x="2982810" y="-11729"/>
            <a:ext cx="177800" cy="116839"/>
          </a:xfrm>
          <a:prstGeom prst="rect">
            <a:avLst/>
          </a:prstGeom>
        </p:spPr>
        <p:txBody>
          <a:bodyPr vert="horz" wrap="square" lIns="0" tIns="12065" rIns="0" bIns="0" rtlCol="0">
            <a:spAutoFit/>
          </a:bodyPr>
          <a:lstStyle/>
          <a:p>
            <a:pPr marL="12700">
              <a:lnSpc>
                <a:spcPct val="100000"/>
              </a:lnSpc>
              <a:spcBef>
                <a:spcPts val="95"/>
              </a:spcBef>
            </a:pPr>
            <a:r>
              <a:rPr sz="600" spc="-30" dirty="0">
                <a:solidFill>
                  <a:srgbClr val="FFFFFF"/>
                </a:solidFill>
                <a:latin typeface="Noto Sans CJK HK"/>
                <a:cs typeface="Noto Sans CJK HK"/>
                <a:hlinkClick r:id="rId8" action="ppaction://hlinksldjump"/>
              </a:rPr>
              <a:t>附录</a:t>
            </a:r>
            <a:endParaRPr sz="600">
              <a:latin typeface="Noto Sans CJK HK"/>
              <a:cs typeface="Noto Sans CJK HK"/>
            </a:endParaRPr>
          </a:p>
        </p:txBody>
      </p:sp>
      <p:grpSp>
        <p:nvGrpSpPr>
          <p:cNvPr id="19" name="object 19"/>
          <p:cNvGrpSpPr/>
          <p:nvPr/>
        </p:nvGrpSpPr>
        <p:grpSpPr>
          <a:xfrm>
            <a:off x="0" y="50"/>
            <a:ext cx="4608195" cy="548640"/>
            <a:chOff x="0" y="50"/>
            <a:chExt cx="4608195" cy="548640"/>
          </a:xfrm>
        </p:grpSpPr>
        <p:pic>
          <p:nvPicPr>
            <p:cNvPr id="20" name="object 20"/>
            <p:cNvPicPr/>
            <p:nvPr/>
          </p:nvPicPr>
          <p:blipFill>
            <a:blip r:embed="rId9" cstate="print"/>
            <a:stretch>
              <a:fillRect/>
            </a:stretch>
          </p:blipFill>
          <p:spPr>
            <a:xfrm>
              <a:off x="3317760" y="50"/>
              <a:ext cx="921588" cy="297713"/>
            </a:xfrm>
            <a:prstGeom prst="rect">
              <a:avLst/>
            </a:prstGeom>
          </p:spPr>
        </p:pic>
        <p:pic>
          <p:nvPicPr>
            <p:cNvPr id="21" name="object 21"/>
            <p:cNvPicPr/>
            <p:nvPr/>
          </p:nvPicPr>
          <p:blipFill>
            <a:blip r:embed="rId10" cstate="print"/>
            <a:stretch>
              <a:fillRect/>
            </a:stretch>
          </p:blipFill>
          <p:spPr>
            <a:xfrm>
              <a:off x="4239348" y="50"/>
              <a:ext cx="368642" cy="297713"/>
            </a:xfrm>
            <a:prstGeom prst="rect">
              <a:avLst/>
            </a:prstGeom>
          </p:spPr>
        </p:pic>
        <p:pic>
          <p:nvPicPr>
            <p:cNvPr id="22" name="object 22"/>
            <p:cNvPicPr/>
            <p:nvPr/>
          </p:nvPicPr>
          <p:blipFill>
            <a:blip r:embed="rId11" cstate="print"/>
            <a:stretch>
              <a:fillRect/>
            </a:stretch>
          </p:blipFill>
          <p:spPr>
            <a:xfrm>
              <a:off x="0" y="297751"/>
              <a:ext cx="4604410" cy="250520"/>
            </a:xfrm>
            <a:prstGeom prst="rect">
              <a:avLst/>
            </a:prstGeom>
          </p:spPr>
        </p:pic>
      </p:grpSp>
      <p:sp>
        <p:nvSpPr>
          <p:cNvPr id="23" name="object 23"/>
          <p:cNvSpPr txBox="1"/>
          <p:nvPr/>
        </p:nvSpPr>
        <p:spPr>
          <a:xfrm>
            <a:off x="188379" y="285048"/>
            <a:ext cx="754380" cy="244475"/>
          </a:xfrm>
          <a:prstGeom prst="rect">
            <a:avLst/>
          </a:prstGeom>
        </p:spPr>
        <p:txBody>
          <a:bodyPr vert="horz" wrap="square" lIns="0" tIns="17145" rIns="0" bIns="0" rtlCol="0">
            <a:spAutoFit/>
          </a:bodyPr>
          <a:lstStyle/>
          <a:p>
            <a:pPr marL="12700">
              <a:lnSpc>
                <a:spcPct val="100000"/>
              </a:lnSpc>
              <a:spcBef>
                <a:spcPts val="135"/>
              </a:spcBef>
            </a:pPr>
            <a:r>
              <a:rPr sz="1400" spc="-15" dirty="0">
                <a:solidFill>
                  <a:srgbClr val="FFFFFF"/>
                </a:solidFill>
                <a:latin typeface="Noto Sans CJK HK"/>
                <a:cs typeface="Noto Sans CJK HK"/>
              </a:rPr>
              <a:t>参考文献</a:t>
            </a:r>
            <a:endParaRPr sz="1400">
              <a:latin typeface="Noto Sans CJK HK"/>
              <a:cs typeface="Noto Sans CJK HK"/>
            </a:endParaRPr>
          </a:p>
        </p:txBody>
      </p:sp>
      <p:grpSp>
        <p:nvGrpSpPr>
          <p:cNvPr id="24" name="object 24"/>
          <p:cNvGrpSpPr/>
          <p:nvPr/>
        </p:nvGrpSpPr>
        <p:grpSpPr>
          <a:xfrm>
            <a:off x="395414" y="1057581"/>
            <a:ext cx="106680" cy="144780"/>
            <a:chOff x="395414" y="1057581"/>
            <a:chExt cx="106680" cy="144780"/>
          </a:xfrm>
        </p:grpSpPr>
        <p:pic>
          <p:nvPicPr>
            <p:cNvPr id="25" name="object 25"/>
            <p:cNvPicPr/>
            <p:nvPr/>
          </p:nvPicPr>
          <p:blipFill>
            <a:blip r:embed="rId12" cstate="print"/>
            <a:stretch>
              <a:fillRect/>
            </a:stretch>
          </p:blipFill>
          <p:spPr>
            <a:xfrm>
              <a:off x="397954" y="1060121"/>
              <a:ext cx="101220" cy="139178"/>
            </a:xfrm>
            <a:prstGeom prst="rect">
              <a:avLst/>
            </a:prstGeom>
          </p:spPr>
        </p:pic>
        <p:sp>
          <p:nvSpPr>
            <p:cNvPr id="26" name="object 26"/>
            <p:cNvSpPr/>
            <p:nvPr/>
          </p:nvSpPr>
          <p:spPr>
            <a:xfrm>
              <a:off x="397954" y="1060121"/>
              <a:ext cx="101600" cy="139700"/>
            </a:xfrm>
            <a:custGeom>
              <a:avLst/>
              <a:gdLst/>
              <a:ahLst/>
              <a:cxnLst/>
              <a:rect l="l" t="t" r="r" b="b"/>
              <a:pathLst>
                <a:path w="101600" h="139700">
                  <a:moveTo>
                    <a:pt x="0" y="139178"/>
                  </a:moveTo>
                  <a:lnTo>
                    <a:pt x="101220" y="139178"/>
                  </a:lnTo>
                  <a:lnTo>
                    <a:pt x="101220" y="25305"/>
                  </a:lnTo>
                  <a:lnTo>
                    <a:pt x="75915" y="0"/>
                  </a:lnTo>
                  <a:lnTo>
                    <a:pt x="0" y="0"/>
                  </a:lnTo>
                  <a:lnTo>
                    <a:pt x="0" y="139178"/>
                  </a:lnTo>
                  <a:close/>
                </a:path>
              </a:pathLst>
            </a:custGeom>
            <a:ln w="5080">
              <a:solidFill>
                <a:srgbClr val="000000"/>
              </a:solidFill>
            </a:ln>
          </p:spPr>
          <p:txBody>
            <a:bodyPr wrap="square" lIns="0" tIns="0" rIns="0" bIns="0" rtlCol="0"/>
            <a:lstStyle/>
            <a:p>
              <a:endParaRPr/>
            </a:p>
          </p:txBody>
        </p:sp>
        <p:sp>
          <p:nvSpPr>
            <p:cNvPr id="27" name="object 27"/>
            <p:cNvSpPr/>
            <p:nvPr/>
          </p:nvSpPr>
          <p:spPr>
            <a:xfrm>
              <a:off x="410607" y="1079100"/>
              <a:ext cx="63500" cy="0"/>
            </a:xfrm>
            <a:custGeom>
              <a:avLst/>
              <a:gdLst/>
              <a:ahLst/>
              <a:cxnLst/>
              <a:rect l="l" t="t" r="r" b="b"/>
              <a:pathLst>
                <a:path w="63500">
                  <a:moveTo>
                    <a:pt x="0" y="0"/>
                  </a:moveTo>
                  <a:lnTo>
                    <a:pt x="63262" y="0"/>
                  </a:lnTo>
                </a:path>
              </a:pathLst>
            </a:custGeom>
            <a:ln w="5080">
              <a:solidFill>
                <a:srgbClr val="7F7F7F"/>
              </a:solidFill>
            </a:ln>
          </p:spPr>
          <p:txBody>
            <a:bodyPr wrap="square" lIns="0" tIns="0" rIns="0" bIns="0" rtlCol="0"/>
            <a:lstStyle/>
            <a:p>
              <a:endParaRPr/>
            </a:p>
          </p:txBody>
        </p:sp>
        <p:sp>
          <p:nvSpPr>
            <p:cNvPr id="28" name="object 28"/>
            <p:cNvSpPr/>
            <p:nvPr/>
          </p:nvSpPr>
          <p:spPr>
            <a:xfrm>
              <a:off x="423259" y="1098078"/>
              <a:ext cx="50800" cy="12700"/>
            </a:xfrm>
            <a:custGeom>
              <a:avLst/>
              <a:gdLst/>
              <a:ahLst/>
              <a:cxnLst/>
              <a:rect l="l" t="t" r="r" b="b"/>
              <a:pathLst>
                <a:path w="50800" h="12700">
                  <a:moveTo>
                    <a:pt x="0" y="0"/>
                  </a:moveTo>
                  <a:lnTo>
                    <a:pt x="50610" y="0"/>
                  </a:lnTo>
                </a:path>
                <a:path w="50800" h="12700">
                  <a:moveTo>
                    <a:pt x="0" y="12652"/>
                  </a:moveTo>
                  <a:lnTo>
                    <a:pt x="50610" y="12652"/>
                  </a:lnTo>
                </a:path>
              </a:pathLst>
            </a:custGeom>
            <a:ln w="5080">
              <a:solidFill>
                <a:srgbClr val="999999"/>
              </a:solidFill>
            </a:ln>
          </p:spPr>
          <p:txBody>
            <a:bodyPr wrap="square" lIns="0" tIns="0" rIns="0" bIns="0" rtlCol="0"/>
            <a:lstStyle/>
            <a:p>
              <a:endParaRPr/>
            </a:p>
          </p:txBody>
        </p:sp>
        <p:sp>
          <p:nvSpPr>
            <p:cNvPr id="29" name="object 29"/>
            <p:cNvSpPr/>
            <p:nvPr/>
          </p:nvSpPr>
          <p:spPr>
            <a:xfrm>
              <a:off x="410607" y="1129710"/>
              <a:ext cx="31750" cy="50800"/>
            </a:xfrm>
            <a:custGeom>
              <a:avLst/>
              <a:gdLst/>
              <a:ahLst/>
              <a:cxnLst/>
              <a:rect l="l" t="t" r="r" b="b"/>
              <a:pathLst>
                <a:path w="31750" h="50800">
                  <a:moveTo>
                    <a:pt x="0" y="0"/>
                  </a:moveTo>
                  <a:lnTo>
                    <a:pt x="31631" y="0"/>
                  </a:lnTo>
                </a:path>
                <a:path w="31750" h="50800">
                  <a:moveTo>
                    <a:pt x="0" y="12652"/>
                  </a:moveTo>
                  <a:lnTo>
                    <a:pt x="31631" y="12652"/>
                  </a:lnTo>
                </a:path>
                <a:path w="31750" h="50800">
                  <a:moveTo>
                    <a:pt x="0" y="25305"/>
                  </a:moveTo>
                  <a:lnTo>
                    <a:pt x="31631" y="25305"/>
                  </a:lnTo>
                </a:path>
                <a:path w="31750" h="50800">
                  <a:moveTo>
                    <a:pt x="0" y="37957"/>
                  </a:moveTo>
                  <a:lnTo>
                    <a:pt x="31631" y="37957"/>
                  </a:lnTo>
                </a:path>
                <a:path w="31750" h="50800">
                  <a:moveTo>
                    <a:pt x="0" y="50610"/>
                  </a:moveTo>
                  <a:lnTo>
                    <a:pt x="31631" y="50610"/>
                  </a:lnTo>
                </a:path>
              </a:pathLst>
            </a:custGeom>
            <a:ln w="5080">
              <a:solidFill>
                <a:srgbClr val="B2B2B2"/>
              </a:solidFill>
            </a:ln>
          </p:spPr>
          <p:txBody>
            <a:bodyPr wrap="square" lIns="0" tIns="0" rIns="0" bIns="0" rtlCol="0"/>
            <a:lstStyle/>
            <a:p>
              <a:endParaRPr/>
            </a:p>
          </p:txBody>
        </p:sp>
        <p:pic>
          <p:nvPicPr>
            <p:cNvPr id="30" name="object 30"/>
            <p:cNvPicPr/>
            <p:nvPr/>
          </p:nvPicPr>
          <p:blipFill>
            <a:blip r:embed="rId13" cstate="print"/>
            <a:stretch>
              <a:fillRect/>
            </a:stretch>
          </p:blipFill>
          <p:spPr>
            <a:xfrm>
              <a:off x="454890" y="1126546"/>
              <a:ext cx="31635" cy="44284"/>
            </a:xfrm>
            <a:prstGeom prst="rect">
              <a:avLst/>
            </a:prstGeom>
          </p:spPr>
        </p:pic>
        <p:sp>
          <p:nvSpPr>
            <p:cNvPr id="31" name="object 31"/>
            <p:cNvSpPr/>
            <p:nvPr/>
          </p:nvSpPr>
          <p:spPr>
            <a:xfrm>
              <a:off x="454890" y="1180320"/>
              <a:ext cx="31750" cy="0"/>
            </a:xfrm>
            <a:custGeom>
              <a:avLst/>
              <a:gdLst/>
              <a:ahLst/>
              <a:cxnLst/>
              <a:rect l="l" t="t" r="r" b="b"/>
              <a:pathLst>
                <a:path w="31750">
                  <a:moveTo>
                    <a:pt x="0" y="0"/>
                  </a:moveTo>
                  <a:lnTo>
                    <a:pt x="31631" y="0"/>
                  </a:lnTo>
                </a:path>
              </a:pathLst>
            </a:custGeom>
            <a:ln w="5080">
              <a:solidFill>
                <a:srgbClr val="B2B2B2"/>
              </a:solidFill>
            </a:ln>
          </p:spPr>
          <p:txBody>
            <a:bodyPr wrap="square" lIns="0" tIns="0" rIns="0" bIns="0" rtlCol="0"/>
            <a:lstStyle/>
            <a:p>
              <a:endParaRPr/>
            </a:p>
          </p:txBody>
        </p:sp>
        <p:sp>
          <p:nvSpPr>
            <p:cNvPr id="32" name="object 32"/>
            <p:cNvSpPr/>
            <p:nvPr/>
          </p:nvSpPr>
          <p:spPr>
            <a:xfrm>
              <a:off x="473869" y="1060121"/>
              <a:ext cx="25400" cy="25400"/>
            </a:xfrm>
            <a:custGeom>
              <a:avLst/>
              <a:gdLst/>
              <a:ahLst/>
              <a:cxnLst/>
              <a:rect l="l" t="t" r="r" b="b"/>
              <a:pathLst>
                <a:path w="25400" h="25400">
                  <a:moveTo>
                    <a:pt x="25305" y="25305"/>
                  </a:moveTo>
                  <a:lnTo>
                    <a:pt x="0" y="25305"/>
                  </a:lnTo>
                  <a:lnTo>
                    <a:pt x="0" y="0"/>
                  </a:lnTo>
                </a:path>
              </a:pathLst>
            </a:custGeom>
            <a:ln w="5080">
              <a:solidFill>
                <a:srgbClr val="000000"/>
              </a:solidFill>
            </a:ln>
          </p:spPr>
          <p:txBody>
            <a:bodyPr wrap="square" lIns="0" tIns="0" rIns="0" bIns="0" rtlCol="0"/>
            <a:lstStyle/>
            <a:p>
              <a:endParaRPr/>
            </a:p>
          </p:txBody>
        </p:sp>
      </p:grpSp>
      <p:sp>
        <p:nvSpPr>
          <p:cNvPr id="33" name="object 33"/>
          <p:cNvSpPr txBox="1"/>
          <p:nvPr/>
        </p:nvSpPr>
        <p:spPr>
          <a:xfrm>
            <a:off x="593712" y="1029079"/>
            <a:ext cx="3612515" cy="1696085"/>
          </a:xfrm>
          <a:prstGeom prst="rect">
            <a:avLst/>
          </a:prstGeom>
        </p:spPr>
        <p:txBody>
          <a:bodyPr vert="horz" wrap="square" lIns="0" tIns="6985" rIns="0" bIns="0" rtlCol="0">
            <a:spAutoFit/>
          </a:bodyPr>
          <a:lstStyle/>
          <a:p>
            <a:pPr marL="12700" marR="20320">
              <a:lnSpc>
                <a:spcPct val="103000"/>
              </a:lnSpc>
              <a:spcBef>
                <a:spcPts val="55"/>
              </a:spcBef>
            </a:pPr>
            <a:r>
              <a:rPr sz="1100" spc="-20" dirty="0">
                <a:solidFill>
                  <a:srgbClr val="005725"/>
                </a:solidFill>
                <a:latin typeface="Noto Sans CJK HK"/>
                <a:cs typeface="Noto Sans CJK HK"/>
              </a:rPr>
              <a:t>孟浩玉</a:t>
            </a:r>
            <a:r>
              <a:rPr sz="1100" dirty="0">
                <a:solidFill>
                  <a:srgbClr val="005725"/>
                </a:solidFill>
                <a:latin typeface="Arial" panose="020B0604020202020204"/>
                <a:cs typeface="Arial" panose="020B0604020202020204"/>
              </a:rPr>
              <a:t>, </a:t>
            </a:r>
            <a:r>
              <a:rPr sz="1100" spc="-20" dirty="0">
                <a:solidFill>
                  <a:srgbClr val="005725"/>
                </a:solidFill>
                <a:latin typeface="Noto Sans CJK HK"/>
                <a:cs typeface="Noto Sans CJK HK"/>
              </a:rPr>
              <a:t>王彦</a:t>
            </a:r>
            <a:r>
              <a:rPr sz="1100" dirty="0">
                <a:solidFill>
                  <a:srgbClr val="005725"/>
                </a:solidFill>
                <a:latin typeface="Arial" panose="020B0604020202020204"/>
                <a:cs typeface="Arial" panose="020B0604020202020204"/>
              </a:rPr>
              <a:t>, </a:t>
            </a:r>
            <a:r>
              <a:rPr sz="1100" spc="-20" dirty="0">
                <a:solidFill>
                  <a:srgbClr val="005725"/>
                </a:solidFill>
                <a:latin typeface="Noto Sans CJK HK"/>
                <a:cs typeface="Noto Sans CJK HK"/>
              </a:rPr>
              <a:t>汪诚伟</a:t>
            </a:r>
            <a:r>
              <a:rPr sz="1100" dirty="0">
                <a:solidFill>
                  <a:srgbClr val="005725"/>
                </a:solidFill>
                <a:latin typeface="Arial" panose="020B0604020202020204"/>
                <a:cs typeface="Arial" panose="020B0604020202020204"/>
              </a:rPr>
              <a:t>, </a:t>
            </a:r>
            <a:r>
              <a:rPr sz="1100" spc="-20" dirty="0">
                <a:solidFill>
                  <a:srgbClr val="005725"/>
                </a:solidFill>
                <a:latin typeface="Noto Sans CJK HK"/>
                <a:cs typeface="Noto Sans CJK HK"/>
              </a:rPr>
              <a:t>胡兴</a:t>
            </a:r>
            <a:r>
              <a:rPr sz="1100" dirty="0">
                <a:solidFill>
                  <a:srgbClr val="005725"/>
                </a:solidFill>
                <a:latin typeface="Arial" panose="020B0604020202020204"/>
                <a:cs typeface="Arial" panose="020B0604020202020204"/>
              </a:rPr>
              <a:t>, </a:t>
            </a:r>
            <a:r>
              <a:rPr sz="1100" spc="-20" dirty="0">
                <a:solidFill>
                  <a:srgbClr val="005725"/>
                </a:solidFill>
                <a:latin typeface="Noto Sans CJK HK"/>
                <a:cs typeface="Noto Sans CJK HK"/>
              </a:rPr>
              <a:t>柳方挺</a:t>
            </a:r>
            <a:r>
              <a:rPr sz="1100" dirty="0">
                <a:solidFill>
                  <a:srgbClr val="005725"/>
                </a:solidFill>
                <a:latin typeface="Arial" panose="020B0604020202020204"/>
                <a:cs typeface="Arial" panose="020B0604020202020204"/>
              </a:rPr>
              <a:t>. </a:t>
            </a:r>
            <a:r>
              <a:rPr sz="1100" spc="-25" dirty="0">
                <a:solidFill>
                  <a:srgbClr val="005725"/>
                </a:solidFill>
                <a:latin typeface="Noto Sans CJK HK"/>
                <a:cs typeface="Noto Sans CJK HK"/>
              </a:rPr>
              <a:t>基于锁相放大原理的微</a:t>
            </a:r>
            <a:r>
              <a:rPr sz="1100" spc="-15" dirty="0">
                <a:solidFill>
                  <a:srgbClr val="005725"/>
                </a:solidFill>
                <a:latin typeface="Noto Sans CJK HK"/>
                <a:cs typeface="Noto Sans CJK HK"/>
              </a:rPr>
              <a:t>弱光信号检测系统设计 </a:t>
            </a:r>
            <a:r>
              <a:rPr sz="1100" dirty="0">
                <a:solidFill>
                  <a:srgbClr val="005725"/>
                </a:solidFill>
                <a:latin typeface="Arial" panose="020B0604020202020204"/>
                <a:cs typeface="Arial" panose="020B0604020202020204"/>
              </a:rPr>
              <a:t>[J].</a:t>
            </a:r>
            <a:r>
              <a:rPr sz="1100" spc="20" dirty="0">
                <a:solidFill>
                  <a:srgbClr val="005725"/>
                </a:solidFill>
                <a:latin typeface="Arial" panose="020B0604020202020204"/>
                <a:cs typeface="Arial" panose="020B0604020202020204"/>
              </a:rPr>
              <a:t> </a:t>
            </a:r>
            <a:r>
              <a:rPr sz="1100" spc="-25" dirty="0">
                <a:solidFill>
                  <a:srgbClr val="005725"/>
                </a:solidFill>
                <a:latin typeface="Noto Sans CJK HK"/>
                <a:cs typeface="Noto Sans CJK HK"/>
              </a:rPr>
              <a:t>光学与光电技术</a:t>
            </a:r>
            <a:r>
              <a:rPr sz="1100" spc="10" dirty="0">
                <a:solidFill>
                  <a:srgbClr val="005725"/>
                </a:solidFill>
                <a:latin typeface="Arial" panose="020B0604020202020204"/>
                <a:cs typeface="Arial" panose="020B0604020202020204"/>
              </a:rPr>
              <a:t>, </a:t>
            </a:r>
            <a:r>
              <a:rPr sz="1100" dirty="0">
                <a:solidFill>
                  <a:srgbClr val="005725"/>
                </a:solidFill>
                <a:latin typeface="Arial" panose="020B0604020202020204"/>
                <a:cs typeface="Arial" panose="020B0604020202020204"/>
              </a:rPr>
              <a:t>2014,</a:t>
            </a:r>
            <a:r>
              <a:rPr sz="1100" spc="20" dirty="0">
                <a:solidFill>
                  <a:srgbClr val="005725"/>
                </a:solidFill>
                <a:latin typeface="Arial" panose="020B0604020202020204"/>
                <a:cs typeface="Arial" panose="020B0604020202020204"/>
              </a:rPr>
              <a:t> </a:t>
            </a:r>
            <a:r>
              <a:rPr sz="1100" spc="-10" dirty="0">
                <a:solidFill>
                  <a:srgbClr val="005725"/>
                </a:solidFill>
                <a:latin typeface="Arial" panose="020B0604020202020204"/>
                <a:cs typeface="Arial" panose="020B0604020202020204"/>
              </a:rPr>
              <a:t>12(6):</a:t>
            </a:r>
            <a:endParaRPr sz="1100">
              <a:latin typeface="Arial" panose="020B0604020202020204"/>
              <a:cs typeface="Arial" panose="020B0604020202020204"/>
            </a:endParaRPr>
          </a:p>
          <a:p>
            <a:pPr marL="12700">
              <a:lnSpc>
                <a:spcPct val="100000"/>
              </a:lnSpc>
              <a:spcBef>
                <a:spcPts val="35"/>
              </a:spcBef>
            </a:pPr>
            <a:r>
              <a:rPr sz="1100" spc="-25" dirty="0">
                <a:solidFill>
                  <a:srgbClr val="005725"/>
                </a:solidFill>
                <a:latin typeface="Arial" panose="020B0604020202020204"/>
                <a:cs typeface="Arial" panose="020B0604020202020204"/>
              </a:rPr>
              <a:t>88.</a:t>
            </a:r>
            <a:endParaRPr sz="1100">
              <a:latin typeface="Arial" panose="020B0604020202020204"/>
              <a:cs typeface="Arial" panose="020B0604020202020204"/>
            </a:endParaRPr>
          </a:p>
          <a:p>
            <a:pPr marL="12700" marR="290830">
              <a:lnSpc>
                <a:spcPct val="103000"/>
              </a:lnSpc>
              <a:spcBef>
                <a:spcPts val="395"/>
              </a:spcBef>
            </a:pPr>
            <a:r>
              <a:rPr sz="1100" spc="-65" dirty="0">
                <a:solidFill>
                  <a:srgbClr val="005725"/>
                </a:solidFill>
                <a:latin typeface="Arial" panose="020B0604020202020204"/>
                <a:cs typeface="Arial" panose="020B0604020202020204"/>
              </a:rPr>
              <a:t>T.</a:t>
            </a:r>
            <a:r>
              <a:rPr sz="1100" spc="-10" dirty="0">
                <a:solidFill>
                  <a:srgbClr val="005725"/>
                </a:solidFill>
                <a:latin typeface="Arial" panose="020B0604020202020204"/>
                <a:cs typeface="Arial" panose="020B0604020202020204"/>
              </a:rPr>
              <a:t> </a:t>
            </a:r>
            <a:r>
              <a:rPr sz="1100" spc="-80" dirty="0">
                <a:solidFill>
                  <a:srgbClr val="005725"/>
                </a:solidFill>
                <a:latin typeface="Arial" panose="020B0604020202020204"/>
                <a:cs typeface="Arial" panose="020B0604020202020204"/>
              </a:rPr>
              <a:t>P.</a:t>
            </a:r>
            <a:r>
              <a:rPr sz="1100" spc="-5" dirty="0">
                <a:solidFill>
                  <a:srgbClr val="005725"/>
                </a:solidFill>
                <a:latin typeface="Arial" panose="020B0604020202020204"/>
                <a:cs typeface="Arial" panose="020B0604020202020204"/>
              </a:rPr>
              <a:t> </a:t>
            </a:r>
            <a:r>
              <a:rPr sz="1100" dirty="0">
                <a:solidFill>
                  <a:srgbClr val="005725"/>
                </a:solidFill>
                <a:latin typeface="Arial" panose="020B0604020202020204"/>
                <a:cs typeface="Arial" panose="020B0604020202020204"/>
              </a:rPr>
              <a:t>Lee,</a:t>
            </a:r>
            <a:r>
              <a:rPr sz="1100" spc="-35" dirty="0">
                <a:solidFill>
                  <a:srgbClr val="005725"/>
                </a:solidFill>
                <a:latin typeface="Arial" panose="020B0604020202020204"/>
                <a:cs typeface="Arial" panose="020B0604020202020204"/>
              </a:rPr>
              <a:t> </a:t>
            </a:r>
            <a:r>
              <a:rPr sz="1100" spc="-10" dirty="0">
                <a:solidFill>
                  <a:srgbClr val="005725"/>
                </a:solidFill>
                <a:latin typeface="Noto Sans CJK HK"/>
                <a:cs typeface="Noto Sans CJK HK"/>
              </a:rPr>
              <a:t>“</a:t>
            </a:r>
            <a:r>
              <a:rPr sz="1100" spc="-10" dirty="0">
                <a:solidFill>
                  <a:srgbClr val="005725"/>
                </a:solidFill>
                <a:latin typeface="Arial" panose="020B0604020202020204"/>
                <a:cs typeface="Arial" panose="020B0604020202020204"/>
              </a:rPr>
              <a:t>Applications</a:t>
            </a:r>
            <a:r>
              <a:rPr sz="1100" spc="-15" dirty="0">
                <a:solidFill>
                  <a:srgbClr val="005725"/>
                </a:solidFill>
                <a:latin typeface="Arial" panose="020B0604020202020204"/>
                <a:cs typeface="Arial" panose="020B0604020202020204"/>
              </a:rPr>
              <a:t> </a:t>
            </a:r>
            <a:r>
              <a:rPr sz="1100" dirty="0">
                <a:solidFill>
                  <a:srgbClr val="005725"/>
                </a:solidFill>
                <a:latin typeface="Arial" panose="020B0604020202020204"/>
                <a:cs typeface="Arial" panose="020B0604020202020204"/>
              </a:rPr>
              <a:t>of</a:t>
            </a:r>
            <a:r>
              <a:rPr sz="1100" spc="-15" dirty="0">
                <a:solidFill>
                  <a:srgbClr val="005725"/>
                </a:solidFill>
                <a:latin typeface="Arial" panose="020B0604020202020204"/>
                <a:cs typeface="Arial" panose="020B0604020202020204"/>
              </a:rPr>
              <a:t> </a:t>
            </a:r>
            <a:r>
              <a:rPr sz="1100" spc="-20" dirty="0">
                <a:solidFill>
                  <a:srgbClr val="005725"/>
                </a:solidFill>
                <a:latin typeface="Arial" panose="020B0604020202020204"/>
                <a:cs typeface="Arial" panose="020B0604020202020204"/>
              </a:rPr>
              <a:t>lock-</a:t>
            </a:r>
            <a:r>
              <a:rPr sz="1100" dirty="0">
                <a:solidFill>
                  <a:srgbClr val="005725"/>
                </a:solidFill>
                <a:latin typeface="Arial" panose="020B0604020202020204"/>
                <a:cs typeface="Arial" panose="020B0604020202020204"/>
              </a:rPr>
              <a:t>in</a:t>
            </a:r>
            <a:r>
              <a:rPr sz="1100" spc="-15" dirty="0">
                <a:solidFill>
                  <a:srgbClr val="005725"/>
                </a:solidFill>
                <a:latin typeface="Arial" panose="020B0604020202020204"/>
                <a:cs typeface="Arial" panose="020B0604020202020204"/>
              </a:rPr>
              <a:t> </a:t>
            </a:r>
            <a:r>
              <a:rPr sz="1100" dirty="0">
                <a:solidFill>
                  <a:srgbClr val="005725"/>
                </a:solidFill>
                <a:latin typeface="Arial" panose="020B0604020202020204"/>
                <a:cs typeface="Arial" panose="020B0604020202020204"/>
              </a:rPr>
              <a:t>amplifiers</a:t>
            </a:r>
            <a:r>
              <a:rPr sz="1100" spc="-20" dirty="0">
                <a:solidFill>
                  <a:srgbClr val="005725"/>
                </a:solidFill>
                <a:latin typeface="Arial" panose="020B0604020202020204"/>
                <a:cs typeface="Arial" panose="020B0604020202020204"/>
              </a:rPr>
              <a:t> </a:t>
            </a:r>
            <a:r>
              <a:rPr sz="1100" dirty="0">
                <a:solidFill>
                  <a:srgbClr val="005725"/>
                </a:solidFill>
                <a:latin typeface="Arial" panose="020B0604020202020204"/>
                <a:cs typeface="Arial" panose="020B0604020202020204"/>
              </a:rPr>
              <a:t>in</a:t>
            </a:r>
            <a:r>
              <a:rPr sz="1100" spc="-15" dirty="0">
                <a:solidFill>
                  <a:srgbClr val="005725"/>
                </a:solidFill>
                <a:latin typeface="Arial" panose="020B0604020202020204"/>
                <a:cs typeface="Arial" panose="020B0604020202020204"/>
              </a:rPr>
              <a:t> </a:t>
            </a:r>
            <a:r>
              <a:rPr sz="1100" spc="-10" dirty="0">
                <a:solidFill>
                  <a:srgbClr val="005725"/>
                </a:solidFill>
                <a:latin typeface="Arial" panose="020B0604020202020204"/>
                <a:cs typeface="Arial" panose="020B0604020202020204"/>
              </a:rPr>
              <a:t>optical measurements,</a:t>
            </a:r>
            <a:r>
              <a:rPr sz="1100" spc="-10" dirty="0">
                <a:solidFill>
                  <a:srgbClr val="005725"/>
                </a:solidFill>
                <a:latin typeface="Noto Sans CJK HK"/>
                <a:cs typeface="Noto Sans CJK HK"/>
              </a:rPr>
              <a:t>”</a:t>
            </a:r>
            <a:r>
              <a:rPr sz="1100" spc="-10" dirty="0">
                <a:solidFill>
                  <a:srgbClr val="005725"/>
                </a:solidFill>
                <a:latin typeface="Arial" panose="020B0604020202020204"/>
                <a:cs typeface="Arial" panose="020B0604020202020204"/>
              </a:rPr>
              <a:t>Opt. </a:t>
            </a:r>
            <a:r>
              <a:rPr sz="1100" dirty="0">
                <a:solidFill>
                  <a:srgbClr val="005725"/>
                </a:solidFill>
                <a:latin typeface="Arial" panose="020B0604020202020204"/>
                <a:cs typeface="Arial" panose="020B0604020202020204"/>
              </a:rPr>
              <a:t>Eng.</a:t>
            </a:r>
            <a:r>
              <a:rPr sz="1100" spc="-5" dirty="0">
                <a:solidFill>
                  <a:srgbClr val="005725"/>
                </a:solidFill>
                <a:latin typeface="Arial" panose="020B0604020202020204"/>
                <a:cs typeface="Arial" panose="020B0604020202020204"/>
              </a:rPr>
              <a:t> </a:t>
            </a:r>
            <a:r>
              <a:rPr sz="1100" dirty="0">
                <a:solidFill>
                  <a:srgbClr val="005725"/>
                </a:solidFill>
                <a:latin typeface="Arial" panose="020B0604020202020204"/>
                <a:cs typeface="Arial" panose="020B0604020202020204"/>
              </a:rPr>
              <a:t>56(3),</a:t>
            </a:r>
            <a:r>
              <a:rPr sz="1100" spc="-5" dirty="0">
                <a:solidFill>
                  <a:srgbClr val="005725"/>
                </a:solidFill>
                <a:latin typeface="Arial" panose="020B0604020202020204"/>
                <a:cs typeface="Arial" panose="020B0604020202020204"/>
              </a:rPr>
              <a:t> </a:t>
            </a:r>
            <a:r>
              <a:rPr sz="1100" spc="-20" dirty="0">
                <a:solidFill>
                  <a:srgbClr val="005725"/>
                </a:solidFill>
                <a:latin typeface="Arial" panose="020B0604020202020204"/>
                <a:cs typeface="Arial" panose="020B0604020202020204"/>
              </a:rPr>
              <a:t>031211</a:t>
            </a:r>
            <a:r>
              <a:rPr sz="1100" spc="-5" dirty="0">
                <a:solidFill>
                  <a:srgbClr val="005725"/>
                </a:solidFill>
                <a:latin typeface="Arial" panose="020B0604020202020204"/>
                <a:cs typeface="Arial" panose="020B0604020202020204"/>
              </a:rPr>
              <a:t> </a:t>
            </a:r>
            <a:r>
              <a:rPr sz="1100" spc="-10" dirty="0">
                <a:solidFill>
                  <a:srgbClr val="005725"/>
                </a:solidFill>
                <a:latin typeface="Arial" panose="020B0604020202020204"/>
                <a:cs typeface="Arial" panose="020B0604020202020204"/>
              </a:rPr>
              <a:t>(2017).</a:t>
            </a:r>
            <a:endParaRPr sz="1100">
              <a:latin typeface="Arial" panose="020B0604020202020204"/>
              <a:cs typeface="Arial" panose="020B0604020202020204"/>
            </a:endParaRPr>
          </a:p>
          <a:p>
            <a:pPr marL="12700" marR="5080">
              <a:lnSpc>
                <a:spcPct val="103000"/>
              </a:lnSpc>
              <a:spcBef>
                <a:spcPts val="610"/>
              </a:spcBef>
            </a:pPr>
            <a:r>
              <a:rPr sz="1100" spc="-20" dirty="0">
                <a:solidFill>
                  <a:srgbClr val="005725"/>
                </a:solidFill>
                <a:latin typeface="Noto Sans CJK HK"/>
                <a:cs typeface="Noto Sans CJK HK"/>
              </a:rPr>
              <a:t>郭忠凯</a:t>
            </a:r>
            <a:r>
              <a:rPr sz="1100" dirty="0">
                <a:solidFill>
                  <a:srgbClr val="005725"/>
                </a:solidFill>
                <a:latin typeface="Arial" panose="020B0604020202020204"/>
                <a:cs typeface="Arial" panose="020B0604020202020204"/>
              </a:rPr>
              <a:t>, </a:t>
            </a:r>
            <a:r>
              <a:rPr sz="1100" spc="-20" dirty="0">
                <a:solidFill>
                  <a:srgbClr val="005725"/>
                </a:solidFill>
                <a:latin typeface="Noto Sans CJK HK"/>
                <a:cs typeface="Noto Sans CJK HK"/>
              </a:rPr>
              <a:t>李永刚</a:t>
            </a:r>
            <a:r>
              <a:rPr sz="1100" dirty="0">
                <a:solidFill>
                  <a:srgbClr val="005725"/>
                </a:solidFill>
                <a:latin typeface="Arial" panose="020B0604020202020204"/>
                <a:cs typeface="Arial" panose="020B0604020202020204"/>
              </a:rPr>
              <a:t>, </a:t>
            </a:r>
            <a:r>
              <a:rPr sz="1100" spc="-20" dirty="0">
                <a:solidFill>
                  <a:srgbClr val="005725"/>
                </a:solidFill>
                <a:latin typeface="Noto Sans CJK HK"/>
                <a:cs typeface="Noto Sans CJK HK"/>
              </a:rPr>
              <a:t>于博丞</a:t>
            </a:r>
            <a:r>
              <a:rPr sz="1100" dirty="0">
                <a:solidFill>
                  <a:srgbClr val="005725"/>
                </a:solidFill>
                <a:latin typeface="Arial" panose="020B0604020202020204"/>
                <a:cs typeface="Arial" panose="020B0604020202020204"/>
              </a:rPr>
              <a:t>, </a:t>
            </a:r>
            <a:r>
              <a:rPr sz="1100" spc="-20" dirty="0">
                <a:solidFill>
                  <a:srgbClr val="005725"/>
                </a:solidFill>
                <a:latin typeface="Noto Sans CJK HK"/>
                <a:cs typeface="Noto Sans CJK HK"/>
              </a:rPr>
              <a:t>周世超</a:t>
            </a:r>
            <a:r>
              <a:rPr sz="1100" dirty="0">
                <a:solidFill>
                  <a:srgbClr val="005725"/>
                </a:solidFill>
                <a:latin typeface="Arial" panose="020B0604020202020204"/>
                <a:cs typeface="Arial" panose="020B0604020202020204"/>
              </a:rPr>
              <a:t>, </a:t>
            </a:r>
            <a:r>
              <a:rPr sz="1100" spc="-20" dirty="0">
                <a:solidFill>
                  <a:srgbClr val="005725"/>
                </a:solidFill>
                <a:latin typeface="Noto Sans CJK HK"/>
                <a:cs typeface="Noto Sans CJK HK"/>
              </a:rPr>
              <a:t>孟庆宇</a:t>
            </a:r>
            <a:r>
              <a:rPr sz="1100" dirty="0">
                <a:solidFill>
                  <a:srgbClr val="005725"/>
                </a:solidFill>
                <a:latin typeface="Arial" panose="020B0604020202020204"/>
                <a:cs typeface="Arial" panose="020B0604020202020204"/>
              </a:rPr>
              <a:t>, </a:t>
            </a:r>
            <a:r>
              <a:rPr sz="1100" spc="-20" dirty="0">
                <a:solidFill>
                  <a:srgbClr val="005725"/>
                </a:solidFill>
                <a:latin typeface="Noto Sans CJK HK"/>
                <a:cs typeface="Noto Sans CJK HK"/>
              </a:rPr>
              <a:t>陆鑫鑫</a:t>
            </a:r>
            <a:r>
              <a:rPr sz="1100" dirty="0">
                <a:solidFill>
                  <a:srgbClr val="005725"/>
                </a:solidFill>
                <a:latin typeface="Arial" panose="020B0604020202020204"/>
                <a:cs typeface="Arial" panose="020B0604020202020204"/>
              </a:rPr>
              <a:t>, </a:t>
            </a:r>
            <a:r>
              <a:rPr sz="1100" spc="-20" dirty="0">
                <a:solidFill>
                  <a:srgbClr val="005725"/>
                </a:solidFill>
                <a:latin typeface="Noto Sans CJK HK"/>
                <a:cs typeface="Noto Sans CJK HK"/>
              </a:rPr>
              <a:t>黄一帆</a:t>
            </a:r>
            <a:r>
              <a:rPr sz="1100" dirty="0">
                <a:solidFill>
                  <a:srgbClr val="005725"/>
                </a:solidFill>
                <a:latin typeface="Arial" panose="020B0604020202020204"/>
                <a:cs typeface="Arial" panose="020B0604020202020204"/>
              </a:rPr>
              <a:t>, </a:t>
            </a:r>
            <a:r>
              <a:rPr sz="1100" spc="-50" dirty="0">
                <a:solidFill>
                  <a:srgbClr val="005725"/>
                </a:solidFill>
                <a:latin typeface="Noto Sans CJK HK"/>
                <a:cs typeface="Noto Sans CJK HK"/>
              </a:rPr>
              <a:t>刘</a:t>
            </a:r>
            <a:r>
              <a:rPr sz="1100" spc="-20" dirty="0">
                <a:solidFill>
                  <a:srgbClr val="005725"/>
                </a:solidFill>
                <a:latin typeface="Noto Sans CJK HK"/>
                <a:cs typeface="Noto Sans CJK HK"/>
              </a:rPr>
              <a:t>贵鹏</a:t>
            </a:r>
            <a:r>
              <a:rPr sz="1100" spc="10" dirty="0">
                <a:solidFill>
                  <a:srgbClr val="005725"/>
                </a:solidFill>
                <a:latin typeface="Arial" panose="020B0604020202020204"/>
                <a:cs typeface="Arial" panose="020B0604020202020204"/>
              </a:rPr>
              <a:t>, </a:t>
            </a:r>
            <a:r>
              <a:rPr sz="1100" spc="-20" dirty="0">
                <a:solidFill>
                  <a:srgbClr val="005725"/>
                </a:solidFill>
                <a:latin typeface="Noto Sans CJK HK"/>
                <a:cs typeface="Noto Sans CJK HK"/>
              </a:rPr>
              <a:t>陆俊</a:t>
            </a:r>
            <a:r>
              <a:rPr sz="1100" spc="10" dirty="0">
                <a:solidFill>
                  <a:srgbClr val="005725"/>
                </a:solidFill>
                <a:latin typeface="Arial" panose="020B0604020202020204"/>
                <a:cs typeface="Arial" panose="020B0604020202020204"/>
              </a:rPr>
              <a:t>. </a:t>
            </a:r>
            <a:r>
              <a:rPr sz="1100" spc="-15" dirty="0">
                <a:solidFill>
                  <a:srgbClr val="005725"/>
                </a:solidFill>
                <a:latin typeface="Noto Sans CJK HK"/>
                <a:cs typeface="Noto Sans CJK HK"/>
              </a:rPr>
              <a:t>锁相放大器的研究进展 </a:t>
            </a:r>
            <a:r>
              <a:rPr sz="1100" dirty="0">
                <a:solidFill>
                  <a:srgbClr val="005725"/>
                </a:solidFill>
                <a:latin typeface="Arial" panose="020B0604020202020204"/>
                <a:cs typeface="Arial" panose="020B0604020202020204"/>
              </a:rPr>
              <a:t>[J].</a:t>
            </a:r>
            <a:r>
              <a:rPr sz="1100" spc="25" dirty="0">
                <a:solidFill>
                  <a:srgbClr val="005725"/>
                </a:solidFill>
                <a:latin typeface="Arial" panose="020B0604020202020204"/>
                <a:cs typeface="Arial" panose="020B0604020202020204"/>
              </a:rPr>
              <a:t> </a:t>
            </a:r>
            <a:r>
              <a:rPr sz="1100" spc="-20" dirty="0">
                <a:solidFill>
                  <a:srgbClr val="005725"/>
                </a:solidFill>
                <a:latin typeface="Noto Sans CJK HK"/>
                <a:cs typeface="Noto Sans CJK HK"/>
              </a:rPr>
              <a:t>物理学报</a:t>
            </a:r>
            <a:r>
              <a:rPr sz="1100" spc="10" dirty="0">
                <a:solidFill>
                  <a:srgbClr val="005725"/>
                </a:solidFill>
                <a:latin typeface="Arial" panose="020B0604020202020204"/>
                <a:cs typeface="Arial" panose="020B0604020202020204"/>
              </a:rPr>
              <a:t>, </a:t>
            </a:r>
            <a:r>
              <a:rPr sz="1100" spc="-20" dirty="0">
                <a:solidFill>
                  <a:srgbClr val="005725"/>
                </a:solidFill>
                <a:latin typeface="Arial" panose="020B0604020202020204"/>
                <a:cs typeface="Arial" panose="020B0604020202020204"/>
              </a:rPr>
              <a:t>2023, </a:t>
            </a:r>
            <a:r>
              <a:rPr sz="1100" dirty="0">
                <a:solidFill>
                  <a:srgbClr val="005725"/>
                </a:solidFill>
                <a:latin typeface="Arial" panose="020B0604020202020204"/>
                <a:cs typeface="Arial" panose="020B0604020202020204"/>
              </a:rPr>
              <a:t>72(22):</a:t>
            </a:r>
            <a:r>
              <a:rPr sz="1100" spc="105" dirty="0">
                <a:solidFill>
                  <a:srgbClr val="005725"/>
                </a:solidFill>
                <a:latin typeface="Arial" panose="020B0604020202020204"/>
                <a:cs typeface="Arial" panose="020B0604020202020204"/>
              </a:rPr>
              <a:t> </a:t>
            </a:r>
            <a:r>
              <a:rPr sz="1100" spc="-10" dirty="0">
                <a:solidFill>
                  <a:srgbClr val="005725"/>
                </a:solidFill>
                <a:latin typeface="Arial" panose="020B0604020202020204"/>
                <a:cs typeface="Arial" panose="020B0604020202020204"/>
              </a:rPr>
              <a:t>224206-1-224206-</a:t>
            </a:r>
            <a:r>
              <a:rPr sz="1100" dirty="0">
                <a:solidFill>
                  <a:srgbClr val="005725"/>
                </a:solidFill>
                <a:latin typeface="Arial" panose="020B0604020202020204"/>
                <a:cs typeface="Arial" panose="020B0604020202020204"/>
              </a:rPr>
              <a:t>19. </a:t>
            </a:r>
            <a:r>
              <a:rPr sz="1100" spc="-20" dirty="0">
                <a:solidFill>
                  <a:srgbClr val="005725"/>
                </a:solidFill>
                <a:latin typeface="Arial" panose="020B0604020202020204"/>
                <a:cs typeface="Arial" panose="020B0604020202020204"/>
              </a:rPr>
              <a:t>doi:</a:t>
            </a:r>
            <a:endParaRPr sz="1100">
              <a:latin typeface="Arial" panose="020B0604020202020204"/>
              <a:cs typeface="Arial" panose="020B0604020202020204"/>
            </a:endParaRPr>
          </a:p>
          <a:p>
            <a:pPr marL="12700">
              <a:lnSpc>
                <a:spcPct val="100000"/>
              </a:lnSpc>
              <a:spcBef>
                <a:spcPts val="35"/>
              </a:spcBef>
            </a:pPr>
            <a:r>
              <a:rPr sz="1100" spc="-10" dirty="0">
                <a:solidFill>
                  <a:srgbClr val="005725"/>
                </a:solidFill>
                <a:latin typeface="Arial" panose="020B0604020202020204"/>
                <a:cs typeface="Arial" panose="020B0604020202020204"/>
              </a:rPr>
              <a:t>10.7498/aps.72.20230579</a:t>
            </a:r>
            <a:endParaRPr sz="1100">
              <a:latin typeface="Arial" panose="020B0604020202020204"/>
              <a:cs typeface="Arial" panose="020B0604020202020204"/>
            </a:endParaRPr>
          </a:p>
        </p:txBody>
      </p:sp>
      <p:grpSp>
        <p:nvGrpSpPr>
          <p:cNvPr id="34" name="object 34"/>
          <p:cNvGrpSpPr/>
          <p:nvPr/>
        </p:nvGrpSpPr>
        <p:grpSpPr>
          <a:xfrm>
            <a:off x="395414" y="1623886"/>
            <a:ext cx="106680" cy="144780"/>
            <a:chOff x="395414" y="1623886"/>
            <a:chExt cx="106680" cy="144780"/>
          </a:xfrm>
        </p:grpSpPr>
        <p:pic>
          <p:nvPicPr>
            <p:cNvPr id="35" name="object 35"/>
            <p:cNvPicPr/>
            <p:nvPr/>
          </p:nvPicPr>
          <p:blipFill>
            <a:blip r:embed="rId12" cstate="print"/>
            <a:stretch>
              <a:fillRect/>
            </a:stretch>
          </p:blipFill>
          <p:spPr>
            <a:xfrm>
              <a:off x="397954" y="1626426"/>
              <a:ext cx="101220" cy="139178"/>
            </a:xfrm>
            <a:prstGeom prst="rect">
              <a:avLst/>
            </a:prstGeom>
          </p:spPr>
        </p:pic>
        <p:sp>
          <p:nvSpPr>
            <p:cNvPr id="36" name="object 36"/>
            <p:cNvSpPr/>
            <p:nvPr/>
          </p:nvSpPr>
          <p:spPr>
            <a:xfrm>
              <a:off x="397954" y="1626426"/>
              <a:ext cx="101600" cy="139700"/>
            </a:xfrm>
            <a:custGeom>
              <a:avLst/>
              <a:gdLst/>
              <a:ahLst/>
              <a:cxnLst/>
              <a:rect l="l" t="t" r="r" b="b"/>
              <a:pathLst>
                <a:path w="101600" h="139700">
                  <a:moveTo>
                    <a:pt x="0" y="139178"/>
                  </a:moveTo>
                  <a:lnTo>
                    <a:pt x="101220" y="139178"/>
                  </a:lnTo>
                  <a:lnTo>
                    <a:pt x="101220" y="25305"/>
                  </a:lnTo>
                  <a:lnTo>
                    <a:pt x="75915" y="0"/>
                  </a:lnTo>
                  <a:lnTo>
                    <a:pt x="0" y="0"/>
                  </a:lnTo>
                  <a:lnTo>
                    <a:pt x="0" y="139178"/>
                  </a:lnTo>
                  <a:close/>
                </a:path>
              </a:pathLst>
            </a:custGeom>
            <a:ln w="5080">
              <a:solidFill>
                <a:srgbClr val="000000"/>
              </a:solidFill>
            </a:ln>
          </p:spPr>
          <p:txBody>
            <a:bodyPr wrap="square" lIns="0" tIns="0" rIns="0" bIns="0" rtlCol="0"/>
            <a:lstStyle/>
            <a:p>
              <a:endParaRPr/>
            </a:p>
          </p:txBody>
        </p:sp>
        <p:sp>
          <p:nvSpPr>
            <p:cNvPr id="37" name="object 37"/>
            <p:cNvSpPr/>
            <p:nvPr/>
          </p:nvSpPr>
          <p:spPr>
            <a:xfrm>
              <a:off x="410607" y="1645405"/>
              <a:ext cx="63500" cy="0"/>
            </a:xfrm>
            <a:custGeom>
              <a:avLst/>
              <a:gdLst/>
              <a:ahLst/>
              <a:cxnLst/>
              <a:rect l="l" t="t" r="r" b="b"/>
              <a:pathLst>
                <a:path w="63500">
                  <a:moveTo>
                    <a:pt x="0" y="0"/>
                  </a:moveTo>
                  <a:lnTo>
                    <a:pt x="63262" y="0"/>
                  </a:lnTo>
                </a:path>
              </a:pathLst>
            </a:custGeom>
            <a:ln w="5080">
              <a:solidFill>
                <a:srgbClr val="7F7F7F"/>
              </a:solidFill>
            </a:ln>
          </p:spPr>
          <p:txBody>
            <a:bodyPr wrap="square" lIns="0" tIns="0" rIns="0" bIns="0" rtlCol="0"/>
            <a:lstStyle/>
            <a:p>
              <a:endParaRPr/>
            </a:p>
          </p:txBody>
        </p:sp>
        <p:sp>
          <p:nvSpPr>
            <p:cNvPr id="38" name="object 38"/>
            <p:cNvSpPr/>
            <p:nvPr/>
          </p:nvSpPr>
          <p:spPr>
            <a:xfrm>
              <a:off x="423259" y="1664384"/>
              <a:ext cx="50800" cy="12700"/>
            </a:xfrm>
            <a:custGeom>
              <a:avLst/>
              <a:gdLst/>
              <a:ahLst/>
              <a:cxnLst/>
              <a:rect l="l" t="t" r="r" b="b"/>
              <a:pathLst>
                <a:path w="50800" h="12700">
                  <a:moveTo>
                    <a:pt x="0" y="0"/>
                  </a:moveTo>
                  <a:lnTo>
                    <a:pt x="50610" y="0"/>
                  </a:lnTo>
                </a:path>
                <a:path w="50800" h="12700">
                  <a:moveTo>
                    <a:pt x="0" y="12652"/>
                  </a:moveTo>
                  <a:lnTo>
                    <a:pt x="50610" y="12652"/>
                  </a:lnTo>
                </a:path>
              </a:pathLst>
            </a:custGeom>
            <a:ln w="5080">
              <a:solidFill>
                <a:srgbClr val="999999"/>
              </a:solidFill>
            </a:ln>
          </p:spPr>
          <p:txBody>
            <a:bodyPr wrap="square" lIns="0" tIns="0" rIns="0" bIns="0" rtlCol="0"/>
            <a:lstStyle/>
            <a:p>
              <a:endParaRPr/>
            </a:p>
          </p:txBody>
        </p:sp>
        <p:sp>
          <p:nvSpPr>
            <p:cNvPr id="39" name="object 39"/>
            <p:cNvSpPr/>
            <p:nvPr/>
          </p:nvSpPr>
          <p:spPr>
            <a:xfrm>
              <a:off x="410607" y="1696016"/>
              <a:ext cx="31750" cy="50800"/>
            </a:xfrm>
            <a:custGeom>
              <a:avLst/>
              <a:gdLst/>
              <a:ahLst/>
              <a:cxnLst/>
              <a:rect l="l" t="t" r="r" b="b"/>
              <a:pathLst>
                <a:path w="31750" h="50800">
                  <a:moveTo>
                    <a:pt x="0" y="0"/>
                  </a:moveTo>
                  <a:lnTo>
                    <a:pt x="31631" y="0"/>
                  </a:lnTo>
                </a:path>
                <a:path w="31750" h="50800">
                  <a:moveTo>
                    <a:pt x="0" y="12652"/>
                  </a:moveTo>
                  <a:lnTo>
                    <a:pt x="31631" y="12652"/>
                  </a:lnTo>
                </a:path>
                <a:path w="31750" h="50800">
                  <a:moveTo>
                    <a:pt x="0" y="25305"/>
                  </a:moveTo>
                  <a:lnTo>
                    <a:pt x="31631" y="25305"/>
                  </a:lnTo>
                </a:path>
                <a:path w="31750" h="50800">
                  <a:moveTo>
                    <a:pt x="0" y="37957"/>
                  </a:moveTo>
                  <a:lnTo>
                    <a:pt x="31631" y="37957"/>
                  </a:lnTo>
                </a:path>
                <a:path w="31750" h="50800">
                  <a:moveTo>
                    <a:pt x="0" y="50610"/>
                  </a:moveTo>
                  <a:lnTo>
                    <a:pt x="31631" y="50610"/>
                  </a:lnTo>
                </a:path>
              </a:pathLst>
            </a:custGeom>
            <a:ln w="5080">
              <a:solidFill>
                <a:srgbClr val="B2B2B2"/>
              </a:solidFill>
            </a:ln>
          </p:spPr>
          <p:txBody>
            <a:bodyPr wrap="square" lIns="0" tIns="0" rIns="0" bIns="0" rtlCol="0"/>
            <a:lstStyle/>
            <a:p>
              <a:endParaRPr/>
            </a:p>
          </p:txBody>
        </p:sp>
        <p:pic>
          <p:nvPicPr>
            <p:cNvPr id="40" name="object 40"/>
            <p:cNvPicPr/>
            <p:nvPr/>
          </p:nvPicPr>
          <p:blipFill>
            <a:blip r:embed="rId14" cstate="print"/>
            <a:stretch>
              <a:fillRect/>
            </a:stretch>
          </p:blipFill>
          <p:spPr>
            <a:xfrm>
              <a:off x="454890" y="1692851"/>
              <a:ext cx="31635" cy="44284"/>
            </a:xfrm>
            <a:prstGeom prst="rect">
              <a:avLst/>
            </a:prstGeom>
          </p:spPr>
        </p:pic>
        <p:sp>
          <p:nvSpPr>
            <p:cNvPr id="41" name="object 41"/>
            <p:cNvSpPr/>
            <p:nvPr/>
          </p:nvSpPr>
          <p:spPr>
            <a:xfrm>
              <a:off x="454890" y="1746626"/>
              <a:ext cx="31750" cy="0"/>
            </a:xfrm>
            <a:custGeom>
              <a:avLst/>
              <a:gdLst/>
              <a:ahLst/>
              <a:cxnLst/>
              <a:rect l="l" t="t" r="r" b="b"/>
              <a:pathLst>
                <a:path w="31750">
                  <a:moveTo>
                    <a:pt x="0" y="0"/>
                  </a:moveTo>
                  <a:lnTo>
                    <a:pt x="31631" y="0"/>
                  </a:lnTo>
                </a:path>
              </a:pathLst>
            </a:custGeom>
            <a:ln w="5080">
              <a:solidFill>
                <a:srgbClr val="B2B2B2"/>
              </a:solidFill>
            </a:ln>
          </p:spPr>
          <p:txBody>
            <a:bodyPr wrap="square" lIns="0" tIns="0" rIns="0" bIns="0" rtlCol="0"/>
            <a:lstStyle/>
            <a:p>
              <a:endParaRPr/>
            </a:p>
          </p:txBody>
        </p:sp>
        <p:sp>
          <p:nvSpPr>
            <p:cNvPr id="42" name="object 42"/>
            <p:cNvSpPr/>
            <p:nvPr/>
          </p:nvSpPr>
          <p:spPr>
            <a:xfrm>
              <a:off x="473869" y="1626426"/>
              <a:ext cx="25400" cy="25400"/>
            </a:xfrm>
            <a:custGeom>
              <a:avLst/>
              <a:gdLst/>
              <a:ahLst/>
              <a:cxnLst/>
              <a:rect l="l" t="t" r="r" b="b"/>
              <a:pathLst>
                <a:path w="25400" h="25400">
                  <a:moveTo>
                    <a:pt x="25305" y="25305"/>
                  </a:moveTo>
                  <a:lnTo>
                    <a:pt x="0" y="25305"/>
                  </a:lnTo>
                  <a:lnTo>
                    <a:pt x="0" y="0"/>
                  </a:lnTo>
                </a:path>
              </a:pathLst>
            </a:custGeom>
            <a:ln w="5080">
              <a:solidFill>
                <a:srgbClr val="000000"/>
              </a:solidFill>
            </a:ln>
          </p:spPr>
          <p:txBody>
            <a:bodyPr wrap="square" lIns="0" tIns="0" rIns="0" bIns="0" rtlCol="0"/>
            <a:lstStyle/>
            <a:p>
              <a:endParaRPr/>
            </a:p>
          </p:txBody>
        </p:sp>
      </p:grpSp>
      <p:grpSp>
        <p:nvGrpSpPr>
          <p:cNvPr id="43" name="object 43"/>
          <p:cNvGrpSpPr/>
          <p:nvPr/>
        </p:nvGrpSpPr>
        <p:grpSpPr>
          <a:xfrm>
            <a:off x="395414" y="2045590"/>
            <a:ext cx="106680" cy="144780"/>
            <a:chOff x="395414" y="2045590"/>
            <a:chExt cx="106680" cy="144780"/>
          </a:xfrm>
        </p:grpSpPr>
        <p:pic>
          <p:nvPicPr>
            <p:cNvPr id="44" name="object 44"/>
            <p:cNvPicPr/>
            <p:nvPr/>
          </p:nvPicPr>
          <p:blipFill>
            <a:blip r:embed="rId15" cstate="print"/>
            <a:stretch>
              <a:fillRect/>
            </a:stretch>
          </p:blipFill>
          <p:spPr>
            <a:xfrm>
              <a:off x="397954" y="2048130"/>
              <a:ext cx="101220" cy="139178"/>
            </a:xfrm>
            <a:prstGeom prst="rect">
              <a:avLst/>
            </a:prstGeom>
          </p:spPr>
        </p:pic>
        <p:sp>
          <p:nvSpPr>
            <p:cNvPr id="45" name="object 45"/>
            <p:cNvSpPr/>
            <p:nvPr/>
          </p:nvSpPr>
          <p:spPr>
            <a:xfrm>
              <a:off x="397954" y="2048130"/>
              <a:ext cx="101600" cy="139700"/>
            </a:xfrm>
            <a:custGeom>
              <a:avLst/>
              <a:gdLst/>
              <a:ahLst/>
              <a:cxnLst/>
              <a:rect l="l" t="t" r="r" b="b"/>
              <a:pathLst>
                <a:path w="101600" h="139700">
                  <a:moveTo>
                    <a:pt x="0" y="139178"/>
                  </a:moveTo>
                  <a:lnTo>
                    <a:pt x="101220" y="139178"/>
                  </a:lnTo>
                  <a:lnTo>
                    <a:pt x="101220" y="25305"/>
                  </a:lnTo>
                  <a:lnTo>
                    <a:pt x="75915" y="0"/>
                  </a:lnTo>
                  <a:lnTo>
                    <a:pt x="0" y="0"/>
                  </a:lnTo>
                  <a:lnTo>
                    <a:pt x="0" y="139178"/>
                  </a:lnTo>
                  <a:close/>
                </a:path>
              </a:pathLst>
            </a:custGeom>
            <a:ln w="5080">
              <a:solidFill>
                <a:srgbClr val="000000"/>
              </a:solidFill>
            </a:ln>
          </p:spPr>
          <p:txBody>
            <a:bodyPr wrap="square" lIns="0" tIns="0" rIns="0" bIns="0" rtlCol="0"/>
            <a:lstStyle/>
            <a:p>
              <a:endParaRPr/>
            </a:p>
          </p:txBody>
        </p:sp>
        <p:sp>
          <p:nvSpPr>
            <p:cNvPr id="46" name="object 46"/>
            <p:cNvSpPr/>
            <p:nvPr/>
          </p:nvSpPr>
          <p:spPr>
            <a:xfrm>
              <a:off x="410607" y="2067109"/>
              <a:ext cx="63500" cy="0"/>
            </a:xfrm>
            <a:custGeom>
              <a:avLst/>
              <a:gdLst/>
              <a:ahLst/>
              <a:cxnLst/>
              <a:rect l="l" t="t" r="r" b="b"/>
              <a:pathLst>
                <a:path w="63500">
                  <a:moveTo>
                    <a:pt x="0" y="0"/>
                  </a:moveTo>
                  <a:lnTo>
                    <a:pt x="63262" y="0"/>
                  </a:lnTo>
                </a:path>
              </a:pathLst>
            </a:custGeom>
            <a:ln w="5080">
              <a:solidFill>
                <a:srgbClr val="7F7F7F"/>
              </a:solidFill>
            </a:ln>
          </p:spPr>
          <p:txBody>
            <a:bodyPr wrap="square" lIns="0" tIns="0" rIns="0" bIns="0" rtlCol="0"/>
            <a:lstStyle/>
            <a:p>
              <a:endParaRPr/>
            </a:p>
          </p:txBody>
        </p:sp>
        <p:sp>
          <p:nvSpPr>
            <p:cNvPr id="47" name="object 47"/>
            <p:cNvSpPr/>
            <p:nvPr/>
          </p:nvSpPr>
          <p:spPr>
            <a:xfrm>
              <a:off x="423259" y="2086088"/>
              <a:ext cx="50800" cy="12700"/>
            </a:xfrm>
            <a:custGeom>
              <a:avLst/>
              <a:gdLst/>
              <a:ahLst/>
              <a:cxnLst/>
              <a:rect l="l" t="t" r="r" b="b"/>
              <a:pathLst>
                <a:path w="50800" h="12700">
                  <a:moveTo>
                    <a:pt x="0" y="0"/>
                  </a:moveTo>
                  <a:lnTo>
                    <a:pt x="50610" y="0"/>
                  </a:lnTo>
                </a:path>
                <a:path w="50800" h="12700">
                  <a:moveTo>
                    <a:pt x="0" y="12652"/>
                  </a:moveTo>
                  <a:lnTo>
                    <a:pt x="50610" y="12652"/>
                  </a:lnTo>
                </a:path>
              </a:pathLst>
            </a:custGeom>
            <a:ln w="5080">
              <a:solidFill>
                <a:srgbClr val="999999"/>
              </a:solidFill>
            </a:ln>
          </p:spPr>
          <p:txBody>
            <a:bodyPr wrap="square" lIns="0" tIns="0" rIns="0" bIns="0" rtlCol="0"/>
            <a:lstStyle/>
            <a:p>
              <a:endParaRPr/>
            </a:p>
          </p:txBody>
        </p:sp>
        <p:sp>
          <p:nvSpPr>
            <p:cNvPr id="48" name="object 48"/>
            <p:cNvSpPr/>
            <p:nvPr/>
          </p:nvSpPr>
          <p:spPr>
            <a:xfrm>
              <a:off x="410607" y="2117719"/>
              <a:ext cx="31750" cy="50800"/>
            </a:xfrm>
            <a:custGeom>
              <a:avLst/>
              <a:gdLst/>
              <a:ahLst/>
              <a:cxnLst/>
              <a:rect l="l" t="t" r="r" b="b"/>
              <a:pathLst>
                <a:path w="31750" h="50800">
                  <a:moveTo>
                    <a:pt x="0" y="0"/>
                  </a:moveTo>
                  <a:lnTo>
                    <a:pt x="31631" y="0"/>
                  </a:lnTo>
                </a:path>
                <a:path w="31750" h="50800">
                  <a:moveTo>
                    <a:pt x="0" y="12652"/>
                  </a:moveTo>
                  <a:lnTo>
                    <a:pt x="31631" y="12652"/>
                  </a:lnTo>
                </a:path>
                <a:path w="31750" h="50800">
                  <a:moveTo>
                    <a:pt x="0" y="25305"/>
                  </a:moveTo>
                  <a:lnTo>
                    <a:pt x="31631" y="25305"/>
                  </a:lnTo>
                </a:path>
                <a:path w="31750" h="50800">
                  <a:moveTo>
                    <a:pt x="0" y="37957"/>
                  </a:moveTo>
                  <a:lnTo>
                    <a:pt x="31631" y="37957"/>
                  </a:lnTo>
                </a:path>
                <a:path w="31750" h="50800">
                  <a:moveTo>
                    <a:pt x="0" y="50610"/>
                  </a:moveTo>
                  <a:lnTo>
                    <a:pt x="31631" y="50610"/>
                  </a:lnTo>
                </a:path>
              </a:pathLst>
            </a:custGeom>
            <a:ln w="5080">
              <a:solidFill>
                <a:srgbClr val="B2B2B2"/>
              </a:solidFill>
            </a:ln>
          </p:spPr>
          <p:txBody>
            <a:bodyPr wrap="square" lIns="0" tIns="0" rIns="0" bIns="0" rtlCol="0"/>
            <a:lstStyle/>
            <a:p>
              <a:endParaRPr/>
            </a:p>
          </p:txBody>
        </p:sp>
        <p:pic>
          <p:nvPicPr>
            <p:cNvPr id="49" name="object 49"/>
            <p:cNvPicPr/>
            <p:nvPr/>
          </p:nvPicPr>
          <p:blipFill>
            <a:blip r:embed="rId16" cstate="print"/>
            <a:stretch>
              <a:fillRect/>
            </a:stretch>
          </p:blipFill>
          <p:spPr>
            <a:xfrm>
              <a:off x="454890" y="2114555"/>
              <a:ext cx="31635" cy="44284"/>
            </a:xfrm>
            <a:prstGeom prst="rect">
              <a:avLst/>
            </a:prstGeom>
          </p:spPr>
        </p:pic>
        <p:sp>
          <p:nvSpPr>
            <p:cNvPr id="50" name="object 50"/>
            <p:cNvSpPr/>
            <p:nvPr/>
          </p:nvSpPr>
          <p:spPr>
            <a:xfrm>
              <a:off x="454890" y="2168329"/>
              <a:ext cx="31750" cy="0"/>
            </a:xfrm>
            <a:custGeom>
              <a:avLst/>
              <a:gdLst/>
              <a:ahLst/>
              <a:cxnLst/>
              <a:rect l="l" t="t" r="r" b="b"/>
              <a:pathLst>
                <a:path w="31750">
                  <a:moveTo>
                    <a:pt x="0" y="0"/>
                  </a:moveTo>
                  <a:lnTo>
                    <a:pt x="31631" y="0"/>
                  </a:lnTo>
                </a:path>
              </a:pathLst>
            </a:custGeom>
            <a:ln w="5080">
              <a:solidFill>
                <a:srgbClr val="B2B2B2"/>
              </a:solidFill>
            </a:ln>
          </p:spPr>
          <p:txBody>
            <a:bodyPr wrap="square" lIns="0" tIns="0" rIns="0" bIns="0" rtlCol="0"/>
            <a:lstStyle/>
            <a:p>
              <a:endParaRPr/>
            </a:p>
          </p:txBody>
        </p:sp>
        <p:sp>
          <p:nvSpPr>
            <p:cNvPr id="51" name="object 51"/>
            <p:cNvSpPr/>
            <p:nvPr/>
          </p:nvSpPr>
          <p:spPr>
            <a:xfrm>
              <a:off x="473869" y="2048130"/>
              <a:ext cx="25400" cy="25400"/>
            </a:xfrm>
            <a:custGeom>
              <a:avLst/>
              <a:gdLst/>
              <a:ahLst/>
              <a:cxnLst/>
              <a:rect l="l" t="t" r="r" b="b"/>
              <a:pathLst>
                <a:path w="25400" h="25400">
                  <a:moveTo>
                    <a:pt x="25305" y="25305"/>
                  </a:moveTo>
                  <a:lnTo>
                    <a:pt x="0" y="25305"/>
                  </a:lnTo>
                  <a:lnTo>
                    <a:pt x="0" y="0"/>
                  </a:lnTo>
                </a:path>
              </a:pathLst>
            </a:custGeom>
            <a:ln w="5080">
              <a:solidFill>
                <a:srgbClr val="000000"/>
              </a:solidFill>
            </a:ln>
          </p:spPr>
          <p:txBody>
            <a:bodyPr wrap="square" lIns="0" tIns="0" rIns="0" bIns="0" rtlCol="0"/>
            <a:lstStyle/>
            <a:p>
              <a:endParaRPr/>
            </a:p>
          </p:txBody>
        </p:sp>
      </p:grpSp>
      <p:grpSp>
        <p:nvGrpSpPr>
          <p:cNvPr id="52" name="object 52"/>
          <p:cNvGrpSpPr/>
          <p:nvPr/>
        </p:nvGrpSpPr>
        <p:grpSpPr>
          <a:xfrm>
            <a:off x="0" y="3328111"/>
            <a:ext cx="4608195" cy="128270"/>
            <a:chOff x="0" y="3328111"/>
            <a:chExt cx="4608195" cy="128270"/>
          </a:xfrm>
        </p:grpSpPr>
        <p:sp>
          <p:nvSpPr>
            <p:cNvPr id="53" name="object 53"/>
            <p:cNvSpPr/>
            <p:nvPr/>
          </p:nvSpPr>
          <p:spPr>
            <a:xfrm>
              <a:off x="0" y="3328111"/>
              <a:ext cx="2304415" cy="128270"/>
            </a:xfrm>
            <a:custGeom>
              <a:avLst/>
              <a:gdLst/>
              <a:ahLst/>
              <a:cxnLst/>
              <a:rect l="l" t="t" r="r" b="b"/>
              <a:pathLst>
                <a:path w="2304415" h="128270">
                  <a:moveTo>
                    <a:pt x="2304008" y="0"/>
                  </a:moveTo>
                  <a:lnTo>
                    <a:pt x="1152004" y="0"/>
                  </a:lnTo>
                  <a:lnTo>
                    <a:pt x="0" y="0"/>
                  </a:lnTo>
                  <a:lnTo>
                    <a:pt x="0" y="127939"/>
                  </a:lnTo>
                  <a:lnTo>
                    <a:pt x="1152004" y="127939"/>
                  </a:lnTo>
                  <a:lnTo>
                    <a:pt x="2304008" y="127939"/>
                  </a:lnTo>
                  <a:lnTo>
                    <a:pt x="2304008" y="0"/>
                  </a:lnTo>
                  <a:close/>
                </a:path>
              </a:pathLst>
            </a:custGeom>
            <a:solidFill>
              <a:srgbClr val="000000"/>
            </a:solidFill>
          </p:spPr>
          <p:txBody>
            <a:bodyPr wrap="square" lIns="0" tIns="0" rIns="0" bIns="0" rtlCol="0"/>
            <a:lstStyle/>
            <a:p>
              <a:endParaRPr/>
            </a:p>
          </p:txBody>
        </p:sp>
        <p:sp>
          <p:nvSpPr>
            <p:cNvPr id="54" name="object 54"/>
            <p:cNvSpPr/>
            <p:nvPr/>
          </p:nvSpPr>
          <p:spPr>
            <a:xfrm>
              <a:off x="2303995" y="3328111"/>
              <a:ext cx="2304415" cy="128270"/>
            </a:xfrm>
            <a:custGeom>
              <a:avLst/>
              <a:gdLst/>
              <a:ahLst/>
              <a:cxnLst/>
              <a:rect l="l" t="t" r="r" b="b"/>
              <a:pathLst>
                <a:path w="2304415" h="128270">
                  <a:moveTo>
                    <a:pt x="2303996" y="0"/>
                  </a:moveTo>
                  <a:lnTo>
                    <a:pt x="1920024" y="0"/>
                  </a:lnTo>
                  <a:lnTo>
                    <a:pt x="0" y="0"/>
                  </a:lnTo>
                  <a:lnTo>
                    <a:pt x="0" y="127939"/>
                  </a:lnTo>
                  <a:lnTo>
                    <a:pt x="1920024" y="127939"/>
                  </a:lnTo>
                  <a:lnTo>
                    <a:pt x="2303996" y="127939"/>
                  </a:lnTo>
                  <a:lnTo>
                    <a:pt x="2303996" y="0"/>
                  </a:lnTo>
                  <a:close/>
                </a:path>
              </a:pathLst>
            </a:custGeom>
            <a:solidFill>
              <a:srgbClr val="005725"/>
            </a:solidFill>
          </p:spPr>
          <p:txBody>
            <a:bodyPr wrap="square" lIns="0" tIns="0" rIns="0" bIns="0" rtlCol="0"/>
            <a:lstStyle/>
            <a:p>
              <a:endParaRPr/>
            </a:p>
          </p:txBody>
        </p:sp>
      </p:grpSp>
      <p:sp>
        <p:nvSpPr>
          <p:cNvPr id="55" name="object 55"/>
          <p:cNvSpPr txBox="1">
            <a:spLocks noGrp="1"/>
          </p:cNvSpPr>
          <p:nvPr>
            <p:ph type="dt" sz="half" idx="6"/>
          </p:nvPr>
        </p:nvSpPr>
        <p:spPr>
          <a:prstGeom prst="rect">
            <a:avLst/>
          </a:prstGeom>
        </p:spPr>
        <p:txBody>
          <a:bodyPr vert="horz" wrap="square" lIns="0" tIns="10795" rIns="0" bIns="0" rtlCol="0">
            <a:spAutoFit/>
          </a:bodyPr>
          <a:lstStyle/>
          <a:p>
            <a:pPr marL="12700">
              <a:lnSpc>
                <a:spcPct val="100000"/>
              </a:lnSpc>
              <a:spcBef>
                <a:spcPts val="85"/>
              </a:spcBef>
            </a:pPr>
            <a:r>
              <a:rPr spc="25" dirty="0"/>
              <a:t>设计性实验  结题答辩</a:t>
            </a:r>
          </a:p>
        </p:txBody>
      </p:sp>
      <p:sp>
        <p:nvSpPr>
          <p:cNvPr id="56" name="object 56"/>
          <p:cNvSpPr txBox="1">
            <a:spLocks noGrp="1"/>
          </p:cNvSpPr>
          <p:nvPr>
            <p:ph type="ftr" sz="quarter" idx="5"/>
          </p:nvPr>
        </p:nvSpPr>
        <p:spPr>
          <a:prstGeom prst="rect">
            <a:avLst/>
          </a:prstGeom>
        </p:spPr>
        <p:txBody>
          <a:bodyPr vert="horz" wrap="square" lIns="0" tIns="5080" rIns="0" bIns="0" rtlCol="0">
            <a:spAutoFit/>
          </a:bodyPr>
          <a:lstStyle/>
          <a:p>
            <a:pPr marL="12700">
              <a:lnSpc>
                <a:spcPct val="100000"/>
              </a:lnSpc>
              <a:spcBef>
                <a:spcPts val="40"/>
              </a:spcBef>
            </a:pPr>
            <a:r>
              <a:rPr dirty="0"/>
              <a:t>2nd</a:t>
            </a:r>
            <a:r>
              <a:rPr spc="-35" dirty="0"/>
              <a:t> </a:t>
            </a:r>
            <a:r>
              <a:rPr dirty="0"/>
              <a:t>July</a:t>
            </a:r>
            <a:r>
              <a:rPr spc="-30" dirty="0"/>
              <a:t> </a:t>
            </a:r>
            <a:r>
              <a:rPr spc="-20" dirty="0"/>
              <a:t>2024</a:t>
            </a:r>
          </a:p>
        </p:txBody>
      </p:sp>
      <p:sp>
        <p:nvSpPr>
          <p:cNvPr id="57" name="object 57"/>
          <p:cNvSpPr txBox="1"/>
          <p:nvPr/>
        </p:nvSpPr>
        <p:spPr>
          <a:xfrm>
            <a:off x="2719908" y="3329735"/>
            <a:ext cx="1088390" cy="120650"/>
          </a:xfrm>
          <a:prstGeom prst="rect">
            <a:avLst/>
          </a:prstGeom>
        </p:spPr>
        <p:txBody>
          <a:bodyPr vert="horz" wrap="square" lIns="0" tIns="10795" rIns="0" bIns="0" rtlCol="0">
            <a:spAutoFit/>
          </a:bodyPr>
          <a:lstStyle/>
          <a:p>
            <a:pPr marL="12700">
              <a:lnSpc>
                <a:spcPct val="100000"/>
              </a:lnSpc>
              <a:spcBef>
                <a:spcPts val="85"/>
              </a:spcBef>
            </a:pPr>
            <a:r>
              <a:rPr sz="600" spc="-15" dirty="0">
                <a:solidFill>
                  <a:srgbClr val="FFFFFF"/>
                </a:solidFill>
                <a:latin typeface="Noto Sans CJK HK"/>
                <a:cs typeface="Noto Sans CJK HK"/>
                <a:hlinkClick r:id="rId17" action="ppaction://hlinksldjump"/>
              </a:rPr>
              <a:t>基于锁相放大器的弱光信号探测</a:t>
            </a:r>
            <a:endParaRPr sz="600">
              <a:latin typeface="Noto Sans CJK HK"/>
              <a:cs typeface="Noto Sans CJK HK"/>
            </a:endParaRPr>
          </a:p>
        </p:txBody>
      </p:sp>
      <p:sp>
        <p:nvSpPr>
          <p:cNvPr id="58" name="object 58"/>
          <p:cNvSpPr txBox="1">
            <a:spLocks noGrp="1"/>
          </p:cNvSpPr>
          <p:nvPr>
            <p:ph type="sldNum" sz="quarter" idx="7"/>
          </p:nvPr>
        </p:nvSpPr>
        <p:spPr>
          <a:xfrm>
            <a:off x="4259008" y="3335256"/>
            <a:ext cx="283210" cy="97155"/>
          </a:xfrm>
          <a:prstGeom prst="rect">
            <a:avLst/>
          </a:prstGeom>
        </p:spPr>
        <p:txBody>
          <a:bodyPr vert="horz" wrap="square" lIns="0" tIns="5080" rIns="0" bIns="0" rtlCol="0">
            <a:spAutoFit/>
          </a:bodyPr>
          <a:lstStyle/>
          <a:p>
            <a:pPr marL="37465">
              <a:lnSpc>
                <a:spcPct val="100000"/>
              </a:lnSpc>
              <a:spcBef>
                <a:spcPts val="40"/>
              </a:spcBef>
            </a:pPr>
            <a:r>
              <a:rPr dirty="0"/>
              <a:t>2</a:t>
            </a:r>
            <a:r>
              <a:rPr lang="en-US" dirty="0"/>
              <a:t>8</a:t>
            </a:r>
            <a:r>
              <a:rPr spc="-15" dirty="0"/>
              <a:t> </a:t>
            </a:r>
            <a:r>
              <a:rPr dirty="0"/>
              <a:t>/</a:t>
            </a:r>
            <a:r>
              <a:rPr spc="-10" dirty="0"/>
              <a:t> </a:t>
            </a:r>
            <a:r>
              <a:rPr lang="en-US" spc="-10" dirty="0"/>
              <a:t>33</a:t>
            </a:r>
          </a:p>
        </p:txBody>
      </p:sp>
    </p:spTree>
  </p:cSld>
  <p:clrMapOvr>
    <a:masterClrMapping/>
  </p:clrMapOvr>
  <p:transition>
    <p:cut/>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5300" y="-11729"/>
            <a:ext cx="329565" cy="116839"/>
          </a:xfrm>
          <a:prstGeom prst="rect">
            <a:avLst/>
          </a:prstGeom>
        </p:spPr>
        <p:txBody>
          <a:bodyPr vert="horz" wrap="square" lIns="0" tIns="12065" rIns="0" bIns="0" rtlCol="0">
            <a:spAutoFit/>
          </a:bodyPr>
          <a:lstStyle/>
          <a:p>
            <a:pPr marL="12700">
              <a:lnSpc>
                <a:spcPct val="100000"/>
              </a:lnSpc>
              <a:spcBef>
                <a:spcPts val="95"/>
              </a:spcBef>
            </a:pPr>
            <a:r>
              <a:rPr sz="600" spc="-20" dirty="0">
                <a:solidFill>
                  <a:srgbClr val="7F7F7F"/>
                </a:solidFill>
                <a:latin typeface="Noto Sans CJK HK"/>
                <a:cs typeface="Noto Sans CJK HK"/>
                <a:hlinkClick r:id="rId2" action="ppaction://hlinksldjump"/>
              </a:rPr>
              <a:t>实验背景</a:t>
            </a:r>
            <a:endParaRPr sz="600">
              <a:latin typeface="Noto Sans CJK HK"/>
              <a:cs typeface="Noto Sans CJK HK"/>
            </a:endParaRPr>
          </a:p>
        </p:txBody>
      </p:sp>
      <p:pic>
        <p:nvPicPr>
          <p:cNvPr id="3" name="object 3"/>
          <p:cNvPicPr/>
          <p:nvPr/>
        </p:nvPicPr>
        <p:blipFill>
          <a:blip r:embed="rId3" cstate="print"/>
          <a:stretch>
            <a:fillRect/>
          </a:stretch>
        </p:blipFill>
        <p:spPr>
          <a:xfrm>
            <a:off x="840000" y="103148"/>
            <a:ext cx="242662" cy="87862"/>
          </a:xfrm>
          <a:prstGeom prst="rect">
            <a:avLst/>
          </a:prstGeom>
        </p:spPr>
      </p:pic>
      <p:sp>
        <p:nvSpPr>
          <p:cNvPr id="4" name="object 4"/>
          <p:cNvSpPr txBox="1"/>
          <p:nvPr/>
        </p:nvSpPr>
        <p:spPr>
          <a:xfrm>
            <a:off x="817181" y="-11729"/>
            <a:ext cx="329565" cy="116839"/>
          </a:xfrm>
          <a:prstGeom prst="rect">
            <a:avLst/>
          </a:prstGeom>
        </p:spPr>
        <p:txBody>
          <a:bodyPr vert="horz" wrap="square" lIns="0" tIns="12065" rIns="0" bIns="0" rtlCol="0">
            <a:spAutoFit/>
          </a:bodyPr>
          <a:lstStyle/>
          <a:p>
            <a:pPr marL="12700">
              <a:lnSpc>
                <a:spcPct val="100000"/>
              </a:lnSpc>
              <a:spcBef>
                <a:spcPts val="95"/>
              </a:spcBef>
            </a:pPr>
            <a:r>
              <a:rPr sz="600" spc="-20" dirty="0">
                <a:solidFill>
                  <a:srgbClr val="7F7F7F"/>
                </a:solidFill>
                <a:latin typeface="Noto Sans CJK HK"/>
                <a:cs typeface="Noto Sans CJK HK"/>
                <a:hlinkClick r:id="rId4" action="ppaction://hlinksldjump"/>
              </a:rPr>
              <a:t>实验原理</a:t>
            </a:r>
            <a:endParaRPr sz="600">
              <a:latin typeface="Noto Sans CJK HK"/>
              <a:cs typeface="Noto Sans CJK HK"/>
            </a:endParaRPr>
          </a:p>
        </p:txBody>
      </p:sp>
      <p:pic>
        <p:nvPicPr>
          <p:cNvPr id="5" name="object 5"/>
          <p:cNvPicPr/>
          <p:nvPr/>
        </p:nvPicPr>
        <p:blipFill>
          <a:blip r:embed="rId5" cstate="print"/>
          <a:stretch>
            <a:fillRect/>
          </a:stretch>
        </p:blipFill>
        <p:spPr>
          <a:xfrm>
            <a:off x="1561880" y="103148"/>
            <a:ext cx="192256" cy="181474"/>
          </a:xfrm>
          <a:prstGeom prst="rect">
            <a:avLst/>
          </a:prstGeom>
        </p:spPr>
      </p:pic>
      <p:sp>
        <p:nvSpPr>
          <p:cNvPr id="6" name="object 6"/>
          <p:cNvSpPr txBox="1"/>
          <p:nvPr/>
        </p:nvSpPr>
        <p:spPr>
          <a:xfrm>
            <a:off x="1539062" y="-11729"/>
            <a:ext cx="329565" cy="116839"/>
          </a:xfrm>
          <a:prstGeom prst="rect">
            <a:avLst/>
          </a:prstGeom>
        </p:spPr>
        <p:txBody>
          <a:bodyPr vert="horz" wrap="square" lIns="0" tIns="12065" rIns="0" bIns="0" rtlCol="0">
            <a:spAutoFit/>
          </a:bodyPr>
          <a:lstStyle/>
          <a:p>
            <a:pPr marL="12700">
              <a:lnSpc>
                <a:spcPct val="100000"/>
              </a:lnSpc>
              <a:spcBef>
                <a:spcPts val="95"/>
              </a:spcBef>
            </a:pPr>
            <a:r>
              <a:rPr sz="600" spc="-20" dirty="0">
                <a:solidFill>
                  <a:srgbClr val="7F7F7F"/>
                </a:solidFill>
                <a:latin typeface="Noto Sans CJK HK"/>
                <a:cs typeface="Noto Sans CJK HK"/>
                <a:hlinkClick r:id="rId6" action="ppaction://hlinksldjump"/>
              </a:rPr>
              <a:t>实验方案</a:t>
            </a:r>
            <a:endParaRPr sz="600">
              <a:latin typeface="Noto Sans CJK HK"/>
              <a:cs typeface="Noto Sans CJK HK"/>
            </a:endParaRPr>
          </a:p>
        </p:txBody>
      </p:sp>
      <p:grpSp>
        <p:nvGrpSpPr>
          <p:cNvPr id="7" name="object 7"/>
          <p:cNvGrpSpPr/>
          <p:nvPr/>
        </p:nvGrpSpPr>
        <p:grpSpPr>
          <a:xfrm>
            <a:off x="2283752" y="103139"/>
            <a:ext cx="41275" cy="88265"/>
            <a:chOff x="2283752" y="103139"/>
            <a:chExt cx="41275" cy="88265"/>
          </a:xfrm>
        </p:grpSpPr>
        <p:sp>
          <p:nvSpPr>
            <p:cNvPr id="8" name="object 8"/>
            <p:cNvSpPr/>
            <p:nvPr/>
          </p:nvSpPr>
          <p:spPr>
            <a:xfrm>
              <a:off x="2286292" y="105679"/>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7F7F"/>
              </a:solidFill>
            </a:ln>
          </p:spPr>
          <p:txBody>
            <a:bodyPr wrap="square" lIns="0" tIns="0" rIns="0" bIns="0" rtlCol="0"/>
            <a:lstStyle/>
            <a:p>
              <a:endParaRPr/>
            </a:p>
          </p:txBody>
        </p:sp>
        <p:sp>
          <p:nvSpPr>
            <p:cNvPr id="9" name="object 9"/>
            <p:cNvSpPr/>
            <p:nvPr/>
          </p:nvSpPr>
          <p:spPr>
            <a:xfrm>
              <a:off x="2286292" y="152478"/>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7F7F"/>
              </a:solidFill>
            </a:ln>
          </p:spPr>
          <p:txBody>
            <a:bodyPr wrap="square" lIns="0" tIns="0" rIns="0" bIns="0" rtlCol="0"/>
            <a:lstStyle/>
            <a:p>
              <a:endParaRPr/>
            </a:p>
          </p:txBody>
        </p:sp>
      </p:grpSp>
      <p:sp>
        <p:nvSpPr>
          <p:cNvPr id="10" name="object 10"/>
          <p:cNvSpPr txBox="1"/>
          <p:nvPr/>
        </p:nvSpPr>
        <p:spPr>
          <a:xfrm>
            <a:off x="2260930" y="-11729"/>
            <a:ext cx="329565" cy="116839"/>
          </a:xfrm>
          <a:prstGeom prst="rect">
            <a:avLst/>
          </a:prstGeom>
        </p:spPr>
        <p:txBody>
          <a:bodyPr vert="horz" wrap="square" lIns="0" tIns="12065" rIns="0" bIns="0" rtlCol="0">
            <a:spAutoFit/>
          </a:bodyPr>
          <a:lstStyle/>
          <a:p>
            <a:pPr marL="12700">
              <a:lnSpc>
                <a:spcPct val="100000"/>
              </a:lnSpc>
              <a:spcBef>
                <a:spcPts val="95"/>
              </a:spcBef>
            </a:pPr>
            <a:r>
              <a:rPr sz="600" spc="-20" dirty="0">
                <a:solidFill>
                  <a:srgbClr val="7F7F7F"/>
                </a:solidFill>
                <a:latin typeface="Noto Sans CJK HK"/>
                <a:cs typeface="Noto Sans CJK HK"/>
                <a:hlinkClick r:id="rId7" action="ppaction://hlinksldjump"/>
              </a:rPr>
              <a:t>总结展望</a:t>
            </a:r>
            <a:endParaRPr sz="600">
              <a:latin typeface="Noto Sans CJK HK"/>
              <a:cs typeface="Noto Sans CJK HK"/>
            </a:endParaRPr>
          </a:p>
        </p:txBody>
      </p:sp>
      <p:grpSp>
        <p:nvGrpSpPr>
          <p:cNvPr id="11" name="object 11"/>
          <p:cNvGrpSpPr/>
          <p:nvPr/>
        </p:nvGrpSpPr>
        <p:grpSpPr>
          <a:xfrm>
            <a:off x="3005620" y="103139"/>
            <a:ext cx="243204" cy="41275"/>
            <a:chOff x="3005620" y="103139"/>
            <a:chExt cx="243204" cy="41275"/>
          </a:xfrm>
        </p:grpSpPr>
        <p:sp>
          <p:nvSpPr>
            <p:cNvPr id="12" name="object 12"/>
            <p:cNvSpPr/>
            <p:nvPr/>
          </p:nvSpPr>
          <p:spPr>
            <a:xfrm>
              <a:off x="3008160" y="105679"/>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3" name="object 13"/>
            <p:cNvSpPr/>
            <p:nvPr/>
          </p:nvSpPr>
          <p:spPr>
            <a:xfrm>
              <a:off x="3058566" y="105679"/>
              <a:ext cx="36195" cy="36195"/>
            </a:xfrm>
            <a:custGeom>
              <a:avLst/>
              <a:gdLst/>
              <a:ahLst/>
              <a:cxnLst/>
              <a:rect l="l" t="t" r="r" b="b"/>
              <a:pathLst>
                <a:path w="36194" h="36194">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solidFill>
              <a:srgbClr val="FFFFFF"/>
            </a:solidFill>
          </p:spPr>
          <p:txBody>
            <a:bodyPr wrap="square" lIns="0" tIns="0" rIns="0" bIns="0" rtlCol="0"/>
            <a:lstStyle/>
            <a:p>
              <a:endParaRPr/>
            </a:p>
          </p:txBody>
        </p:sp>
        <p:sp>
          <p:nvSpPr>
            <p:cNvPr id="14" name="object 14"/>
            <p:cNvSpPr/>
            <p:nvPr/>
          </p:nvSpPr>
          <p:spPr>
            <a:xfrm>
              <a:off x="3058566" y="105679"/>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5" name="object 15"/>
            <p:cNvSpPr/>
            <p:nvPr/>
          </p:nvSpPr>
          <p:spPr>
            <a:xfrm>
              <a:off x="3108959" y="105679"/>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6" name="object 16"/>
            <p:cNvSpPr/>
            <p:nvPr/>
          </p:nvSpPr>
          <p:spPr>
            <a:xfrm>
              <a:off x="3159366" y="105679"/>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7" name="object 17"/>
            <p:cNvSpPr/>
            <p:nvPr/>
          </p:nvSpPr>
          <p:spPr>
            <a:xfrm>
              <a:off x="3209759" y="105679"/>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grpSp>
      <p:sp>
        <p:nvSpPr>
          <p:cNvPr id="18" name="object 18"/>
          <p:cNvSpPr txBox="1"/>
          <p:nvPr/>
        </p:nvSpPr>
        <p:spPr>
          <a:xfrm>
            <a:off x="2982810" y="-11729"/>
            <a:ext cx="177800" cy="116839"/>
          </a:xfrm>
          <a:prstGeom prst="rect">
            <a:avLst/>
          </a:prstGeom>
        </p:spPr>
        <p:txBody>
          <a:bodyPr vert="horz" wrap="square" lIns="0" tIns="12065" rIns="0" bIns="0" rtlCol="0">
            <a:spAutoFit/>
          </a:bodyPr>
          <a:lstStyle/>
          <a:p>
            <a:pPr marL="12700">
              <a:lnSpc>
                <a:spcPct val="100000"/>
              </a:lnSpc>
              <a:spcBef>
                <a:spcPts val="95"/>
              </a:spcBef>
            </a:pPr>
            <a:r>
              <a:rPr sz="600" spc="-30" dirty="0">
                <a:solidFill>
                  <a:srgbClr val="FFFFFF"/>
                </a:solidFill>
                <a:latin typeface="Noto Sans CJK HK"/>
                <a:cs typeface="Noto Sans CJK HK"/>
                <a:hlinkClick r:id="rId8" action="ppaction://hlinksldjump"/>
              </a:rPr>
              <a:t>附录</a:t>
            </a:r>
            <a:endParaRPr sz="600">
              <a:latin typeface="Noto Sans CJK HK"/>
              <a:cs typeface="Noto Sans CJK HK"/>
            </a:endParaRPr>
          </a:p>
        </p:txBody>
      </p:sp>
      <p:grpSp>
        <p:nvGrpSpPr>
          <p:cNvPr id="19" name="object 19"/>
          <p:cNvGrpSpPr/>
          <p:nvPr/>
        </p:nvGrpSpPr>
        <p:grpSpPr>
          <a:xfrm>
            <a:off x="0" y="50"/>
            <a:ext cx="4608195" cy="548640"/>
            <a:chOff x="0" y="50"/>
            <a:chExt cx="4608195" cy="548640"/>
          </a:xfrm>
        </p:grpSpPr>
        <p:pic>
          <p:nvPicPr>
            <p:cNvPr id="20" name="object 20"/>
            <p:cNvPicPr/>
            <p:nvPr/>
          </p:nvPicPr>
          <p:blipFill>
            <a:blip r:embed="rId9" cstate="print"/>
            <a:stretch>
              <a:fillRect/>
            </a:stretch>
          </p:blipFill>
          <p:spPr>
            <a:xfrm>
              <a:off x="3317760" y="50"/>
              <a:ext cx="921588" cy="297713"/>
            </a:xfrm>
            <a:prstGeom prst="rect">
              <a:avLst/>
            </a:prstGeom>
          </p:spPr>
        </p:pic>
        <p:pic>
          <p:nvPicPr>
            <p:cNvPr id="21" name="object 21"/>
            <p:cNvPicPr/>
            <p:nvPr/>
          </p:nvPicPr>
          <p:blipFill>
            <a:blip r:embed="rId10" cstate="print"/>
            <a:stretch>
              <a:fillRect/>
            </a:stretch>
          </p:blipFill>
          <p:spPr>
            <a:xfrm>
              <a:off x="4239348" y="50"/>
              <a:ext cx="368642" cy="297713"/>
            </a:xfrm>
            <a:prstGeom prst="rect">
              <a:avLst/>
            </a:prstGeom>
          </p:spPr>
        </p:pic>
        <p:pic>
          <p:nvPicPr>
            <p:cNvPr id="22" name="object 22"/>
            <p:cNvPicPr/>
            <p:nvPr/>
          </p:nvPicPr>
          <p:blipFill>
            <a:blip r:embed="rId11" cstate="print"/>
            <a:stretch>
              <a:fillRect/>
            </a:stretch>
          </p:blipFill>
          <p:spPr>
            <a:xfrm>
              <a:off x="0" y="297751"/>
              <a:ext cx="4604410" cy="250520"/>
            </a:xfrm>
            <a:prstGeom prst="rect">
              <a:avLst/>
            </a:prstGeom>
          </p:spPr>
        </p:pic>
      </p:grpSp>
      <p:sp>
        <p:nvSpPr>
          <p:cNvPr id="23" name="object 23"/>
          <p:cNvSpPr txBox="1"/>
          <p:nvPr/>
        </p:nvSpPr>
        <p:spPr>
          <a:xfrm>
            <a:off x="188379" y="285048"/>
            <a:ext cx="2283460" cy="244475"/>
          </a:xfrm>
          <a:prstGeom prst="rect">
            <a:avLst/>
          </a:prstGeom>
        </p:spPr>
        <p:txBody>
          <a:bodyPr vert="horz" wrap="square" lIns="0" tIns="17145" rIns="0" bIns="0" rtlCol="0">
            <a:spAutoFit/>
          </a:bodyPr>
          <a:lstStyle/>
          <a:p>
            <a:pPr marL="12700">
              <a:lnSpc>
                <a:spcPct val="100000"/>
              </a:lnSpc>
              <a:spcBef>
                <a:spcPts val="135"/>
              </a:spcBef>
            </a:pPr>
            <a:r>
              <a:rPr sz="1400" dirty="0">
                <a:solidFill>
                  <a:srgbClr val="FFFFFF"/>
                </a:solidFill>
                <a:latin typeface="Arial" panose="020B0604020202020204"/>
                <a:cs typeface="Arial" panose="020B0604020202020204"/>
              </a:rPr>
              <a:t>Appendix.A</a:t>
            </a:r>
            <a:r>
              <a:rPr sz="1400" spc="315" dirty="0">
                <a:solidFill>
                  <a:srgbClr val="FFFFFF"/>
                </a:solidFill>
                <a:latin typeface="Arial" panose="020B0604020202020204"/>
                <a:cs typeface="Arial" panose="020B0604020202020204"/>
              </a:rPr>
              <a:t> </a:t>
            </a:r>
            <a:r>
              <a:rPr sz="1400" spc="-10" dirty="0">
                <a:solidFill>
                  <a:srgbClr val="FFFFFF"/>
                </a:solidFill>
                <a:latin typeface="Noto Sans CJK HK"/>
                <a:cs typeface="Noto Sans CJK HK"/>
              </a:rPr>
              <a:t>斩波器频率选择</a:t>
            </a:r>
            <a:endParaRPr sz="1400">
              <a:latin typeface="Noto Sans CJK HK"/>
              <a:cs typeface="Noto Sans CJK HK"/>
            </a:endParaRPr>
          </a:p>
        </p:txBody>
      </p:sp>
      <p:pic>
        <p:nvPicPr>
          <p:cNvPr id="24" name="object 24"/>
          <p:cNvPicPr/>
          <p:nvPr/>
        </p:nvPicPr>
        <p:blipFill>
          <a:blip r:embed="rId12" cstate="print"/>
          <a:stretch>
            <a:fillRect/>
          </a:stretch>
        </p:blipFill>
        <p:spPr>
          <a:xfrm>
            <a:off x="1040409" y="888746"/>
            <a:ext cx="2527185" cy="1437271"/>
          </a:xfrm>
          <a:prstGeom prst="rect">
            <a:avLst/>
          </a:prstGeom>
        </p:spPr>
      </p:pic>
      <mc:AlternateContent xmlns:mc="http://schemas.openxmlformats.org/markup-compatibility/2006" xmlns:a14="http://schemas.microsoft.com/office/drawing/2010/main">
        <mc:Choice Requires="a14">
          <p:sp>
            <p:nvSpPr>
              <p:cNvPr id="25" name="object 25"/>
              <p:cNvSpPr txBox="1"/>
              <p:nvPr/>
            </p:nvSpPr>
            <p:spPr>
              <a:xfrm>
                <a:off x="817245" y="2797175"/>
                <a:ext cx="3193415" cy="552450"/>
              </a:xfrm>
              <a:prstGeom prst="rect">
                <a:avLst/>
              </a:prstGeom>
            </p:spPr>
            <p:txBody>
              <a:bodyPr vert="horz" wrap="square" lIns="0" tIns="12065" rIns="0" bIns="0" rtlCol="0">
                <a:noAutofit/>
              </a:bodyPr>
              <a:lstStyle/>
              <a:p>
                <a:pPr marL="12700">
                  <a:lnSpc>
                    <a:spcPct val="0"/>
                  </a:lnSpc>
                  <a:spcBef>
                    <a:spcPts val="1835"/>
                  </a:spcBef>
                </a:pPr>
                <a:r>
                  <a:rPr lang="zh-CN" altLang="en-US" sz="1100" spc="-5" dirty="0">
                    <a:latin typeface="Noto Sans CJK HK"/>
                    <a:cs typeface="Noto Sans CJK HK"/>
                  </a:rPr>
                  <a:t>在实验中，</a:t>
                </a:r>
                <a:r>
                  <a:rPr sz="1100" spc="-5" dirty="0">
                    <a:latin typeface="Noto Sans CJK HK"/>
                    <a:cs typeface="Noto Sans CJK HK"/>
                  </a:rPr>
                  <a:t>我们选取</a:t>
                </a:r>
                <a:r>
                  <a:rPr lang="zh-CN" altLang="en-US" sz="1100" spc="-5" dirty="0">
                    <a:latin typeface="Noto Sans CJK HK"/>
                    <a:cs typeface="Noto Sans CJK HK"/>
                  </a:rPr>
                  <a:t>斩波器频率</a:t>
                </a:r>
                <a:r>
                  <a:rPr sz="1100" spc="-10" dirty="0">
                    <a:latin typeface="Arial" panose="020B0604020202020204"/>
                    <a:cs typeface="Arial" panose="020B0604020202020204"/>
                  </a:rPr>
                  <a:t>398Hz</a:t>
                </a:r>
                <a:r>
                  <a:rPr sz="1100" spc="-10" dirty="0">
                    <a:latin typeface="Noto Sans CJK HK"/>
                    <a:cs typeface="Noto Sans CJK HK"/>
                  </a:rPr>
                  <a:t>，目的是</a:t>
                </a:r>
                <a:r>
                  <a:rPr lang="zh-CN" altLang="en-US" sz="1100" spc="-10" dirty="0">
                    <a:latin typeface="Noto Sans CJK HK"/>
                    <a:ea typeface="宋体" panose="02010600030101010101" pitchFamily="2" charset="-122"/>
                    <a:cs typeface="Noto Sans CJK HK"/>
                  </a:rPr>
                  <a:t>：</a:t>
                </a:r>
              </a:p>
              <a:p>
                <a:pPr marL="12700" algn="ctr">
                  <a:lnSpc>
                    <a:spcPct val="0"/>
                  </a:lnSpc>
                  <a:spcBef>
                    <a:spcPts val="1835"/>
                  </a:spcBef>
                </a:pPr>
                <a:r>
                  <a:rPr lang="zh-CN" altLang="en-US" sz="1100" b="1" spc="-10" dirty="0">
                    <a:solidFill>
                      <a:srgbClr val="FF0000"/>
                    </a:solidFill>
                    <a:latin typeface="Noto Sans CJK HK"/>
                    <a:cs typeface="Noto Sans CJK HK"/>
                  </a:rPr>
                  <a:t>滤去</a:t>
                </a:r>
                <a14:m>
                  <m:oMath xmlns:m="http://schemas.openxmlformats.org/officeDocument/2006/math">
                    <m:f>
                      <m:fPr>
                        <m:ctrlPr>
                          <a:rPr lang="en-US" altLang="zh-CN" sz="1100" b="1" i="1" spc="-10" dirty="0">
                            <a:solidFill>
                              <a:srgbClr val="FF0000"/>
                            </a:solidFill>
                            <a:latin typeface="Cambria Math" panose="02040503050406030204" pitchFamily="18" charset="0"/>
                            <a:cs typeface="Cambria Math" panose="02040503050406030204" pitchFamily="18" charset="0"/>
                          </a:rPr>
                        </m:ctrlPr>
                      </m:fPr>
                      <m:num>
                        <m:r>
                          <m:rPr>
                            <m:brk/>
                          </m:rPr>
                          <a:rPr lang="en-US" altLang="zh-CN" sz="1100" b="1" i="1" spc="-10" dirty="0">
                            <a:solidFill>
                              <a:srgbClr val="FF0000"/>
                            </a:solidFill>
                            <a:latin typeface="Cambria Math" panose="02040503050406030204" pitchFamily="18" charset="0"/>
                            <a:cs typeface="Cambria Math" panose="02040503050406030204" pitchFamily="18" charset="0"/>
                          </a:rPr>
                          <m:t>𝟏</m:t>
                        </m:r>
                      </m:num>
                      <m:den>
                        <m:r>
                          <a:rPr lang="en-US" altLang="zh-CN" sz="1100" b="1" i="1" spc="-10" dirty="0">
                            <a:solidFill>
                              <a:srgbClr val="FF0000"/>
                            </a:solidFill>
                            <a:latin typeface="Cambria Math" panose="02040503050406030204" pitchFamily="18" charset="0"/>
                            <a:cs typeface="Cambria Math" panose="02040503050406030204" pitchFamily="18" charset="0"/>
                          </a:rPr>
                          <m:t>𝒇</m:t>
                        </m:r>
                      </m:den>
                    </m:f>
                    <m:r>
                      <a:rPr lang="zh-CN" altLang="en-US" sz="1100" b="1" i="1" spc="-10" dirty="0">
                        <a:solidFill>
                          <a:srgbClr val="FF0000"/>
                        </a:solidFill>
                        <a:latin typeface="Cambria Math" panose="02040503050406030204" pitchFamily="18" charset="0"/>
                        <a:cs typeface="Cambria Math" panose="02040503050406030204" pitchFamily="18" charset="0"/>
                      </a:rPr>
                      <m:t>噪声</m:t>
                    </m:r>
                    <m:r>
                      <m:rPr>
                        <m:brk/>
                      </m:rPr>
                      <a:rPr lang="en-US" altLang="zh-CN" sz="1100" b="1" i="1" spc="-10" dirty="0">
                        <a:solidFill>
                          <a:srgbClr val="FF0000"/>
                        </a:solidFill>
                        <a:latin typeface="Cambria Math" panose="02040503050406030204" pitchFamily="18" charset="0"/>
                        <a:cs typeface="Cambria Math" panose="02040503050406030204" pitchFamily="18" charset="0"/>
                      </a:rPr>
                      <m:t>、</m:t>
                    </m:r>
                    <m:r>
                      <a:rPr lang="en-US" altLang="zh-CN" sz="1100" b="1" i="1" spc="-10" dirty="0">
                        <a:solidFill>
                          <a:srgbClr val="FF0000"/>
                        </a:solidFill>
                        <a:latin typeface="Cambria Math" panose="02040503050406030204" pitchFamily="18" charset="0"/>
                        <a:cs typeface="Cambria Math" panose="02040503050406030204" pitchFamily="18" charset="0"/>
                      </a:rPr>
                      <m:t>𝟓𝟎</m:t>
                    </m:r>
                  </m:oMath>
                </a14:m>
                <a:r>
                  <a:rPr lang="en-US" altLang="zh-CN" sz="1100" b="1" i="1" spc="-10" dirty="0">
                    <a:solidFill>
                      <a:srgbClr val="FF0000"/>
                    </a:solidFill>
                    <a:latin typeface="Cambria Math" panose="02040503050406030204" pitchFamily="18" charset="0"/>
                    <a:cs typeface="Cambria Math" panose="02040503050406030204" pitchFamily="18" charset="0"/>
                  </a:rPr>
                  <a:t>Hz</a:t>
                </a:r>
                <a:r>
                  <a:rPr kumimoji="0" sz="1100" b="1" i="0" u="none" strike="noStrike" kern="0" cap="none" spc="-10" normalizeH="0" baseline="0" noProof="1">
                    <a:solidFill>
                      <a:srgbClr val="FF0000"/>
                    </a:solidFill>
                    <a:latin typeface="Noto Sans CJK HK"/>
                    <a:ea typeface="Arial" panose="020B0604020202020204" pitchFamily="34" charset="0"/>
                    <a:cs typeface="Noto Sans CJK HK"/>
                  </a:rPr>
                  <a:t>市电噪声等</a:t>
                </a:r>
                <a:r>
                  <a:rPr kumimoji="0" lang="zh-CN" altLang="en-US" sz="1100" b="1" i="0" u="none" strike="noStrike" kern="0" cap="none" spc="-10" normalizeH="0" baseline="0" noProof="1">
                    <a:solidFill>
                      <a:srgbClr val="FF0000"/>
                    </a:solidFill>
                    <a:latin typeface="Noto Sans CJK HK"/>
                    <a:ea typeface="Arial" panose="020B0604020202020204" pitchFamily="34" charset="0"/>
                    <a:cs typeface="Noto Sans CJK HK"/>
                  </a:rPr>
                  <a:t>绝大部分噪声</a:t>
                </a:r>
              </a:p>
            </p:txBody>
          </p:sp>
        </mc:Choice>
        <mc:Fallback xmlns="">
          <p:sp>
            <p:nvSpPr>
              <p:cNvPr id="25" name="object 25"/>
              <p:cNvSpPr txBox="1">
                <a:spLocks noRot="1" noChangeAspect="1" noMove="1" noResize="1" noEditPoints="1" noAdjustHandles="1" noChangeArrowheads="1" noChangeShapeType="1" noTextEdit="1"/>
              </p:cNvSpPr>
              <p:nvPr/>
            </p:nvSpPr>
            <p:spPr>
              <a:xfrm>
                <a:off x="817245" y="2797175"/>
                <a:ext cx="3193415" cy="552450"/>
              </a:xfrm>
              <a:prstGeom prst="rect">
                <a:avLst/>
              </a:prstGeom>
              <a:blipFill rotWithShape="1">
                <a:blip r:embed="rId13"/>
                <a:stretch>
                  <a:fillRect t="-22069"/>
                </a:stretch>
              </a:blipFill>
            </p:spPr>
            <p:txBody>
              <a:bodyPr/>
              <a:lstStyle/>
              <a:p>
                <a:r>
                  <a:rPr lang="zh-CN" altLang="en-US">
                    <a:noFill/>
                  </a:rPr>
                  <a:t> </a:t>
                </a:r>
              </a:p>
            </p:txBody>
          </p:sp>
        </mc:Fallback>
      </mc:AlternateContent>
      <p:grpSp>
        <p:nvGrpSpPr>
          <p:cNvPr id="26" name="object 26"/>
          <p:cNvGrpSpPr/>
          <p:nvPr/>
        </p:nvGrpSpPr>
        <p:grpSpPr>
          <a:xfrm>
            <a:off x="0" y="3328111"/>
            <a:ext cx="4608195" cy="128270"/>
            <a:chOff x="0" y="3328111"/>
            <a:chExt cx="4608195" cy="128270"/>
          </a:xfrm>
        </p:grpSpPr>
        <p:sp>
          <p:nvSpPr>
            <p:cNvPr id="27" name="object 27"/>
            <p:cNvSpPr/>
            <p:nvPr/>
          </p:nvSpPr>
          <p:spPr>
            <a:xfrm>
              <a:off x="0" y="3328111"/>
              <a:ext cx="2304415" cy="128270"/>
            </a:xfrm>
            <a:custGeom>
              <a:avLst/>
              <a:gdLst/>
              <a:ahLst/>
              <a:cxnLst/>
              <a:rect l="l" t="t" r="r" b="b"/>
              <a:pathLst>
                <a:path w="2304415" h="128270">
                  <a:moveTo>
                    <a:pt x="2304008" y="0"/>
                  </a:moveTo>
                  <a:lnTo>
                    <a:pt x="1152004" y="0"/>
                  </a:lnTo>
                  <a:lnTo>
                    <a:pt x="0" y="0"/>
                  </a:lnTo>
                  <a:lnTo>
                    <a:pt x="0" y="127939"/>
                  </a:lnTo>
                  <a:lnTo>
                    <a:pt x="1152004" y="127939"/>
                  </a:lnTo>
                  <a:lnTo>
                    <a:pt x="2304008" y="127939"/>
                  </a:lnTo>
                  <a:lnTo>
                    <a:pt x="2304008" y="0"/>
                  </a:lnTo>
                  <a:close/>
                </a:path>
              </a:pathLst>
            </a:custGeom>
            <a:solidFill>
              <a:srgbClr val="000000"/>
            </a:solidFill>
          </p:spPr>
          <p:txBody>
            <a:bodyPr wrap="square" lIns="0" tIns="0" rIns="0" bIns="0" rtlCol="0"/>
            <a:lstStyle/>
            <a:p>
              <a:endParaRPr/>
            </a:p>
          </p:txBody>
        </p:sp>
        <p:sp>
          <p:nvSpPr>
            <p:cNvPr id="28" name="object 28"/>
            <p:cNvSpPr/>
            <p:nvPr/>
          </p:nvSpPr>
          <p:spPr>
            <a:xfrm>
              <a:off x="2303995" y="3328111"/>
              <a:ext cx="2304415" cy="128270"/>
            </a:xfrm>
            <a:custGeom>
              <a:avLst/>
              <a:gdLst/>
              <a:ahLst/>
              <a:cxnLst/>
              <a:rect l="l" t="t" r="r" b="b"/>
              <a:pathLst>
                <a:path w="2304415" h="128270">
                  <a:moveTo>
                    <a:pt x="2303996" y="0"/>
                  </a:moveTo>
                  <a:lnTo>
                    <a:pt x="1920024" y="0"/>
                  </a:lnTo>
                  <a:lnTo>
                    <a:pt x="0" y="0"/>
                  </a:lnTo>
                  <a:lnTo>
                    <a:pt x="0" y="127939"/>
                  </a:lnTo>
                  <a:lnTo>
                    <a:pt x="1920024" y="127939"/>
                  </a:lnTo>
                  <a:lnTo>
                    <a:pt x="2303996" y="127939"/>
                  </a:lnTo>
                  <a:lnTo>
                    <a:pt x="2303996" y="0"/>
                  </a:lnTo>
                  <a:close/>
                </a:path>
              </a:pathLst>
            </a:custGeom>
            <a:solidFill>
              <a:srgbClr val="005725"/>
            </a:solidFill>
          </p:spPr>
          <p:txBody>
            <a:bodyPr wrap="square" lIns="0" tIns="0" rIns="0" bIns="0" rtlCol="0"/>
            <a:lstStyle/>
            <a:p>
              <a:endParaRPr/>
            </a:p>
          </p:txBody>
        </p:sp>
      </p:grpSp>
      <p:sp>
        <p:nvSpPr>
          <p:cNvPr id="29" name="object 29"/>
          <p:cNvSpPr txBox="1">
            <a:spLocks noGrp="1"/>
          </p:cNvSpPr>
          <p:nvPr>
            <p:ph type="dt" sz="half" idx="6"/>
          </p:nvPr>
        </p:nvSpPr>
        <p:spPr>
          <a:prstGeom prst="rect">
            <a:avLst/>
          </a:prstGeom>
        </p:spPr>
        <p:txBody>
          <a:bodyPr vert="horz" wrap="square" lIns="0" tIns="10795" rIns="0" bIns="0" rtlCol="0">
            <a:spAutoFit/>
          </a:bodyPr>
          <a:lstStyle/>
          <a:p>
            <a:pPr marL="12700">
              <a:lnSpc>
                <a:spcPct val="100000"/>
              </a:lnSpc>
              <a:spcBef>
                <a:spcPts val="85"/>
              </a:spcBef>
            </a:pPr>
            <a:r>
              <a:rPr spc="25" dirty="0"/>
              <a:t>设计性实验  结题答辩</a:t>
            </a:r>
          </a:p>
        </p:txBody>
      </p:sp>
      <p:sp>
        <p:nvSpPr>
          <p:cNvPr id="30" name="object 30"/>
          <p:cNvSpPr txBox="1">
            <a:spLocks noGrp="1"/>
          </p:cNvSpPr>
          <p:nvPr>
            <p:ph type="ftr" sz="quarter" idx="5"/>
          </p:nvPr>
        </p:nvSpPr>
        <p:spPr>
          <a:prstGeom prst="rect">
            <a:avLst/>
          </a:prstGeom>
        </p:spPr>
        <p:txBody>
          <a:bodyPr vert="horz" wrap="square" lIns="0" tIns="5080" rIns="0" bIns="0" rtlCol="0">
            <a:spAutoFit/>
          </a:bodyPr>
          <a:lstStyle/>
          <a:p>
            <a:pPr marL="12700">
              <a:lnSpc>
                <a:spcPct val="100000"/>
              </a:lnSpc>
              <a:spcBef>
                <a:spcPts val="40"/>
              </a:spcBef>
            </a:pPr>
            <a:r>
              <a:rPr dirty="0"/>
              <a:t>2nd</a:t>
            </a:r>
            <a:r>
              <a:rPr spc="-35" dirty="0"/>
              <a:t> </a:t>
            </a:r>
            <a:r>
              <a:rPr dirty="0"/>
              <a:t>July</a:t>
            </a:r>
            <a:r>
              <a:rPr spc="-30" dirty="0"/>
              <a:t> </a:t>
            </a:r>
            <a:r>
              <a:rPr spc="-20" dirty="0"/>
              <a:t>2024</a:t>
            </a:r>
          </a:p>
        </p:txBody>
      </p:sp>
      <p:sp>
        <p:nvSpPr>
          <p:cNvPr id="31" name="object 31"/>
          <p:cNvSpPr txBox="1"/>
          <p:nvPr/>
        </p:nvSpPr>
        <p:spPr>
          <a:xfrm>
            <a:off x="2719908" y="3329735"/>
            <a:ext cx="1088390" cy="120650"/>
          </a:xfrm>
          <a:prstGeom prst="rect">
            <a:avLst/>
          </a:prstGeom>
        </p:spPr>
        <p:txBody>
          <a:bodyPr vert="horz" wrap="square" lIns="0" tIns="10795" rIns="0" bIns="0" rtlCol="0">
            <a:spAutoFit/>
          </a:bodyPr>
          <a:lstStyle/>
          <a:p>
            <a:pPr marL="12700">
              <a:lnSpc>
                <a:spcPct val="100000"/>
              </a:lnSpc>
              <a:spcBef>
                <a:spcPts val="85"/>
              </a:spcBef>
            </a:pPr>
            <a:r>
              <a:rPr sz="600" spc="-15" dirty="0">
                <a:solidFill>
                  <a:srgbClr val="FFFFFF"/>
                </a:solidFill>
                <a:latin typeface="Noto Sans CJK HK"/>
                <a:cs typeface="Noto Sans CJK HK"/>
                <a:hlinkClick r:id="rId14" action="ppaction://hlinksldjump"/>
              </a:rPr>
              <a:t>基于锁相放大器的弱光信号探测</a:t>
            </a:r>
            <a:endParaRPr sz="600">
              <a:latin typeface="Noto Sans CJK HK"/>
              <a:cs typeface="Noto Sans CJK HK"/>
            </a:endParaRPr>
          </a:p>
        </p:txBody>
      </p:sp>
      <p:sp>
        <p:nvSpPr>
          <p:cNvPr id="32" name="object 32"/>
          <p:cNvSpPr txBox="1">
            <a:spLocks noGrp="1"/>
          </p:cNvSpPr>
          <p:nvPr>
            <p:ph type="sldNum" sz="quarter" idx="7"/>
          </p:nvPr>
        </p:nvSpPr>
        <p:spPr>
          <a:xfrm>
            <a:off x="4259008" y="3335256"/>
            <a:ext cx="283210" cy="97155"/>
          </a:xfrm>
          <a:prstGeom prst="rect">
            <a:avLst/>
          </a:prstGeom>
        </p:spPr>
        <p:txBody>
          <a:bodyPr vert="horz" wrap="square" lIns="0" tIns="5080" rIns="0" bIns="0" rtlCol="0">
            <a:spAutoFit/>
          </a:bodyPr>
          <a:lstStyle/>
          <a:p>
            <a:pPr marL="37465">
              <a:lnSpc>
                <a:spcPct val="100000"/>
              </a:lnSpc>
              <a:spcBef>
                <a:spcPts val="40"/>
              </a:spcBef>
            </a:pPr>
            <a:r>
              <a:rPr lang="en-US" spc="-15" dirty="0"/>
              <a:t>29</a:t>
            </a:r>
            <a:r>
              <a:rPr spc="-15" dirty="0"/>
              <a:t> </a:t>
            </a:r>
            <a:r>
              <a:rPr dirty="0"/>
              <a:t>/</a:t>
            </a:r>
            <a:r>
              <a:rPr spc="-10" dirty="0"/>
              <a:t> </a:t>
            </a:r>
            <a:r>
              <a:rPr lang="en-US" spc="-10" dirty="0"/>
              <a:t>33</a:t>
            </a:r>
          </a:p>
        </p:txBody>
      </p:sp>
      <p:sp>
        <p:nvSpPr>
          <p:cNvPr id="33" name="文本框 32"/>
          <p:cNvSpPr txBox="1"/>
          <p:nvPr/>
        </p:nvSpPr>
        <p:spPr>
          <a:xfrm>
            <a:off x="1218565" y="2263775"/>
            <a:ext cx="2414905" cy="287020"/>
          </a:xfrm>
          <a:prstGeom prst="rect">
            <a:avLst/>
          </a:prstGeom>
          <a:noFill/>
        </p:spPr>
        <p:txBody>
          <a:bodyPr wrap="square" rtlCol="0">
            <a:noAutofit/>
          </a:bodyPr>
          <a:lstStyle/>
          <a:p>
            <a:pPr algn="ctr"/>
            <a:r>
              <a:rPr sz="900" spc="20" dirty="0">
                <a:solidFill>
                  <a:srgbClr val="005725"/>
                </a:solidFill>
                <a:latin typeface="Noto Sans CJK HK"/>
                <a:cs typeface="Noto Sans CJK HK"/>
                <a:sym typeface="+mn-ea"/>
              </a:rPr>
              <a:t>图</a:t>
            </a:r>
            <a:r>
              <a:rPr sz="900" dirty="0">
                <a:solidFill>
                  <a:srgbClr val="005725"/>
                </a:solidFill>
                <a:latin typeface="Arial" panose="020B0604020202020204"/>
                <a:cs typeface="Arial" panose="020B0604020202020204"/>
                <a:sym typeface="+mn-ea"/>
              </a:rPr>
              <a:t>1</a:t>
            </a:r>
            <a:r>
              <a:rPr lang="en-US" altLang="en-US" sz="900" dirty="0">
                <a:solidFill>
                  <a:srgbClr val="005725"/>
                </a:solidFill>
                <a:latin typeface="Arial" panose="020B0604020202020204"/>
                <a:cs typeface="Arial" panose="020B0604020202020204"/>
                <a:sym typeface="+mn-ea"/>
              </a:rPr>
              <a:t>9</a:t>
            </a:r>
            <a:r>
              <a:rPr sz="900" dirty="0">
                <a:solidFill>
                  <a:srgbClr val="005725"/>
                </a:solidFill>
                <a:latin typeface="Arial" panose="020B0604020202020204"/>
                <a:cs typeface="Arial" panose="020B0604020202020204"/>
                <a:sym typeface="+mn-ea"/>
              </a:rPr>
              <a:t>:</a:t>
            </a:r>
            <a:r>
              <a:rPr sz="900" spc="-10" dirty="0">
                <a:solidFill>
                  <a:srgbClr val="005725"/>
                </a:solidFill>
                <a:latin typeface="Arial" panose="020B0604020202020204"/>
                <a:cs typeface="Arial" panose="020B0604020202020204"/>
                <a:sym typeface="+mn-ea"/>
              </a:rPr>
              <a:t> </a:t>
            </a:r>
            <a:r>
              <a:rPr lang="en-US" altLang="en-US" sz="900" spc="-10" dirty="0">
                <a:solidFill>
                  <a:srgbClr val="005725"/>
                </a:solidFill>
                <a:latin typeface="Arial" panose="020B0604020202020204"/>
                <a:cs typeface="Arial" panose="020B0604020202020204"/>
                <a:sym typeface="+mn-ea"/>
              </a:rPr>
              <a:t> </a:t>
            </a:r>
            <a:r>
              <a:rPr sz="900" spc="-15" dirty="0">
                <a:latin typeface="Noto Sans CJK HK"/>
                <a:cs typeface="Noto Sans CJK HK"/>
                <a:sym typeface="+mn-ea"/>
              </a:rPr>
              <a:t>通常涉及到的几类噪声分布</a:t>
            </a:r>
            <a:endParaRPr sz="900" dirty="0">
              <a:latin typeface="Noto Sans CJK HK"/>
              <a:cs typeface="Noto Sans CJK HK"/>
            </a:endParaRPr>
          </a:p>
          <a:p>
            <a:pPr algn="ctr"/>
            <a:endParaRPr lang="zh-CN" altLang="en-US" sz="900" dirty="0"/>
          </a:p>
        </p:txBody>
      </p:sp>
    </p:spTree>
  </p:cSld>
  <p:clrMapOvr>
    <a:masterClrMapping/>
  </p:clrMapOvr>
  <p:transition>
    <p:cut/>
  </p:transition>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2969698" y="598016"/>
            <a:ext cx="1635174" cy="2600385"/>
          </a:xfrm>
          <a:prstGeom prst="rect">
            <a:avLst/>
          </a:prstGeom>
        </p:spPr>
      </p:pic>
      <p:grpSp>
        <p:nvGrpSpPr>
          <p:cNvPr id="3" name="object 3"/>
          <p:cNvGrpSpPr/>
          <p:nvPr/>
        </p:nvGrpSpPr>
        <p:grpSpPr>
          <a:xfrm>
            <a:off x="0" y="50"/>
            <a:ext cx="3317875" cy="297815"/>
            <a:chOff x="0" y="50"/>
            <a:chExt cx="3317875" cy="297815"/>
          </a:xfrm>
        </p:grpSpPr>
        <p:sp>
          <p:nvSpPr>
            <p:cNvPr id="4" name="object 4"/>
            <p:cNvSpPr/>
            <p:nvPr/>
          </p:nvSpPr>
          <p:spPr>
            <a:xfrm>
              <a:off x="0" y="50"/>
              <a:ext cx="3317875" cy="297815"/>
            </a:xfrm>
            <a:custGeom>
              <a:avLst/>
              <a:gdLst/>
              <a:ahLst/>
              <a:cxnLst/>
              <a:rect l="l" t="t" r="r" b="b"/>
              <a:pathLst>
                <a:path w="3317875" h="297815">
                  <a:moveTo>
                    <a:pt x="3317760" y="0"/>
                  </a:moveTo>
                  <a:lnTo>
                    <a:pt x="0" y="0"/>
                  </a:lnTo>
                  <a:lnTo>
                    <a:pt x="0" y="297713"/>
                  </a:lnTo>
                  <a:lnTo>
                    <a:pt x="3317760" y="297713"/>
                  </a:lnTo>
                  <a:lnTo>
                    <a:pt x="3317760" y="0"/>
                  </a:lnTo>
                  <a:close/>
                </a:path>
              </a:pathLst>
            </a:custGeom>
            <a:solidFill>
              <a:srgbClr val="000000"/>
            </a:solidFill>
          </p:spPr>
          <p:txBody>
            <a:bodyPr wrap="square" lIns="0" tIns="0" rIns="0" bIns="0" rtlCol="0"/>
            <a:lstStyle/>
            <a:p>
              <a:endParaRPr/>
            </a:p>
          </p:txBody>
        </p:sp>
        <p:sp>
          <p:nvSpPr>
            <p:cNvPr id="5" name="object 5"/>
            <p:cNvSpPr/>
            <p:nvPr/>
          </p:nvSpPr>
          <p:spPr>
            <a:xfrm>
              <a:off x="120650" y="105679"/>
              <a:ext cx="36195" cy="36195"/>
            </a:xfrm>
            <a:custGeom>
              <a:avLst/>
              <a:gdLst/>
              <a:ahLst/>
              <a:cxnLst/>
              <a:rect l="l" t="t" r="r" b="b"/>
              <a:pathLst>
                <a:path w="36194" h="36194">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solidFill>
              <a:srgbClr val="FFFFFF"/>
            </a:solidFill>
          </p:spPr>
          <p:txBody>
            <a:bodyPr wrap="square" lIns="0" tIns="0" rIns="0" bIns="0" rtlCol="0"/>
            <a:lstStyle/>
            <a:p>
              <a:endParaRPr/>
            </a:p>
          </p:txBody>
        </p:sp>
        <p:sp>
          <p:nvSpPr>
            <p:cNvPr id="6" name="object 6"/>
            <p:cNvSpPr/>
            <p:nvPr/>
          </p:nvSpPr>
          <p:spPr>
            <a:xfrm>
              <a:off x="120650" y="105679"/>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7" name="object 7"/>
            <p:cNvSpPr/>
            <p:nvPr/>
          </p:nvSpPr>
          <p:spPr>
            <a:xfrm>
              <a:off x="171056" y="105679"/>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grpSp>
      <p:sp>
        <p:nvSpPr>
          <p:cNvPr id="8" name="object 8"/>
          <p:cNvSpPr txBox="1"/>
          <p:nvPr/>
        </p:nvSpPr>
        <p:spPr>
          <a:xfrm>
            <a:off x="95300" y="-11729"/>
            <a:ext cx="329565" cy="116839"/>
          </a:xfrm>
          <a:prstGeom prst="rect">
            <a:avLst/>
          </a:prstGeom>
        </p:spPr>
        <p:txBody>
          <a:bodyPr vert="horz" wrap="square" lIns="0" tIns="12065" rIns="0" bIns="0" rtlCol="0">
            <a:spAutoFit/>
          </a:bodyPr>
          <a:lstStyle/>
          <a:p>
            <a:pPr marL="12700">
              <a:lnSpc>
                <a:spcPct val="100000"/>
              </a:lnSpc>
              <a:spcBef>
                <a:spcPts val="95"/>
              </a:spcBef>
            </a:pPr>
            <a:r>
              <a:rPr sz="600" spc="-20" dirty="0">
                <a:solidFill>
                  <a:srgbClr val="FFFFFF"/>
                </a:solidFill>
                <a:latin typeface="Noto Sans CJK HK"/>
                <a:cs typeface="Noto Sans CJK HK"/>
                <a:hlinkClick r:id="rId3" action="ppaction://hlinksldjump"/>
              </a:rPr>
              <a:t>实验背景</a:t>
            </a:r>
            <a:endParaRPr sz="600">
              <a:latin typeface="Noto Sans CJK HK"/>
              <a:cs typeface="Noto Sans CJK HK"/>
            </a:endParaRPr>
          </a:p>
        </p:txBody>
      </p:sp>
      <p:pic>
        <p:nvPicPr>
          <p:cNvPr id="9" name="object 9"/>
          <p:cNvPicPr/>
          <p:nvPr/>
        </p:nvPicPr>
        <p:blipFill>
          <a:blip r:embed="rId4" cstate="print"/>
          <a:stretch>
            <a:fillRect/>
          </a:stretch>
        </p:blipFill>
        <p:spPr>
          <a:xfrm>
            <a:off x="840000" y="103148"/>
            <a:ext cx="242662" cy="87862"/>
          </a:xfrm>
          <a:prstGeom prst="rect">
            <a:avLst/>
          </a:prstGeom>
        </p:spPr>
      </p:pic>
      <p:sp>
        <p:nvSpPr>
          <p:cNvPr id="10" name="object 10"/>
          <p:cNvSpPr txBox="1"/>
          <p:nvPr/>
        </p:nvSpPr>
        <p:spPr>
          <a:xfrm>
            <a:off x="817181" y="-11729"/>
            <a:ext cx="329565" cy="116839"/>
          </a:xfrm>
          <a:prstGeom prst="rect">
            <a:avLst/>
          </a:prstGeom>
        </p:spPr>
        <p:txBody>
          <a:bodyPr vert="horz" wrap="square" lIns="0" tIns="12065" rIns="0" bIns="0" rtlCol="0">
            <a:spAutoFit/>
          </a:bodyPr>
          <a:lstStyle/>
          <a:p>
            <a:pPr marL="12700">
              <a:lnSpc>
                <a:spcPct val="100000"/>
              </a:lnSpc>
              <a:spcBef>
                <a:spcPts val="95"/>
              </a:spcBef>
            </a:pPr>
            <a:r>
              <a:rPr sz="600" spc="-20" dirty="0">
                <a:solidFill>
                  <a:srgbClr val="7F7F7F"/>
                </a:solidFill>
                <a:latin typeface="Noto Sans CJK HK"/>
                <a:cs typeface="Noto Sans CJK HK"/>
                <a:hlinkClick r:id="rId5" action="ppaction://hlinksldjump"/>
              </a:rPr>
              <a:t>实验原理</a:t>
            </a:r>
            <a:endParaRPr sz="600">
              <a:latin typeface="Noto Sans CJK HK"/>
              <a:cs typeface="Noto Sans CJK HK"/>
            </a:endParaRPr>
          </a:p>
        </p:txBody>
      </p:sp>
      <p:pic>
        <p:nvPicPr>
          <p:cNvPr id="11" name="object 11"/>
          <p:cNvPicPr/>
          <p:nvPr/>
        </p:nvPicPr>
        <p:blipFill>
          <a:blip r:embed="rId6" cstate="print"/>
          <a:stretch>
            <a:fillRect/>
          </a:stretch>
        </p:blipFill>
        <p:spPr>
          <a:xfrm>
            <a:off x="1561880" y="103148"/>
            <a:ext cx="192256" cy="181474"/>
          </a:xfrm>
          <a:prstGeom prst="rect">
            <a:avLst/>
          </a:prstGeom>
        </p:spPr>
      </p:pic>
      <p:sp>
        <p:nvSpPr>
          <p:cNvPr id="12" name="object 12"/>
          <p:cNvSpPr txBox="1"/>
          <p:nvPr/>
        </p:nvSpPr>
        <p:spPr>
          <a:xfrm>
            <a:off x="1539062" y="-11729"/>
            <a:ext cx="329565" cy="116839"/>
          </a:xfrm>
          <a:prstGeom prst="rect">
            <a:avLst/>
          </a:prstGeom>
        </p:spPr>
        <p:txBody>
          <a:bodyPr vert="horz" wrap="square" lIns="0" tIns="12065" rIns="0" bIns="0" rtlCol="0">
            <a:spAutoFit/>
          </a:bodyPr>
          <a:lstStyle/>
          <a:p>
            <a:pPr marL="12700">
              <a:lnSpc>
                <a:spcPct val="100000"/>
              </a:lnSpc>
              <a:spcBef>
                <a:spcPts val="95"/>
              </a:spcBef>
            </a:pPr>
            <a:r>
              <a:rPr sz="600" spc="-20" dirty="0">
                <a:solidFill>
                  <a:srgbClr val="7F7F7F"/>
                </a:solidFill>
                <a:latin typeface="Noto Sans CJK HK"/>
                <a:cs typeface="Noto Sans CJK HK"/>
                <a:hlinkClick r:id="rId7" action="ppaction://hlinksldjump"/>
              </a:rPr>
              <a:t>实验方案</a:t>
            </a:r>
            <a:endParaRPr sz="600">
              <a:latin typeface="Noto Sans CJK HK"/>
              <a:cs typeface="Noto Sans CJK HK"/>
            </a:endParaRPr>
          </a:p>
        </p:txBody>
      </p:sp>
      <p:grpSp>
        <p:nvGrpSpPr>
          <p:cNvPr id="13" name="object 13"/>
          <p:cNvGrpSpPr/>
          <p:nvPr/>
        </p:nvGrpSpPr>
        <p:grpSpPr>
          <a:xfrm>
            <a:off x="2283752" y="103139"/>
            <a:ext cx="41275" cy="88265"/>
            <a:chOff x="2283752" y="103139"/>
            <a:chExt cx="41275" cy="88265"/>
          </a:xfrm>
        </p:grpSpPr>
        <p:sp>
          <p:nvSpPr>
            <p:cNvPr id="14" name="object 14"/>
            <p:cNvSpPr/>
            <p:nvPr/>
          </p:nvSpPr>
          <p:spPr>
            <a:xfrm>
              <a:off x="2286292" y="105679"/>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7F7F"/>
              </a:solidFill>
            </a:ln>
          </p:spPr>
          <p:txBody>
            <a:bodyPr wrap="square" lIns="0" tIns="0" rIns="0" bIns="0" rtlCol="0"/>
            <a:lstStyle/>
            <a:p>
              <a:endParaRPr/>
            </a:p>
          </p:txBody>
        </p:sp>
        <p:sp>
          <p:nvSpPr>
            <p:cNvPr id="15" name="object 15"/>
            <p:cNvSpPr/>
            <p:nvPr/>
          </p:nvSpPr>
          <p:spPr>
            <a:xfrm>
              <a:off x="2286292" y="152478"/>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7F7F"/>
              </a:solidFill>
            </a:ln>
          </p:spPr>
          <p:txBody>
            <a:bodyPr wrap="square" lIns="0" tIns="0" rIns="0" bIns="0" rtlCol="0"/>
            <a:lstStyle/>
            <a:p>
              <a:endParaRPr/>
            </a:p>
          </p:txBody>
        </p:sp>
      </p:grpSp>
      <p:sp>
        <p:nvSpPr>
          <p:cNvPr id="16" name="object 16"/>
          <p:cNvSpPr txBox="1"/>
          <p:nvPr/>
        </p:nvSpPr>
        <p:spPr>
          <a:xfrm>
            <a:off x="2260930" y="-11729"/>
            <a:ext cx="329565" cy="116839"/>
          </a:xfrm>
          <a:prstGeom prst="rect">
            <a:avLst/>
          </a:prstGeom>
        </p:spPr>
        <p:txBody>
          <a:bodyPr vert="horz" wrap="square" lIns="0" tIns="12065" rIns="0" bIns="0" rtlCol="0">
            <a:spAutoFit/>
          </a:bodyPr>
          <a:lstStyle/>
          <a:p>
            <a:pPr marL="12700">
              <a:lnSpc>
                <a:spcPct val="100000"/>
              </a:lnSpc>
              <a:spcBef>
                <a:spcPts val="95"/>
              </a:spcBef>
            </a:pPr>
            <a:r>
              <a:rPr sz="600" spc="-20" dirty="0">
                <a:solidFill>
                  <a:srgbClr val="7F7F7F"/>
                </a:solidFill>
                <a:latin typeface="Noto Sans CJK HK"/>
                <a:cs typeface="Noto Sans CJK HK"/>
                <a:hlinkClick r:id="rId8" action="ppaction://hlinksldjump"/>
              </a:rPr>
              <a:t>总结展望</a:t>
            </a:r>
            <a:endParaRPr sz="600">
              <a:latin typeface="Noto Sans CJK HK"/>
              <a:cs typeface="Noto Sans CJK HK"/>
            </a:endParaRPr>
          </a:p>
        </p:txBody>
      </p:sp>
      <p:grpSp>
        <p:nvGrpSpPr>
          <p:cNvPr id="17" name="object 17"/>
          <p:cNvGrpSpPr/>
          <p:nvPr/>
        </p:nvGrpSpPr>
        <p:grpSpPr>
          <a:xfrm>
            <a:off x="3005620" y="103139"/>
            <a:ext cx="243204" cy="41275"/>
            <a:chOff x="3005620" y="103139"/>
            <a:chExt cx="243204" cy="41275"/>
          </a:xfrm>
        </p:grpSpPr>
        <p:sp>
          <p:nvSpPr>
            <p:cNvPr id="18" name="object 18"/>
            <p:cNvSpPr/>
            <p:nvPr/>
          </p:nvSpPr>
          <p:spPr>
            <a:xfrm>
              <a:off x="3008160" y="105679"/>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7F7F"/>
              </a:solidFill>
            </a:ln>
          </p:spPr>
          <p:txBody>
            <a:bodyPr wrap="square" lIns="0" tIns="0" rIns="0" bIns="0" rtlCol="0"/>
            <a:lstStyle/>
            <a:p>
              <a:endParaRPr/>
            </a:p>
          </p:txBody>
        </p:sp>
        <p:sp>
          <p:nvSpPr>
            <p:cNvPr id="19" name="object 19"/>
            <p:cNvSpPr/>
            <p:nvPr/>
          </p:nvSpPr>
          <p:spPr>
            <a:xfrm>
              <a:off x="3058566" y="105679"/>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7F7F"/>
              </a:solidFill>
            </a:ln>
          </p:spPr>
          <p:txBody>
            <a:bodyPr wrap="square" lIns="0" tIns="0" rIns="0" bIns="0" rtlCol="0"/>
            <a:lstStyle/>
            <a:p>
              <a:endParaRPr/>
            </a:p>
          </p:txBody>
        </p:sp>
        <p:sp>
          <p:nvSpPr>
            <p:cNvPr id="20" name="object 20"/>
            <p:cNvSpPr/>
            <p:nvPr/>
          </p:nvSpPr>
          <p:spPr>
            <a:xfrm>
              <a:off x="3108959" y="105679"/>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7F7F"/>
              </a:solidFill>
            </a:ln>
          </p:spPr>
          <p:txBody>
            <a:bodyPr wrap="square" lIns="0" tIns="0" rIns="0" bIns="0" rtlCol="0"/>
            <a:lstStyle/>
            <a:p>
              <a:endParaRPr/>
            </a:p>
          </p:txBody>
        </p:sp>
        <p:sp>
          <p:nvSpPr>
            <p:cNvPr id="21" name="object 21"/>
            <p:cNvSpPr/>
            <p:nvPr/>
          </p:nvSpPr>
          <p:spPr>
            <a:xfrm>
              <a:off x="3159366" y="105679"/>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7F7F"/>
              </a:solidFill>
            </a:ln>
          </p:spPr>
          <p:txBody>
            <a:bodyPr wrap="square" lIns="0" tIns="0" rIns="0" bIns="0" rtlCol="0"/>
            <a:lstStyle/>
            <a:p>
              <a:endParaRPr/>
            </a:p>
          </p:txBody>
        </p:sp>
        <p:sp>
          <p:nvSpPr>
            <p:cNvPr id="22" name="object 22"/>
            <p:cNvSpPr/>
            <p:nvPr/>
          </p:nvSpPr>
          <p:spPr>
            <a:xfrm>
              <a:off x="3209759" y="105679"/>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7F7F"/>
              </a:solidFill>
            </a:ln>
          </p:spPr>
          <p:txBody>
            <a:bodyPr wrap="square" lIns="0" tIns="0" rIns="0" bIns="0" rtlCol="0"/>
            <a:lstStyle/>
            <a:p>
              <a:endParaRPr/>
            </a:p>
          </p:txBody>
        </p:sp>
      </p:grpSp>
      <p:sp>
        <p:nvSpPr>
          <p:cNvPr id="23" name="object 23"/>
          <p:cNvSpPr txBox="1"/>
          <p:nvPr/>
        </p:nvSpPr>
        <p:spPr>
          <a:xfrm>
            <a:off x="2982810" y="-11729"/>
            <a:ext cx="177800" cy="116839"/>
          </a:xfrm>
          <a:prstGeom prst="rect">
            <a:avLst/>
          </a:prstGeom>
        </p:spPr>
        <p:txBody>
          <a:bodyPr vert="horz" wrap="square" lIns="0" tIns="12065" rIns="0" bIns="0" rtlCol="0">
            <a:spAutoFit/>
          </a:bodyPr>
          <a:lstStyle/>
          <a:p>
            <a:pPr marL="12700">
              <a:lnSpc>
                <a:spcPct val="100000"/>
              </a:lnSpc>
              <a:spcBef>
                <a:spcPts val="95"/>
              </a:spcBef>
            </a:pPr>
            <a:r>
              <a:rPr sz="600" spc="-30" dirty="0">
                <a:solidFill>
                  <a:srgbClr val="7F7F7F"/>
                </a:solidFill>
                <a:latin typeface="Noto Sans CJK HK"/>
                <a:cs typeface="Noto Sans CJK HK"/>
                <a:hlinkClick r:id="rId9" action="ppaction://hlinksldjump"/>
              </a:rPr>
              <a:t>附录</a:t>
            </a:r>
            <a:endParaRPr sz="600">
              <a:latin typeface="Noto Sans CJK HK"/>
              <a:cs typeface="Noto Sans CJK HK"/>
            </a:endParaRPr>
          </a:p>
        </p:txBody>
      </p:sp>
      <p:grpSp>
        <p:nvGrpSpPr>
          <p:cNvPr id="24" name="object 24"/>
          <p:cNvGrpSpPr/>
          <p:nvPr/>
        </p:nvGrpSpPr>
        <p:grpSpPr>
          <a:xfrm>
            <a:off x="0" y="50"/>
            <a:ext cx="4608195" cy="548640"/>
            <a:chOff x="0" y="50"/>
            <a:chExt cx="4608195" cy="548640"/>
          </a:xfrm>
        </p:grpSpPr>
        <p:pic>
          <p:nvPicPr>
            <p:cNvPr id="25" name="object 25"/>
            <p:cNvPicPr/>
            <p:nvPr/>
          </p:nvPicPr>
          <p:blipFill>
            <a:blip r:embed="rId10" cstate="print"/>
            <a:stretch>
              <a:fillRect/>
            </a:stretch>
          </p:blipFill>
          <p:spPr>
            <a:xfrm>
              <a:off x="3317760" y="50"/>
              <a:ext cx="921588" cy="297713"/>
            </a:xfrm>
            <a:prstGeom prst="rect">
              <a:avLst/>
            </a:prstGeom>
          </p:spPr>
        </p:pic>
        <p:pic>
          <p:nvPicPr>
            <p:cNvPr id="26" name="object 26"/>
            <p:cNvPicPr/>
            <p:nvPr/>
          </p:nvPicPr>
          <p:blipFill>
            <a:blip r:embed="rId11" cstate="print"/>
            <a:stretch>
              <a:fillRect/>
            </a:stretch>
          </p:blipFill>
          <p:spPr>
            <a:xfrm>
              <a:off x="4239348" y="50"/>
              <a:ext cx="368642" cy="297713"/>
            </a:xfrm>
            <a:prstGeom prst="rect">
              <a:avLst/>
            </a:prstGeom>
          </p:spPr>
        </p:pic>
        <p:pic>
          <p:nvPicPr>
            <p:cNvPr id="27" name="object 27"/>
            <p:cNvPicPr/>
            <p:nvPr/>
          </p:nvPicPr>
          <p:blipFill>
            <a:blip r:embed="rId12" cstate="print"/>
            <a:stretch>
              <a:fillRect/>
            </a:stretch>
          </p:blipFill>
          <p:spPr>
            <a:xfrm>
              <a:off x="0" y="297751"/>
              <a:ext cx="4604410" cy="250520"/>
            </a:xfrm>
            <a:prstGeom prst="rect">
              <a:avLst/>
            </a:prstGeom>
          </p:spPr>
        </p:pic>
      </p:grpSp>
      <p:sp>
        <p:nvSpPr>
          <p:cNvPr id="28" name="object 28"/>
          <p:cNvSpPr txBox="1"/>
          <p:nvPr/>
        </p:nvSpPr>
        <p:spPr>
          <a:xfrm>
            <a:off x="188379" y="285048"/>
            <a:ext cx="754380" cy="244475"/>
          </a:xfrm>
          <a:prstGeom prst="rect">
            <a:avLst/>
          </a:prstGeom>
        </p:spPr>
        <p:txBody>
          <a:bodyPr vert="horz" wrap="square" lIns="0" tIns="17145" rIns="0" bIns="0" rtlCol="0">
            <a:spAutoFit/>
          </a:bodyPr>
          <a:lstStyle/>
          <a:p>
            <a:pPr marL="12700">
              <a:lnSpc>
                <a:spcPct val="100000"/>
              </a:lnSpc>
              <a:spcBef>
                <a:spcPts val="135"/>
              </a:spcBef>
            </a:pPr>
            <a:r>
              <a:rPr sz="1400" spc="-15" dirty="0">
                <a:solidFill>
                  <a:srgbClr val="FFFFFF"/>
                </a:solidFill>
                <a:latin typeface="Noto Sans CJK HK"/>
                <a:cs typeface="Noto Sans CJK HK"/>
              </a:rPr>
              <a:t>题目理解</a:t>
            </a:r>
            <a:endParaRPr sz="1400">
              <a:latin typeface="Noto Sans CJK HK"/>
              <a:cs typeface="Noto Sans CJK HK"/>
            </a:endParaRPr>
          </a:p>
        </p:txBody>
      </p:sp>
      <p:sp>
        <p:nvSpPr>
          <p:cNvPr id="29" name="object 29"/>
          <p:cNvSpPr txBox="1"/>
          <p:nvPr/>
        </p:nvSpPr>
        <p:spPr>
          <a:xfrm>
            <a:off x="353644" y="1044357"/>
            <a:ext cx="3905250" cy="1577975"/>
          </a:xfrm>
          <a:prstGeom prst="rect">
            <a:avLst/>
          </a:prstGeom>
        </p:spPr>
        <p:txBody>
          <a:bodyPr vert="horz" wrap="square" lIns="0" tIns="6985" rIns="0" bIns="0" rtlCol="0">
            <a:spAutoFit/>
          </a:bodyPr>
          <a:lstStyle/>
          <a:p>
            <a:pPr marL="184150" marR="5080" indent="-171450">
              <a:lnSpc>
                <a:spcPct val="103000"/>
              </a:lnSpc>
              <a:spcBef>
                <a:spcPts val="55"/>
              </a:spcBef>
              <a:buFont typeface="Arial" panose="020B0604020202020204" pitchFamily="34" charset="0"/>
              <a:buChar char="•"/>
            </a:pPr>
            <a:r>
              <a:rPr sz="1100" spc="-25" dirty="0">
                <a:latin typeface="Noto Sans CJK HK"/>
                <a:cs typeface="Noto Sans CJK HK"/>
              </a:rPr>
              <a:t>基于锁相放大器的弱光信号探测，是利用锁相放大器这种高灵</a:t>
            </a:r>
            <a:r>
              <a:rPr sz="1100" spc="-20" dirty="0">
                <a:latin typeface="Noto Sans CJK HK"/>
                <a:cs typeface="Noto Sans CJK HK"/>
              </a:rPr>
              <a:t>敏度的电子仪器来放大和检测微弱信号。</a:t>
            </a:r>
            <a:r>
              <a:rPr sz="1100" spc="-25" dirty="0">
                <a:solidFill>
                  <a:srgbClr val="FF0000"/>
                </a:solidFill>
                <a:latin typeface="Noto Sans CJK HK"/>
                <a:cs typeface="Noto Sans CJK HK"/>
              </a:rPr>
              <a:t>通过锁相放大器的相位敏感性和滤波功能，可以有效提取出目标信号，并消除背景干</a:t>
            </a:r>
            <a:r>
              <a:rPr sz="1100" spc="-20" dirty="0">
                <a:solidFill>
                  <a:srgbClr val="FF0000"/>
                </a:solidFill>
                <a:latin typeface="Noto Sans CJK HK"/>
                <a:cs typeface="Noto Sans CJK HK"/>
              </a:rPr>
              <a:t>扰，从而提高信噪比，实现对弱光信号的精准检测。</a:t>
            </a:r>
          </a:p>
          <a:p>
            <a:pPr marL="184150" marR="5080" indent="-171450">
              <a:lnSpc>
                <a:spcPct val="103000"/>
              </a:lnSpc>
              <a:spcBef>
                <a:spcPts val="55"/>
              </a:spcBef>
              <a:buFont typeface="Arial" panose="020B0604020202020204" pitchFamily="34" charset="0"/>
              <a:buChar char="•"/>
            </a:pPr>
            <a:endParaRPr sz="1100" dirty="0">
              <a:latin typeface="Arial" panose="020B0604020202020204"/>
              <a:cs typeface="Arial" panose="020B0604020202020204"/>
            </a:endParaRPr>
          </a:p>
          <a:p>
            <a:pPr marL="184150" marR="5080" indent="-171450">
              <a:lnSpc>
                <a:spcPct val="103000"/>
              </a:lnSpc>
              <a:buFont typeface="Arial" panose="020B0604020202020204" pitchFamily="34" charset="0"/>
              <a:buChar char="•"/>
            </a:pPr>
            <a:r>
              <a:rPr sz="1100" spc="-25" dirty="0">
                <a:latin typeface="Noto Sans CJK HK"/>
                <a:cs typeface="Noto Sans CJK HK"/>
              </a:rPr>
              <a:t>这项研究具有重要的实际意义，可应用于生物医学影像、光通信、光学测量等领域，为弱光信号的探测与应用提供了技术支</a:t>
            </a:r>
            <a:r>
              <a:rPr sz="1100" spc="500" dirty="0">
                <a:latin typeface="Noto Sans CJK HK"/>
                <a:cs typeface="Noto Sans CJK HK"/>
              </a:rPr>
              <a:t> </a:t>
            </a:r>
            <a:r>
              <a:rPr sz="1100" spc="-25" dirty="0">
                <a:latin typeface="Noto Sans CJK HK"/>
                <a:cs typeface="Noto Sans CJK HK"/>
              </a:rPr>
              <a:t>持。通过将锁相放大器与弱光信号检测相结合，可以提高信号处</a:t>
            </a:r>
            <a:r>
              <a:rPr sz="1100" spc="-20" dirty="0">
                <a:latin typeface="Noto Sans CJK HK"/>
                <a:cs typeface="Noto Sans CJK HK"/>
              </a:rPr>
              <a:t>理的精度和稳定性，促进相关领域的发展与创新</a:t>
            </a:r>
            <a:r>
              <a:rPr lang="zh-CN" altLang="en-US" sz="1100" spc="-20" dirty="0">
                <a:latin typeface="Noto Sans CJK HK"/>
                <a:ea typeface="宋体" panose="02010600030101010101" pitchFamily="2" charset="-122"/>
                <a:cs typeface="Noto Sans CJK HK"/>
              </a:rPr>
              <a:t>。</a:t>
            </a:r>
          </a:p>
        </p:txBody>
      </p:sp>
      <p:grpSp>
        <p:nvGrpSpPr>
          <p:cNvPr id="30" name="object 30"/>
          <p:cNvGrpSpPr/>
          <p:nvPr/>
        </p:nvGrpSpPr>
        <p:grpSpPr>
          <a:xfrm>
            <a:off x="0" y="3328111"/>
            <a:ext cx="4608195" cy="128270"/>
            <a:chOff x="0" y="3328111"/>
            <a:chExt cx="4608195" cy="128270"/>
          </a:xfrm>
        </p:grpSpPr>
        <p:sp>
          <p:nvSpPr>
            <p:cNvPr id="31" name="object 31"/>
            <p:cNvSpPr/>
            <p:nvPr/>
          </p:nvSpPr>
          <p:spPr>
            <a:xfrm>
              <a:off x="0" y="3328111"/>
              <a:ext cx="2304415" cy="128270"/>
            </a:xfrm>
            <a:custGeom>
              <a:avLst/>
              <a:gdLst/>
              <a:ahLst/>
              <a:cxnLst/>
              <a:rect l="l" t="t" r="r" b="b"/>
              <a:pathLst>
                <a:path w="2304415" h="128270">
                  <a:moveTo>
                    <a:pt x="2304008" y="0"/>
                  </a:moveTo>
                  <a:lnTo>
                    <a:pt x="1152004" y="0"/>
                  </a:lnTo>
                  <a:lnTo>
                    <a:pt x="0" y="0"/>
                  </a:lnTo>
                  <a:lnTo>
                    <a:pt x="0" y="127939"/>
                  </a:lnTo>
                  <a:lnTo>
                    <a:pt x="1152004" y="127939"/>
                  </a:lnTo>
                  <a:lnTo>
                    <a:pt x="2304008" y="127939"/>
                  </a:lnTo>
                  <a:lnTo>
                    <a:pt x="2304008" y="0"/>
                  </a:lnTo>
                  <a:close/>
                </a:path>
              </a:pathLst>
            </a:custGeom>
            <a:solidFill>
              <a:srgbClr val="000000"/>
            </a:solidFill>
          </p:spPr>
          <p:txBody>
            <a:bodyPr wrap="square" lIns="0" tIns="0" rIns="0" bIns="0" rtlCol="0"/>
            <a:lstStyle/>
            <a:p>
              <a:endParaRPr/>
            </a:p>
          </p:txBody>
        </p:sp>
        <p:sp>
          <p:nvSpPr>
            <p:cNvPr id="32" name="object 32"/>
            <p:cNvSpPr/>
            <p:nvPr/>
          </p:nvSpPr>
          <p:spPr>
            <a:xfrm>
              <a:off x="2303995" y="3328111"/>
              <a:ext cx="2304415" cy="128270"/>
            </a:xfrm>
            <a:custGeom>
              <a:avLst/>
              <a:gdLst/>
              <a:ahLst/>
              <a:cxnLst/>
              <a:rect l="l" t="t" r="r" b="b"/>
              <a:pathLst>
                <a:path w="2304415" h="128270">
                  <a:moveTo>
                    <a:pt x="2303996" y="0"/>
                  </a:moveTo>
                  <a:lnTo>
                    <a:pt x="1920024" y="0"/>
                  </a:lnTo>
                  <a:lnTo>
                    <a:pt x="0" y="0"/>
                  </a:lnTo>
                  <a:lnTo>
                    <a:pt x="0" y="127939"/>
                  </a:lnTo>
                  <a:lnTo>
                    <a:pt x="1920024" y="127939"/>
                  </a:lnTo>
                  <a:lnTo>
                    <a:pt x="2303996" y="127939"/>
                  </a:lnTo>
                  <a:lnTo>
                    <a:pt x="2303996" y="0"/>
                  </a:lnTo>
                  <a:close/>
                </a:path>
              </a:pathLst>
            </a:custGeom>
            <a:solidFill>
              <a:srgbClr val="005725"/>
            </a:solidFill>
          </p:spPr>
          <p:txBody>
            <a:bodyPr wrap="square" lIns="0" tIns="0" rIns="0" bIns="0" rtlCol="0"/>
            <a:lstStyle/>
            <a:p>
              <a:endParaRPr/>
            </a:p>
          </p:txBody>
        </p:sp>
      </p:grpSp>
      <p:sp>
        <p:nvSpPr>
          <p:cNvPr id="33" name="object 33"/>
          <p:cNvSpPr txBox="1">
            <a:spLocks noGrp="1"/>
          </p:cNvSpPr>
          <p:nvPr>
            <p:ph type="dt" sz="half" idx="6"/>
          </p:nvPr>
        </p:nvSpPr>
        <p:spPr>
          <a:prstGeom prst="rect">
            <a:avLst/>
          </a:prstGeom>
        </p:spPr>
        <p:txBody>
          <a:bodyPr vert="horz" wrap="square" lIns="0" tIns="10795" rIns="0" bIns="0" rtlCol="0">
            <a:spAutoFit/>
          </a:bodyPr>
          <a:lstStyle/>
          <a:p>
            <a:pPr marL="12700">
              <a:lnSpc>
                <a:spcPct val="100000"/>
              </a:lnSpc>
              <a:spcBef>
                <a:spcPts val="85"/>
              </a:spcBef>
            </a:pPr>
            <a:r>
              <a:rPr spc="25" dirty="0"/>
              <a:t>设计性实验  结题答辩</a:t>
            </a:r>
          </a:p>
        </p:txBody>
      </p:sp>
      <p:sp>
        <p:nvSpPr>
          <p:cNvPr id="34" name="object 34"/>
          <p:cNvSpPr txBox="1">
            <a:spLocks noGrp="1"/>
          </p:cNvSpPr>
          <p:nvPr>
            <p:ph type="ftr" sz="quarter" idx="5"/>
          </p:nvPr>
        </p:nvSpPr>
        <p:spPr>
          <a:prstGeom prst="rect">
            <a:avLst/>
          </a:prstGeom>
        </p:spPr>
        <p:txBody>
          <a:bodyPr vert="horz" wrap="square" lIns="0" tIns="5080" rIns="0" bIns="0" rtlCol="0">
            <a:spAutoFit/>
          </a:bodyPr>
          <a:lstStyle/>
          <a:p>
            <a:pPr marL="12700">
              <a:lnSpc>
                <a:spcPct val="100000"/>
              </a:lnSpc>
              <a:spcBef>
                <a:spcPts val="40"/>
              </a:spcBef>
            </a:pPr>
            <a:r>
              <a:rPr dirty="0"/>
              <a:t>2nd</a:t>
            </a:r>
            <a:r>
              <a:rPr spc="-35" dirty="0"/>
              <a:t> </a:t>
            </a:r>
            <a:r>
              <a:rPr dirty="0"/>
              <a:t>July</a:t>
            </a:r>
            <a:r>
              <a:rPr spc="-30" dirty="0"/>
              <a:t> </a:t>
            </a:r>
            <a:r>
              <a:rPr spc="-20" dirty="0"/>
              <a:t>2024</a:t>
            </a:r>
          </a:p>
        </p:txBody>
      </p:sp>
      <p:sp>
        <p:nvSpPr>
          <p:cNvPr id="35" name="object 35"/>
          <p:cNvSpPr txBox="1"/>
          <p:nvPr/>
        </p:nvSpPr>
        <p:spPr>
          <a:xfrm>
            <a:off x="2719908" y="3329735"/>
            <a:ext cx="1088390" cy="120650"/>
          </a:xfrm>
          <a:prstGeom prst="rect">
            <a:avLst/>
          </a:prstGeom>
        </p:spPr>
        <p:txBody>
          <a:bodyPr vert="horz" wrap="square" lIns="0" tIns="10795" rIns="0" bIns="0" rtlCol="0">
            <a:spAutoFit/>
          </a:bodyPr>
          <a:lstStyle/>
          <a:p>
            <a:pPr marL="12700">
              <a:lnSpc>
                <a:spcPct val="100000"/>
              </a:lnSpc>
              <a:spcBef>
                <a:spcPts val="85"/>
              </a:spcBef>
            </a:pPr>
            <a:r>
              <a:rPr sz="600" spc="-15" dirty="0">
                <a:solidFill>
                  <a:srgbClr val="FFFFFF"/>
                </a:solidFill>
                <a:latin typeface="Noto Sans CJK HK"/>
                <a:cs typeface="Noto Sans CJK HK"/>
                <a:hlinkClick r:id="rId13" action="ppaction://hlinksldjump"/>
              </a:rPr>
              <a:t>基于锁相放大器的弱光信号探测</a:t>
            </a:r>
            <a:endParaRPr sz="600">
              <a:latin typeface="Noto Sans CJK HK"/>
              <a:cs typeface="Noto Sans CJK HK"/>
            </a:endParaRPr>
          </a:p>
        </p:txBody>
      </p:sp>
      <p:sp>
        <p:nvSpPr>
          <p:cNvPr id="36" name="object 36"/>
          <p:cNvSpPr txBox="1">
            <a:spLocks noGrp="1"/>
          </p:cNvSpPr>
          <p:nvPr>
            <p:ph type="sldNum" sz="quarter" idx="7"/>
          </p:nvPr>
        </p:nvSpPr>
        <p:spPr>
          <a:xfrm>
            <a:off x="4259008" y="3335256"/>
            <a:ext cx="283210" cy="97155"/>
          </a:xfrm>
          <a:prstGeom prst="rect">
            <a:avLst/>
          </a:prstGeom>
        </p:spPr>
        <p:txBody>
          <a:bodyPr vert="horz" wrap="square" lIns="0" tIns="5080" rIns="0" bIns="0" rtlCol="0">
            <a:spAutoFit/>
          </a:bodyPr>
          <a:lstStyle/>
          <a:p>
            <a:pPr marL="80010">
              <a:lnSpc>
                <a:spcPct val="100000"/>
              </a:lnSpc>
              <a:spcBef>
                <a:spcPts val="40"/>
              </a:spcBef>
            </a:pPr>
            <a:r>
              <a:rPr lang="en-US" dirty="0"/>
              <a:t>3</a:t>
            </a:r>
            <a:r>
              <a:rPr dirty="0"/>
              <a:t>/</a:t>
            </a:r>
            <a:r>
              <a:rPr spc="-5" dirty="0"/>
              <a:t> </a:t>
            </a:r>
            <a:r>
              <a:rPr lang="en-US" spc="-5" dirty="0"/>
              <a:t>33</a:t>
            </a:r>
          </a:p>
        </p:txBody>
      </p:sp>
    </p:spTree>
  </p:cSld>
  <p:clrMapOvr>
    <a:masterClrMapping/>
  </p:clrMapOvr>
  <p:transition>
    <p:cut/>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5300" y="-11729"/>
            <a:ext cx="329565" cy="116839"/>
          </a:xfrm>
          <a:prstGeom prst="rect">
            <a:avLst/>
          </a:prstGeom>
        </p:spPr>
        <p:txBody>
          <a:bodyPr vert="horz" wrap="square" lIns="0" tIns="12065" rIns="0" bIns="0" rtlCol="0">
            <a:spAutoFit/>
          </a:bodyPr>
          <a:lstStyle/>
          <a:p>
            <a:pPr marL="12700">
              <a:lnSpc>
                <a:spcPct val="100000"/>
              </a:lnSpc>
              <a:spcBef>
                <a:spcPts val="95"/>
              </a:spcBef>
            </a:pPr>
            <a:r>
              <a:rPr sz="600" spc="-20" dirty="0">
                <a:solidFill>
                  <a:srgbClr val="7F7F7F"/>
                </a:solidFill>
                <a:latin typeface="Noto Sans CJK HK"/>
                <a:cs typeface="Noto Sans CJK HK"/>
                <a:hlinkClick r:id="rId2" action="ppaction://hlinksldjump"/>
              </a:rPr>
              <a:t>实验背景</a:t>
            </a:r>
            <a:endParaRPr sz="600">
              <a:latin typeface="Noto Sans CJK HK"/>
              <a:cs typeface="Noto Sans CJK HK"/>
            </a:endParaRPr>
          </a:p>
        </p:txBody>
      </p:sp>
      <p:pic>
        <p:nvPicPr>
          <p:cNvPr id="3" name="object 3"/>
          <p:cNvPicPr/>
          <p:nvPr/>
        </p:nvPicPr>
        <p:blipFill>
          <a:blip r:embed="rId3" cstate="print"/>
          <a:stretch>
            <a:fillRect/>
          </a:stretch>
        </p:blipFill>
        <p:spPr>
          <a:xfrm>
            <a:off x="840000" y="103148"/>
            <a:ext cx="242662" cy="87862"/>
          </a:xfrm>
          <a:prstGeom prst="rect">
            <a:avLst/>
          </a:prstGeom>
        </p:spPr>
      </p:pic>
      <p:sp>
        <p:nvSpPr>
          <p:cNvPr id="4" name="object 4"/>
          <p:cNvSpPr txBox="1"/>
          <p:nvPr/>
        </p:nvSpPr>
        <p:spPr>
          <a:xfrm>
            <a:off x="817181" y="-11729"/>
            <a:ext cx="329565" cy="116839"/>
          </a:xfrm>
          <a:prstGeom prst="rect">
            <a:avLst/>
          </a:prstGeom>
        </p:spPr>
        <p:txBody>
          <a:bodyPr vert="horz" wrap="square" lIns="0" tIns="12065" rIns="0" bIns="0" rtlCol="0">
            <a:spAutoFit/>
          </a:bodyPr>
          <a:lstStyle/>
          <a:p>
            <a:pPr marL="12700">
              <a:lnSpc>
                <a:spcPct val="100000"/>
              </a:lnSpc>
              <a:spcBef>
                <a:spcPts val="95"/>
              </a:spcBef>
            </a:pPr>
            <a:r>
              <a:rPr sz="600" spc="-20" dirty="0">
                <a:solidFill>
                  <a:srgbClr val="7F7F7F"/>
                </a:solidFill>
                <a:latin typeface="Noto Sans CJK HK"/>
                <a:cs typeface="Noto Sans CJK HK"/>
                <a:hlinkClick r:id="rId4" action="ppaction://hlinksldjump"/>
              </a:rPr>
              <a:t>实验原理</a:t>
            </a:r>
            <a:endParaRPr sz="600">
              <a:latin typeface="Noto Sans CJK HK"/>
              <a:cs typeface="Noto Sans CJK HK"/>
            </a:endParaRPr>
          </a:p>
        </p:txBody>
      </p:sp>
      <p:pic>
        <p:nvPicPr>
          <p:cNvPr id="5" name="object 5"/>
          <p:cNvPicPr/>
          <p:nvPr/>
        </p:nvPicPr>
        <p:blipFill>
          <a:blip r:embed="rId5" cstate="print"/>
          <a:stretch>
            <a:fillRect/>
          </a:stretch>
        </p:blipFill>
        <p:spPr>
          <a:xfrm>
            <a:off x="1561880" y="103148"/>
            <a:ext cx="192256" cy="181474"/>
          </a:xfrm>
          <a:prstGeom prst="rect">
            <a:avLst/>
          </a:prstGeom>
        </p:spPr>
      </p:pic>
      <p:sp>
        <p:nvSpPr>
          <p:cNvPr id="6" name="object 6"/>
          <p:cNvSpPr txBox="1"/>
          <p:nvPr/>
        </p:nvSpPr>
        <p:spPr>
          <a:xfrm>
            <a:off x="1539062" y="-11729"/>
            <a:ext cx="329565" cy="116839"/>
          </a:xfrm>
          <a:prstGeom prst="rect">
            <a:avLst/>
          </a:prstGeom>
        </p:spPr>
        <p:txBody>
          <a:bodyPr vert="horz" wrap="square" lIns="0" tIns="12065" rIns="0" bIns="0" rtlCol="0">
            <a:spAutoFit/>
          </a:bodyPr>
          <a:lstStyle/>
          <a:p>
            <a:pPr marL="12700">
              <a:lnSpc>
                <a:spcPct val="100000"/>
              </a:lnSpc>
              <a:spcBef>
                <a:spcPts val="95"/>
              </a:spcBef>
            </a:pPr>
            <a:r>
              <a:rPr sz="600" spc="-20" dirty="0">
                <a:solidFill>
                  <a:srgbClr val="7F7F7F"/>
                </a:solidFill>
                <a:latin typeface="Noto Sans CJK HK"/>
                <a:cs typeface="Noto Sans CJK HK"/>
                <a:hlinkClick r:id="rId6" action="ppaction://hlinksldjump"/>
              </a:rPr>
              <a:t>实验方案</a:t>
            </a:r>
            <a:endParaRPr sz="600">
              <a:latin typeface="Noto Sans CJK HK"/>
              <a:cs typeface="Noto Sans CJK HK"/>
            </a:endParaRPr>
          </a:p>
        </p:txBody>
      </p:sp>
      <p:grpSp>
        <p:nvGrpSpPr>
          <p:cNvPr id="7" name="object 7"/>
          <p:cNvGrpSpPr/>
          <p:nvPr/>
        </p:nvGrpSpPr>
        <p:grpSpPr>
          <a:xfrm>
            <a:off x="2283752" y="103139"/>
            <a:ext cx="41275" cy="88265"/>
            <a:chOff x="2283752" y="103139"/>
            <a:chExt cx="41275" cy="88265"/>
          </a:xfrm>
        </p:grpSpPr>
        <p:sp>
          <p:nvSpPr>
            <p:cNvPr id="8" name="object 8"/>
            <p:cNvSpPr/>
            <p:nvPr/>
          </p:nvSpPr>
          <p:spPr>
            <a:xfrm>
              <a:off x="2286292" y="105679"/>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7F7F"/>
              </a:solidFill>
            </a:ln>
          </p:spPr>
          <p:txBody>
            <a:bodyPr wrap="square" lIns="0" tIns="0" rIns="0" bIns="0" rtlCol="0"/>
            <a:lstStyle/>
            <a:p>
              <a:endParaRPr/>
            </a:p>
          </p:txBody>
        </p:sp>
        <p:sp>
          <p:nvSpPr>
            <p:cNvPr id="9" name="object 9"/>
            <p:cNvSpPr/>
            <p:nvPr/>
          </p:nvSpPr>
          <p:spPr>
            <a:xfrm>
              <a:off x="2286292" y="152478"/>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7F7F"/>
              </a:solidFill>
            </a:ln>
          </p:spPr>
          <p:txBody>
            <a:bodyPr wrap="square" lIns="0" tIns="0" rIns="0" bIns="0" rtlCol="0"/>
            <a:lstStyle/>
            <a:p>
              <a:endParaRPr/>
            </a:p>
          </p:txBody>
        </p:sp>
      </p:grpSp>
      <p:sp>
        <p:nvSpPr>
          <p:cNvPr id="10" name="object 10"/>
          <p:cNvSpPr txBox="1"/>
          <p:nvPr/>
        </p:nvSpPr>
        <p:spPr>
          <a:xfrm>
            <a:off x="2260930" y="-11729"/>
            <a:ext cx="329565" cy="116839"/>
          </a:xfrm>
          <a:prstGeom prst="rect">
            <a:avLst/>
          </a:prstGeom>
        </p:spPr>
        <p:txBody>
          <a:bodyPr vert="horz" wrap="square" lIns="0" tIns="12065" rIns="0" bIns="0" rtlCol="0">
            <a:spAutoFit/>
          </a:bodyPr>
          <a:lstStyle/>
          <a:p>
            <a:pPr marL="12700">
              <a:lnSpc>
                <a:spcPct val="100000"/>
              </a:lnSpc>
              <a:spcBef>
                <a:spcPts val="95"/>
              </a:spcBef>
            </a:pPr>
            <a:r>
              <a:rPr sz="600" spc="-20" dirty="0">
                <a:solidFill>
                  <a:srgbClr val="7F7F7F"/>
                </a:solidFill>
                <a:latin typeface="Noto Sans CJK HK"/>
                <a:cs typeface="Noto Sans CJK HK"/>
                <a:hlinkClick r:id="rId7" action="ppaction://hlinksldjump"/>
              </a:rPr>
              <a:t>总结展望</a:t>
            </a:r>
            <a:endParaRPr sz="600">
              <a:latin typeface="Noto Sans CJK HK"/>
              <a:cs typeface="Noto Sans CJK HK"/>
            </a:endParaRPr>
          </a:p>
        </p:txBody>
      </p:sp>
      <p:grpSp>
        <p:nvGrpSpPr>
          <p:cNvPr id="11" name="object 11"/>
          <p:cNvGrpSpPr/>
          <p:nvPr/>
        </p:nvGrpSpPr>
        <p:grpSpPr>
          <a:xfrm>
            <a:off x="3005620" y="103139"/>
            <a:ext cx="243204" cy="41275"/>
            <a:chOff x="3005620" y="103139"/>
            <a:chExt cx="243204" cy="41275"/>
          </a:xfrm>
        </p:grpSpPr>
        <p:sp>
          <p:nvSpPr>
            <p:cNvPr id="12" name="object 12"/>
            <p:cNvSpPr/>
            <p:nvPr/>
          </p:nvSpPr>
          <p:spPr>
            <a:xfrm>
              <a:off x="3008160" y="105679"/>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3" name="object 13"/>
            <p:cNvSpPr/>
            <p:nvPr/>
          </p:nvSpPr>
          <p:spPr>
            <a:xfrm>
              <a:off x="3058566" y="105679"/>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4" name="object 14"/>
            <p:cNvSpPr/>
            <p:nvPr/>
          </p:nvSpPr>
          <p:spPr>
            <a:xfrm>
              <a:off x="3108959" y="105679"/>
              <a:ext cx="36195" cy="36195"/>
            </a:xfrm>
            <a:custGeom>
              <a:avLst/>
              <a:gdLst/>
              <a:ahLst/>
              <a:cxnLst/>
              <a:rect l="l" t="t" r="r" b="b"/>
              <a:pathLst>
                <a:path w="36194" h="36194">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solidFill>
              <a:srgbClr val="FFFFFF"/>
            </a:solidFill>
          </p:spPr>
          <p:txBody>
            <a:bodyPr wrap="square" lIns="0" tIns="0" rIns="0" bIns="0" rtlCol="0"/>
            <a:lstStyle/>
            <a:p>
              <a:endParaRPr/>
            </a:p>
          </p:txBody>
        </p:sp>
        <p:sp>
          <p:nvSpPr>
            <p:cNvPr id="15" name="object 15"/>
            <p:cNvSpPr/>
            <p:nvPr/>
          </p:nvSpPr>
          <p:spPr>
            <a:xfrm>
              <a:off x="3108959" y="105679"/>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6" name="object 16"/>
            <p:cNvSpPr/>
            <p:nvPr/>
          </p:nvSpPr>
          <p:spPr>
            <a:xfrm>
              <a:off x="3159366" y="105679"/>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7" name="object 17"/>
            <p:cNvSpPr/>
            <p:nvPr/>
          </p:nvSpPr>
          <p:spPr>
            <a:xfrm>
              <a:off x="3209759" y="105679"/>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grpSp>
      <p:sp>
        <p:nvSpPr>
          <p:cNvPr id="18" name="object 18"/>
          <p:cNvSpPr txBox="1"/>
          <p:nvPr/>
        </p:nvSpPr>
        <p:spPr>
          <a:xfrm>
            <a:off x="2982810" y="-11729"/>
            <a:ext cx="177800" cy="116839"/>
          </a:xfrm>
          <a:prstGeom prst="rect">
            <a:avLst/>
          </a:prstGeom>
        </p:spPr>
        <p:txBody>
          <a:bodyPr vert="horz" wrap="square" lIns="0" tIns="12065" rIns="0" bIns="0" rtlCol="0">
            <a:spAutoFit/>
          </a:bodyPr>
          <a:lstStyle/>
          <a:p>
            <a:pPr marL="12700">
              <a:lnSpc>
                <a:spcPct val="100000"/>
              </a:lnSpc>
              <a:spcBef>
                <a:spcPts val="95"/>
              </a:spcBef>
            </a:pPr>
            <a:r>
              <a:rPr sz="600" spc="-30" dirty="0">
                <a:solidFill>
                  <a:srgbClr val="FFFFFF"/>
                </a:solidFill>
                <a:latin typeface="Noto Sans CJK HK"/>
                <a:cs typeface="Noto Sans CJK HK"/>
                <a:hlinkClick r:id="rId8" action="ppaction://hlinksldjump"/>
              </a:rPr>
              <a:t>附录</a:t>
            </a:r>
            <a:endParaRPr sz="600">
              <a:latin typeface="Noto Sans CJK HK"/>
              <a:cs typeface="Noto Sans CJK HK"/>
            </a:endParaRPr>
          </a:p>
        </p:txBody>
      </p:sp>
      <p:grpSp>
        <p:nvGrpSpPr>
          <p:cNvPr id="19" name="object 19"/>
          <p:cNvGrpSpPr/>
          <p:nvPr/>
        </p:nvGrpSpPr>
        <p:grpSpPr>
          <a:xfrm>
            <a:off x="0" y="50"/>
            <a:ext cx="4608195" cy="548640"/>
            <a:chOff x="0" y="50"/>
            <a:chExt cx="4608195" cy="548640"/>
          </a:xfrm>
        </p:grpSpPr>
        <p:pic>
          <p:nvPicPr>
            <p:cNvPr id="20" name="object 20"/>
            <p:cNvPicPr/>
            <p:nvPr/>
          </p:nvPicPr>
          <p:blipFill>
            <a:blip r:embed="rId9" cstate="print"/>
            <a:stretch>
              <a:fillRect/>
            </a:stretch>
          </p:blipFill>
          <p:spPr>
            <a:xfrm>
              <a:off x="3317760" y="50"/>
              <a:ext cx="921588" cy="297713"/>
            </a:xfrm>
            <a:prstGeom prst="rect">
              <a:avLst/>
            </a:prstGeom>
          </p:spPr>
        </p:pic>
        <p:pic>
          <p:nvPicPr>
            <p:cNvPr id="21" name="object 21"/>
            <p:cNvPicPr/>
            <p:nvPr/>
          </p:nvPicPr>
          <p:blipFill>
            <a:blip r:embed="rId10" cstate="print"/>
            <a:stretch>
              <a:fillRect/>
            </a:stretch>
          </p:blipFill>
          <p:spPr>
            <a:xfrm>
              <a:off x="4239348" y="50"/>
              <a:ext cx="368642" cy="297713"/>
            </a:xfrm>
            <a:prstGeom prst="rect">
              <a:avLst/>
            </a:prstGeom>
          </p:spPr>
        </p:pic>
        <p:pic>
          <p:nvPicPr>
            <p:cNvPr id="22" name="object 22"/>
            <p:cNvPicPr/>
            <p:nvPr/>
          </p:nvPicPr>
          <p:blipFill>
            <a:blip r:embed="rId11" cstate="print"/>
            <a:stretch>
              <a:fillRect/>
            </a:stretch>
          </p:blipFill>
          <p:spPr>
            <a:xfrm>
              <a:off x="0" y="297751"/>
              <a:ext cx="4604410" cy="250520"/>
            </a:xfrm>
            <a:prstGeom prst="rect">
              <a:avLst/>
            </a:prstGeom>
          </p:spPr>
        </p:pic>
      </p:grpSp>
      <p:sp>
        <p:nvSpPr>
          <p:cNvPr id="23" name="object 23"/>
          <p:cNvSpPr txBox="1"/>
          <p:nvPr/>
        </p:nvSpPr>
        <p:spPr>
          <a:xfrm>
            <a:off x="188379" y="285048"/>
            <a:ext cx="3012440" cy="244475"/>
          </a:xfrm>
          <a:prstGeom prst="rect">
            <a:avLst/>
          </a:prstGeom>
        </p:spPr>
        <p:txBody>
          <a:bodyPr vert="horz" wrap="square" lIns="0" tIns="17145" rIns="0" bIns="0" rtlCol="0">
            <a:spAutoFit/>
          </a:bodyPr>
          <a:lstStyle/>
          <a:p>
            <a:pPr marL="12700">
              <a:lnSpc>
                <a:spcPct val="100000"/>
              </a:lnSpc>
              <a:spcBef>
                <a:spcPts val="135"/>
              </a:spcBef>
            </a:pPr>
            <a:r>
              <a:rPr sz="1400" dirty="0">
                <a:solidFill>
                  <a:srgbClr val="FFFFFF"/>
                </a:solidFill>
                <a:latin typeface="Arial" panose="020B0604020202020204"/>
                <a:cs typeface="Arial" panose="020B0604020202020204"/>
              </a:rPr>
              <a:t>Appendix.B</a:t>
            </a:r>
            <a:r>
              <a:rPr sz="1400" spc="425" dirty="0">
                <a:solidFill>
                  <a:srgbClr val="FFFFFF"/>
                </a:solidFill>
                <a:latin typeface="Arial" panose="020B0604020202020204"/>
                <a:cs typeface="Arial" panose="020B0604020202020204"/>
              </a:rPr>
              <a:t> </a:t>
            </a:r>
            <a:r>
              <a:rPr sz="1400" spc="-5" dirty="0">
                <a:solidFill>
                  <a:srgbClr val="FFFFFF"/>
                </a:solidFill>
                <a:latin typeface="Noto Sans CJK HK"/>
                <a:cs typeface="Noto Sans CJK HK"/>
              </a:rPr>
              <a:t>光功率计、光电转换系数</a:t>
            </a:r>
            <a:endParaRPr sz="1400">
              <a:latin typeface="Noto Sans CJK HK"/>
              <a:cs typeface="Noto Sans CJK HK"/>
            </a:endParaRPr>
          </a:p>
        </p:txBody>
      </p:sp>
      <mc:AlternateContent xmlns:mc="http://schemas.openxmlformats.org/markup-compatibility/2006" xmlns:a14="http://schemas.microsoft.com/office/drawing/2010/main">
        <mc:Choice Requires="a14">
          <p:sp>
            <p:nvSpPr>
              <p:cNvPr id="24" name="object 24"/>
              <p:cNvSpPr txBox="1"/>
              <p:nvPr/>
            </p:nvSpPr>
            <p:spPr>
              <a:xfrm>
                <a:off x="321894" y="930883"/>
                <a:ext cx="3956050" cy="1813560"/>
              </a:xfrm>
              <a:prstGeom prst="rect">
                <a:avLst/>
              </a:prstGeom>
            </p:spPr>
            <p:txBody>
              <a:bodyPr vert="horz" wrap="square" lIns="0" tIns="6985" rIns="0" bIns="0" rtlCol="0">
                <a:spAutoFit/>
              </a:bodyPr>
              <a:lstStyle/>
              <a:p>
                <a:pPr marL="38100" marR="106680">
                  <a:lnSpc>
                    <a:spcPct val="103000"/>
                  </a:lnSpc>
                  <a:spcBef>
                    <a:spcPts val="55"/>
                  </a:spcBef>
                </a:pPr>
                <a:r>
                  <a:rPr sz="1100" spc="-10" dirty="0">
                    <a:latin typeface="Arial" panose="020B0604020202020204"/>
                    <a:cs typeface="Arial" panose="020B0604020202020204"/>
                  </a:rPr>
                  <a:t>PM100D </a:t>
                </a:r>
                <a:r>
                  <a:rPr sz="1100" spc="-25" dirty="0">
                    <a:latin typeface="Noto Sans CJK HK"/>
                    <a:cs typeface="Noto Sans CJK HK"/>
                  </a:rPr>
                  <a:t>光功率和能量计表头用于测量激光或其他单色</a:t>
                </a:r>
                <a:r>
                  <a:rPr sz="1100" dirty="0">
                    <a:latin typeface="Arial" panose="020B0604020202020204"/>
                    <a:cs typeface="Arial" panose="020B0604020202020204"/>
                  </a:rPr>
                  <a:t>/</a:t>
                </a:r>
                <a:r>
                  <a:rPr sz="1100" spc="-30" dirty="0">
                    <a:latin typeface="Noto Sans CJK HK"/>
                    <a:cs typeface="Noto Sans CJK HK"/>
                  </a:rPr>
                  <a:t>近单色</a:t>
                </a:r>
                <a:r>
                  <a:rPr sz="1100" spc="-25" dirty="0">
                    <a:latin typeface="Noto Sans CJK HK"/>
                    <a:cs typeface="Noto Sans CJK HK"/>
                  </a:rPr>
                  <a:t>光的光功率以及脉冲光的能量。这款表头体积小巧，由电池供</a:t>
                </a:r>
                <a:r>
                  <a:rPr sz="1100" spc="-10" dirty="0">
                    <a:latin typeface="Noto Sans CJK HK"/>
                    <a:cs typeface="Noto Sans CJK HK"/>
                  </a:rPr>
                  <a:t>电，且兼容所有的 </a:t>
                </a:r>
                <a:r>
                  <a:rPr sz="1100" spc="-10" dirty="0">
                    <a:latin typeface="Arial" panose="020B0604020202020204"/>
                    <a:cs typeface="Arial" panose="020B0604020202020204"/>
                  </a:rPr>
                  <a:t>Thorlabs</a:t>
                </a:r>
                <a:r>
                  <a:rPr sz="1100" spc="30" dirty="0">
                    <a:latin typeface="Arial" panose="020B0604020202020204"/>
                    <a:cs typeface="Arial" panose="020B0604020202020204"/>
                  </a:rPr>
                  <a:t> </a:t>
                </a:r>
                <a:r>
                  <a:rPr sz="1100" dirty="0">
                    <a:latin typeface="Noto Sans CJK HK"/>
                    <a:cs typeface="Noto Sans CJK HK"/>
                  </a:rPr>
                  <a:t>“</a:t>
                </a:r>
                <a:r>
                  <a:rPr sz="1100" dirty="0">
                    <a:latin typeface="Arial" panose="020B0604020202020204"/>
                    <a:cs typeface="Arial" panose="020B0604020202020204"/>
                  </a:rPr>
                  <a:t>C</a:t>
                </a:r>
                <a:r>
                  <a:rPr sz="1100" spc="30" dirty="0">
                    <a:latin typeface="Arial" panose="020B0604020202020204"/>
                    <a:cs typeface="Arial" panose="020B0604020202020204"/>
                  </a:rPr>
                  <a:t> </a:t>
                </a:r>
                <a:r>
                  <a:rPr sz="1100" spc="-25" dirty="0">
                    <a:latin typeface="Noto Sans CJK HK"/>
                    <a:cs typeface="Noto Sans CJK HK"/>
                  </a:rPr>
                  <a:t>系列”光电二极管探头。</a:t>
                </a:r>
                <a:endParaRPr sz="1100">
                  <a:latin typeface="Noto Sans CJK HK"/>
                  <a:cs typeface="Noto Sans CJK HK"/>
                </a:endParaRPr>
              </a:p>
              <a:p>
                <a:pPr marL="38100" marR="30480" algn="just">
                  <a:lnSpc>
                    <a:spcPct val="103000"/>
                  </a:lnSpc>
                </a:pPr>
                <a:r>
                  <a:rPr sz="1100" spc="-25" dirty="0">
                    <a:latin typeface="Noto Sans CJK HK"/>
                    <a:cs typeface="Noto Sans CJK HK"/>
                  </a:rPr>
                  <a:t>模拟输出提供放大的光电二极管电流或放大的热敏或热释电探头申压。来自模拟输出的信号未经波长和归零校正。模拟输出电压</a:t>
                </a:r>
                <a:r>
                  <a:rPr sz="1100" spc="-20" dirty="0">
                    <a:latin typeface="Noto Sans CJK HK"/>
                    <a:cs typeface="Noto Sans CJK HK"/>
                  </a:rPr>
                  <a:t>取决于测量范围，可以计算为</a:t>
                </a:r>
                <a:r>
                  <a:rPr sz="1100" spc="-50" dirty="0">
                    <a:latin typeface="Arial" panose="020B0604020202020204"/>
                    <a:cs typeface="Arial" panose="020B0604020202020204"/>
                  </a:rPr>
                  <a:t>:</a:t>
                </a:r>
              </a:p>
              <a:p>
                <a:pPr marL="38100" marR="30480" algn="just">
                  <a:lnSpc>
                    <a:spcPct val="103000"/>
                  </a:lnSpc>
                </a:pPr>
                <a:endParaRPr sz="1100">
                  <a:latin typeface="Arial" panose="020B0604020202020204"/>
                  <a:cs typeface="Arial" panose="020B0604020202020204"/>
                </a:endParaRPr>
              </a:p>
              <a:p>
                <a:pPr marL="720725">
                  <a:lnSpc>
                    <a:spcPct val="100000"/>
                  </a:lnSpc>
                  <a:spcBef>
                    <a:spcPts val="930"/>
                  </a:spcBef>
                </a:pPr>
                <a14:m>
                  <m:oMath xmlns:m="http://schemas.openxmlformats.org/officeDocument/2006/math">
                    <m:sSub>
                      <m:sSubPr>
                        <m:ctrlPr>
                          <a:rPr lang="en-US" sz="1100" i="1" spc="15" dirty="0">
                            <a:latin typeface="Cambria Math" panose="02040503050406030204" pitchFamily="18" charset="0"/>
                            <a:cs typeface="Cambria Math" panose="02040503050406030204" pitchFamily="18" charset="0"/>
                          </a:rPr>
                        </m:ctrlPr>
                      </m:sSubPr>
                      <m:e>
                        <m:r>
                          <m:rPr>
                            <m:brk/>
                          </m:rPr>
                          <a:rPr lang="en-US" sz="1100" i="1" spc="15" dirty="0">
                            <a:latin typeface="Cambria Math" panose="02040503050406030204" pitchFamily="18" charset="0"/>
                            <a:cs typeface="Cambria Math" panose="02040503050406030204" pitchFamily="18" charset="0"/>
                          </a:rPr>
                          <m:t>𝑈</m:t>
                        </m:r>
                      </m:e>
                      <m:sub>
                        <m:r>
                          <a:rPr sz="1100" baseline="-17000" dirty="0">
                            <a:latin typeface="Cambria Math" panose="02040503050406030204" pitchFamily="18" charset="0"/>
                            <a:cs typeface="Times New Roman" panose="02020603050405020304"/>
                            <a:sym typeface="+mn-ea"/>
                          </a:rPr>
                          <m:t>𝐴𝑛𝑎𝑙𝑜𝑔</m:t>
                        </m:r>
                        <m:r>
                          <a:rPr sz="1100" spc="187" baseline="-17000" dirty="0">
                            <a:latin typeface="Cambria Math" panose="02040503050406030204" pitchFamily="18" charset="0"/>
                            <a:cs typeface="Times New Roman" panose="02020603050405020304"/>
                            <a:sym typeface="+mn-ea"/>
                          </a:rPr>
                          <m:t> </m:t>
                        </m:r>
                        <m:r>
                          <a:rPr sz="1100" baseline="-17000" dirty="0">
                            <a:latin typeface="Cambria Math" panose="02040503050406030204" pitchFamily="18" charset="0"/>
                            <a:cs typeface="Times New Roman" panose="02020603050405020304"/>
                            <a:sym typeface="+mn-ea"/>
                          </a:rPr>
                          <m:t>𝑂𝑢𝑡</m:t>
                        </m:r>
                      </m:sub>
                    </m:sSub>
                  </m:oMath>
                </a14:m>
                <a:r>
                  <a:rPr sz="1100" spc="15" dirty="0">
                    <a:latin typeface="Arial" panose="020B0604020202020204"/>
                    <a:cs typeface="Arial" panose="020B0604020202020204"/>
                  </a:rPr>
                  <a:t>= </a:t>
                </a:r>
                <a:r>
                  <a:rPr sz="1100" spc="-20" dirty="0">
                    <a:latin typeface="Times New Roman" panose="02020603050405020304"/>
                    <a:cs typeface="Times New Roman" panose="02020603050405020304"/>
                  </a:rPr>
                  <a:t>2</a:t>
                </a:r>
                <a:r>
                  <a:rPr sz="1100" i="1" spc="-20" dirty="0">
                    <a:latin typeface="Times New Roman" panose="02020603050405020304"/>
                    <a:cs typeface="Times New Roman" panose="02020603050405020304"/>
                  </a:rPr>
                  <a:t>V</a:t>
                </a:r>
                <a:r>
                  <a:rPr sz="1100" spc="-5" dirty="0">
                    <a:latin typeface="Trebuchet MS" panose="020B0603020202020204"/>
                    <a:cs typeface="Trebuchet MS" panose="020B0603020202020204"/>
                  </a:rPr>
                  <a:t>/ </a:t>
                </a:r>
                <a:r>
                  <a:rPr sz="1100" spc="-5" dirty="0">
                    <a:latin typeface="Noto Sans CJK HK"/>
                    <a:cs typeface="Noto Sans CJK HK"/>
                  </a:rPr>
                  <a:t>满量程范围值 </a:t>
                </a:r>
                <a:r>
                  <a:rPr sz="1100" dirty="0">
                    <a:latin typeface="Arial" panose="020B0604020202020204"/>
                    <a:cs typeface="Arial" panose="020B0604020202020204"/>
                  </a:rPr>
                  <a:t>x</a:t>
                </a:r>
                <a:r>
                  <a:rPr sz="1100" spc="30" dirty="0">
                    <a:latin typeface="Arial" panose="020B0604020202020204"/>
                    <a:cs typeface="Arial" panose="020B0604020202020204"/>
                  </a:rPr>
                  <a:t> </a:t>
                </a:r>
                <a:r>
                  <a:rPr sz="1100" spc="10" dirty="0">
                    <a:latin typeface="Noto Sans CJK HK"/>
                    <a:cs typeface="Noto Sans CJK HK"/>
                  </a:rPr>
                  <a:t>测量值 </a:t>
                </a:r>
                <a:endParaRPr sz="1200" baseline="28000">
                  <a:latin typeface="Arial" panose="020B0604020202020204"/>
                  <a:cs typeface="Arial" panose="020B0604020202020204"/>
                </a:endParaRPr>
              </a:p>
              <a:p>
                <a:pPr marL="38100" algn="ctr">
                  <a:lnSpc>
                    <a:spcPct val="100000"/>
                  </a:lnSpc>
                  <a:spcBef>
                    <a:spcPts val="935"/>
                  </a:spcBef>
                </a:pPr>
                <a:r>
                  <a:rPr sz="1100" spc="-25" dirty="0">
                    <a:solidFill>
                      <a:srgbClr val="FF0000"/>
                    </a:solidFill>
                    <a:latin typeface="Noto Sans CJK HK"/>
                    <a:cs typeface="Noto Sans CJK HK"/>
                  </a:rPr>
                  <a:t>注：实际测量非线性，需要标定光电系数</a:t>
                </a:r>
                <a:endParaRPr sz="1100">
                  <a:latin typeface="Noto Sans CJK HK"/>
                  <a:cs typeface="Noto Sans CJK HK"/>
                </a:endParaRPr>
              </a:p>
            </p:txBody>
          </p:sp>
        </mc:Choice>
        <mc:Fallback xmlns="">
          <p:sp>
            <p:nvSpPr>
              <p:cNvPr id="24" name="object 24"/>
              <p:cNvSpPr txBox="1">
                <a:spLocks noRot="1" noChangeAspect="1" noMove="1" noResize="1" noEditPoints="1" noAdjustHandles="1" noChangeArrowheads="1" noChangeShapeType="1" noTextEdit="1"/>
              </p:cNvSpPr>
              <p:nvPr/>
            </p:nvSpPr>
            <p:spPr>
              <a:xfrm>
                <a:off x="321894" y="930883"/>
                <a:ext cx="3956050" cy="1813560"/>
              </a:xfrm>
              <a:prstGeom prst="rect">
                <a:avLst/>
              </a:prstGeom>
              <a:blipFill rotWithShape="1">
                <a:blip r:embed="rId12"/>
                <a:stretch>
                  <a:fillRect l="-15" t="-34" r="15" b="34"/>
                </a:stretch>
              </a:blipFill>
            </p:spPr>
            <p:txBody>
              <a:bodyPr/>
              <a:lstStyle/>
              <a:p>
                <a:r>
                  <a:rPr lang="zh-CN" altLang="en-US">
                    <a:noFill/>
                  </a:rPr>
                  <a:t> </a:t>
                </a:r>
              </a:p>
            </p:txBody>
          </p:sp>
        </mc:Fallback>
      </mc:AlternateContent>
      <p:grpSp>
        <p:nvGrpSpPr>
          <p:cNvPr id="27" name="object 27"/>
          <p:cNvGrpSpPr/>
          <p:nvPr/>
        </p:nvGrpSpPr>
        <p:grpSpPr>
          <a:xfrm>
            <a:off x="0" y="3328111"/>
            <a:ext cx="4608195" cy="128270"/>
            <a:chOff x="0" y="3328111"/>
            <a:chExt cx="4608195" cy="128270"/>
          </a:xfrm>
        </p:grpSpPr>
        <p:sp>
          <p:nvSpPr>
            <p:cNvPr id="28" name="object 28"/>
            <p:cNvSpPr/>
            <p:nvPr/>
          </p:nvSpPr>
          <p:spPr>
            <a:xfrm>
              <a:off x="0" y="3328123"/>
              <a:ext cx="2304415" cy="128270"/>
            </a:xfrm>
            <a:custGeom>
              <a:avLst/>
              <a:gdLst/>
              <a:ahLst/>
              <a:cxnLst/>
              <a:rect l="l" t="t" r="r" b="b"/>
              <a:pathLst>
                <a:path w="2304415" h="128270">
                  <a:moveTo>
                    <a:pt x="2303996" y="0"/>
                  </a:moveTo>
                  <a:lnTo>
                    <a:pt x="1151991" y="0"/>
                  </a:lnTo>
                  <a:lnTo>
                    <a:pt x="0" y="0"/>
                  </a:lnTo>
                  <a:lnTo>
                    <a:pt x="0" y="127927"/>
                  </a:lnTo>
                  <a:lnTo>
                    <a:pt x="1151991" y="127927"/>
                  </a:lnTo>
                  <a:lnTo>
                    <a:pt x="2303996" y="127927"/>
                  </a:lnTo>
                  <a:lnTo>
                    <a:pt x="2303996" y="0"/>
                  </a:lnTo>
                  <a:close/>
                </a:path>
              </a:pathLst>
            </a:custGeom>
            <a:solidFill>
              <a:srgbClr val="000000"/>
            </a:solidFill>
          </p:spPr>
          <p:txBody>
            <a:bodyPr wrap="square" lIns="0" tIns="0" rIns="0" bIns="0" rtlCol="0"/>
            <a:lstStyle/>
            <a:p>
              <a:endParaRPr/>
            </a:p>
          </p:txBody>
        </p:sp>
        <p:sp>
          <p:nvSpPr>
            <p:cNvPr id="29" name="object 29"/>
            <p:cNvSpPr/>
            <p:nvPr/>
          </p:nvSpPr>
          <p:spPr>
            <a:xfrm>
              <a:off x="2303983" y="3328123"/>
              <a:ext cx="2304415" cy="128270"/>
            </a:xfrm>
            <a:custGeom>
              <a:avLst/>
              <a:gdLst/>
              <a:ahLst/>
              <a:cxnLst/>
              <a:rect l="l" t="t" r="r" b="b"/>
              <a:pathLst>
                <a:path w="2304415" h="128270">
                  <a:moveTo>
                    <a:pt x="2303996" y="0"/>
                  </a:moveTo>
                  <a:lnTo>
                    <a:pt x="1920024" y="0"/>
                  </a:lnTo>
                  <a:lnTo>
                    <a:pt x="0" y="0"/>
                  </a:lnTo>
                  <a:lnTo>
                    <a:pt x="0" y="127927"/>
                  </a:lnTo>
                  <a:lnTo>
                    <a:pt x="1920024" y="127927"/>
                  </a:lnTo>
                  <a:lnTo>
                    <a:pt x="2303996" y="127927"/>
                  </a:lnTo>
                  <a:lnTo>
                    <a:pt x="2303996" y="0"/>
                  </a:lnTo>
                  <a:close/>
                </a:path>
              </a:pathLst>
            </a:custGeom>
            <a:solidFill>
              <a:srgbClr val="005725"/>
            </a:solidFill>
          </p:spPr>
          <p:txBody>
            <a:bodyPr wrap="square" lIns="0" tIns="0" rIns="0" bIns="0" rtlCol="0"/>
            <a:lstStyle/>
            <a:p>
              <a:endParaRPr/>
            </a:p>
          </p:txBody>
        </p:sp>
      </p:grpSp>
      <p:sp>
        <p:nvSpPr>
          <p:cNvPr id="30" name="object 30"/>
          <p:cNvSpPr txBox="1">
            <a:spLocks noGrp="1"/>
          </p:cNvSpPr>
          <p:nvPr>
            <p:ph type="dt" sz="half" idx="6"/>
          </p:nvPr>
        </p:nvSpPr>
        <p:spPr>
          <a:prstGeom prst="rect">
            <a:avLst/>
          </a:prstGeom>
        </p:spPr>
        <p:txBody>
          <a:bodyPr vert="horz" wrap="square" lIns="0" tIns="10795" rIns="0" bIns="0" rtlCol="0">
            <a:spAutoFit/>
          </a:bodyPr>
          <a:lstStyle/>
          <a:p>
            <a:pPr marL="12700">
              <a:lnSpc>
                <a:spcPct val="100000"/>
              </a:lnSpc>
              <a:spcBef>
                <a:spcPts val="85"/>
              </a:spcBef>
            </a:pPr>
            <a:r>
              <a:rPr spc="25" dirty="0"/>
              <a:t>设计性实验  结题答辩</a:t>
            </a:r>
          </a:p>
        </p:txBody>
      </p:sp>
      <p:sp>
        <p:nvSpPr>
          <p:cNvPr id="31" name="object 31"/>
          <p:cNvSpPr txBox="1">
            <a:spLocks noGrp="1"/>
          </p:cNvSpPr>
          <p:nvPr>
            <p:ph type="ftr" sz="quarter" idx="5"/>
          </p:nvPr>
        </p:nvSpPr>
        <p:spPr>
          <a:prstGeom prst="rect">
            <a:avLst/>
          </a:prstGeom>
        </p:spPr>
        <p:txBody>
          <a:bodyPr vert="horz" wrap="square" lIns="0" tIns="5080" rIns="0" bIns="0" rtlCol="0">
            <a:spAutoFit/>
          </a:bodyPr>
          <a:lstStyle/>
          <a:p>
            <a:pPr marL="12700">
              <a:lnSpc>
                <a:spcPct val="100000"/>
              </a:lnSpc>
              <a:spcBef>
                <a:spcPts val="40"/>
              </a:spcBef>
            </a:pPr>
            <a:r>
              <a:rPr dirty="0"/>
              <a:t>2nd</a:t>
            </a:r>
            <a:r>
              <a:rPr spc="-35" dirty="0"/>
              <a:t> </a:t>
            </a:r>
            <a:r>
              <a:rPr dirty="0"/>
              <a:t>July</a:t>
            </a:r>
            <a:r>
              <a:rPr spc="-30" dirty="0"/>
              <a:t> </a:t>
            </a:r>
            <a:r>
              <a:rPr spc="-20" dirty="0"/>
              <a:t>2024</a:t>
            </a:r>
          </a:p>
        </p:txBody>
      </p:sp>
      <p:sp>
        <p:nvSpPr>
          <p:cNvPr id="32" name="object 32"/>
          <p:cNvSpPr txBox="1"/>
          <p:nvPr/>
        </p:nvSpPr>
        <p:spPr>
          <a:xfrm>
            <a:off x="2719908" y="3329735"/>
            <a:ext cx="1088390" cy="120650"/>
          </a:xfrm>
          <a:prstGeom prst="rect">
            <a:avLst/>
          </a:prstGeom>
        </p:spPr>
        <p:txBody>
          <a:bodyPr vert="horz" wrap="square" lIns="0" tIns="10795" rIns="0" bIns="0" rtlCol="0">
            <a:spAutoFit/>
          </a:bodyPr>
          <a:lstStyle/>
          <a:p>
            <a:pPr marL="12700">
              <a:lnSpc>
                <a:spcPct val="100000"/>
              </a:lnSpc>
              <a:spcBef>
                <a:spcPts val="85"/>
              </a:spcBef>
            </a:pPr>
            <a:r>
              <a:rPr sz="600" spc="-15" dirty="0">
                <a:solidFill>
                  <a:srgbClr val="FFFFFF"/>
                </a:solidFill>
                <a:latin typeface="Noto Sans CJK HK"/>
                <a:cs typeface="Noto Sans CJK HK"/>
                <a:hlinkClick r:id="rId13" action="ppaction://hlinksldjump"/>
              </a:rPr>
              <a:t>基于锁相放大器的弱光信号探测</a:t>
            </a:r>
            <a:endParaRPr sz="600">
              <a:latin typeface="Noto Sans CJK HK"/>
              <a:cs typeface="Noto Sans CJK HK"/>
            </a:endParaRPr>
          </a:p>
        </p:txBody>
      </p:sp>
      <p:sp>
        <p:nvSpPr>
          <p:cNvPr id="33" name="object 33"/>
          <p:cNvSpPr txBox="1">
            <a:spLocks noGrp="1"/>
          </p:cNvSpPr>
          <p:nvPr>
            <p:ph type="sldNum" sz="quarter" idx="7"/>
          </p:nvPr>
        </p:nvSpPr>
        <p:spPr>
          <a:xfrm>
            <a:off x="4259008" y="3335256"/>
            <a:ext cx="283210" cy="97155"/>
          </a:xfrm>
          <a:prstGeom prst="rect">
            <a:avLst/>
          </a:prstGeom>
        </p:spPr>
        <p:txBody>
          <a:bodyPr vert="horz" wrap="square" lIns="0" tIns="5080" rIns="0" bIns="0" rtlCol="0">
            <a:spAutoFit/>
          </a:bodyPr>
          <a:lstStyle/>
          <a:p>
            <a:pPr marL="37465">
              <a:lnSpc>
                <a:spcPct val="100000"/>
              </a:lnSpc>
              <a:spcBef>
                <a:spcPts val="40"/>
              </a:spcBef>
            </a:pPr>
            <a:r>
              <a:rPr lang="en-US" spc="-15" dirty="0"/>
              <a:t>30</a:t>
            </a:r>
            <a:r>
              <a:rPr spc="-15" dirty="0"/>
              <a:t> </a:t>
            </a:r>
            <a:r>
              <a:rPr dirty="0"/>
              <a:t>/</a:t>
            </a:r>
            <a:r>
              <a:rPr spc="-10" dirty="0"/>
              <a:t> </a:t>
            </a:r>
            <a:r>
              <a:rPr lang="en-US" spc="-10" dirty="0"/>
              <a:t>33</a:t>
            </a:r>
          </a:p>
        </p:txBody>
      </p:sp>
    </p:spTree>
  </p:cSld>
  <p:clrMapOvr>
    <a:masterClrMapping/>
  </p:clrMapOvr>
  <p:transition>
    <p:cut/>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5300" y="-11729"/>
            <a:ext cx="329565" cy="116839"/>
          </a:xfrm>
          <a:prstGeom prst="rect">
            <a:avLst/>
          </a:prstGeom>
        </p:spPr>
        <p:txBody>
          <a:bodyPr vert="horz" wrap="square" lIns="0" tIns="12065" rIns="0" bIns="0" rtlCol="0">
            <a:spAutoFit/>
          </a:bodyPr>
          <a:lstStyle/>
          <a:p>
            <a:pPr marL="12700">
              <a:lnSpc>
                <a:spcPct val="100000"/>
              </a:lnSpc>
              <a:spcBef>
                <a:spcPts val="95"/>
              </a:spcBef>
            </a:pPr>
            <a:r>
              <a:rPr sz="600" spc="-20" dirty="0">
                <a:solidFill>
                  <a:srgbClr val="7F7F7F"/>
                </a:solidFill>
                <a:latin typeface="Noto Sans CJK HK"/>
                <a:cs typeface="Noto Sans CJK HK"/>
                <a:hlinkClick r:id="rId2" action="ppaction://hlinksldjump"/>
              </a:rPr>
              <a:t>实验背景</a:t>
            </a:r>
            <a:endParaRPr sz="600">
              <a:latin typeface="Noto Sans CJK HK"/>
              <a:cs typeface="Noto Sans CJK HK"/>
            </a:endParaRPr>
          </a:p>
        </p:txBody>
      </p:sp>
      <p:pic>
        <p:nvPicPr>
          <p:cNvPr id="3" name="object 3"/>
          <p:cNvPicPr/>
          <p:nvPr/>
        </p:nvPicPr>
        <p:blipFill>
          <a:blip r:embed="rId3" cstate="print"/>
          <a:stretch>
            <a:fillRect/>
          </a:stretch>
        </p:blipFill>
        <p:spPr>
          <a:xfrm>
            <a:off x="840000" y="103148"/>
            <a:ext cx="242662" cy="87862"/>
          </a:xfrm>
          <a:prstGeom prst="rect">
            <a:avLst/>
          </a:prstGeom>
        </p:spPr>
      </p:pic>
      <p:sp>
        <p:nvSpPr>
          <p:cNvPr id="4" name="object 4"/>
          <p:cNvSpPr txBox="1"/>
          <p:nvPr/>
        </p:nvSpPr>
        <p:spPr>
          <a:xfrm>
            <a:off x="817181" y="-11729"/>
            <a:ext cx="329565" cy="116839"/>
          </a:xfrm>
          <a:prstGeom prst="rect">
            <a:avLst/>
          </a:prstGeom>
        </p:spPr>
        <p:txBody>
          <a:bodyPr vert="horz" wrap="square" lIns="0" tIns="12065" rIns="0" bIns="0" rtlCol="0">
            <a:spAutoFit/>
          </a:bodyPr>
          <a:lstStyle/>
          <a:p>
            <a:pPr marL="12700">
              <a:lnSpc>
                <a:spcPct val="100000"/>
              </a:lnSpc>
              <a:spcBef>
                <a:spcPts val="95"/>
              </a:spcBef>
            </a:pPr>
            <a:r>
              <a:rPr sz="600" spc="-20" dirty="0">
                <a:solidFill>
                  <a:srgbClr val="7F7F7F"/>
                </a:solidFill>
                <a:latin typeface="Noto Sans CJK HK"/>
                <a:cs typeface="Noto Sans CJK HK"/>
                <a:hlinkClick r:id="rId4" action="ppaction://hlinksldjump"/>
              </a:rPr>
              <a:t>实验原理</a:t>
            </a:r>
            <a:endParaRPr sz="600">
              <a:latin typeface="Noto Sans CJK HK"/>
              <a:cs typeface="Noto Sans CJK HK"/>
            </a:endParaRPr>
          </a:p>
        </p:txBody>
      </p:sp>
      <p:pic>
        <p:nvPicPr>
          <p:cNvPr id="5" name="object 5"/>
          <p:cNvPicPr/>
          <p:nvPr/>
        </p:nvPicPr>
        <p:blipFill>
          <a:blip r:embed="rId5" cstate="print"/>
          <a:stretch>
            <a:fillRect/>
          </a:stretch>
        </p:blipFill>
        <p:spPr>
          <a:xfrm>
            <a:off x="1561880" y="103148"/>
            <a:ext cx="192256" cy="181474"/>
          </a:xfrm>
          <a:prstGeom prst="rect">
            <a:avLst/>
          </a:prstGeom>
        </p:spPr>
      </p:pic>
      <p:sp>
        <p:nvSpPr>
          <p:cNvPr id="6" name="object 6"/>
          <p:cNvSpPr txBox="1"/>
          <p:nvPr/>
        </p:nvSpPr>
        <p:spPr>
          <a:xfrm>
            <a:off x="1539062" y="-11729"/>
            <a:ext cx="329565" cy="116839"/>
          </a:xfrm>
          <a:prstGeom prst="rect">
            <a:avLst/>
          </a:prstGeom>
        </p:spPr>
        <p:txBody>
          <a:bodyPr vert="horz" wrap="square" lIns="0" tIns="12065" rIns="0" bIns="0" rtlCol="0">
            <a:spAutoFit/>
          </a:bodyPr>
          <a:lstStyle/>
          <a:p>
            <a:pPr marL="12700">
              <a:lnSpc>
                <a:spcPct val="100000"/>
              </a:lnSpc>
              <a:spcBef>
                <a:spcPts val="95"/>
              </a:spcBef>
            </a:pPr>
            <a:r>
              <a:rPr sz="600" spc="-20" dirty="0">
                <a:solidFill>
                  <a:srgbClr val="7F7F7F"/>
                </a:solidFill>
                <a:latin typeface="Noto Sans CJK HK"/>
                <a:cs typeface="Noto Sans CJK HK"/>
                <a:hlinkClick r:id="rId6" action="ppaction://hlinksldjump"/>
              </a:rPr>
              <a:t>实验方案</a:t>
            </a:r>
            <a:endParaRPr sz="600">
              <a:latin typeface="Noto Sans CJK HK"/>
              <a:cs typeface="Noto Sans CJK HK"/>
            </a:endParaRPr>
          </a:p>
        </p:txBody>
      </p:sp>
      <p:grpSp>
        <p:nvGrpSpPr>
          <p:cNvPr id="7" name="object 7"/>
          <p:cNvGrpSpPr/>
          <p:nvPr/>
        </p:nvGrpSpPr>
        <p:grpSpPr>
          <a:xfrm>
            <a:off x="2283752" y="103139"/>
            <a:ext cx="41275" cy="88265"/>
            <a:chOff x="2283752" y="103139"/>
            <a:chExt cx="41275" cy="88265"/>
          </a:xfrm>
        </p:grpSpPr>
        <p:sp>
          <p:nvSpPr>
            <p:cNvPr id="8" name="object 8"/>
            <p:cNvSpPr/>
            <p:nvPr/>
          </p:nvSpPr>
          <p:spPr>
            <a:xfrm>
              <a:off x="2286292" y="105679"/>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7F7F"/>
              </a:solidFill>
            </a:ln>
          </p:spPr>
          <p:txBody>
            <a:bodyPr wrap="square" lIns="0" tIns="0" rIns="0" bIns="0" rtlCol="0"/>
            <a:lstStyle/>
            <a:p>
              <a:endParaRPr/>
            </a:p>
          </p:txBody>
        </p:sp>
        <p:sp>
          <p:nvSpPr>
            <p:cNvPr id="9" name="object 9"/>
            <p:cNvSpPr/>
            <p:nvPr/>
          </p:nvSpPr>
          <p:spPr>
            <a:xfrm>
              <a:off x="2286292" y="152478"/>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7F7F"/>
              </a:solidFill>
            </a:ln>
          </p:spPr>
          <p:txBody>
            <a:bodyPr wrap="square" lIns="0" tIns="0" rIns="0" bIns="0" rtlCol="0"/>
            <a:lstStyle/>
            <a:p>
              <a:endParaRPr/>
            </a:p>
          </p:txBody>
        </p:sp>
      </p:grpSp>
      <p:sp>
        <p:nvSpPr>
          <p:cNvPr id="10" name="object 10"/>
          <p:cNvSpPr txBox="1"/>
          <p:nvPr/>
        </p:nvSpPr>
        <p:spPr>
          <a:xfrm>
            <a:off x="2260930" y="-11729"/>
            <a:ext cx="329565" cy="116839"/>
          </a:xfrm>
          <a:prstGeom prst="rect">
            <a:avLst/>
          </a:prstGeom>
        </p:spPr>
        <p:txBody>
          <a:bodyPr vert="horz" wrap="square" lIns="0" tIns="12065" rIns="0" bIns="0" rtlCol="0">
            <a:spAutoFit/>
          </a:bodyPr>
          <a:lstStyle/>
          <a:p>
            <a:pPr marL="12700">
              <a:lnSpc>
                <a:spcPct val="100000"/>
              </a:lnSpc>
              <a:spcBef>
                <a:spcPts val="95"/>
              </a:spcBef>
            </a:pPr>
            <a:r>
              <a:rPr sz="600" spc="-20" dirty="0">
                <a:solidFill>
                  <a:srgbClr val="7F7F7F"/>
                </a:solidFill>
                <a:latin typeface="Noto Sans CJK HK"/>
                <a:cs typeface="Noto Sans CJK HK"/>
                <a:hlinkClick r:id="rId7" action="ppaction://hlinksldjump"/>
              </a:rPr>
              <a:t>总结展望</a:t>
            </a:r>
            <a:endParaRPr sz="600">
              <a:latin typeface="Noto Sans CJK HK"/>
              <a:cs typeface="Noto Sans CJK HK"/>
            </a:endParaRPr>
          </a:p>
        </p:txBody>
      </p:sp>
      <p:grpSp>
        <p:nvGrpSpPr>
          <p:cNvPr id="11" name="object 11"/>
          <p:cNvGrpSpPr/>
          <p:nvPr/>
        </p:nvGrpSpPr>
        <p:grpSpPr>
          <a:xfrm>
            <a:off x="3005620" y="103139"/>
            <a:ext cx="243204" cy="41275"/>
            <a:chOff x="3005620" y="103139"/>
            <a:chExt cx="243204" cy="41275"/>
          </a:xfrm>
        </p:grpSpPr>
        <p:sp>
          <p:nvSpPr>
            <p:cNvPr id="12" name="object 12"/>
            <p:cNvSpPr/>
            <p:nvPr/>
          </p:nvSpPr>
          <p:spPr>
            <a:xfrm>
              <a:off x="3008160" y="105679"/>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3" name="object 13"/>
            <p:cNvSpPr/>
            <p:nvPr/>
          </p:nvSpPr>
          <p:spPr>
            <a:xfrm>
              <a:off x="3058566" y="105679"/>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4" name="object 14"/>
            <p:cNvSpPr/>
            <p:nvPr/>
          </p:nvSpPr>
          <p:spPr>
            <a:xfrm>
              <a:off x="3108959" y="105679"/>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5" name="object 15"/>
            <p:cNvSpPr/>
            <p:nvPr/>
          </p:nvSpPr>
          <p:spPr>
            <a:xfrm>
              <a:off x="3159366" y="105679"/>
              <a:ext cx="36195" cy="36195"/>
            </a:xfrm>
            <a:custGeom>
              <a:avLst/>
              <a:gdLst/>
              <a:ahLst/>
              <a:cxnLst/>
              <a:rect l="l" t="t" r="r" b="b"/>
              <a:pathLst>
                <a:path w="36194" h="36194">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solidFill>
              <a:srgbClr val="FFFFFF"/>
            </a:solidFill>
          </p:spPr>
          <p:txBody>
            <a:bodyPr wrap="square" lIns="0" tIns="0" rIns="0" bIns="0" rtlCol="0"/>
            <a:lstStyle/>
            <a:p>
              <a:endParaRPr/>
            </a:p>
          </p:txBody>
        </p:sp>
        <p:sp>
          <p:nvSpPr>
            <p:cNvPr id="16" name="object 16"/>
            <p:cNvSpPr/>
            <p:nvPr/>
          </p:nvSpPr>
          <p:spPr>
            <a:xfrm>
              <a:off x="3159366" y="105679"/>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7" name="object 17"/>
            <p:cNvSpPr/>
            <p:nvPr/>
          </p:nvSpPr>
          <p:spPr>
            <a:xfrm>
              <a:off x="3209759" y="105679"/>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grpSp>
      <p:sp>
        <p:nvSpPr>
          <p:cNvPr id="18" name="object 18"/>
          <p:cNvSpPr txBox="1"/>
          <p:nvPr/>
        </p:nvSpPr>
        <p:spPr>
          <a:xfrm>
            <a:off x="2982810" y="-11729"/>
            <a:ext cx="177800" cy="116839"/>
          </a:xfrm>
          <a:prstGeom prst="rect">
            <a:avLst/>
          </a:prstGeom>
        </p:spPr>
        <p:txBody>
          <a:bodyPr vert="horz" wrap="square" lIns="0" tIns="12065" rIns="0" bIns="0" rtlCol="0">
            <a:spAutoFit/>
          </a:bodyPr>
          <a:lstStyle/>
          <a:p>
            <a:pPr marL="12700">
              <a:lnSpc>
                <a:spcPct val="100000"/>
              </a:lnSpc>
              <a:spcBef>
                <a:spcPts val="95"/>
              </a:spcBef>
            </a:pPr>
            <a:r>
              <a:rPr sz="600" spc="-30" dirty="0">
                <a:solidFill>
                  <a:srgbClr val="FFFFFF"/>
                </a:solidFill>
                <a:latin typeface="Noto Sans CJK HK"/>
                <a:cs typeface="Noto Sans CJK HK"/>
                <a:hlinkClick r:id="rId8" action="ppaction://hlinksldjump"/>
              </a:rPr>
              <a:t>附录</a:t>
            </a:r>
            <a:endParaRPr sz="600">
              <a:latin typeface="Noto Sans CJK HK"/>
              <a:cs typeface="Noto Sans CJK HK"/>
            </a:endParaRPr>
          </a:p>
        </p:txBody>
      </p:sp>
      <p:grpSp>
        <p:nvGrpSpPr>
          <p:cNvPr id="19" name="object 19"/>
          <p:cNvGrpSpPr/>
          <p:nvPr/>
        </p:nvGrpSpPr>
        <p:grpSpPr>
          <a:xfrm>
            <a:off x="0" y="50"/>
            <a:ext cx="4608195" cy="548640"/>
            <a:chOff x="0" y="50"/>
            <a:chExt cx="4608195" cy="548640"/>
          </a:xfrm>
        </p:grpSpPr>
        <p:pic>
          <p:nvPicPr>
            <p:cNvPr id="20" name="object 20"/>
            <p:cNvPicPr/>
            <p:nvPr/>
          </p:nvPicPr>
          <p:blipFill>
            <a:blip r:embed="rId9" cstate="print"/>
            <a:stretch>
              <a:fillRect/>
            </a:stretch>
          </p:blipFill>
          <p:spPr>
            <a:xfrm>
              <a:off x="3317760" y="50"/>
              <a:ext cx="921588" cy="297713"/>
            </a:xfrm>
            <a:prstGeom prst="rect">
              <a:avLst/>
            </a:prstGeom>
          </p:spPr>
        </p:pic>
        <p:pic>
          <p:nvPicPr>
            <p:cNvPr id="21" name="object 21"/>
            <p:cNvPicPr/>
            <p:nvPr/>
          </p:nvPicPr>
          <p:blipFill>
            <a:blip r:embed="rId10" cstate="print"/>
            <a:stretch>
              <a:fillRect/>
            </a:stretch>
          </p:blipFill>
          <p:spPr>
            <a:xfrm>
              <a:off x="4239348" y="50"/>
              <a:ext cx="368642" cy="297713"/>
            </a:xfrm>
            <a:prstGeom prst="rect">
              <a:avLst/>
            </a:prstGeom>
          </p:spPr>
        </p:pic>
        <p:pic>
          <p:nvPicPr>
            <p:cNvPr id="22" name="object 22"/>
            <p:cNvPicPr/>
            <p:nvPr/>
          </p:nvPicPr>
          <p:blipFill>
            <a:blip r:embed="rId11" cstate="print"/>
            <a:stretch>
              <a:fillRect/>
            </a:stretch>
          </p:blipFill>
          <p:spPr>
            <a:xfrm>
              <a:off x="0" y="297751"/>
              <a:ext cx="4604410" cy="250520"/>
            </a:xfrm>
            <a:prstGeom prst="rect">
              <a:avLst/>
            </a:prstGeom>
          </p:spPr>
        </p:pic>
      </p:grpSp>
      <p:sp>
        <p:nvSpPr>
          <p:cNvPr id="23" name="object 23"/>
          <p:cNvSpPr txBox="1"/>
          <p:nvPr/>
        </p:nvSpPr>
        <p:spPr>
          <a:xfrm>
            <a:off x="188379" y="285048"/>
            <a:ext cx="3022600" cy="244475"/>
          </a:xfrm>
          <a:prstGeom prst="rect">
            <a:avLst/>
          </a:prstGeom>
        </p:spPr>
        <p:txBody>
          <a:bodyPr vert="horz" wrap="square" lIns="0" tIns="17145" rIns="0" bIns="0" rtlCol="0">
            <a:spAutoFit/>
          </a:bodyPr>
          <a:lstStyle/>
          <a:p>
            <a:pPr marL="12700">
              <a:lnSpc>
                <a:spcPct val="100000"/>
              </a:lnSpc>
              <a:spcBef>
                <a:spcPts val="135"/>
              </a:spcBef>
            </a:pPr>
            <a:r>
              <a:rPr sz="1400" dirty="0">
                <a:solidFill>
                  <a:srgbClr val="FFFFFF"/>
                </a:solidFill>
                <a:latin typeface="Arial" panose="020B0604020202020204"/>
                <a:cs typeface="Arial" panose="020B0604020202020204"/>
              </a:rPr>
              <a:t>Appendix.C</a:t>
            </a:r>
            <a:r>
              <a:rPr sz="1400" spc="385" dirty="0">
                <a:solidFill>
                  <a:srgbClr val="FFFFFF"/>
                </a:solidFill>
                <a:latin typeface="Arial" panose="020B0604020202020204"/>
                <a:cs typeface="Arial" panose="020B0604020202020204"/>
              </a:rPr>
              <a:t> </a:t>
            </a:r>
            <a:r>
              <a:rPr sz="1400" dirty="0">
                <a:solidFill>
                  <a:srgbClr val="FFFFFF"/>
                </a:solidFill>
                <a:latin typeface="Noto Sans CJK HK"/>
                <a:cs typeface="Noto Sans CJK HK"/>
              </a:rPr>
              <a:t>数据结构示例</a:t>
            </a:r>
            <a:r>
              <a:rPr sz="1400" dirty="0">
                <a:solidFill>
                  <a:srgbClr val="FFFFFF"/>
                </a:solidFill>
                <a:latin typeface="Arial" panose="020B0604020202020204"/>
                <a:cs typeface="Arial" panose="020B0604020202020204"/>
              </a:rPr>
              <a:t>—</a:t>
            </a:r>
            <a:r>
              <a:rPr sz="1400" spc="-15" dirty="0">
                <a:solidFill>
                  <a:srgbClr val="FFFFFF"/>
                </a:solidFill>
                <a:latin typeface="Noto Sans CJK HK"/>
                <a:cs typeface="Noto Sans CJK HK"/>
              </a:rPr>
              <a:t>原始数据</a:t>
            </a:r>
            <a:endParaRPr sz="1400">
              <a:latin typeface="Noto Sans CJK HK"/>
              <a:cs typeface="Noto Sans CJK HK"/>
            </a:endParaRPr>
          </a:p>
        </p:txBody>
      </p:sp>
      <p:sp>
        <p:nvSpPr>
          <p:cNvPr id="24" name="object 24"/>
          <p:cNvSpPr/>
          <p:nvPr/>
        </p:nvSpPr>
        <p:spPr>
          <a:xfrm>
            <a:off x="323799" y="2111324"/>
            <a:ext cx="3959225" cy="0"/>
          </a:xfrm>
          <a:custGeom>
            <a:avLst/>
            <a:gdLst/>
            <a:ahLst/>
            <a:cxnLst/>
            <a:rect l="l" t="t" r="r" b="b"/>
            <a:pathLst>
              <a:path w="3959225">
                <a:moveTo>
                  <a:pt x="0" y="0"/>
                </a:moveTo>
                <a:lnTo>
                  <a:pt x="3958805" y="0"/>
                </a:lnTo>
              </a:path>
            </a:pathLst>
          </a:custGeom>
          <a:ln w="11083">
            <a:solidFill>
              <a:srgbClr val="000000"/>
            </a:solidFill>
          </a:ln>
        </p:spPr>
        <p:txBody>
          <a:bodyPr wrap="square" lIns="0" tIns="0" rIns="0" bIns="0" rtlCol="0"/>
          <a:lstStyle/>
          <a:p>
            <a:endParaRPr/>
          </a:p>
        </p:txBody>
      </p:sp>
      <p:sp>
        <p:nvSpPr>
          <p:cNvPr id="25" name="object 25"/>
          <p:cNvSpPr/>
          <p:nvPr/>
        </p:nvSpPr>
        <p:spPr>
          <a:xfrm>
            <a:off x="359994" y="2377947"/>
            <a:ext cx="3959225" cy="0"/>
          </a:xfrm>
          <a:custGeom>
            <a:avLst/>
            <a:gdLst/>
            <a:ahLst/>
            <a:cxnLst/>
            <a:rect l="l" t="t" r="r" b="b"/>
            <a:pathLst>
              <a:path w="3959225">
                <a:moveTo>
                  <a:pt x="0" y="0"/>
                </a:moveTo>
                <a:lnTo>
                  <a:pt x="3958805" y="0"/>
                </a:lnTo>
              </a:path>
            </a:pathLst>
          </a:custGeom>
          <a:ln w="6927">
            <a:solidFill>
              <a:srgbClr val="000000"/>
            </a:solidFill>
          </a:ln>
        </p:spPr>
        <p:txBody>
          <a:bodyPr wrap="square" lIns="0" tIns="0" rIns="0" bIns="0" rtlCol="0"/>
          <a:lstStyle/>
          <a:p>
            <a:endParaRPr/>
          </a:p>
        </p:txBody>
      </p:sp>
      <p:sp>
        <p:nvSpPr>
          <p:cNvPr id="26" name="object 26"/>
          <p:cNvSpPr txBox="1"/>
          <p:nvPr/>
        </p:nvSpPr>
        <p:spPr>
          <a:xfrm>
            <a:off x="347294" y="831785"/>
            <a:ext cx="3908425" cy="2002790"/>
          </a:xfrm>
          <a:prstGeom prst="rect">
            <a:avLst/>
          </a:prstGeom>
        </p:spPr>
        <p:txBody>
          <a:bodyPr vert="horz" wrap="square" lIns="0" tIns="6985" rIns="0" bIns="0" rtlCol="0">
            <a:spAutoFit/>
          </a:bodyPr>
          <a:lstStyle/>
          <a:p>
            <a:pPr marL="12700" marR="38735">
              <a:lnSpc>
                <a:spcPct val="103000"/>
              </a:lnSpc>
              <a:spcBef>
                <a:spcPts val="55"/>
              </a:spcBef>
            </a:pPr>
            <a:r>
              <a:rPr sz="1100" b="1" spc="-20" dirty="0">
                <a:latin typeface="Noto Serif CJK JP"/>
                <a:cs typeface="Noto Serif CJK JP"/>
              </a:rPr>
              <a:t>光功率计 </a:t>
            </a:r>
            <a:r>
              <a:rPr sz="1100" b="1" spc="-10" dirty="0">
                <a:latin typeface="Arial" panose="020B0604020202020204"/>
                <a:cs typeface="Arial" panose="020B0604020202020204"/>
              </a:rPr>
              <a:t>PM100D </a:t>
            </a:r>
            <a:r>
              <a:rPr sz="1100" spc="-20" dirty="0">
                <a:latin typeface="Noto Sans CJK HK"/>
                <a:cs typeface="Noto Sans CJK HK"/>
              </a:rPr>
              <a:t>我们设置的采样间隔为 </a:t>
            </a:r>
            <a:r>
              <a:rPr sz="1100" spc="-10" dirty="0">
                <a:latin typeface="Arial" panose="020B0604020202020204"/>
                <a:cs typeface="Arial" panose="020B0604020202020204"/>
              </a:rPr>
              <a:t>1s</a:t>
            </a:r>
            <a:r>
              <a:rPr sz="1100" spc="-25" dirty="0">
                <a:latin typeface="Noto Sans CJK HK"/>
                <a:cs typeface="Noto Sans CJK HK"/>
              </a:rPr>
              <a:t>；待光强稳定后，</a:t>
            </a:r>
            <a:r>
              <a:rPr sz="1100" spc="-10" dirty="0">
                <a:latin typeface="Noto Sans CJK HK"/>
                <a:cs typeface="Noto Sans CJK HK"/>
              </a:rPr>
              <a:t>每个偏振角度采集约 </a:t>
            </a:r>
            <a:r>
              <a:rPr sz="1100" dirty="0">
                <a:latin typeface="Arial" panose="020B0604020202020204"/>
                <a:cs typeface="Arial" panose="020B0604020202020204"/>
              </a:rPr>
              <a:t>100</a:t>
            </a:r>
            <a:r>
              <a:rPr sz="1100" spc="45" dirty="0">
                <a:latin typeface="Arial" panose="020B0604020202020204"/>
                <a:cs typeface="Arial" panose="020B0604020202020204"/>
              </a:rPr>
              <a:t> </a:t>
            </a:r>
            <a:r>
              <a:rPr sz="1100" spc="-25" dirty="0">
                <a:latin typeface="Noto Sans CJK HK"/>
                <a:cs typeface="Noto Sans CJK HK"/>
              </a:rPr>
              <a:t>个点进行平均处理；</a:t>
            </a:r>
            <a:endParaRPr sz="1100">
              <a:latin typeface="Noto Sans CJK HK"/>
              <a:cs typeface="Noto Sans CJK HK"/>
            </a:endParaRPr>
          </a:p>
          <a:p>
            <a:pPr marL="12700" marR="15240">
              <a:lnSpc>
                <a:spcPct val="103000"/>
              </a:lnSpc>
            </a:pPr>
            <a:r>
              <a:rPr sz="1100" b="1" spc="-10" dirty="0">
                <a:latin typeface="Noto Serif CJK JP"/>
                <a:cs typeface="Noto Serif CJK JP"/>
              </a:rPr>
              <a:t>锁相放大器 </a:t>
            </a:r>
            <a:r>
              <a:rPr sz="1100" b="1" dirty="0">
                <a:latin typeface="Arial" panose="020B0604020202020204"/>
                <a:cs typeface="Arial" panose="020B0604020202020204"/>
              </a:rPr>
              <a:t>OE1022</a:t>
            </a:r>
            <a:r>
              <a:rPr sz="1100" b="1" spc="30" dirty="0">
                <a:latin typeface="Arial" panose="020B0604020202020204"/>
                <a:cs typeface="Arial" panose="020B0604020202020204"/>
              </a:rPr>
              <a:t> </a:t>
            </a:r>
            <a:r>
              <a:rPr sz="1100" spc="-10" dirty="0">
                <a:latin typeface="Noto Sans CJK HK"/>
                <a:cs typeface="Noto Sans CJK HK"/>
              </a:rPr>
              <a:t>我们设置的采样率为 </a:t>
            </a:r>
            <a:r>
              <a:rPr sz="1100" spc="-20" dirty="0">
                <a:latin typeface="Arial" panose="020B0604020202020204"/>
                <a:cs typeface="Arial" panose="020B0604020202020204"/>
              </a:rPr>
              <a:t>1000</a:t>
            </a:r>
            <a:r>
              <a:rPr sz="1100" spc="-25" dirty="0">
                <a:latin typeface="Noto Sans CJK HK"/>
                <a:cs typeface="Noto Sans CJK HK"/>
              </a:rPr>
              <a:t>；</a:t>
            </a:r>
            <a:r>
              <a:rPr lang="zh-CN" altLang="en-US" sz="1100" spc="-25" dirty="0">
                <a:latin typeface="Noto Sans CJK HK"/>
                <a:cs typeface="Noto Sans CJK HK"/>
              </a:rPr>
              <a:t>对光强较大的点</a:t>
            </a:r>
            <a:r>
              <a:rPr sz="1100" spc="-25" dirty="0">
                <a:latin typeface="Noto Sans CJK HK"/>
                <a:cs typeface="Noto Sans CJK HK"/>
              </a:rPr>
              <a:t>采样间隔为</a:t>
            </a:r>
            <a:r>
              <a:rPr sz="1100" spc="-10" dirty="0">
                <a:latin typeface="Noto Sans CJK HK"/>
                <a:cs typeface="Noto Sans CJK HK"/>
              </a:rPr>
              <a:t> </a:t>
            </a:r>
            <a:r>
              <a:rPr sz="1100" spc="-10" dirty="0">
                <a:latin typeface="Arial" panose="020B0604020202020204"/>
                <a:cs typeface="Arial" panose="020B0604020202020204"/>
              </a:rPr>
              <a:t>100ms</a:t>
            </a:r>
            <a:r>
              <a:rPr lang="zh-CN" altLang="en-US" sz="1100" spc="-10" dirty="0">
                <a:latin typeface="Arial" panose="020B0604020202020204"/>
                <a:ea typeface="宋体" panose="02010600030101010101" pitchFamily="2" charset="-122"/>
                <a:cs typeface="Arial" panose="020B0604020202020204"/>
              </a:rPr>
              <a:t>，对光强较小的点采样间隔为</a:t>
            </a:r>
            <a:r>
              <a:rPr lang="en-US" altLang="zh-CN" sz="1100" spc="-10" dirty="0">
                <a:latin typeface="Arial" panose="020B0604020202020204"/>
                <a:ea typeface="宋体" panose="02010600030101010101" pitchFamily="2" charset="-122"/>
                <a:cs typeface="Arial" panose="020B0604020202020204"/>
              </a:rPr>
              <a:t>  1s</a:t>
            </a:r>
            <a:r>
              <a:rPr sz="1100" spc="-20" dirty="0">
                <a:latin typeface="Noto Sans CJK HK"/>
                <a:cs typeface="Noto Sans CJK HK"/>
              </a:rPr>
              <a:t>；</a:t>
            </a:r>
          </a:p>
          <a:p>
            <a:pPr marL="729615">
              <a:lnSpc>
                <a:spcPct val="100000"/>
              </a:lnSpc>
              <a:spcBef>
                <a:spcPts val="1730"/>
              </a:spcBef>
            </a:pPr>
            <a:r>
              <a:rPr sz="900" spc="20" dirty="0">
                <a:solidFill>
                  <a:srgbClr val="005725"/>
                </a:solidFill>
                <a:latin typeface="Noto Sans CJK HK"/>
                <a:cs typeface="Noto Sans CJK HK"/>
              </a:rPr>
              <a:t>表</a:t>
            </a:r>
            <a:r>
              <a:rPr sz="900" dirty="0">
                <a:solidFill>
                  <a:srgbClr val="005725"/>
                </a:solidFill>
                <a:latin typeface="Arial" panose="020B0604020202020204"/>
                <a:cs typeface="Arial" panose="020B0604020202020204"/>
              </a:rPr>
              <a:t>2:</a:t>
            </a:r>
            <a:r>
              <a:rPr lang="en-US" altLang="en-US" sz="900" dirty="0">
                <a:solidFill>
                  <a:srgbClr val="005725"/>
                </a:solidFill>
                <a:latin typeface="Arial" panose="020B0604020202020204"/>
                <a:cs typeface="Arial" panose="020B0604020202020204"/>
              </a:rPr>
              <a:t> </a:t>
            </a:r>
            <a:r>
              <a:rPr sz="900" spc="-10" dirty="0">
                <a:solidFill>
                  <a:srgbClr val="005725"/>
                </a:solidFill>
                <a:latin typeface="Arial" panose="020B0604020202020204"/>
                <a:cs typeface="Arial" panose="020B0604020202020204"/>
              </a:rPr>
              <a:t> </a:t>
            </a:r>
            <a:r>
              <a:rPr sz="900" spc="-15" dirty="0">
                <a:latin typeface="Noto Sans CJK HK"/>
                <a:cs typeface="Noto Sans CJK HK"/>
              </a:rPr>
              <a:t>原始数据示例</a:t>
            </a:r>
            <a:r>
              <a:rPr sz="900" spc="-10" dirty="0">
                <a:latin typeface="Arial" panose="020B0604020202020204"/>
                <a:cs typeface="Arial" panose="020B0604020202020204"/>
              </a:rPr>
              <a:t>—</a:t>
            </a:r>
            <a:r>
              <a:rPr sz="900" spc="-15" dirty="0">
                <a:latin typeface="Noto Sans CJK HK"/>
                <a:cs typeface="Noto Sans CJK HK"/>
              </a:rPr>
              <a:t>光功率计测光源稳定性</a:t>
            </a:r>
            <a:endParaRPr sz="900">
              <a:latin typeface="Noto Sans CJK HK"/>
              <a:cs typeface="Noto Sans CJK HK"/>
            </a:endParaRPr>
          </a:p>
          <a:p>
            <a:pPr marL="88265" marR="5080" indent="57150">
              <a:lnSpc>
                <a:spcPct val="145000"/>
              </a:lnSpc>
              <a:spcBef>
                <a:spcPts val="1605"/>
              </a:spcBef>
              <a:tabLst>
                <a:tab pos="894080" algn="l"/>
                <a:tab pos="1136650" algn="l"/>
                <a:tab pos="1608455" algn="l"/>
                <a:tab pos="1851025" algn="l"/>
                <a:tab pos="2322195" algn="l"/>
                <a:tab pos="2565400" algn="l"/>
                <a:tab pos="3036570" algn="l"/>
                <a:tab pos="3317240" algn="l"/>
              </a:tabLst>
            </a:pPr>
            <a:r>
              <a:rPr sz="1100" spc="-10" dirty="0">
                <a:latin typeface="Arial" panose="020B0604020202020204"/>
                <a:cs typeface="Arial" panose="020B0604020202020204"/>
              </a:rPr>
              <a:t>Samples</a:t>
            </a:r>
            <a:r>
              <a:rPr sz="1100" dirty="0">
                <a:latin typeface="Arial" panose="020B0604020202020204"/>
                <a:cs typeface="Arial" panose="020B0604020202020204"/>
              </a:rPr>
              <a:t>		</a:t>
            </a:r>
            <a:r>
              <a:rPr lang="en-US" altLang="en-US" sz="1100" dirty="0">
                <a:latin typeface="Arial" panose="020B0604020202020204"/>
                <a:cs typeface="Arial" panose="020B0604020202020204"/>
              </a:rPr>
              <a:t>		</a:t>
            </a:r>
            <a:r>
              <a:rPr sz="1100" spc="-50" dirty="0">
                <a:latin typeface="Arial" panose="020B0604020202020204"/>
                <a:cs typeface="Arial" panose="020B0604020202020204"/>
              </a:rPr>
              <a:t>0</a:t>
            </a:r>
            <a:r>
              <a:rPr sz="1100" dirty="0">
                <a:latin typeface="Arial" panose="020B0604020202020204"/>
                <a:cs typeface="Arial" panose="020B0604020202020204"/>
              </a:rPr>
              <a:t>		</a:t>
            </a:r>
            <a:r>
              <a:rPr sz="1100" spc="-50" dirty="0">
                <a:latin typeface="Arial" panose="020B0604020202020204"/>
                <a:cs typeface="Arial" panose="020B0604020202020204"/>
              </a:rPr>
              <a:t>1</a:t>
            </a:r>
            <a:r>
              <a:rPr sz="1100" dirty="0">
                <a:latin typeface="Arial" panose="020B0604020202020204"/>
                <a:cs typeface="Arial" panose="020B0604020202020204"/>
              </a:rPr>
              <a:t>		</a:t>
            </a:r>
            <a:r>
              <a:rPr sz="1100" spc="-50" dirty="0">
                <a:latin typeface="Arial" panose="020B0604020202020204"/>
                <a:cs typeface="Arial" panose="020B0604020202020204"/>
              </a:rPr>
              <a:t>2</a:t>
            </a:r>
            <a:r>
              <a:rPr sz="1100" dirty="0">
                <a:latin typeface="Arial" panose="020B0604020202020204"/>
                <a:cs typeface="Arial" panose="020B0604020202020204"/>
              </a:rPr>
              <a:t>	</a:t>
            </a:r>
            <a:r>
              <a:rPr sz="1100" dirty="0">
                <a:latin typeface="Noto Sans CJK HK"/>
                <a:cs typeface="Noto Sans CJK HK"/>
              </a:rPr>
              <a:t>⋯</a:t>
            </a:r>
            <a:r>
              <a:rPr sz="1100" spc="245" dirty="0">
                <a:latin typeface="Noto Sans CJK HK"/>
                <a:cs typeface="Noto Sans CJK HK"/>
              </a:rPr>
              <a:t>  </a:t>
            </a:r>
            <a:r>
              <a:rPr sz="1100" spc="-20" dirty="0">
                <a:latin typeface="Arial" panose="020B0604020202020204"/>
                <a:cs typeface="Arial" panose="020B0604020202020204"/>
              </a:rPr>
              <a:t>Anverage </a:t>
            </a:r>
            <a:r>
              <a:rPr sz="1100" dirty="0">
                <a:latin typeface="Arial" panose="020B0604020202020204"/>
                <a:cs typeface="Arial" panose="020B0604020202020204"/>
              </a:rPr>
              <a:t>Power</a:t>
            </a:r>
            <a:r>
              <a:rPr sz="1100" spc="-70" dirty="0">
                <a:latin typeface="Arial" panose="020B0604020202020204"/>
                <a:cs typeface="Arial" panose="020B0604020202020204"/>
              </a:rPr>
              <a:t> </a:t>
            </a:r>
            <a:r>
              <a:rPr sz="1100" spc="-25" dirty="0">
                <a:latin typeface="Arial" panose="020B0604020202020204"/>
                <a:cs typeface="Arial" panose="020B0604020202020204"/>
              </a:rPr>
              <a:t>(W)</a:t>
            </a:r>
            <a:r>
              <a:rPr sz="1100" dirty="0">
                <a:latin typeface="Arial" panose="020B0604020202020204"/>
                <a:cs typeface="Arial" panose="020B0604020202020204"/>
              </a:rPr>
              <a:t>	</a:t>
            </a:r>
            <a:r>
              <a:rPr sz="1100" spc="-20" dirty="0">
                <a:latin typeface="Arial" panose="020B0604020202020204"/>
                <a:cs typeface="Arial" panose="020B0604020202020204"/>
              </a:rPr>
              <a:t>4.42E-</a:t>
            </a:r>
            <a:r>
              <a:rPr sz="1100" spc="-25" dirty="0">
                <a:latin typeface="Arial" panose="020B0604020202020204"/>
                <a:cs typeface="Arial" panose="020B0604020202020204"/>
              </a:rPr>
              <a:t>06</a:t>
            </a:r>
            <a:r>
              <a:rPr sz="1100" dirty="0">
                <a:latin typeface="Arial" panose="020B0604020202020204"/>
                <a:cs typeface="Arial" panose="020B0604020202020204"/>
              </a:rPr>
              <a:t>	</a:t>
            </a:r>
            <a:r>
              <a:rPr sz="1100" spc="-20" dirty="0">
                <a:latin typeface="Arial" panose="020B0604020202020204"/>
                <a:cs typeface="Arial" panose="020B0604020202020204"/>
              </a:rPr>
              <a:t>4.43E-</a:t>
            </a:r>
            <a:r>
              <a:rPr sz="1100" spc="-25" dirty="0">
                <a:latin typeface="Arial" panose="020B0604020202020204"/>
                <a:cs typeface="Arial" panose="020B0604020202020204"/>
              </a:rPr>
              <a:t>06</a:t>
            </a:r>
            <a:r>
              <a:rPr sz="1100" dirty="0">
                <a:latin typeface="Arial" panose="020B0604020202020204"/>
                <a:cs typeface="Arial" panose="020B0604020202020204"/>
              </a:rPr>
              <a:t>	</a:t>
            </a:r>
            <a:r>
              <a:rPr sz="1100" spc="-20" dirty="0">
                <a:latin typeface="Arial" panose="020B0604020202020204"/>
                <a:cs typeface="Arial" panose="020B0604020202020204"/>
              </a:rPr>
              <a:t>4.42E-</a:t>
            </a:r>
            <a:r>
              <a:rPr sz="1100" spc="-25" dirty="0">
                <a:latin typeface="Arial" panose="020B0604020202020204"/>
                <a:cs typeface="Arial" panose="020B0604020202020204"/>
              </a:rPr>
              <a:t>06</a:t>
            </a:r>
            <a:r>
              <a:rPr sz="1100" dirty="0">
                <a:latin typeface="Arial" panose="020B0604020202020204"/>
                <a:cs typeface="Arial" panose="020B0604020202020204"/>
              </a:rPr>
              <a:t>	</a:t>
            </a:r>
            <a:r>
              <a:rPr sz="1100" spc="-50" dirty="0">
                <a:latin typeface="Noto Sans CJK HK"/>
                <a:cs typeface="Noto Sans CJK HK"/>
              </a:rPr>
              <a:t>⋯</a:t>
            </a:r>
            <a:r>
              <a:rPr sz="1100" dirty="0">
                <a:latin typeface="Noto Sans CJK HK"/>
                <a:cs typeface="Noto Sans CJK HK"/>
              </a:rPr>
              <a:t>	</a:t>
            </a:r>
            <a:endParaRPr sz="1100">
              <a:latin typeface="Arial" panose="020B0604020202020204"/>
              <a:cs typeface="Arial" panose="020B0604020202020204"/>
            </a:endParaRPr>
          </a:p>
        </p:txBody>
      </p:sp>
      <p:sp>
        <p:nvSpPr>
          <p:cNvPr id="27" name="object 27"/>
          <p:cNvSpPr/>
          <p:nvPr/>
        </p:nvSpPr>
        <p:spPr>
          <a:xfrm>
            <a:off x="347294" y="2644571"/>
            <a:ext cx="3959225" cy="0"/>
          </a:xfrm>
          <a:custGeom>
            <a:avLst/>
            <a:gdLst/>
            <a:ahLst/>
            <a:cxnLst/>
            <a:rect l="l" t="t" r="r" b="b"/>
            <a:pathLst>
              <a:path w="3959225">
                <a:moveTo>
                  <a:pt x="0" y="0"/>
                </a:moveTo>
                <a:lnTo>
                  <a:pt x="3958805" y="0"/>
                </a:lnTo>
              </a:path>
            </a:pathLst>
          </a:custGeom>
          <a:ln w="11083">
            <a:solidFill>
              <a:srgbClr val="000000"/>
            </a:solidFill>
          </a:ln>
        </p:spPr>
        <p:txBody>
          <a:bodyPr wrap="square" lIns="0" tIns="0" rIns="0" bIns="0" rtlCol="0"/>
          <a:lstStyle/>
          <a:p>
            <a:endParaRPr/>
          </a:p>
        </p:txBody>
      </p:sp>
      <p:grpSp>
        <p:nvGrpSpPr>
          <p:cNvPr id="28" name="object 28"/>
          <p:cNvGrpSpPr/>
          <p:nvPr/>
        </p:nvGrpSpPr>
        <p:grpSpPr>
          <a:xfrm>
            <a:off x="0" y="3328111"/>
            <a:ext cx="4608195" cy="128270"/>
            <a:chOff x="0" y="3328111"/>
            <a:chExt cx="4608195" cy="128270"/>
          </a:xfrm>
        </p:grpSpPr>
        <p:sp>
          <p:nvSpPr>
            <p:cNvPr id="29" name="object 29"/>
            <p:cNvSpPr/>
            <p:nvPr/>
          </p:nvSpPr>
          <p:spPr>
            <a:xfrm>
              <a:off x="0" y="3328111"/>
              <a:ext cx="2304415" cy="128270"/>
            </a:xfrm>
            <a:custGeom>
              <a:avLst/>
              <a:gdLst/>
              <a:ahLst/>
              <a:cxnLst/>
              <a:rect l="l" t="t" r="r" b="b"/>
              <a:pathLst>
                <a:path w="2304415" h="128270">
                  <a:moveTo>
                    <a:pt x="2304008" y="0"/>
                  </a:moveTo>
                  <a:lnTo>
                    <a:pt x="1152004" y="0"/>
                  </a:lnTo>
                  <a:lnTo>
                    <a:pt x="0" y="0"/>
                  </a:lnTo>
                  <a:lnTo>
                    <a:pt x="0" y="127939"/>
                  </a:lnTo>
                  <a:lnTo>
                    <a:pt x="1152004" y="127939"/>
                  </a:lnTo>
                  <a:lnTo>
                    <a:pt x="2304008" y="127939"/>
                  </a:lnTo>
                  <a:lnTo>
                    <a:pt x="2304008" y="0"/>
                  </a:lnTo>
                  <a:close/>
                </a:path>
              </a:pathLst>
            </a:custGeom>
            <a:solidFill>
              <a:srgbClr val="000000"/>
            </a:solidFill>
          </p:spPr>
          <p:txBody>
            <a:bodyPr wrap="square" lIns="0" tIns="0" rIns="0" bIns="0" rtlCol="0"/>
            <a:lstStyle/>
            <a:p>
              <a:endParaRPr/>
            </a:p>
          </p:txBody>
        </p:sp>
        <p:sp>
          <p:nvSpPr>
            <p:cNvPr id="30" name="object 30"/>
            <p:cNvSpPr/>
            <p:nvPr/>
          </p:nvSpPr>
          <p:spPr>
            <a:xfrm>
              <a:off x="2303995" y="3328111"/>
              <a:ext cx="2304415" cy="128270"/>
            </a:xfrm>
            <a:custGeom>
              <a:avLst/>
              <a:gdLst/>
              <a:ahLst/>
              <a:cxnLst/>
              <a:rect l="l" t="t" r="r" b="b"/>
              <a:pathLst>
                <a:path w="2304415" h="128270">
                  <a:moveTo>
                    <a:pt x="2303996" y="0"/>
                  </a:moveTo>
                  <a:lnTo>
                    <a:pt x="1920024" y="0"/>
                  </a:lnTo>
                  <a:lnTo>
                    <a:pt x="0" y="0"/>
                  </a:lnTo>
                  <a:lnTo>
                    <a:pt x="0" y="127939"/>
                  </a:lnTo>
                  <a:lnTo>
                    <a:pt x="1920024" y="127939"/>
                  </a:lnTo>
                  <a:lnTo>
                    <a:pt x="2303996" y="127939"/>
                  </a:lnTo>
                  <a:lnTo>
                    <a:pt x="2303996" y="0"/>
                  </a:lnTo>
                  <a:close/>
                </a:path>
              </a:pathLst>
            </a:custGeom>
            <a:solidFill>
              <a:srgbClr val="005725"/>
            </a:solidFill>
          </p:spPr>
          <p:txBody>
            <a:bodyPr wrap="square" lIns="0" tIns="0" rIns="0" bIns="0" rtlCol="0"/>
            <a:lstStyle/>
            <a:p>
              <a:endParaRPr/>
            </a:p>
          </p:txBody>
        </p:sp>
      </p:grpSp>
      <p:sp>
        <p:nvSpPr>
          <p:cNvPr id="31" name="object 31"/>
          <p:cNvSpPr txBox="1">
            <a:spLocks noGrp="1"/>
          </p:cNvSpPr>
          <p:nvPr>
            <p:ph type="dt" sz="half" idx="6"/>
          </p:nvPr>
        </p:nvSpPr>
        <p:spPr>
          <a:prstGeom prst="rect">
            <a:avLst/>
          </a:prstGeom>
        </p:spPr>
        <p:txBody>
          <a:bodyPr vert="horz" wrap="square" lIns="0" tIns="10795" rIns="0" bIns="0" rtlCol="0">
            <a:spAutoFit/>
          </a:bodyPr>
          <a:lstStyle/>
          <a:p>
            <a:pPr marL="12700">
              <a:lnSpc>
                <a:spcPct val="100000"/>
              </a:lnSpc>
              <a:spcBef>
                <a:spcPts val="85"/>
              </a:spcBef>
            </a:pPr>
            <a:r>
              <a:rPr spc="25" dirty="0"/>
              <a:t>设计性实验  结题答辩</a:t>
            </a:r>
          </a:p>
        </p:txBody>
      </p:sp>
      <p:sp>
        <p:nvSpPr>
          <p:cNvPr id="32" name="object 32"/>
          <p:cNvSpPr txBox="1">
            <a:spLocks noGrp="1"/>
          </p:cNvSpPr>
          <p:nvPr>
            <p:ph type="ftr" sz="quarter" idx="5"/>
          </p:nvPr>
        </p:nvSpPr>
        <p:spPr>
          <a:prstGeom prst="rect">
            <a:avLst/>
          </a:prstGeom>
        </p:spPr>
        <p:txBody>
          <a:bodyPr vert="horz" wrap="square" lIns="0" tIns="5080" rIns="0" bIns="0" rtlCol="0">
            <a:spAutoFit/>
          </a:bodyPr>
          <a:lstStyle/>
          <a:p>
            <a:pPr marL="12700">
              <a:lnSpc>
                <a:spcPct val="100000"/>
              </a:lnSpc>
              <a:spcBef>
                <a:spcPts val="40"/>
              </a:spcBef>
            </a:pPr>
            <a:r>
              <a:rPr dirty="0"/>
              <a:t>2nd</a:t>
            </a:r>
            <a:r>
              <a:rPr spc="-35" dirty="0"/>
              <a:t> </a:t>
            </a:r>
            <a:r>
              <a:rPr dirty="0"/>
              <a:t>July</a:t>
            </a:r>
            <a:r>
              <a:rPr spc="-30" dirty="0"/>
              <a:t> </a:t>
            </a:r>
            <a:r>
              <a:rPr spc="-20" dirty="0"/>
              <a:t>2024</a:t>
            </a:r>
          </a:p>
        </p:txBody>
      </p:sp>
      <p:sp>
        <p:nvSpPr>
          <p:cNvPr id="33" name="object 33"/>
          <p:cNvSpPr txBox="1"/>
          <p:nvPr/>
        </p:nvSpPr>
        <p:spPr>
          <a:xfrm>
            <a:off x="2719908" y="3329735"/>
            <a:ext cx="1088390" cy="120650"/>
          </a:xfrm>
          <a:prstGeom prst="rect">
            <a:avLst/>
          </a:prstGeom>
        </p:spPr>
        <p:txBody>
          <a:bodyPr vert="horz" wrap="square" lIns="0" tIns="10795" rIns="0" bIns="0" rtlCol="0">
            <a:spAutoFit/>
          </a:bodyPr>
          <a:lstStyle/>
          <a:p>
            <a:pPr marL="12700">
              <a:lnSpc>
                <a:spcPct val="100000"/>
              </a:lnSpc>
              <a:spcBef>
                <a:spcPts val="85"/>
              </a:spcBef>
            </a:pPr>
            <a:r>
              <a:rPr sz="600" spc="-15" dirty="0">
                <a:solidFill>
                  <a:srgbClr val="FFFFFF"/>
                </a:solidFill>
                <a:latin typeface="Noto Sans CJK HK"/>
                <a:cs typeface="Noto Sans CJK HK"/>
                <a:hlinkClick r:id="rId12" action="ppaction://hlinksldjump"/>
              </a:rPr>
              <a:t>基于锁相放大器的弱光信号探测</a:t>
            </a:r>
            <a:endParaRPr sz="600">
              <a:latin typeface="Noto Sans CJK HK"/>
              <a:cs typeface="Noto Sans CJK HK"/>
            </a:endParaRPr>
          </a:p>
        </p:txBody>
      </p:sp>
      <p:sp>
        <p:nvSpPr>
          <p:cNvPr id="34" name="object 34"/>
          <p:cNvSpPr txBox="1">
            <a:spLocks noGrp="1"/>
          </p:cNvSpPr>
          <p:nvPr>
            <p:ph type="sldNum" sz="quarter" idx="7"/>
          </p:nvPr>
        </p:nvSpPr>
        <p:spPr>
          <a:xfrm>
            <a:off x="4259008" y="3335256"/>
            <a:ext cx="283210" cy="97155"/>
          </a:xfrm>
          <a:prstGeom prst="rect">
            <a:avLst/>
          </a:prstGeom>
        </p:spPr>
        <p:txBody>
          <a:bodyPr vert="horz" wrap="square" lIns="0" tIns="5080" rIns="0" bIns="0" rtlCol="0">
            <a:spAutoFit/>
          </a:bodyPr>
          <a:lstStyle/>
          <a:p>
            <a:pPr marL="37465">
              <a:lnSpc>
                <a:spcPct val="100000"/>
              </a:lnSpc>
              <a:spcBef>
                <a:spcPts val="40"/>
              </a:spcBef>
            </a:pPr>
            <a:r>
              <a:rPr lang="en-US" spc="-15" dirty="0"/>
              <a:t>31</a:t>
            </a:r>
            <a:r>
              <a:rPr spc="-15" dirty="0"/>
              <a:t> </a:t>
            </a:r>
            <a:r>
              <a:rPr dirty="0"/>
              <a:t>/</a:t>
            </a:r>
            <a:r>
              <a:rPr spc="-10" dirty="0"/>
              <a:t> </a:t>
            </a:r>
            <a:r>
              <a:rPr lang="en-US" spc="-10" dirty="0"/>
              <a:t>33</a:t>
            </a:r>
          </a:p>
        </p:txBody>
      </p:sp>
    </p:spTree>
  </p:cSld>
  <p:clrMapOvr>
    <a:masterClrMapping/>
  </p:clrMapOvr>
  <p:transition>
    <p:cut/>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5300" y="-11729"/>
            <a:ext cx="329565" cy="116839"/>
          </a:xfrm>
          <a:prstGeom prst="rect">
            <a:avLst/>
          </a:prstGeom>
        </p:spPr>
        <p:txBody>
          <a:bodyPr vert="horz" wrap="square" lIns="0" tIns="12065" rIns="0" bIns="0" rtlCol="0">
            <a:spAutoFit/>
          </a:bodyPr>
          <a:lstStyle/>
          <a:p>
            <a:pPr marL="12700">
              <a:lnSpc>
                <a:spcPct val="100000"/>
              </a:lnSpc>
              <a:spcBef>
                <a:spcPts val="95"/>
              </a:spcBef>
            </a:pPr>
            <a:r>
              <a:rPr sz="600" spc="-20" dirty="0">
                <a:solidFill>
                  <a:srgbClr val="7F7F7F"/>
                </a:solidFill>
                <a:latin typeface="Noto Sans CJK HK"/>
                <a:cs typeface="Noto Sans CJK HK"/>
                <a:hlinkClick r:id="rId2" action="ppaction://hlinksldjump"/>
              </a:rPr>
              <a:t>实验背景</a:t>
            </a:r>
            <a:endParaRPr sz="600">
              <a:latin typeface="Noto Sans CJK HK"/>
              <a:cs typeface="Noto Sans CJK HK"/>
            </a:endParaRPr>
          </a:p>
        </p:txBody>
      </p:sp>
      <p:pic>
        <p:nvPicPr>
          <p:cNvPr id="3" name="object 3"/>
          <p:cNvPicPr/>
          <p:nvPr/>
        </p:nvPicPr>
        <p:blipFill>
          <a:blip r:embed="rId3" cstate="print"/>
          <a:stretch>
            <a:fillRect/>
          </a:stretch>
        </p:blipFill>
        <p:spPr>
          <a:xfrm>
            <a:off x="840000" y="103148"/>
            <a:ext cx="242662" cy="87862"/>
          </a:xfrm>
          <a:prstGeom prst="rect">
            <a:avLst/>
          </a:prstGeom>
        </p:spPr>
      </p:pic>
      <p:sp>
        <p:nvSpPr>
          <p:cNvPr id="4" name="object 4"/>
          <p:cNvSpPr txBox="1"/>
          <p:nvPr/>
        </p:nvSpPr>
        <p:spPr>
          <a:xfrm>
            <a:off x="817181" y="-11729"/>
            <a:ext cx="329565" cy="116839"/>
          </a:xfrm>
          <a:prstGeom prst="rect">
            <a:avLst/>
          </a:prstGeom>
        </p:spPr>
        <p:txBody>
          <a:bodyPr vert="horz" wrap="square" lIns="0" tIns="12065" rIns="0" bIns="0" rtlCol="0">
            <a:spAutoFit/>
          </a:bodyPr>
          <a:lstStyle/>
          <a:p>
            <a:pPr marL="12700">
              <a:lnSpc>
                <a:spcPct val="100000"/>
              </a:lnSpc>
              <a:spcBef>
                <a:spcPts val="95"/>
              </a:spcBef>
            </a:pPr>
            <a:r>
              <a:rPr sz="600" spc="-20" dirty="0">
                <a:solidFill>
                  <a:srgbClr val="7F7F7F"/>
                </a:solidFill>
                <a:latin typeface="Noto Sans CJK HK"/>
                <a:cs typeface="Noto Sans CJK HK"/>
                <a:hlinkClick r:id="rId4" action="ppaction://hlinksldjump"/>
              </a:rPr>
              <a:t>实验原理</a:t>
            </a:r>
            <a:endParaRPr sz="600">
              <a:latin typeface="Noto Sans CJK HK"/>
              <a:cs typeface="Noto Sans CJK HK"/>
            </a:endParaRPr>
          </a:p>
        </p:txBody>
      </p:sp>
      <p:pic>
        <p:nvPicPr>
          <p:cNvPr id="5" name="object 5"/>
          <p:cNvPicPr/>
          <p:nvPr/>
        </p:nvPicPr>
        <p:blipFill>
          <a:blip r:embed="rId5" cstate="print"/>
          <a:stretch>
            <a:fillRect/>
          </a:stretch>
        </p:blipFill>
        <p:spPr>
          <a:xfrm>
            <a:off x="1561880" y="103148"/>
            <a:ext cx="192256" cy="181474"/>
          </a:xfrm>
          <a:prstGeom prst="rect">
            <a:avLst/>
          </a:prstGeom>
        </p:spPr>
      </p:pic>
      <p:sp>
        <p:nvSpPr>
          <p:cNvPr id="6" name="object 6"/>
          <p:cNvSpPr txBox="1"/>
          <p:nvPr/>
        </p:nvSpPr>
        <p:spPr>
          <a:xfrm>
            <a:off x="1539062" y="-11729"/>
            <a:ext cx="329565" cy="116839"/>
          </a:xfrm>
          <a:prstGeom prst="rect">
            <a:avLst/>
          </a:prstGeom>
        </p:spPr>
        <p:txBody>
          <a:bodyPr vert="horz" wrap="square" lIns="0" tIns="12065" rIns="0" bIns="0" rtlCol="0">
            <a:spAutoFit/>
          </a:bodyPr>
          <a:lstStyle/>
          <a:p>
            <a:pPr marL="12700">
              <a:lnSpc>
                <a:spcPct val="100000"/>
              </a:lnSpc>
              <a:spcBef>
                <a:spcPts val="95"/>
              </a:spcBef>
            </a:pPr>
            <a:r>
              <a:rPr sz="600" spc="-20" dirty="0">
                <a:solidFill>
                  <a:srgbClr val="7F7F7F"/>
                </a:solidFill>
                <a:latin typeface="Noto Sans CJK HK"/>
                <a:cs typeface="Noto Sans CJK HK"/>
                <a:hlinkClick r:id="rId6" action="ppaction://hlinksldjump"/>
              </a:rPr>
              <a:t>实验方案</a:t>
            </a:r>
            <a:endParaRPr sz="600">
              <a:latin typeface="Noto Sans CJK HK"/>
              <a:cs typeface="Noto Sans CJK HK"/>
            </a:endParaRPr>
          </a:p>
        </p:txBody>
      </p:sp>
      <p:grpSp>
        <p:nvGrpSpPr>
          <p:cNvPr id="7" name="object 7"/>
          <p:cNvGrpSpPr/>
          <p:nvPr/>
        </p:nvGrpSpPr>
        <p:grpSpPr>
          <a:xfrm>
            <a:off x="2283752" y="103139"/>
            <a:ext cx="41275" cy="88265"/>
            <a:chOff x="2283752" y="103139"/>
            <a:chExt cx="41275" cy="88265"/>
          </a:xfrm>
        </p:grpSpPr>
        <p:sp>
          <p:nvSpPr>
            <p:cNvPr id="8" name="object 8"/>
            <p:cNvSpPr/>
            <p:nvPr/>
          </p:nvSpPr>
          <p:spPr>
            <a:xfrm>
              <a:off x="2286292" y="105679"/>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7F7F"/>
              </a:solidFill>
            </a:ln>
          </p:spPr>
          <p:txBody>
            <a:bodyPr wrap="square" lIns="0" tIns="0" rIns="0" bIns="0" rtlCol="0"/>
            <a:lstStyle/>
            <a:p>
              <a:endParaRPr/>
            </a:p>
          </p:txBody>
        </p:sp>
        <p:sp>
          <p:nvSpPr>
            <p:cNvPr id="9" name="object 9"/>
            <p:cNvSpPr/>
            <p:nvPr/>
          </p:nvSpPr>
          <p:spPr>
            <a:xfrm>
              <a:off x="2286292" y="152478"/>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7F7F"/>
              </a:solidFill>
            </a:ln>
          </p:spPr>
          <p:txBody>
            <a:bodyPr wrap="square" lIns="0" tIns="0" rIns="0" bIns="0" rtlCol="0"/>
            <a:lstStyle/>
            <a:p>
              <a:endParaRPr/>
            </a:p>
          </p:txBody>
        </p:sp>
      </p:grpSp>
      <p:sp>
        <p:nvSpPr>
          <p:cNvPr id="10" name="object 10"/>
          <p:cNvSpPr txBox="1"/>
          <p:nvPr/>
        </p:nvSpPr>
        <p:spPr>
          <a:xfrm>
            <a:off x="2260930" y="-11729"/>
            <a:ext cx="329565" cy="116839"/>
          </a:xfrm>
          <a:prstGeom prst="rect">
            <a:avLst/>
          </a:prstGeom>
        </p:spPr>
        <p:txBody>
          <a:bodyPr vert="horz" wrap="square" lIns="0" tIns="12065" rIns="0" bIns="0" rtlCol="0">
            <a:spAutoFit/>
          </a:bodyPr>
          <a:lstStyle/>
          <a:p>
            <a:pPr marL="12700">
              <a:lnSpc>
                <a:spcPct val="100000"/>
              </a:lnSpc>
              <a:spcBef>
                <a:spcPts val="95"/>
              </a:spcBef>
            </a:pPr>
            <a:r>
              <a:rPr sz="600" spc="-20" dirty="0">
                <a:solidFill>
                  <a:srgbClr val="7F7F7F"/>
                </a:solidFill>
                <a:latin typeface="Noto Sans CJK HK"/>
                <a:cs typeface="Noto Sans CJK HK"/>
                <a:hlinkClick r:id="rId7" action="ppaction://hlinksldjump"/>
              </a:rPr>
              <a:t>总结展望</a:t>
            </a:r>
            <a:endParaRPr sz="600">
              <a:latin typeface="Noto Sans CJK HK"/>
              <a:cs typeface="Noto Sans CJK HK"/>
            </a:endParaRPr>
          </a:p>
        </p:txBody>
      </p:sp>
      <p:grpSp>
        <p:nvGrpSpPr>
          <p:cNvPr id="11" name="object 11"/>
          <p:cNvGrpSpPr/>
          <p:nvPr/>
        </p:nvGrpSpPr>
        <p:grpSpPr>
          <a:xfrm>
            <a:off x="3005620" y="103139"/>
            <a:ext cx="243204" cy="41275"/>
            <a:chOff x="3005620" y="103139"/>
            <a:chExt cx="243204" cy="41275"/>
          </a:xfrm>
        </p:grpSpPr>
        <p:sp>
          <p:nvSpPr>
            <p:cNvPr id="12" name="object 12"/>
            <p:cNvSpPr/>
            <p:nvPr/>
          </p:nvSpPr>
          <p:spPr>
            <a:xfrm>
              <a:off x="3008160" y="105679"/>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3" name="object 13"/>
            <p:cNvSpPr/>
            <p:nvPr/>
          </p:nvSpPr>
          <p:spPr>
            <a:xfrm>
              <a:off x="3058566" y="105679"/>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4" name="object 14"/>
            <p:cNvSpPr/>
            <p:nvPr/>
          </p:nvSpPr>
          <p:spPr>
            <a:xfrm>
              <a:off x="3108959" y="105679"/>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5" name="object 15"/>
            <p:cNvSpPr/>
            <p:nvPr/>
          </p:nvSpPr>
          <p:spPr>
            <a:xfrm>
              <a:off x="3159366" y="105679"/>
              <a:ext cx="36195" cy="36195"/>
            </a:xfrm>
            <a:custGeom>
              <a:avLst/>
              <a:gdLst/>
              <a:ahLst/>
              <a:cxnLst/>
              <a:rect l="l" t="t" r="r" b="b"/>
              <a:pathLst>
                <a:path w="36194" h="36194">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solidFill>
              <a:srgbClr val="FFFFFF"/>
            </a:solidFill>
          </p:spPr>
          <p:txBody>
            <a:bodyPr wrap="square" lIns="0" tIns="0" rIns="0" bIns="0" rtlCol="0"/>
            <a:lstStyle/>
            <a:p>
              <a:endParaRPr/>
            </a:p>
          </p:txBody>
        </p:sp>
        <p:sp>
          <p:nvSpPr>
            <p:cNvPr id="16" name="object 16"/>
            <p:cNvSpPr/>
            <p:nvPr/>
          </p:nvSpPr>
          <p:spPr>
            <a:xfrm>
              <a:off x="3159366" y="105679"/>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7" name="object 17"/>
            <p:cNvSpPr/>
            <p:nvPr/>
          </p:nvSpPr>
          <p:spPr>
            <a:xfrm>
              <a:off x="3209759" y="105679"/>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grpSp>
      <p:sp>
        <p:nvSpPr>
          <p:cNvPr id="18" name="object 18"/>
          <p:cNvSpPr txBox="1"/>
          <p:nvPr/>
        </p:nvSpPr>
        <p:spPr>
          <a:xfrm>
            <a:off x="2982810" y="-11729"/>
            <a:ext cx="177800" cy="116839"/>
          </a:xfrm>
          <a:prstGeom prst="rect">
            <a:avLst/>
          </a:prstGeom>
        </p:spPr>
        <p:txBody>
          <a:bodyPr vert="horz" wrap="square" lIns="0" tIns="12065" rIns="0" bIns="0" rtlCol="0">
            <a:spAutoFit/>
          </a:bodyPr>
          <a:lstStyle/>
          <a:p>
            <a:pPr marL="12700">
              <a:lnSpc>
                <a:spcPct val="100000"/>
              </a:lnSpc>
              <a:spcBef>
                <a:spcPts val="95"/>
              </a:spcBef>
            </a:pPr>
            <a:r>
              <a:rPr sz="600" spc="-30" dirty="0">
                <a:solidFill>
                  <a:srgbClr val="FFFFFF"/>
                </a:solidFill>
                <a:latin typeface="Noto Sans CJK HK"/>
                <a:cs typeface="Noto Sans CJK HK"/>
                <a:hlinkClick r:id="rId8" action="ppaction://hlinksldjump"/>
              </a:rPr>
              <a:t>附录</a:t>
            </a:r>
            <a:endParaRPr sz="600">
              <a:latin typeface="Noto Sans CJK HK"/>
              <a:cs typeface="Noto Sans CJK HK"/>
            </a:endParaRPr>
          </a:p>
        </p:txBody>
      </p:sp>
      <p:grpSp>
        <p:nvGrpSpPr>
          <p:cNvPr id="19" name="object 19"/>
          <p:cNvGrpSpPr/>
          <p:nvPr/>
        </p:nvGrpSpPr>
        <p:grpSpPr>
          <a:xfrm>
            <a:off x="0" y="50"/>
            <a:ext cx="4608195" cy="548640"/>
            <a:chOff x="0" y="50"/>
            <a:chExt cx="4608195" cy="548640"/>
          </a:xfrm>
        </p:grpSpPr>
        <p:pic>
          <p:nvPicPr>
            <p:cNvPr id="20" name="object 20"/>
            <p:cNvPicPr/>
            <p:nvPr/>
          </p:nvPicPr>
          <p:blipFill>
            <a:blip r:embed="rId9" cstate="print"/>
            <a:stretch>
              <a:fillRect/>
            </a:stretch>
          </p:blipFill>
          <p:spPr>
            <a:xfrm>
              <a:off x="3317760" y="50"/>
              <a:ext cx="921588" cy="297713"/>
            </a:xfrm>
            <a:prstGeom prst="rect">
              <a:avLst/>
            </a:prstGeom>
          </p:spPr>
        </p:pic>
        <p:pic>
          <p:nvPicPr>
            <p:cNvPr id="21" name="object 21"/>
            <p:cNvPicPr/>
            <p:nvPr/>
          </p:nvPicPr>
          <p:blipFill>
            <a:blip r:embed="rId10" cstate="print"/>
            <a:stretch>
              <a:fillRect/>
            </a:stretch>
          </p:blipFill>
          <p:spPr>
            <a:xfrm>
              <a:off x="4239348" y="50"/>
              <a:ext cx="368642" cy="297713"/>
            </a:xfrm>
            <a:prstGeom prst="rect">
              <a:avLst/>
            </a:prstGeom>
          </p:spPr>
        </p:pic>
        <p:pic>
          <p:nvPicPr>
            <p:cNvPr id="22" name="object 22"/>
            <p:cNvPicPr/>
            <p:nvPr/>
          </p:nvPicPr>
          <p:blipFill>
            <a:blip r:embed="rId11" cstate="print"/>
            <a:stretch>
              <a:fillRect/>
            </a:stretch>
          </p:blipFill>
          <p:spPr>
            <a:xfrm>
              <a:off x="0" y="297751"/>
              <a:ext cx="4604410" cy="250520"/>
            </a:xfrm>
            <a:prstGeom prst="rect">
              <a:avLst/>
            </a:prstGeom>
          </p:spPr>
        </p:pic>
      </p:grpSp>
      <p:sp>
        <p:nvSpPr>
          <p:cNvPr id="23" name="object 23"/>
          <p:cNvSpPr txBox="1"/>
          <p:nvPr/>
        </p:nvSpPr>
        <p:spPr>
          <a:xfrm>
            <a:off x="188379" y="285048"/>
            <a:ext cx="3022600" cy="232410"/>
          </a:xfrm>
          <a:prstGeom prst="rect">
            <a:avLst/>
          </a:prstGeom>
        </p:spPr>
        <p:txBody>
          <a:bodyPr vert="horz" wrap="square" lIns="0" tIns="17145" rIns="0" bIns="0" rtlCol="0">
            <a:spAutoFit/>
          </a:bodyPr>
          <a:lstStyle/>
          <a:p>
            <a:pPr marL="12700">
              <a:lnSpc>
                <a:spcPct val="100000"/>
              </a:lnSpc>
              <a:spcBef>
                <a:spcPts val="135"/>
              </a:spcBef>
            </a:pPr>
            <a:r>
              <a:rPr sz="1400" dirty="0">
                <a:solidFill>
                  <a:srgbClr val="FFFFFF"/>
                </a:solidFill>
                <a:latin typeface="Arial" panose="020B0604020202020204"/>
                <a:cs typeface="Arial" panose="020B0604020202020204"/>
              </a:rPr>
              <a:t>Appendix.</a:t>
            </a:r>
            <a:r>
              <a:rPr lang="en-US" altLang="en-US" sz="1400" dirty="0">
                <a:solidFill>
                  <a:srgbClr val="FFFFFF"/>
                </a:solidFill>
                <a:latin typeface="Arial" panose="020B0604020202020204"/>
                <a:cs typeface="Arial" panose="020B0604020202020204"/>
              </a:rPr>
              <a:t>D</a:t>
            </a:r>
            <a:r>
              <a:rPr sz="1400" spc="385" dirty="0">
                <a:solidFill>
                  <a:srgbClr val="FFFFFF"/>
                </a:solidFill>
                <a:latin typeface="Arial" panose="020B0604020202020204"/>
                <a:cs typeface="Arial" panose="020B0604020202020204"/>
              </a:rPr>
              <a:t> </a:t>
            </a:r>
            <a:r>
              <a:rPr lang="zh-CN" altLang="en-US" sz="1400" dirty="0">
                <a:solidFill>
                  <a:srgbClr val="FFFFFF"/>
                </a:solidFill>
                <a:latin typeface="Noto Sans CJK HK"/>
                <a:cs typeface="Noto Sans CJK HK"/>
              </a:rPr>
              <a:t>信噪比相关实验数据</a:t>
            </a:r>
          </a:p>
        </p:txBody>
      </p:sp>
      <p:grpSp>
        <p:nvGrpSpPr>
          <p:cNvPr id="28" name="object 28"/>
          <p:cNvGrpSpPr/>
          <p:nvPr/>
        </p:nvGrpSpPr>
        <p:grpSpPr>
          <a:xfrm>
            <a:off x="0" y="3328111"/>
            <a:ext cx="4608195" cy="128270"/>
            <a:chOff x="0" y="3328111"/>
            <a:chExt cx="4608195" cy="128270"/>
          </a:xfrm>
        </p:grpSpPr>
        <p:sp>
          <p:nvSpPr>
            <p:cNvPr id="29" name="object 29"/>
            <p:cNvSpPr/>
            <p:nvPr/>
          </p:nvSpPr>
          <p:spPr>
            <a:xfrm>
              <a:off x="0" y="3328111"/>
              <a:ext cx="2304415" cy="128270"/>
            </a:xfrm>
            <a:custGeom>
              <a:avLst/>
              <a:gdLst/>
              <a:ahLst/>
              <a:cxnLst/>
              <a:rect l="l" t="t" r="r" b="b"/>
              <a:pathLst>
                <a:path w="2304415" h="128270">
                  <a:moveTo>
                    <a:pt x="2304008" y="0"/>
                  </a:moveTo>
                  <a:lnTo>
                    <a:pt x="1152004" y="0"/>
                  </a:lnTo>
                  <a:lnTo>
                    <a:pt x="0" y="0"/>
                  </a:lnTo>
                  <a:lnTo>
                    <a:pt x="0" y="127939"/>
                  </a:lnTo>
                  <a:lnTo>
                    <a:pt x="1152004" y="127939"/>
                  </a:lnTo>
                  <a:lnTo>
                    <a:pt x="2304008" y="127939"/>
                  </a:lnTo>
                  <a:lnTo>
                    <a:pt x="2304008" y="0"/>
                  </a:lnTo>
                  <a:close/>
                </a:path>
              </a:pathLst>
            </a:custGeom>
            <a:solidFill>
              <a:srgbClr val="000000"/>
            </a:solidFill>
          </p:spPr>
          <p:txBody>
            <a:bodyPr wrap="square" lIns="0" tIns="0" rIns="0" bIns="0" rtlCol="0"/>
            <a:lstStyle/>
            <a:p>
              <a:endParaRPr/>
            </a:p>
          </p:txBody>
        </p:sp>
        <p:sp>
          <p:nvSpPr>
            <p:cNvPr id="30" name="object 30"/>
            <p:cNvSpPr/>
            <p:nvPr/>
          </p:nvSpPr>
          <p:spPr>
            <a:xfrm>
              <a:off x="2303995" y="3328111"/>
              <a:ext cx="2304415" cy="128270"/>
            </a:xfrm>
            <a:custGeom>
              <a:avLst/>
              <a:gdLst/>
              <a:ahLst/>
              <a:cxnLst/>
              <a:rect l="l" t="t" r="r" b="b"/>
              <a:pathLst>
                <a:path w="2304415" h="128270">
                  <a:moveTo>
                    <a:pt x="2303996" y="0"/>
                  </a:moveTo>
                  <a:lnTo>
                    <a:pt x="1920024" y="0"/>
                  </a:lnTo>
                  <a:lnTo>
                    <a:pt x="0" y="0"/>
                  </a:lnTo>
                  <a:lnTo>
                    <a:pt x="0" y="127939"/>
                  </a:lnTo>
                  <a:lnTo>
                    <a:pt x="1920024" y="127939"/>
                  </a:lnTo>
                  <a:lnTo>
                    <a:pt x="2303996" y="127939"/>
                  </a:lnTo>
                  <a:lnTo>
                    <a:pt x="2303996" y="0"/>
                  </a:lnTo>
                  <a:close/>
                </a:path>
              </a:pathLst>
            </a:custGeom>
            <a:solidFill>
              <a:srgbClr val="005725"/>
            </a:solidFill>
          </p:spPr>
          <p:txBody>
            <a:bodyPr wrap="square" lIns="0" tIns="0" rIns="0" bIns="0" rtlCol="0"/>
            <a:lstStyle/>
            <a:p>
              <a:endParaRPr/>
            </a:p>
          </p:txBody>
        </p:sp>
      </p:grpSp>
      <p:sp>
        <p:nvSpPr>
          <p:cNvPr id="31" name="object 31"/>
          <p:cNvSpPr txBox="1">
            <a:spLocks noGrp="1"/>
          </p:cNvSpPr>
          <p:nvPr>
            <p:ph type="dt" sz="half" idx="6"/>
          </p:nvPr>
        </p:nvSpPr>
        <p:spPr>
          <a:prstGeom prst="rect">
            <a:avLst/>
          </a:prstGeom>
        </p:spPr>
        <p:txBody>
          <a:bodyPr vert="horz" wrap="square" lIns="0" tIns="10795" rIns="0" bIns="0" rtlCol="0">
            <a:spAutoFit/>
          </a:bodyPr>
          <a:lstStyle/>
          <a:p>
            <a:pPr marL="12700">
              <a:lnSpc>
                <a:spcPct val="100000"/>
              </a:lnSpc>
              <a:spcBef>
                <a:spcPts val="85"/>
              </a:spcBef>
            </a:pPr>
            <a:r>
              <a:rPr spc="25" dirty="0"/>
              <a:t>设计性实验  结题答辩</a:t>
            </a:r>
          </a:p>
        </p:txBody>
      </p:sp>
      <p:sp>
        <p:nvSpPr>
          <p:cNvPr id="32" name="object 32"/>
          <p:cNvSpPr txBox="1">
            <a:spLocks noGrp="1"/>
          </p:cNvSpPr>
          <p:nvPr>
            <p:ph type="ftr" sz="quarter" idx="5"/>
          </p:nvPr>
        </p:nvSpPr>
        <p:spPr>
          <a:prstGeom prst="rect">
            <a:avLst/>
          </a:prstGeom>
        </p:spPr>
        <p:txBody>
          <a:bodyPr vert="horz" wrap="square" lIns="0" tIns="5080" rIns="0" bIns="0" rtlCol="0">
            <a:spAutoFit/>
          </a:bodyPr>
          <a:lstStyle/>
          <a:p>
            <a:pPr marL="12700">
              <a:lnSpc>
                <a:spcPct val="100000"/>
              </a:lnSpc>
              <a:spcBef>
                <a:spcPts val="40"/>
              </a:spcBef>
            </a:pPr>
            <a:r>
              <a:rPr dirty="0"/>
              <a:t>2nd</a:t>
            </a:r>
            <a:r>
              <a:rPr spc="-35" dirty="0"/>
              <a:t> </a:t>
            </a:r>
            <a:r>
              <a:rPr dirty="0"/>
              <a:t>July</a:t>
            </a:r>
            <a:r>
              <a:rPr spc="-30" dirty="0"/>
              <a:t> </a:t>
            </a:r>
            <a:r>
              <a:rPr spc="-20" dirty="0"/>
              <a:t>2024</a:t>
            </a:r>
          </a:p>
        </p:txBody>
      </p:sp>
      <p:sp>
        <p:nvSpPr>
          <p:cNvPr id="33" name="object 33"/>
          <p:cNvSpPr txBox="1"/>
          <p:nvPr/>
        </p:nvSpPr>
        <p:spPr>
          <a:xfrm>
            <a:off x="2719908" y="3329735"/>
            <a:ext cx="1088390" cy="120650"/>
          </a:xfrm>
          <a:prstGeom prst="rect">
            <a:avLst/>
          </a:prstGeom>
        </p:spPr>
        <p:txBody>
          <a:bodyPr vert="horz" wrap="square" lIns="0" tIns="10795" rIns="0" bIns="0" rtlCol="0">
            <a:spAutoFit/>
          </a:bodyPr>
          <a:lstStyle/>
          <a:p>
            <a:pPr marL="12700">
              <a:lnSpc>
                <a:spcPct val="100000"/>
              </a:lnSpc>
              <a:spcBef>
                <a:spcPts val="85"/>
              </a:spcBef>
            </a:pPr>
            <a:r>
              <a:rPr sz="600" spc="-15" dirty="0">
                <a:solidFill>
                  <a:srgbClr val="FFFFFF"/>
                </a:solidFill>
                <a:latin typeface="Noto Sans CJK HK"/>
                <a:cs typeface="Noto Sans CJK HK"/>
                <a:hlinkClick r:id="rId12" action="ppaction://hlinksldjump"/>
              </a:rPr>
              <a:t>基于锁相放大器的弱光信号探测</a:t>
            </a:r>
            <a:endParaRPr sz="600">
              <a:latin typeface="Noto Sans CJK HK"/>
              <a:cs typeface="Noto Sans CJK HK"/>
            </a:endParaRPr>
          </a:p>
        </p:txBody>
      </p:sp>
      <p:sp>
        <p:nvSpPr>
          <p:cNvPr id="34" name="object 34"/>
          <p:cNvSpPr txBox="1">
            <a:spLocks noGrp="1"/>
          </p:cNvSpPr>
          <p:nvPr>
            <p:ph type="sldNum" sz="quarter" idx="7"/>
          </p:nvPr>
        </p:nvSpPr>
        <p:spPr>
          <a:xfrm>
            <a:off x="4259008" y="3335256"/>
            <a:ext cx="283210" cy="97155"/>
          </a:xfrm>
          <a:prstGeom prst="rect">
            <a:avLst/>
          </a:prstGeom>
        </p:spPr>
        <p:txBody>
          <a:bodyPr vert="horz" wrap="square" lIns="0" tIns="5080" rIns="0" bIns="0" rtlCol="0">
            <a:spAutoFit/>
          </a:bodyPr>
          <a:lstStyle/>
          <a:p>
            <a:pPr marL="37465">
              <a:lnSpc>
                <a:spcPct val="100000"/>
              </a:lnSpc>
              <a:spcBef>
                <a:spcPts val="40"/>
              </a:spcBef>
            </a:pPr>
            <a:r>
              <a:rPr lang="en-US" dirty="0"/>
              <a:t>3</a:t>
            </a:r>
            <a:r>
              <a:rPr dirty="0"/>
              <a:t>2</a:t>
            </a:r>
            <a:r>
              <a:rPr spc="-15" dirty="0"/>
              <a:t> </a:t>
            </a:r>
            <a:r>
              <a:rPr dirty="0"/>
              <a:t>/</a:t>
            </a:r>
            <a:r>
              <a:rPr spc="-10" dirty="0"/>
              <a:t> </a:t>
            </a:r>
            <a:r>
              <a:rPr lang="en-US" spc="-10" dirty="0"/>
              <a:t>33</a:t>
            </a:r>
          </a:p>
        </p:txBody>
      </p:sp>
      <p:pic>
        <p:nvPicPr>
          <p:cNvPr id="35" name="图片 34"/>
          <p:cNvPicPr>
            <a:picLocks noChangeAspect="1"/>
          </p:cNvPicPr>
          <p:nvPr/>
        </p:nvPicPr>
        <p:blipFill>
          <a:blip r:embed="rId13"/>
          <a:stretch>
            <a:fillRect/>
          </a:stretch>
        </p:blipFill>
        <p:spPr>
          <a:xfrm>
            <a:off x="69850" y="882650"/>
            <a:ext cx="2479040" cy="1785620"/>
          </a:xfrm>
          <a:prstGeom prst="rect">
            <a:avLst/>
          </a:prstGeom>
        </p:spPr>
      </p:pic>
      <p:sp>
        <p:nvSpPr>
          <p:cNvPr id="36" name="文本框 35"/>
          <p:cNvSpPr txBox="1"/>
          <p:nvPr/>
        </p:nvSpPr>
        <p:spPr>
          <a:xfrm>
            <a:off x="69850" y="2568575"/>
            <a:ext cx="2437765" cy="334010"/>
          </a:xfrm>
          <a:prstGeom prst="rect">
            <a:avLst/>
          </a:prstGeom>
          <a:noFill/>
        </p:spPr>
        <p:txBody>
          <a:bodyPr wrap="square" rtlCol="0">
            <a:noAutofit/>
          </a:bodyPr>
          <a:lstStyle/>
          <a:p>
            <a:pPr algn="ctr"/>
            <a:r>
              <a:rPr lang="zh-CN" altLang="en-US" sz="900" spc="20" dirty="0">
                <a:solidFill>
                  <a:srgbClr val="005725"/>
                </a:solidFill>
                <a:latin typeface="Noto Sans CJK HK"/>
                <a:cs typeface="Noto Sans CJK HK"/>
                <a:sym typeface="+mn-ea"/>
              </a:rPr>
              <a:t>图</a:t>
            </a:r>
            <a:r>
              <a:rPr lang="en-US" altLang="zh-CN" sz="900" spc="20" dirty="0">
                <a:solidFill>
                  <a:srgbClr val="005725"/>
                </a:solidFill>
                <a:latin typeface="Arial" panose="020B0604020202020204"/>
                <a:cs typeface="Arial" panose="020B0604020202020204"/>
                <a:sym typeface="+mn-ea"/>
              </a:rPr>
              <a:t>20</a:t>
            </a:r>
            <a:r>
              <a:rPr lang="en-US" altLang="zh-CN" sz="900" dirty="0">
                <a:solidFill>
                  <a:srgbClr val="005725"/>
                </a:solidFill>
                <a:latin typeface="Arial" panose="020B0604020202020204"/>
                <a:cs typeface="Arial" panose="020B0604020202020204"/>
                <a:sym typeface="+mn-ea"/>
              </a:rPr>
              <a:t>: </a:t>
            </a:r>
            <a:r>
              <a:rPr lang="zh-CN" altLang="en-US" sz="900" dirty="0">
                <a:ea typeface="宋体" panose="02010600030101010101" pitchFamily="2" charset="-122"/>
              </a:rPr>
              <a:t>同信噪比下两种测量方式的比较</a:t>
            </a:r>
            <a:r>
              <a:rPr lang="en-US" altLang="zh-CN" dirty="0"/>
              <a:t> </a:t>
            </a:r>
          </a:p>
        </p:txBody>
      </p:sp>
      <mc:AlternateContent xmlns:mc="http://schemas.openxmlformats.org/markup-compatibility/2006" xmlns:a14="http://schemas.microsoft.com/office/drawing/2010/main">
        <mc:Choice Requires="a14">
          <p:sp>
            <p:nvSpPr>
              <p:cNvPr id="37" name="文本框 36"/>
              <p:cNvSpPr txBox="1"/>
              <p:nvPr/>
            </p:nvSpPr>
            <p:spPr>
              <a:xfrm>
                <a:off x="2609850" y="1196975"/>
                <a:ext cx="1830070" cy="1678940"/>
              </a:xfrm>
              <a:prstGeom prst="rect">
                <a:avLst/>
              </a:prstGeom>
              <a:noFill/>
            </p:spPr>
            <p:txBody>
              <a:bodyPr wrap="square" rtlCol="0">
                <a:noAutofit/>
              </a:bodyPr>
              <a:lstStyle/>
              <a:p>
                <a:r>
                  <a:rPr lang="zh-CN" altLang="en-US" sz="1000"/>
                  <a:t>该测量结果引用自物理与天文学院</a:t>
                </a:r>
                <a:r>
                  <a:rPr lang="en-US" altLang="zh-CN" sz="1000"/>
                  <a:t>2021</a:t>
                </a:r>
                <a:r>
                  <a:rPr lang="zh-CN" altLang="en-US" sz="1000"/>
                  <a:t>级孙楚昊同学</a:t>
                </a:r>
                <a:r>
                  <a:rPr lang="en-US" altLang="zh-CN" sz="1000"/>
                  <a:t>.</a:t>
                </a:r>
                <a:endParaRPr lang="zh-CN" altLang="en-US" sz="1000"/>
              </a:p>
              <a:p>
                <a:endParaRPr lang="zh-CN" altLang="en-US" sz="1000"/>
              </a:p>
              <a:p>
                <a:r>
                  <a:rPr lang="zh-CN" altLang="en-US" sz="1000"/>
                  <a:t>而在本实验中不使用锁相放大器时信噪比为：</a:t>
                </a:r>
              </a:p>
              <a:p>
                <a:pPr algn="ctr"/>
                <a14:m>
                  <m:oMath xmlns:m="http://schemas.openxmlformats.org/officeDocument/2006/math">
                    <m:sSubSup>
                      <m:sSubSupPr>
                        <m:ctrlPr>
                          <a:rPr lang="en-US" altLang="zh-CN" sz="1000" i="1">
                            <a:latin typeface="Cambria Math" panose="02040503050406030204" pitchFamily="18" charset="0"/>
                            <a:cs typeface="Cambria Math" panose="02040503050406030204" pitchFamily="18" charset="0"/>
                          </a:rPr>
                        </m:ctrlPr>
                      </m:sSubSupPr>
                      <m:e>
                        <m:r>
                          <m:rPr>
                            <m:brk/>
                          </m:rPr>
                          <a:rPr lang="en-US" altLang="zh-CN" sz="1000" i="1">
                            <a:latin typeface="Cambria Math" panose="02040503050406030204" pitchFamily="18" charset="0"/>
                            <a:cs typeface="Cambria Math" panose="02040503050406030204" pitchFamily="18" charset="0"/>
                          </a:rPr>
                          <m:t>𝑆</m:t>
                        </m:r>
                        <m:r>
                          <a:rPr lang="en-US" altLang="zh-CN" sz="1000" i="1">
                            <a:latin typeface="Cambria Math" panose="02040503050406030204" pitchFamily="18" charset="0"/>
                            <a:cs typeface="Cambria Math" panose="02040503050406030204" pitchFamily="18" charset="0"/>
                          </a:rPr>
                          <m:t>𝑁𝑅</m:t>
                        </m:r>
                      </m:e>
                      <m:sub>
                        <m:r>
                          <a:rPr lang="en-US" altLang="zh-CN" sz="1000" i="1">
                            <a:latin typeface="Cambria Math" panose="02040503050406030204" pitchFamily="18" charset="0"/>
                            <a:cs typeface="Cambria Math" panose="02040503050406030204" pitchFamily="18" charset="0"/>
                          </a:rPr>
                          <m:t>𝑚𝑖𝑛</m:t>
                        </m:r>
                      </m:sub>
                      <m:sup>
                        <m:r>
                          <m:rPr>
                            <m:brk/>
                          </m:rPr>
                          <a:rPr lang="en-US" altLang="zh-CN" sz="1000" i="1">
                            <a:latin typeface="Cambria Math" panose="02040503050406030204" pitchFamily="18" charset="0"/>
                            <a:cs typeface="Cambria Math" panose="02040503050406030204" pitchFamily="18" charset="0"/>
                          </a:rPr>
                          <m:t>’</m:t>
                        </m:r>
                      </m:sup>
                    </m:sSubSup>
                    <m:r>
                      <a:rPr lang="en-US" altLang="zh-CN" sz="1000" i="1">
                        <a:latin typeface="Cambria Math" panose="02040503050406030204" pitchFamily="18" charset="0"/>
                        <a:cs typeface="Cambria Math" panose="02040503050406030204" pitchFamily="18" charset="0"/>
                      </a:rPr>
                      <m:t>≈</m:t>
                    </m:r>
                    <m:r>
                      <m:rPr>
                        <m:brk/>
                      </m:rPr>
                      <a:rPr lang="en-US" altLang="zh-CN" sz="1000" i="1">
                        <a:latin typeface="Cambria Math" panose="02040503050406030204" pitchFamily="18" charset="0"/>
                        <a:cs typeface="Cambria Math" panose="02040503050406030204" pitchFamily="18" charset="0"/>
                      </a:rPr>
                      <m:t>−</m:t>
                    </m:r>
                    <m:r>
                      <a:rPr lang="en-US" altLang="zh-CN" sz="1000" i="1">
                        <a:latin typeface="Cambria Math" panose="02040503050406030204" pitchFamily="18" charset="0"/>
                        <a:cs typeface="Cambria Math" panose="02040503050406030204" pitchFamily="18" charset="0"/>
                      </a:rPr>
                      <m:t>34</m:t>
                    </m:r>
                    <m:r>
                      <m:rPr>
                        <m:brk/>
                      </m:rPr>
                      <a:rPr lang="en-US" altLang="zh-CN" sz="1000" i="1">
                        <a:latin typeface="Cambria Math" panose="02040503050406030204" pitchFamily="18" charset="0"/>
                        <a:cs typeface="Cambria Math" panose="02040503050406030204" pitchFamily="18" charset="0"/>
                      </a:rPr>
                      <m:t>.</m:t>
                    </m:r>
                    <m:r>
                      <a:rPr lang="en-US" altLang="zh-CN" sz="1000" i="1">
                        <a:latin typeface="Cambria Math" panose="02040503050406030204" pitchFamily="18" charset="0"/>
                        <a:cs typeface="Cambria Math" panose="02040503050406030204" pitchFamily="18" charset="0"/>
                      </a:rPr>
                      <m:t>0</m:t>
                    </m:r>
                  </m:oMath>
                </a14:m>
                <a:r>
                  <a:rPr lang="en-US" altLang="zh-CN" sz="1000"/>
                  <a:t> dB</a:t>
                </a:r>
              </a:p>
            </p:txBody>
          </p:sp>
        </mc:Choice>
        <mc:Fallback xmlns="">
          <p:sp>
            <p:nvSpPr>
              <p:cNvPr id="37" name="文本框 36"/>
              <p:cNvSpPr txBox="1">
                <a:spLocks noRot="1" noChangeAspect="1" noMove="1" noResize="1" noEditPoints="1" noAdjustHandles="1" noChangeArrowheads="1" noChangeShapeType="1" noTextEdit="1"/>
              </p:cNvSpPr>
              <p:nvPr/>
            </p:nvSpPr>
            <p:spPr>
              <a:xfrm>
                <a:off x="2609850" y="1196975"/>
                <a:ext cx="1830070" cy="1678940"/>
              </a:xfrm>
              <a:prstGeom prst="rect">
                <a:avLst/>
              </a:prstGeom>
              <a:blipFill rotWithShape="1">
                <a:blip r:embed="rId14"/>
                <a:stretch>
                  <a:fillRect/>
                </a:stretch>
              </a:blipFill>
            </p:spPr>
            <p:txBody>
              <a:bodyPr/>
              <a:lstStyle/>
              <a:p>
                <a:r>
                  <a:rPr lang="zh-CN" altLang="en-US">
                    <a:noFill/>
                  </a:rPr>
                  <a:t> </a:t>
                </a:r>
              </a:p>
            </p:txBody>
          </p:sp>
        </mc:Fallback>
      </mc:AlternateContent>
    </p:spTree>
  </p:cSld>
  <p:clrMapOvr>
    <a:masterClrMapping/>
  </p:clrMapOvr>
  <p:transition>
    <p:cut/>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5300" y="-11729"/>
            <a:ext cx="329565" cy="116839"/>
          </a:xfrm>
          <a:prstGeom prst="rect">
            <a:avLst/>
          </a:prstGeom>
        </p:spPr>
        <p:txBody>
          <a:bodyPr vert="horz" wrap="square" lIns="0" tIns="12065" rIns="0" bIns="0" rtlCol="0">
            <a:spAutoFit/>
          </a:bodyPr>
          <a:lstStyle/>
          <a:p>
            <a:pPr marL="12700">
              <a:lnSpc>
                <a:spcPct val="100000"/>
              </a:lnSpc>
              <a:spcBef>
                <a:spcPts val="95"/>
              </a:spcBef>
            </a:pPr>
            <a:r>
              <a:rPr sz="600" spc="-20" dirty="0">
                <a:solidFill>
                  <a:srgbClr val="7F7F7F"/>
                </a:solidFill>
                <a:latin typeface="Noto Sans CJK HK"/>
                <a:cs typeface="Noto Sans CJK HK"/>
                <a:hlinkClick r:id="rId2" action="ppaction://hlinksldjump"/>
              </a:rPr>
              <a:t>实验背景</a:t>
            </a:r>
            <a:endParaRPr sz="600">
              <a:latin typeface="Noto Sans CJK HK"/>
              <a:cs typeface="Noto Sans CJK HK"/>
            </a:endParaRPr>
          </a:p>
        </p:txBody>
      </p:sp>
      <p:pic>
        <p:nvPicPr>
          <p:cNvPr id="3" name="object 3"/>
          <p:cNvPicPr/>
          <p:nvPr/>
        </p:nvPicPr>
        <p:blipFill>
          <a:blip r:embed="rId3" cstate="print"/>
          <a:stretch>
            <a:fillRect/>
          </a:stretch>
        </p:blipFill>
        <p:spPr>
          <a:xfrm>
            <a:off x="840000" y="103148"/>
            <a:ext cx="242662" cy="87862"/>
          </a:xfrm>
          <a:prstGeom prst="rect">
            <a:avLst/>
          </a:prstGeom>
        </p:spPr>
      </p:pic>
      <p:sp>
        <p:nvSpPr>
          <p:cNvPr id="4" name="object 4"/>
          <p:cNvSpPr txBox="1"/>
          <p:nvPr/>
        </p:nvSpPr>
        <p:spPr>
          <a:xfrm>
            <a:off x="817181" y="-11729"/>
            <a:ext cx="329565" cy="116839"/>
          </a:xfrm>
          <a:prstGeom prst="rect">
            <a:avLst/>
          </a:prstGeom>
        </p:spPr>
        <p:txBody>
          <a:bodyPr vert="horz" wrap="square" lIns="0" tIns="12065" rIns="0" bIns="0" rtlCol="0">
            <a:spAutoFit/>
          </a:bodyPr>
          <a:lstStyle/>
          <a:p>
            <a:pPr marL="12700">
              <a:lnSpc>
                <a:spcPct val="100000"/>
              </a:lnSpc>
              <a:spcBef>
                <a:spcPts val="95"/>
              </a:spcBef>
            </a:pPr>
            <a:r>
              <a:rPr sz="600" spc="-20" dirty="0">
                <a:solidFill>
                  <a:srgbClr val="7F7F7F"/>
                </a:solidFill>
                <a:latin typeface="Noto Sans CJK HK"/>
                <a:cs typeface="Noto Sans CJK HK"/>
                <a:hlinkClick r:id="rId4" action="ppaction://hlinksldjump"/>
              </a:rPr>
              <a:t>实验原理</a:t>
            </a:r>
            <a:endParaRPr sz="600">
              <a:latin typeface="Noto Sans CJK HK"/>
              <a:cs typeface="Noto Sans CJK HK"/>
            </a:endParaRPr>
          </a:p>
        </p:txBody>
      </p:sp>
      <p:pic>
        <p:nvPicPr>
          <p:cNvPr id="5" name="object 5"/>
          <p:cNvPicPr/>
          <p:nvPr/>
        </p:nvPicPr>
        <p:blipFill>
          <a:blip r:embed="rId5" cstate="print"/>
          <a:stretch>
            <a:fillRect/>
          </a:stretch>
        </p:blipFill>
        <p:spPr>
          <a:xfrm>
            <a:off x="1561880" y="103148"/>
            <a:ext cx="192256" cy="181474"/>
          </a:xfrm>
          <a:prstGeom prst="rect">
            <a:avLst/>
          </a:prstGeom>
        </p:spPr>
      </p:pic>
      <p:sp>
        <p:nvSpPr>
          <p:cNvPr id="6" name="object 6"/>
          <p:cNvSpPr txBox="1"/>
          <p:nvPr/>
        </p:nvSpPr>
        <p:spPr>
          <a:xfrm>
            <a:off x="1539062" y="-11729"/>
            <a:ext cx="329565" cy="116839"/>
          </a:xfrm>
          <a:prstGeom prst="rect">
            <a:avLst/>
          </a:prstGeom>
        </p:spPr>
        <p:txBody>
          <a:bodyPr vert="horz" wrap="square" lIns="0" tIns="12065" rIns="0" bIns="0" rtlCol="0">
            <a:spAutoFit/>
          </a:bodyPr>
          <a:lstStyle/>
          <a:p>
            <a:pPr marL="12700">
              <a:lnSpc>
                <a:spcPct val="100000"/>
              </a:lnSpc>
              <a:spcBef>
                <a:spcPts val="95"/>
              </a:spcBef>
            </a:pPr>
            <a:r>
              <a:rPr sz="600" spc="-20" dirty="0">
                <a:solidFill>
                  <a:srgbClr val="7F7F7F"/>
                </a:solidFill>
                <a:latin typeface="Noto Sans CJK HK"/>
                <a:cs typeface="Noto Sans CJK HK"/>
                <a:hlinkClick r:id="rId6" action="ppaction://hlinksldjump"/>
              </a:rPr>
              <a:t>实验方案</a:t>
            </a:r>
            <a:endParaRPr sz="600">
              <a:latin typeface="Noto Sans CJK HK"/>
              <a:cs typeface="Noto Sans CJK HK"/>
            </a:endParaRPr>
          </a:p>
        </p:txBody>
      </p:sp>
      <p:grpSp>
        <p:nvGrpSpPr>
          <p:cNvPr id="7" name="object 7"/>
          <p:cNvGrpSpPr/>
          <p:nvPr/>
        </p:nvGrpSpPr>
        <p:grpSpPr>
          <a:xfrm>
            <a:off x="2283752" y="103139"/>
            <a:ext cx="41275" cy="88265"/>
            <a:chOff x="2283752" y="103139"/>
            <a:chExt cx="41275" cy="88265"/>
          </a:xfrm>
        </p:grpSpPr>
        <p:sp>
          <p:nvSpPr>
            <p:cNvPr id="8" name="object 8"/>
            <p:cNvSpPr/>
            <p:nvPr/>
          </p:nvSpPr>
          <p:spPr>
            <a:xfrm>
              <a:off x="2286292" y="105679"/>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7F7F"/>
              </a:solidFill>
            </a:ln>
          </p:spPr>
          <p:txBody>
            <a:bodyPr wrap="square" lIns="0" tIns="0" rIns="0" bIns="0" rtlCol="0"/>
            <a:lstStyle/>
            <a:p>
              <a:endParaRPr/>
            </a:p>
          </p:txBody>
        </p:sp>
        <p:sp>
          <p:nvSpPr>
            <p:cNvPr id="9" name="object 9"/>
            <p:cNvSpPr/>
            <p:nvPr/>
          </p:nvSpPr>
          <p:spPr>
            <a:xfrm>
              <a:off x="2286292" y="152478"/>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7F7F"/>
              </a:solidFill>
            </a:ln>
          </p:spPr>
          <p:txBody>
            <a:bodyPr wrap="square" lIns="0" tIns="0" rIns="0" bIns="0" rtlCol="0"/>
            <a:lstStyle/>
            <a:p>
              <a:endParaRPr/>
            </a:p>
          </p:txBody>
        </p:sp>
      </p:grpSp>
      <p:sp>
        <p:nvSpPr>
          <p:cNvPr id="10" name="object 10"/>
          <p:cNvSpPr txBox="1"/>
          <p:nvPr/>
        </p:nvSpPr>
        <p:spPr>
          <a:xfrm>
            <a:off x="2260930" y="-11729"/>
            <a:ext cx="329565" cy="116839"/>
          </a:xfrm>
          <a:prstGeom prst="rect">
            <a:avLst/>
          </a:prstGeom>
        </p:spPr>
        <p:txBody>
          <a:bodyPr vert="horz" wrap="square" lIns="0" tIns="12065" rIns="0" bIns="0" rtlCol="0">
            <a:spAutoFit/>
          </a:bodyPr>
          <a:lstStyle/>
          <a:p>
            <a:pPr marL="12700">
              <a:lnSpc>
                <a:spcPct val="100000"/>
              </a:lnSpc>
              <a:spcBef>
                <a:spcPts val="95"/>
              </a:spcBef>
            </a:pPr>
            <a:r>
              <a:rPr sz="600" spc="-20" dirty="0">
                <a:solidFill>
                  <a:srgbClr val="7F7F7F"/>
                </a:solidFill>
                <a:latin typeface="Noto Sans CJK HK"/>
                <a:cs typeface="Noto Sans CJK HK"/>
                <a:hlinkClick r:id="rId7" action="ppaction://hlinksldjump"/>
              </a:rPr>
              <a:t>总结展望</a:t>
            </a:r>
            <a:endParaRPr sz="600">
              <a:latin typeface="Noto Sans CJK HK"/>
              <a:cs typeface="Noto Sans CJK HK"/>
            </a:endParaRPr>
          </a:p>
        </p:txBody>
      </p:sp>
      <p:grpSp>
        <p:nvGrpSpPr>
          <p:cNvPr id="11" name="object 11"/>
          <p:cNvGrpSpPr/>
          <p:nvPr/>
        </p:nvGrpSpPr>
        <p:grpSpPr>
          <a:xfrm>
            <a:off x="3008160" y="105679"/>
            <a:ext cx="237794" cy="36195"/>
            <a:chOff x="3008160" y="105679"/>
            <a:chExt cx="237794" cy="36195"/>
          </a:xfrm>
        </p:grpSpPr>
        <p:sp>
          <p:nvSpPr>
            <p:cNvPr id="12" name="object 12"/>
            <p:cNvSpPr/>
            <p:nvPr/>
          </p:nvSpPr>
          <p:spPr>
            <a:xfrm>
              <a:off x="3008160" y="105679"/>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3" name="object 13"/>
            <p:cNvSpPr/>
            <p:nvPr/>
          </p:nvSpPr>
          <p:spPr>
            <a:xfrm>
              <a:off x="3058566" y="105679"/>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4" name="object 14"/>
            <p:cNvSpPr/>
            <p:nvPr/>
          </p:nvSpPr>
          <p:spPr>
            <a:xfrm>
              <a:off x="3108959" y="105679"/>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5" name="object 15"/>
            <p:cNvSpPr/>
            <p:nvPr/>
          </p:nvSpPr>
          <p:spPr>
            <a:xfrm>
              <a:off x="3159366" y="105679"/>
              <a:ext cx="36195" cy="36195"/>
            </a:xfrm>
            <a:custGeom>
              <a:avLst/>
              <a:gdLst/>
              <a:ahLst/>
              <a:cxnLst/>
              <a:rect l="l" t="t" r="r" b="b"/>
              <a:pathLst>
                <a:path w="36194" h="36194">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noFill/>
            <a:ln>
              <a:solidFill>
                <a:schemeClr val="bg1"/>
              </a:solidFill>
            </a:ln>
            <a:extLst>
              <a:ext uri="{909E8E84-426E-40DD-AFC4-6F175D3DCCD1}">
                <a14:hiddenFill xmlns:a14="http://schemas.microsoft.com/office/drawing/2010/main">
                  <a:solidFill>
                    <a:srgbClr val="FFFFFF"/>
                  </a:solidFill>
                </a14:hiddenFill>
              </a:ext>
            </a:extLst>
          </p:spPr>
          <p:txBody>
            <a:bodyPr wrap="square" lIns="0" tIns="0" rIns="0" bIns="0" rtlCol="0"/>
            <a:lstStyle/>
            <a:p>
              <a:endParaRPr/>
            </a:p>
          </p:txBody>
        </p:sp>
        <p:sp>
          <p:nvSpPr>
            <p:cNvPr id="17" name="object 17"/>
            <p:cNvSpPr/>
            <p:nvPr/>
          </p:nvSpPr>
          <p:spPr>
            <a:xfrm>
              <a:off x="3209759" y="105679"/>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grpSp>
      <p:sp>
        <p:nvSpPr>
          <p:cNvPr id="18" name="object 18"/>
          <p:cNvSpPr txBox="1"/>
          <p:nvPr/>
        </p:nvSpPr>
        <p:spPr>
          <a:xfrm>
            <a:off x="2982810" y="-11729"/>
            <a:ext cx="177800" cy="116839"/>
          </a:xfrm>
          <a:prstGeom prst="rect">
            <a:avLst/>
          </a:prstGeom>
        </p:spPr>
        <p:txBody>
          <a:bodyPr vert="horz" wrap="square" lIns="0" tIns="12065" rIns="0" bIns="0" rtlCol="0">
            <a:spAutoFit/>
          </a:bodyPr>
          <a:lstStyle/>
          <a:p>
            <a:pPr marL="12700">
              <a:lnSpc>
                <a:spcPct val="100000"/>
              </a:lnSpc>
              <a:spcBef>
                <a:spcPts val="95"/>
              </a:spcBef>
            </a:pPr>
            <a:r>
              <a:rPr sz="600" spc="-30" dirty="0">
                <a:solidFill>
                  <a:srgbClr val="FFFFFF"/>
                </a:solidFill>
                <a:latin typeface="Noto Sans CJK HK"/>
                <a:cs typeface="Noto Sans CJK HK"/>
                <a:hlinkClick r:id="rId8" action="ppaction://hlinksldjump"/>
              </a:rPr>
              <a:t>附录</a:t>
            </a:r>
            <a:endParaRPr sz="600">
              <a:latin typeface="Noto Sans CJK HK"/>
              <a:cs typeface="Noto Sans CJK HK"/>
            </a:endParaRPr>
          </a:p>
        </p:txBody>
      </p:sp>
      <p:grpSp>
        <p:nvGrpSpPr>
          <p:cNvPr id="19" name="object 19"/>
          <p:cNvGrpSpPr/>
          <p:nvPr/>
        </p:nvGrpSpPr>
        <p:grpSpPr>
          <a:xfrm>
            <a:off x="0" y="50"/>
            <a:ext cx="4608195" cy="548640"/>
            <a:chOff x="0" y="50"/>
            <a:chExt cx="4608195" cy="548640"/>
          </a:xfrm>
        </p:grpSpPr>
        <p:pic>
          <p:nvPicPr>
            <p:cNvPr id="20" name="object 20"/>
            <p:cNvPicPr/>
            <p:nvPr/>
          </p:nvPicPr>
          <p:blipFill>
            <a:blip r:embed="rId9" cstate="print"/>
            <a:stretch>
              <a:fillRect/>
            </a:stretch>
          </p:blipFill>
          <p:spPr>
            <a:xfrm>
              <a:off x="3317760" y="50"/>
              <a:ext cx="921588" cy="297713"/>
            </a:xfrm>
            <a:prstGeom prst="rect">
              <a:avLst/>
            </a:prstGeom>
          </p:spPr>
        </p:pic>
        <p:pic>
          <p:nvPicPr>
            <p:cNvPr id="21" name="object 21"/>
            <p:cNvPicPr/>
            <p:nvPr/>
          </p:nvPicPr>
          <p:blipFill>
            <a:blip r:embed="rId10" cstate="print"/>
            <a:stretch>
              <a:fillRect/>
            </a:stretch>
          </p:blipFill>
          <p:spPr>
            <a:xfrm>
              <a:off x="4239348" y="50"/>
              <a:ext cx="368642" cy="297713"/>
            </a:xfrm>
            <a:prstGeom prst="rect">
              <a:avLst/>
            </a:prstGeom>
          </p:spPr>
        </p:pic>
        <p:pic>
          <p:nvPicPr>
            <p:cNvPr id="22" name="object 22"/>
            <p:cNvPicPr/>
            <p:nvPr/>
          </p:nvPicPr>
          <p:blipFill>
            <a:blip r:embed="rId11" cstate="print"/>
            <a:stretch>
              <a:fillRect/>
            </a:stretch>
          </p:blipFill>
          <p:spPr>
            <a:xfrm>
              <a:off x="0" y="297751"/>
              <a:ext cx="4604410" cy="250520"/>
            </a:xfrm>
            <a:prstGeom prst="rect">
              <a:avLst/>
            </a:prstGeom>
          </p:spPr>
        </p:pic>
      </p:grpSp>
      <p:grpSp>
        <p:nvGrpSpPr>
          <p:cNvPr id="28" name="object 28"/>
          <p:cNvGrpSpPr/>
          <p:nvPr/>
        </p:nvGrpSpPr>
        <p:grpSpPr>
          <a:xfrm>
            <a:off x="0" y="3328111"/>
            <a:ext cx="4608195" cy="128270"/>
            <a:chOff x="0" y="3328111"/>
            <a:chExt cx="4608195" cy="128270"/>
          </a:xfrm>
        </p:grpSpPr>
        <p:sp>
          <p:nvSpPr>
            <p:cNvPr id="29" name="object 29"/>
            <p:cNvSpPr/>
            <p:nvPr/>
          </p:nvSpPr>
          <p:spPr>
            <a:xfrm>
              <a:off x="0" y="3328111"/>
              <a:ext cx="2304415" cy="128270"/>
            </a:xfrm>
            <a:custGeom>
              <a:avLst/>
              <a:gdLst/>
              <a:ahLst/>
              <a:cxnLst/>
              <a:rect l="l" t="t" r="r" b="b"/>
              <a:pathLst>
                <a:path w="2304415" h="128270">
                  <a:moveTo>
                    <a:pt x="2304008" y="0"/>
                  </a:moveTo>
                  <a:lnTo>
                    <a:pt x="1152004" y="0"/>
                  </a:lnTo>
                  <a:lnTo>
                    <a:pt x="0" y="0"/>
                  </a:lnTo>
                  <a:lnTo>
                    <a:pt x="0" y="127939"/>
                  </a:lnTo>
                  <a:lnTo>
                    <a:pt x="1152004" y="127939"/>
                  </a:lnTo>
                  <a:lnTo>
                    <a:pt x="2304008" y="127939"/>
                  </a:lnTo>
                  <a:lnTo>
                    <a:pt x="2304008" y="0"/>
                  </a:lnTo>
                  <a:close/>
                </a:path>
              </a:pathLst>
            </a:custGeom>
            <a:solidFill>
              <a:srgbClr val="000000"/>
            </a:solidFill>
          </p:spPr>
          <p:txBody>
            <a:bodyPr wrap="square" lIns="0" tIns="0" rIns="0" bIns="0" rtlCol="0"/>
            <a:lstStyle/>
            <a:p>
              <a:endParaRPr/>
            </a:p>
          </p:txBody>
        </p:sp>
        <p:sp>
          <p:nvSpPr>
            <p:cNvPr id="30" name="object 30"/>
            <p:cNvSpPr/>
            <p:nvPr/>
          </p:nvSpPr>
          <p:spPr>
            <a:xfrm>
              <a:off x="2303995" y="3328111"/>
              <a:ext cx="2304415" cy="128270"/>
            </a:xfrm>
            <a:custGeom>
              <a:avLst/>
              <a:gdLst/>
              <a:ahLst/>
              <a:cxnLst/>
              <a:rect l="l" t="t" r="r" b="b"/>
              <a:pathLst>
                <a:path w="2304415" h="128270">
                  <a:moveTo>
                    <a:pt x="2303996" y="0"/>
                  </a:moveTo>
                  <a:lnTo>
                    <a:pt x="1920024" y="0"/>
                  </a:lnTo>
                  <a:lnTo>
                    <a:pt x="0" y="0"/>
                  </a:lnTo>
                  <a:lnTo>
                    <a:pt x="0" y="127939"/>
                  </a:lnTo>
                  <a:lnTo>
                    <a:pt x="1920024" y="127939"/>
                  </a:lnTo>
                  <a:lnTo>
                    <a:pt x="2303996" y="127939"/>
                  </a:lnTo>
                  <a:lnTo>
                    <a:pt x="2303996" y="0"/>
                  </a:lnTo>
                  <a:close/>
                </a:path>
              </a:pathLst>
            </a:custGeom>
            <a:solidFill>
              <a:srgbClr val="005725"/>
            </a:solidFill>
          </p:spPr>
          <p:txBody>
            <a:bodyPr wrap="square" lIns="0" tIns="0" rIns="0" bIns="0" rtlCol="0"/>
            <a:lstStyle/>
            <a:p>
              <a:endParaRPr/>
            </a:p>
          </p:txBody>
        </p:sp>
      </p:grpSp>
      <p:sp>
        <p:nvSpPr>
          <p:cNvPr id="31" name="object 31"/>
          <p:cNvSpPr txBox="1">
            <a:spLocks noGrp="1"/>
          </p:cNvSpPr>
          <p:nvPr>
            <p:ph type="dt" sz="half" idx="6"/>
          </p:nvPr>
        </p:nvSpPr>
        <p:spPr>
          <a:prstGeom prst="rect">
            <a:avLst/>
          </a:prstGeom>
        </p:spPr>
        <p:txBody>
          <a:bodyPr vert="horz" wrap="square" lIns="0" tIns="10795" rIns="0" bIns="0" rtlCol="0">
            <a:spAutoFit/>
          </a:bodyPr>
          <a:lstStyle/>
          <a:p>
            <a:pPr marL="12700">
              <a:lnSpc>
                <a:spcPct val="100000"/>
              </a:lnSpc>
              <a:spcBef>
                <a:spcPts val="85"/>
              </a:spcBef>
            </a:pPr>
            <a:r>
              <a:rPr spc="25" dirty="0"/>
              <a:t>设计性实验  结题答辩</a:t>
            </a:r>
          </a:p>
        </p:txBody>
      </p:sp>
      <p:sp>
        <p:nvSpPr>
          <p:cNvPr id="32" name="object 32"/>
          <p:cNvSpPr txBox="1">
            <a:spLocks noGrp="1"/>
          </p:cNvSpPr>
          <p:nvPr>
            <p:ph type="ftr" sz="quarter" idx="5"/>
          </p:nvPr>
        </p:nvSpPr>
        <p:spPr>
          <a:prstGeom prst="rect">
            <a:avLst/>
          </a:prstGeom>
        </p:spPr>
        <p:txBody>
          <a:bodyPr vert="horz" wrap="square" lIns="0" tIns="5080" rIns="0" bIns="0" rtlCol="0">
            <a:spAutoFit/>
          </a:bodyPr>
          <a:lstStyle/>
          <a:p>
            <a:pPr marL="12700">
              <a:lnSpc>
                <a:spcPct val="100000"/>
              </a:lnSpc>
              <a:spcBef>
                <a:spcPts val="40"/>
              </a:spcBef>
            </a:pPr>
            <a:r>
              <a:rPr dirty="0"/>
              <a:t>2nd</a:t>
            </a:r>
            <a:r>
              <a:rPr spc="-35" dirty="0"/>
              <a:t> </a:t>
            </a:r>
            <a:r>
              <a:rPr dirty="0"/>
              <a:t>July</a:t>
            </a:r>
            <a:r>
              <a:rPr spc="-30" dirty="0"/>
              <a:t> </a:t>
            </a:r>
            <a:r>
              <a:rPr spc="-20" dirty="0"/>
              <a:t>2024</a:t>
            </a:r>
          </a:p>
        </p:txBody>
      </p:sp>
      <p:sp>
        <p:nvSpPr>
          <p:cNvPr id="33" name="object 33"/>
          <p:cNvSpPr txBox="1"/>
          <p:nvPr/>
        </p:nvSpPr>
        <p:spPr>
          <a:xfrm>
            <a:off x="2719908" y="3329735"/>
            <a:ext cx="1088390" cy="120650"/>
          </a:xfrm>
          <a:prstGeom prst="rect">
            <a:avLst/>
          </a:prstGeom>
        </p:spPr>
        <p:txBody>
          <a:bodyPr vert="horz" wrap="square" lIns="0" tIns="10795" rIns="0" bIns="0" rtlCol="0">
            <a:spAutoFit/>
          </a:bodyPr>
          <a:lstStyle/>
          <a:p>
            <a:pPr marL="12700">
              <a:lnSpc>
                <a:spcPct val="100000"/>
              </a:lnSpc>
              <a:spcBef>
                <a:spcPts val="85"/>
              </a:spcBef>
            </a:pPr>
            <a:r>
              <a:rPr sz="600" spc="-15" dirty="0">
                <a:solidFill>
                  <a:srgbClr val="FFFFFF"/>
                </a:solidFill>
                <a:latin typeface="Noto Sans CJK HK"/>
                <a:cs typeface="Noto Sans CJK HK"/>
                <a:hlinkClick r:id="rId12" action="ppaction://hlinksldjump"/>
              </a:rPr>
              <a:t>基于锁相放大器的弱光信号探测</a:t>
            </a:r>
            <a:endParaRPr sz="600">
              <a:latin typeface="Noto Sans CJK HK"/>
              <a:cs typeface="Noto Sans CJK HK"/>
            </a:endParaRPr>
          </a:p>
        </p:txBody>
      </p:sp>
      <p:sp>
        <p:nvSpPr>
          <p:cNvPr id="34" name="object 34"/>
          <p:cNvSpPr txBox="1">
            <a:spLocks noGrp="1"/>
          </p:cNvSpPr>
          <p:nvPr>
            <p:ph type="sldNum" sz="quarter" idx="7"/>
          </p:nvPr>
        </p:nvSpPr>
        <p:spPr>
          <a:xfrm>
            <a:off x="4259008" y="3335256"/>
            <a:ext cx="283210" cy="97155"/>
          </a:xfrm>
          <a:prstGeom prst="rect">
            <a:avLst/>
          </a:prstGeom>
        </p:spPr>
        <p:txBody>
          <a:bodyPr vert="horz" wrap="square" lIns="0" tIns="5080" rIns="0" bIns="0" rtlCol="0">
            <a:spAutoFit/>
          </a:bodyPr>
          <a:lstStyle/>
          <a:p>
            <a:pPr marL="37465">
              <a:lnSpc>
                <a:spcPct val="100000"/>
              </a:lnSpc>
              <a:spcBef>
                <a:spcPts val="40"/>
              </a:spcBef>
            </a:pPr>
            <a:r>
              <a:rPr lang="en-US" spc="-15" dirty="0"/>
              <a:t>33</a:t>
            </a:r>
            <a:r>
              <a:rPr spc="-15" dirty="0"/>
              <a:t> </a:t>
            </a:r>
            <a:r>
              <a:rPr dirty="0"/>
              <a:t>/</a:t>
            </a:r>
            <a:r>
              <a:rPr spc="-10" dirty="0"/>
              <a:t> </a:t>
            </a:r>
            <a:r>
              <a:rPr lang="en-US" spc="-10" dirty="0"/>
              <a:t>33</a:t>
            </a:r>
          </a:p>
        </p:txBody>
      </p:sp>
      <p:sp>
        <p:nvSpPr>
          <p:cNvPr id="35" name="object 3"/>
          <p:cNvSpPr txBox="1"/>
          <p:nvPr/>
        </p:nvSpPr>
        <p:spPr>
          <a:xfrm>
            <a:off x="1753870" y="1458595"/>
            <a:ext cx="1207135" cy="552450"/>
          </a:xfrm>
          <a:prstGeom prst="rect">
            <a:avLst/>
          </a:prstGeom>
        </p:spPr>
        <p:txBody>
          <a:bodyPr vert="horz" wrap="square" lIns="0" tIns="15240" rIns="0" bIns="0" rtlCol="0">
            <a:noAutofit/>
          </a:bodyPr>
          <a:lstStyle/>
          <a:p>
            <a:pPr marL="12700">
              <a:lnSpc>
                <a:spcPct val="100000"/>
              </a:lnSpc>
              <a:spcBef>
                <a:spcPts val="120"/>
              </a:spcBef>
            </a:pPr>
            <a:r>
              <a:rPr sz="2400" spc="-20" dirty="0">
                <a:latin typeface="Noto Sans CJK HK"/>
                <a:cs typeface="Noto Sans CJK HK"/>
              </a:rPr>
              <a:t>谢谢！</a:t>
            </a:r>
          </a:p>
        </p:txBody>
      </p:sp>
    </p:spTree>
  </p:cSld>
  <p:clrMapOvr>
    <a:masterClrMapping/>
  </p:clrMapOvr>
  <p:transition>
    <p:cut/>
  </p:transition>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2969698" y="587375"/>
            <a:ext cx="1635174" cy="2600385"/>
          </a:xfrm>
          <a:prstGeom prst="rect">
            <a:avLst/>
          </a:prstGeom>
        </p:spPr>
      </p:pic>
      <p:grpSp>
        <p:nvGrpSpPr>
          <p:cNvPr id="3" name="object 3"/>
          <p:cNvGrpSpPr/>
          <p:nvPr/>
        </p:nvGrpSpPr>
        <p:grpSpPr>
          <a:xfrm>
            <a:off x="0" y="50"/>
            <a:ext cx="3317875" cy="297815"/>
            <a:chOff x="0" y="50"/>
            <a:chExt cx="3317875" cy="297815"/>
          </a:xfrm>
        </p:grpSpPr>
        <p:sp>
          <p:nvSpPr>
            <p:cNvPr id="4" name="object 4"/>
            <p:cNvSpPr/>
            <p:nvPr/>
          </p:nvSpPr>
          <p:spPr>
            <a:xfrm>
              <a:off x="0" y="50"/>
              <a:ext cx="3317875" cy="297815"/>
            </a:xfrm>
            <a:custGeom>
              <a:avLst/>
              <a:gdLst/>
              <a:ahLst/>
              <a:cxnLst/>
              <a:rect l="l" t="t" r="r" b="b"/>
              <a:pathLst>
                <a:path w="3317875" h="297815">
                  <a:moveTo>
                    <a:pt x="3317760" y="0"/>
                  </a:moveTo>
                  <a:lnTo>
                    <a:pt x="0" y="0"/>
                  </a:lnTo>
                  <a:lnTo>
                    <a:pt x="0" y="297713"/>
                  </a:lnTo>
                  <a:lnTo>
                    <a:pt x="3317760" y="297713"/>
                  </a:lnTo>
                  <a:lnTo>
                    <a:pt x="3317760" y="0"/>
                  </a:lnTo>
                  <a:close/>
                </a:path>
              </a:pathLst>
            </a:custGeom>
            <a:solidFill>
              <a:srgbClr val="000000"/>
            </a:solidFill>
          </p:spPr>
          <p:txBody>
            <a:bodyPr wrap="square" lIns="0" tIns="0" rIns="0" bIns="0" rtlCol="0"/>
            <a:lstStyle/>
            <a:p>
              <a:endParaRPr/>
            </a:p>
          </p:txBody>
        </p:sp>
        <p:sp>
          <p:nvSpPr>
            <p:cNvPr id="5" name="object 5"/>
            <p:cNvSpPr/>
            <p:nvPr/>
          </p:nvSpPr>
          <p:spPr>
            <a:xfrm>
              <a:off x="120650" y="105679"/>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6" name="object 6"/>
            <p:cNvSpPr/>
            <p:nvPr/>
          </p:nvSpPr>
          <p:spPr>
            <a:xfrm>
              <a:off x="171056" y="105679"/>
              <a:ext cx="36195" cy="36195"/>
            </a:xfrm>
            <a:custGeom>
              <a:avLst/>
              <a:gdLst/>
              <a:ahLst/>
              <a:cxnLst/>
              <a:rect l="l" t="t" r="r" b="b"/>
              <a:pathLst>
                <a:path w="36195" h="36194">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solidFill>
              <a:srgbClr val="FFFFFF"/>
            </a:solidFill>
          </p:spPr>
          <p:txBody>
            <a:bodyPr wrap="square" lIns="0" tIns="0" rIns="0" bIns="0" rtlCol="0"/>
            <a:lstStyle/>
            <a:p>
              <a:endParaRPr/>
            </a:p>
          </p:txBody>
        </p:sp>
        <p:sp>
          <p:nvSpPr>
            <p:cNvPr id="7" name="object 7"/>
            <p:cNvSpPr/>
            <p:nvPr/>
          </p:nvSpPr>
          <p:spPr>
            <a:xfrm>
              <a:off x="171056" y="105679"/>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grpSp>
      <p:sp>
        <p:nvSpPr>
          <p:cNvPr id="8" name="object 8"/>
          <p:cNvSpPr txBox="1"/>
          <p:nvPr/>
        </p:nvSpPr>
        <p:spPr>
          <a:xfrm>
            <a:off x="95300" y="-11729"/>
            <a:ext cx="329565" cy="116839"/>
          </a:xfrm>
          <a:prstGeom prst="rect">
            <a:avLst/>
          </a:prstGeom>
        </p:spPr>
        <p:txBody>
          <a:bodyPr vert="horz" wrap="square" lIns="0" tIns="12065" rIns="0" bIns="0" rtlCol="0">
            <a:spAutoFit/>
          </a:bodyPr>
          <a:lstStyle/>
          <a:p>
            <a:pPr marL="12700">
              <a:lnSpc>
                <a:spcPct val="100000"/>
              </a:lnSpc>
              <a:spcBef>
                <a:spcPts val="95"/>
              </a:spcBef>
            </a:pPr>
            <a:r>
              <a:rPr sz="600" spc="-20" dirty="0">
                <a:solidFill>
                  <a:srgbClr val="FFFFFF"/>
                </a:solidFill>
                <a:latin typeface="Noto Sans CJK HK"/>
                <a:cs typeface="Noto Sans CJK HK"/>
                <a:hlinkClick r:id="rId3" action="ppaction://hlinksldjump"/>
              </a:rPr>
              <a:t>实验背景</a:t>
            </a:r>
            <a:endParaRPr sz="600">
              <a:latin typeface="Noto Sans CJK HK"/>
              <a:cs typeface="Noto Sans CJK HK"/>
            </a:endParaRPr>
          </a:p>
        </p:txBody>
      </p:sp>
      <p:pic>
        <p:nvPicPr>
          <p:cNvPr id="9" name="object 9"/>
          <p:cNvPicPr/>
          <p:nvPr/>
        </p:nvPicPr>
        <p:blipFill>
          <a:blip r:embed="rId4" cstate="print"/>
          <a:stretch>
            <a:fillRect/>
          </a:stretch>
        </p:blipFill>
        <p:spPr>
          <a:xfrm>
            <a:off x="840000" y="103148"/>
            <a:ext cx="242662" cy="87862"/>
          </a:xfrm>
          <a:prstGeom prst="rect">
            <a:avLst/>
          </a:prstGeom>
        </p:spPr>
      </p:pic>
      <p:sp>
        <p:nvSpPr>
          <p:cNvPr id="10" name="object 10"/>
          <p:cNvSpPr txBox="1"/>
          <p:nvPr/>
        </p:nvSpPr>
        <p:spPr>
          <a:xfrm>
            <a:off x="817181" y="-11729"/>
            <a:ext cx="329565" cy="116839"/>
          </a:xfrm>
          <a:prstGeom prst="rect">
            <a:avLst/>
          </a:prstGeom>
        </p:spPr>
        <p:txBody>
          <a:bodyPr vert="horz" wrap="square" lIns="0" tIns="12065" rIns="0" bIns="0" rtlCol="0">
            <a:spAutoFit/>
          </a:bodyPr>
          <a:lstStyle/>
          <a:p>
            <a:pPr marL="12700">
              <a:lnSpc>
                <a:spcPct val="100000"/>
              </a:lnSpc>
              <a:spcBef>
                <a:spcPts val="95"/>
              </a:spcBef>
            </a:pPr>
            <a:r>
              <a:rPr sz="600" spc="-20" dirty="0">
                <a:solidFill>
                  <a:srgbClr val="7F7F7F"/>
                </a:solidFill>
                <a:latin typeface="Noto Sans CJK HK"/>
                <a:cs typeface="Noto Sans CJK HK"/>
                <a:hlinkClick r:id="rId5" action="ppaction://hlinksldjump"/>
              </a:rPr>
              <a:t>实验原理</a:t>
            </a:r>
            <a:endParaRPr sz="600">
              <a:latin typeface="Noto Sans CJK HK"/>
              <a:cs typeface="Noto Sans CJK HK"/>
            </a:endParaRPr>
          </a:p>
        </p:txBody>
      </p:sp>
      <p:pic>
        <p:nvPicPr>
          <p:cNvPr id="11" name="object 11"/>
          <p:cNvPicPr/>
          <p:nvPr/>
        </p:nvPicPr>
        <p:blipFill>
          <a:blip r:embed="rId6" cstate="print"/>
          <a:stretch>
            <a:fillRect/>
          </a:stretch>
        </p:blipFill>
        <p:spPr>
          <a:xfrm>
            <a:off x="1561880" y="103148"/>
            <a:ext cx="192256" cy="181474"/>
          </a:xfrm>
          <a:prstGeom prst="rect">
            <a:avLst/>
          </a:prstGeom>
        </p:spPr>
      </p:pic>
      <p:sp>
        <p:nvSpPr>
          <p:cNvPr id="12" name="object 12"/>
          <p:cNvSpPr txBox="1"/>
          <p:nvPr/>
        </p:nvSpPr>
        <p:spPr>
          <a:xfrm>
            <a:off x="1539062" y="-11729"/>
            <a:ext cx="329565" cy="116839"/>
          </a:xfrm>
          <a:prstGeom prst="rect">
            <a:avLst/>
          </a:prstGeom>
        </p:spPr>
        <p:txBody>
          <a:bodyPr vert="horz" wrap="square" lIns="0" tIns="12065" rIns="0" bIns="0" rtlCol="0">
            <a:spAutoFit/>
          </a:bodyPr>
          <a:lstStyle/>
          <a:p>
            <a:pPr marL="12700">
              <a:lnSpc>
                <a:spcPct val="100000"/>
              </a:lnSpc>
              <a:spcBef>
                <a:spcPts val="95"/>
              </a:spcBef>
            </a:pPr>
            <a:r>
              <a:rPr sz="600" spc="-20" dirty="0">
                <a:solidFill>
                  <a:srgbClr val="7F7F7F"/>
                </a:solidFill>
                <a:latin typeface="Noto Sans CJK HK"/>
                <a:cs typeface="Noto Sans CJK HK"/>
                <a:hlinkClick r:id="rId7" action="ppaction://hlinksldjump"/>
              </a:rPr>
              <a:t>实验方案</a:t>
            </a:r>
            <a:endParaRPr sz="600">
              <a:latin typeface="Noto Sans CJK HK"/>
              <a:cs typeface="Noto Sans CJK HK"/>
            </a:endParaRPr>
          </a:p>
        </p:txBody>
      </p:sp>
      <p:grpSp>
        <p:nvGrpSpPr>
          <p:cNvPr id="13" name="object 13"/>
          <p:cNvGrpSpPr/>
          <p:nvPr/>
        </p:nvGrpSpPr>
        <p:grpSpPr>
          <a:xfrm>
            <a:off x="2283752" y="103139"/>
            <a:ext cx="41275" cy="88265"/>
            <a:chOff x="2283752" y="103139"/>
            <a:chExt cx="41275" cy="88265"/>
          </a:xfrm>
        </p:grpSpPr>
        <p:sp>
          <p:nvSpPr>
            <p:cNvPr id="14" name="object 14"/>
            <p:cNvSpPr/>
            <p:nvPr/>
          </p:nvSpPr>
          <p:spPr>
            <a:xfrm>
              <a:off x="2286292" y="105679"/>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7F7F"/>
              </a:solidFill>
            </a:ln>
          </p:spPr>
          <p:txBody>
            <a:bodyPr wrap="square" lIns="0" tIns="0" rIns="0" bIns="0" rtlCol="0"/>
            <a:lstStyle/>
            <a:p>
              <a:endParaRPr/>
            </a:p>
          </p:txBody>
        </p:sp>
        <p:sp>
          <p:nvSpPr>
            <p:cNvPr id="15" name="object 15"/>
            <p:cNvSpPr/>
            <p:nvPr/>
          </p:nvSpPr>
          <p:spPr>
            <a:xfrm>
              <a:off x="2286292" y="152478"/>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7F7F"/>
              </a:solidFill>
            </a:ln>
          </p:spPr>
          <p:txBody>
            <a:bodyPr wrap="square" lIns="0" tIns="0" rIns="0" bIns="0" rtlCol="0"/>
            <a:lstStyle/>
            <a:p>
              <a:endParaRPr/>
            </a:p>
          </p:txBody>
        </p:sp>
      </p:grpSp>
      <p:sp>
        <p:nvSpPr>
          <p:cNvPr id="16" name="object 16"/>
          <p:cNvSpPr txBox="1"/>
          <p:nvPr/>
        </p:nvSpPr>
        <p:spPr>
          <a:xfrm>
            <a:off x="2260930" y="-11729"/>
            <a:ext cx="329565" cy="116839"/>
          </a:xfrm>
          <a:prstGeom prst="rect">
            <a:avLst/>
          </a:prstGeom>
        </p:spPr>
        <p:txBody>
          <a:bodyPr vert="horz" wrap="square" lIns="0" tIns="12065" rIns="0" bIns="0" rtlCol="0">
            <a:spAutoFit/>
          </a:bodyPr>
          <a:lstStyle/>
          <a:p>
            <a:pPr marL="12700">
              <a:lnSpc>
                <a:spcPct val="100000"/>
              </a:lnSpc>
              <a:spcBef>
                <a:spcPts val="95"/>
              </a:spcBef>
            </a:pPr>
            <a:r>
              <a:rPr sz="600" spc="-20" dirty="0">
                <a:solidFill>
                  <a:srgbClr val="7F7F7F"/>
                </a:solidFill>
                <a:latin typeface="Noto Sans CJK HK"/>
                <a:cs typeface="Noto Sans CJK HK"/>
                <a:hlinkClick r:id="rId8" action="ppaction://hlinksldjump"/>
              </a:rPr>
              <a:t>总结展望</a:t>
            </a:r>
            <a:endParaRPr sz="600">
              <a:latin typeface="Noto Sans CJK HK"/>
              <a:cs typeface="Noto Sans CJK HK"/>
            </a:endParaRPr>
          </a:p>
        </p:txBody>
      </p:sp>
      <p:grpSp>
        <p:nvGrpSpPr>
          <p:cNvPr id="17" name="object 17"/>
          <p:cNvGrpSpPr/>
          <p:nvPr/>
        </p:nvGrpSpPr>
        <p:grpSpPr>
          <a:xfrm>
            <a:off x="3005620" y="103139"/>
            <a:ext cx="243204" cy="41275"/>
            <a:chOff x="3005620" y="103139"/>
            <a:chExt cx="243204" cy="41275"/>
          </a:xfrm>
        </p:grpSpPr>
        <p:sp>
          <p:nvSpPr>
            <p:cNvPr id="18" name="object 18"/>
            <p:cNvSpPr/>
            <p:nvPr/>
          </p:nvSpPr>
          <p:spPr>
            <a:xfrm>
              <a:off x="3008160" y="105679"/>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7F7F"/>
              </a:solidFill>
            </a:ln>
          </p:spPr>
          <p:txBody>
            <a:bodyPr wrap="square" lIns="0" tIns="0" rIns="0" bIns="0" rtlCol="0"/>
            <a:lstStyle/>
            <a:p>
              <a:endParaRPr/>
            </a:p>
          </p:txBody>
        </p:sp>
        <p:sp>
          <p:nvSpPr>
            <p:cNvPr id="19" name="object 19"/>
            <p:cNvSpPr/>
            <p:nvPr/>
          </p:nvSpPr>
          <p:spPr>
            <a:xfrm>
              <a:off x="3058566" y="105679"/>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7F7F"/>
              </a:solidFill>
            </a:ln>
          </p:spPr>
          <p:txBody>
            <a:bodyPr wrap="square" lIns="0" tIns="0" rIns="0" bIns="0" rtlCol="0"/>
            <a:lstStyle/>
            <a:p>
              <a:endParaRPr/>
            </a:p>
          </p:txBody>
        </p:sp>
        <p:sp>
          <p:nvSpPr>
            <p:cNvPr id="20" name="object 20"/>
            <p:cNvSpPr/>
            <p:nvPr/>
          </p:nvSpPr>
          <p:spPr>
            <a:xfrm>
              <a:off x="3108959" y="105679"/>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7F7F"/>
              </a:solidFill>
            </a:ln>
          </p:spPr>
          <p:txBody>
            <a:bodyPr wrap="square" lIns="0" tIns="0" rIns="0" bIns="0" rtlCol="0"/>
            <a:lstStyle/>
            <a:p>
              <a:endParaRPr/>
            </a:p>
          </p:txBody>
        </p:sp>
        <p:sp>
          <p:nvSpPr>
            <p:cNvPr id="21" name="object 21"/>
            <p:cNvSpPr/>
            <p:nvPr/>
          </p:nvSpPr>
          <p:spPr>
            <a:xfrm>
              <a:off x="3159366" y="105679"/>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7F7F"/>
              </a:solidFill>
            </a:ln>
          </p:spPr>
          <p:txBody>
            <a:bodyPr wrap="square" lIns="0" tIns="0" rIns="0" bIns="0" rtlCol="0"/>
            <a:lstStyle/>
            <a:p>
              <a:endParaRPr/>
            </a:p>
          </p:txBody>
        </p:sp>
        <p:sp>
          <p:nvSpPr>
            <p:cNvPr id="22" name="object 22"/>
            <p:cNvSpPr/>
            <p:nvPr/>
          </p:nvSpPr>
          <p:spPr>
            <a:xfrm>
              <a:off x="3209759" y="105679"/>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7F7F"/>
              </a:solidFill>
            </a:ln>
          </p:spPr>
          <p:txBody>
            <a:bodyPr wrap="square" lIns="0" tIns="0" rIns="0" bIns="0" rtlCol="0"/>
            <a:lstStyle/>
            <a:p>
              <a:endParaRPr/>
            </a:p>
          </p:txBody>
        </p:sp>
      </p:grpSp>
      <p:sp>
        <p:nvSpPr>
          <p:cNvPr id="23" name="object 23"/>
          <p:cNvSpPr txBox="1"/>
          <p:nvPr/>
        </p:nvSpPr>
        <p:spPr>
          <a:xfrm>
            <a:off x="2982810" y="-11729"/>
            <a:ext cx="177800" cy="116839"/>
          </a:xfrm>
          <a:prstGeom prst="rect">
            <a:avLst/>
          </a:prstGeom>
        </p:spPr>
        <p:txBody>
          <a:bodyPr vert="horz" wrap="square" lIns="0" tIns="12065" rIns="0" bIns="0" rtlCol="0">
            <a:spAutoFit/>
          </a:bodyPr>
          <a:lstStyle/>
          <a:p>
            <a:pPr marL="12700">
              <a:lnSpc>
                <a:spcPct val="100000"/>
              </a:lnSpc>
              <a:spcBef>
                <a:spcPts val="95"/>
              </a:spcBef>
            </a:pPr>
            <a:r>
              <a:rPr sz="600" spc="-30" dirty="0">
                <a:solidFill>
                  <a:srgbClr val="7F7F7F"/>
                </a:solidFill>
                <a:latin typeface="Noto Sans CJK HK"/>
                <a:cs typeface="Noto Sans CJK HK"/>
                <a:hlinkClick r:id="rId9" action="ppaction://hlinksldjump"/>
              </a:rPr>
              <a:t>附录</a:t>
            </a:r>
            <a:endParaRPr sz="600">
              <a:latin typeface="Noto Sans CJK HK"/>
              <a:cs typeface="Noto Sans CJK HK"/>
            </a:endParaRPr>
          </a:p>
        </p:txBody>
      </p:sp>
      <p:grpSp>
        <p:nvGrpSpPr>
          <p:cNvPr id="24" name="object 24"/>
          <p:cNvGrpSpPr/>
          <p:nvPr/>
        </p:nvGrpSpPr>
        <p:grpSpPr>
          <a:xfrm>
            <a:off x="0" y="50"/>
            <a:ext cx="4608195" cy="548640"/>
            <a:chOff x="0" y="50"/>
            <a:chExt cx="4608195" cy="548640"/>
          </a:xfrm>
        </p:grpSpPr>
        <p:pic>
          <p:nvPicPr>
            <p:cNvPr id="25" name="object 25"/>
            <p:cNvPicPr/>
            <p:nvPr/>
          </p:nvPicPr>
          <p:blipFill>
            <a:blip r:embed="rId10" cstate="print"/>
            <a:stretch>
              <a:fillRect/>
            </a:stretch>
          </p:blipFill>
          <p:spPr>
            <a:xfrm>
              <a:off x="3317760" y="50"/>
              <a:ext cx="921588" cy="297713"/>
            </a:xfrm>
            <a:prstGeom prst="rect">
              <a:avLst/>
            </a:prstGeom>
          </p:spPr>
        </p:pic>
        <p:pic>
          <p:nvPicPr>
            <p:cNvPr id="26" name="object 26"/>
            <p:cNvPicPr/>
            <p:nvPr/>
          </p:nvPicPr>
          <p:blipFill>
            <a:blip r:embed="rId11" cstate="print"/>
            <a:stretch>
              <a:fillRect/>
            </a:stretch>
          </p:blipFill>
          <p:spPr>
            <a:xfrm>
              <a:off x="4239348" y="50"/>
              <a:ext cx="368642" cy="297713"/>
            </a:xfrm>
            <a:prstGeom prst="rect">
              <a:avLst/>
            </a:prstGeom>
          </p:spPr>
        </p:pic>
        <p:pic>
          <p:nvPicPr>
            <p:cNvPr id="27" name="object 27"/>
            <p:cNvPicPr/>
            <p:nvPr/>
          </p:nvPicPr>
          <p:blipFill>
            <a:blip r:embed="rId12" cstate="print"/>
            <a:stretch>
              <a:fillRect/>
            </a:stretch>
          </p:blipFill>
          <p:spPr>
            <a:xfrm>
              <a:off x="0" y="297751"/>
              <a:ext cx="4604410" cy="250520"/>
            </a:xfrm>
            <a:prstGeom prst="rect">
              <a:avLst/>
            </a:prstGeom>
          </p:spPr>
        </p:pic>
      </p:grpSp>
      <p:sp>
        <p:nvSpPr>
          <p:cNvPr id="28" name="object 28"/>
          <p:cNvSpPr txBox="1"/>
          <p:nvPr/>
        </p:nvSpPr>
        <p:spPr>
          <a:xfrm>
            <a:off x="188379" y="285048"/>
            <a:ext cx="754380" cy="244475"/>
          </a:xfrm>
          <a:prstGeom prst="rect">
            <a:avLst/>
          </a:prstGeom>
        </p:spPr>
        <p:txBody>
          <a:bodyPr vert="horz" wrap="square" lIns="0" tIns="17145" rIns="0" bIns="0" rtlCol="0">
            <a:spAutoFit/>
          </a:bodyPr>
          <a:lstStyle/>
          <a:p>
            <a:pPr marL="12700">
              <a:lnSpc>
                <a:spcPct val="100000"/>
              </a:lnSpc>
              <a:spcBef>
                <a:spcPts val="135"/>
              </a:spcBef>
            </a:pPr>
            <a:r>
              <a:rPr sz="1400" spc="-15" dirty="0">
                <a:solidFill>
                  <a:srgbClr val="FFFFFF"/>
                </a:solidFill>
                <a:latin typeface="Noto Sans CJK HK"/>
                <a:cs typeface="Noto Sans CJK HK"/>
              </a:rPr>
              <a:t>实验内容</a:t>
            </a:r>
            <a:endParaRPr sz="1400">
              <a:latin typeface="Noto Sans CJK HK"/>
              <a:cs typeface="Noto Sans CJK HK"/>
            </a:endParaRPr>
          </a:p>
        </p:txBody>
      </p:sp>
      <p:sp>
        <p:nvSpPr>
          <p:cNvPr id="29" name="object 29"/>
          <p:cNvSpPr txBox="1"/>
          <p:nvPr/>
        </p:nvSpPr>
        <p:spPr>
          <a:xfrm>
            <a:off x="439572" y="1182229"/>
            <a:ext cx="3812540" cy="1268730"/>
          </a:xfrm>
          <a:prstGeom prst="rect">
            <a:avLst/>
          </a:prstGeom>
        </p:spPr>
        <p:txBody>
          <a:bodyPr vert="horz" wrap="square" lIns="0" tIns="6985" rIns="0" bIns="0" rtlCol="0">
            <a:spAutoFit/>
          </a:bodyPr>
          <a:lstStyle/>
          <a:p>
            <a:pPr marL="183515" marR="5080" indent="-171450" algn="just">
              <a:lnSpc>
                <a:spcPct val="103000"/>
              </a:lnSpc>
              <a:spcBef>
                <a:spcPts val="55"/>
              </a:spcBef>
              <a:buClr>
                <a:srgbClr val="005725"/>
              </a:buClr>
              <a:buFont typeface="Arial" panose="020B0604020202020204" pitchFamily="34" charset="0"/>
              <a:buChar char="•"/>
              <a:tabLst>
                <a:tab pos="197485" algn="l"/>
              </a:tabLst>
            </a:pPr>
            <a:r>
              <a:rPr sz="1100" spc="-25" dirty="0">
                <a:latin typeface="Noto Sans CJK HK"/>
                <a:cs typeface="Noto Sans CJK HK"/>
              </a:rPr>
              <a:t>研究的出发点是针对在弱光环境下，信号受到环境噪声、光	电噪声干扰等问题，希望通过锁相放大器这种高灵敏度的仪	器，提高信号的检测精度和稳定性，为弱光信号探测提供更	好的解决方案。</a:t>
            </a:r>
          </a:p>
          <a:p>
            <a:pPr marL="183515" marR="5080" indent="-171450" algn="just">
              <a:lnSpc>
                <a:spcPct val="103000"/>
              </a:lnSpc>
              <a:spcBef>
                <a:spcPts val="55"/>
              </a:spcBef>
              <a:buClr>
                <a:srgbClr val="005725"/>
              </a:buClr>
              <a:buFont typeface="Arial" panose="020B0604020202020204" pitchFamily="34" charset="0"/>
              <a:buChar char="•"/>
              <a:tabLst>
                <a:tab pos="197485" algn="l"/>
              </a:tabLst>
            </a:pPr>
            <a:endParaRPr sz="1100">
              <a:latin typeface="Noto Sans CJK HK"/>
              <a:cs typeface="Noto Sans CJK HK"/>
            </a:endParaRPr>
          </a:p>
          <a:p>
            <a:pPr marL="183515" marR="5080" indent="-171450" algn="just">
              <a:lnSpc>
                <a:spcPct val="103000"/>
              </a:lnSpc>
              <a:spcBef>
                <a:spcPts val="300"/>
              </a:spcBef>
              <a:buClr>
                <a:srgbClr val="005725"/>
              </a:buClr>
              <a:buFont typeface="Arial" panose="020B0604020202020204" pitchFamily="34" charset="0"/>
              <a:buChar char="•"/>
              <a:tabLst>
                <a:tab pos="197485" algn="l"/>
              </a:tabLst>
            </a:pPr>
            <a:r>
              <a:rPr sz="1100" spc="-25" dirty="0">
                <a:solidFill>
                  <a:srgbClr val="FF0000"/>
                </a:solidFill>
                <a:latin typeface="Noto Sans CJK HK"/>
                <a:cs typeface="Noto Sans CJK HK"/>
              </a:rPr>
              <a:t>实验内容主要包含测量使用锁相放大器后对</a:t>
            </a:r>
            <a:r>
              <a:rPr sz="1100" b="1" spc="-20" dirty="0">
                <a:solidFill>
                  <a:srgbClr val="FF0000"/>
                </a:solidFill>
                <a:latin typeface="Noto Serif CJK JP"/>
                <a:cs typeface="Noto Serif CJK JP"/>
              </a:rPr>
              <a:t>信噪比</a:t>
            </a:r>
            <a:r>
              <a:rPr sz="1100" spc="-30" dirty="0">
                <a:solidFill>
                  <a:srgbClr val="FF0000"/>
                </a:solidFill>
                <a:latin typeface="Noto Sans CJK HK"/>
                <a:cs typeface="Noto Sans CJK HK"/>
              </a:rPr>
              <a:t>的改善效	</a:t>
            </a:r>
            <a:r>
              <a:rPr sz="1100" spc="-25" dirty="0">
                <a:solidFill>
                  <a:srgbClr val="FF0000"/>
                </a:solidFill>
                <a:latin typeface="Noto Sans CJK HK"/>
                <a:cs typeface="Noto Sans CJK HK"/>
              </a:rPr>
              <a:t>果，以及简单应用</a:t>
            </a:r>
            <a:r>
              <a:rPr sz="1100" spc="-20" dirty="0">
                <a:solidFill>
                  <a:srgbClr val="FF0000"/>
                </a:solidFill>
                <a:latin typeface="Arial" panose="020B0604020202020204"/>
                <a:cs typeface="Arial" panose="020B0604020202020204"/>
              </a:rPr>
              <a:t>—</a:t>
            </a:r>
            <a:r>
              <a:rPr sz="1100" spc="-10" dirty="0">
                <a:solidFill>
                  <a:srgbClr val="FF0000"/>
                </a:solidFill>
                <a:latin typeface="Noto Sans CJK HK"/>
                <a:cs typeface="Noto Sans CJK HK"/>
              </a:rPr>
              <a:t>在弱光条件下验证 </a:t>
            </a:r>
            <a:r>
              <a:rPr sz="1100" dirty="0">
                <a:solidFill>
                  <a:srgbClr val="FF0000"/>
                </a:solidFill>
                <a:latin typeface="Arial" panose="020B0604020202020204"/>
                <a:cs typeface="Arial" panose="020B0604020202020204"/>
              </a:rPr>
              <a:t>Malus</a:t>
            </a:r>
            <a:r>
              <a:rPr sz="1100" spc="50" dirty="0">
                <a:solidFill>
                  <a:srgbClr val="FF0000"/>
                </a:solidFill>
                <a:latin typeface="Arial" panose="020B0604020202020204"/>
                <a:cs typeface="Arial" panose="020B0604020202020204"/>
              </a:rPr>
              <a:t> </a:t>
            </a:r>
            <a:r>
              <a:rPr sz="1100" spc="-35" dirty="0">
                <a:solidFill>
                  <a:srgbClr val="FF0000"/>
                </a:solidFill>
                <a:latin typeface="Noto Sans CJK HK"/>
                <a:cs typeface="Noto Sans CJK HK"/>
              </a:rPr>
              <a:t>定律</a:t>
            </a:r>
            <a:endParaRPr sz="1100">
              <a:latin typeface="Noto Sans CJK HK"/>
              <a:cs typeface="Noto Sans CJK HK"/>
            </a:endParaRPr>
          </a:p>
        </p:txBody>
      </p:sp>
      <p:grpSp>
        <p:nvGrpSpPr>
          <p:cNvPr id="30" name="object 30"/>
          <p:cNvGrpSpPr/>
          <p:nvPr/>
        </p:nvGrpSpPr>
        <p:grpSpPr>
          <a:xfrm>
            <a:off x="0" y="3328111"/>
            <a:ext cx="4608195" cy="128270"/>
            <a:chOff x="0" y="3328111"/>
            <a:chExt cx="4608195" cy="128270"/>
          </a:xfrm>
        </p:grpSpPr>
        <p:sp>
          <p:nvSpPr>
            <p:cNvPr id="31" name="object 31"/>
            <p:cNvSpPr/>
            <p:nvPr/>
          </p:nvSpPr>
          <p:spPr>
            <a:xfrm>
              <a:off x="0" y="3328111"/>
              <a:ext cx="2304415" cy="128270"/>
            </a:xfrm>
            <a:custGeom>
              <a:avLst/>
              <a:gdLst/>
              <a:ahLst/>
              <a:cxnLst/>
              <a:rect l="l" t="t" r="r" b="b"/>
              <a:pathLst>
                <a:path w="2304415" h="128270">
                  <a:moveTo>
                    <a:pt x="2304008" y="0"/>
                  </a:moveTo>
                  <a:lnTo>
                    <a:pt x="1152004" y="0"/>
                  </a:lnTo>
                  <a:lnTo>
                    <a:pt x="0" y="0"/>
                  </a:lnTo>
                  <a:lnTo>
                    <a:pt x="0" y="127939"/>
                  </a:lnTo>
                  <a:lnTo>
                    <a:pt x="1152004" y="127939"/>
                  </a:lnTo>
                  <a:lnTo>
                    <a:pt x="2304008" y="127939"/>
                  </a:lnTo>
                  <a:lnTo>
                    <a:pt x="2304008" y="0"/>
                  </a:lnTo>
                  <a:close/>
                </a:path>
              </a:pathLst>
            </a:custGeom>
            <a:solidFill>
              <a:srgbClr val="000000"/>
            </a:solidFill>
          </p:spPr>
          <p:txBody>
            <a:bodyPr wrap="square" lIns="0" tIns="0" rIns="0" bIns="0" rtlCol="0"/>
            <a:lstStyle/>
            <a:p>
              <a:endParaRPr/>
            </a:p>
          </p:txBody>
        </p:sp>
        <p:sp>
          <p:nvSpPr>
            <p:cNvPr id="32" name="object 32"/>
            <p:cNvSpPr/>
            <p:nvPr/>
          </p:nvSpPr>
          <p:spPr>
            <a:xfrm>
              <a:off x="2303995" y="3328111"/>
              <a:ext cx="2304415" cy="128270"/>
            </a:xfrm>
            <a:custGeom>
              <a:avLst/>
              <a:gdLst/>
              <a:ahLst/>
              <a:cxnLst/>
              <a:rect l="l" t="t" r="r" b="b"/>
              <a:pathLst>
                <a:path w="2304415" h="128270">
                  <a:moveTo>
                    <a:pt x="2303996" y="0"/>
                  </a:moveTo>
                  <a:lnTo>
                    <a:pt x="1920024" y="0"/>
                  </a:lnTo>
                  <a:lnTo>
                    <a:pt x="0" y="0"/>
                  </a:lnTo>
                  <a:lnTo>
                    <a:pt x="0" y="127939"/>
                  </a:lnTo>
                  <a:lnTo>
                    <a:pt x="1920024" y="127939"/>
                  </a:lnTo>
                  <a:lnTo>
                    <a:pt x="2303996" y="127939"/>
                  </a:lnTo>
                  <a:lnTo>
                    <a:pt x="2303996" y="0"/>
                  </a:lnTo>
                  <a:close/>
                </a:path>
              </a:pathLst>
            </a:custGeom>
            <a:solidFill>
              <a:srgbClr val="005725"/>
            </a:solidFill>
          </p:spPr>
          <p:txBody>
            <a:bodyPr wrap="square" lIns="0" tIns="0" rIns="0" bIns="0" rtlCol="0"/>
            <a:lstStyle/>
            <a:p>
              <a:endParaRPr/>
            </a:p>
          </p:txBody>
        </p:sp>
      </p:grpSp>
      <p:sp>
        <p:nvSpPr>
          <p:cNvPr id="33" name="object 33"/>
          <p:cNvSpPr txBox="1">
            <a:spLocks noGrp="1"/>
          </p:cNvSpPr>
          <p:nvPr>
            <p:ph type="dt" sz="half" idx="6"/>
          </p:nvPr>
        </p:nvSpPr>
        <p:spPr>
          <a:prstGeom prst="rect">
            <a:avLst/>
          </a:prstGeom>
        </p:spPr>
        <p:txBody>
          <a:bodyPr vert="horz" wrap="square" lIns="0" tIns="10795" rIns="0" bIns="0" rtlCol="0">
            <a:spAutoFit/>
          </a:bodyPr>
          <a:lstStyle/>
          <a:p>
            <a:pPr marL="12700">
              <a:lnSpc>
                <a:spcPct val="100000"/>
              </a:lnSpc>
              <a:spcBef>
                <a:spcPts val="85"/>
              </a:spcBef>
            </a:pPr>
            <a:r>
              <a:rPr spc="25" dirty="0"/>
              <a:t>设计性实验  结题答辩</a:t>
            </a:r>
          </a:p>
        </p:txBody>
      </p:sp>
      <p:sp>
        <p:nvSpPr>
          <p:cNvPr id="34" name="object 34"/>
          <p:cNvSpPr txBox="1">
            <a:spLocks noGrp="1"/>
          </p:cNvSpPr>
          <p:nvPr>
            <p:ph type="ftr" sz="quarter" idx="5"/>
          </p:nvPr>
        </p:nvSpPr>
        <p:spPr>
          <a:prstGeom prst="rect">
            <a:avLst/>
          </a:prstGeom>
        </p:spPr>
        <p:txBody>
          <a:bodyPr vert="horz" wrap="square" lIns="0" tIns="5080" rIns="0" bIns="0" rtlCol="0">
            <a:spAutoFit/>
          </a:bodyPr>
          <a:lstStyle/>
          <a:p>
            <a:pPr marL="12700">
              <a:lnSpc>
                <a:spcPct val="100000"/>
              </a:lnSpc>
              <a:spcBef>
                <a:spcPts val="40"/>
              </a:spcBef>
            </a:pPr>
            <a:r>
              <a:rPr dirty="0"/>
              <a:t>2nd</a:t>
            </a:r>
            <a:r>
              <a:rPr spc="-35" dirty="0"/>
              <a:t> </a:t>
            </a:r>
            <a:r>
              <a:rPr dirty="0"/>
              <a:t>July</a:t>
            </a:r>
            <a:r>
              <a:rPr spc="-30" dirty="0"/>
              <a:t> </a:t>
            </a:r>
            <a:r>
              <a:rPr spc="-20" dirty="0"/>
              <a:t>2024</a:t>
            </a:r>
          </a:p>
        </p:txBody>
      </p:sp>
      <p:sp>
        <p:nvSpPr>
          <p:cNvPr id="35" name="object 35"/>
          <p:cNvSpPr txBox="1"/>
          <p:nvPr/>
        </p:nvSpPr>
        <p:spPr>
          <a:xfrm>
            <a:off x="2719908" y="3329735"/>
            <a:ext cx="1088390" cy="120650"/>
          </a:xfrm>
          <a:prstGeom prst="rect">
            <a:avLst/>
          </a:prstGeom>
        </p:spPr>
        <p:txBody>
          <a:bodyPr vert="horz" wrap="square" lIns="0" tIns="10795" rIns="0" bIns="0" rtlCol="0">
            <a:spAutoFit/>
          </a:bodyPr>
          <a:lstStyle/>
          <a:p>
            <a:pPr marL="12700">
              <a:lnSpc>
                <a:spcPct val="100000"/>
              </a:lnSpc>
              <a:spcBef>
                <a:spcPts val="85"/>
              </a:spcBef>
            </a:pPr>
            <a:r>
              <a:rPr sz="600" spc="-15" dirty="0">
                <a:solidFill>
                  <a:srgbClr val="FFFFFF"/>
                </a:solidFill>
                <a:latin typeface="Noto Sans CJK HK"/>
                <a:cs typeface="Noto Sans CJK HK"/>
                <a:hlinkClick r:id="rId13" action="ppaction://hlinksldjump"/>
              </a:rPr>
              <a:t>基于锁相放大器的弱光信号探测</a:t>
            </a:r>
            <a:endParaRPr sz="600">
              <a:latin typeface="Noto Sans CJK HK"/>
              <a:cs typeface="Noto Sans CJK HK"/>
            </a:endParaRPr>
          </a:p>
        </p:txBody>
      </p:sp>
      <p:sp>
        <p:nvSpPr>
          <p:cNvPr id="36" name="object 36"/>
          <p:cNvSpPr txBox="1">
            <a:spLocks noGrp="1"/>
          </p:cNvSpPr>
          <p:nvPr>
            <p:ph type="sldNum" sz="quarter" idx="7"/>
          </p:nvPr>
        </p:nvSpPr>
        <p:spPr>
          <a:xfrm>
            <a:off x="4259008" y="3335256"/>
            <a:ext cx="283210" cy="97155"/>
          </a:xfrm>
          <a:prstGeom prst="rect">
            <a:avLst/>
          </a:prstGeom>
        </p:spPr>
        <p:txBody>
          <a:bodyPr vert="horz" wrap="square" lIns="0" tIns="5080" rIns="0" bIns="0" rtlCol="0">
            <a:spAutoFit/>
          </a:bodyPr>
          <a:lstStyle/>
          <a:p>
            <a:pPr marL="80010">
              <a:lnSpc>
                <a:spcPct val="100000"/>
              </a:lnSpc>
              <a:spcBef>
                <a:spcPts val="40"/>
              </a:spcBef>
            </a:pPr>
            <a:r>
              <a:rPr lang="en-US" spc="-10" dirty="0"/>
              <a:t>4</a:t>
            </a:r>
            <a:r>
              <a:rPr spc="-10" dirty="0"/>
              <a:t> </a:t>
            </a:r>
            <a:r>
              <a:rPr dirty="0"/>
              <a:t>/</a:t>
            </a:r>
            <a:r>
              <a:rPr spc="-5" dirty="0"/>
              <a:t> </a:t>
            </a:r>
            <a:r>
              <a:rPr lang="en-US" spc="-5" dirty="0"/>
              <a:t>33</a:t>
            </a:r>
          </a:p>
        </p:txBody>
      </p:sp>
    </p:spTree>
  </p:cSld>
  <p:clrMapOvr>
    <a:masterClrMapping/>
  </p:clrMapOvr>
  <p:transition>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5300" y="-11729"/>
            <a:ext cx="329565" cy="116839"/>
          </a:xfrm>
          <a:prstGeom prst="rect">
            <a:avLst/>
          </a:prstGeom>
        </p:spPr>
        <p:txBody>
          <a:bodyPr vert="horz" wrap="square" lIns="0" tIns="12065" rIns="0" bIns="0" rtlCol="0">
            <a:spAutoFit/>
          </a:bodyPr>
          <a:lstStyle/>
          <a:p>
            <a:pPr marL="12700">
              <a:lnSpc>
                <a:spcPct val="100000"/>
              </a:lnSpc>
              <a:spcBef>
                <a:spcPts val="95"/>
              </a:spcBef>
            </a:pPr>
            <a:r>
              <a:rPr sz="600" spc="-20" dirty="0">
                <a:solidFill>
                  <a:srgbClr val="7F7F7F"/>
                </a:solidFill>
                <a:latin typeface="Noto Sans CJK HK"/>
                <a:cs typeface="Noto Sans CJK HK"/>
                <a:hlinkClick r:id="rId2" action="ppaction://hlinksldjump"/>
              </a:rPr>
              <a:t>实验背景</a:t>
            </a:r>
            <a:endParaRPr sz="600">
              <a:latin typeface="Noto Sans CJK HK"/>
              <a:cs typeface="Noto Sans CJK HK"/>
            </a:endParaRPr>
          </a:p>
        </p:txBody>
      </p:sp>
      <p:pic>
        <p:nvPicPr>
          <p:cNvPr id="3" name="object 3"/>
          <p:cNvPicPr/>
          <p:nvPr/>
        </p:nvPicPr>
        <p:blipFill>
          <a:blip r:embed="rId3" cstate="print"/>
          <a:stretch>
            <a:fillRect/>
          </a:stretch>
        </p:blipFill>
        <p:spPr>
          <a:xfrm>
            <a:off x="840000" y="103148"/>
            <a:ext cx="242662" cy="87862"/>
          </a:xfrm>
          <a:prstGeom prst="rect">
            <a:avLst/>
          </a:prstGeom>
        </p:spPr>
      </p:pic>
      <p:sp>
        <p:nvSpPr>
          <p:cNvPr id="4" name="object 4"/>
          <p:cNvSpPr txBox="1"/>
          <p:nvPr/>
        </p:nvSpPr>
        <p:spPr>
          <a:xfrm>
            <a:off x="817181" y="-11729"/>
            <a:ext cx="329565" cy="116839"/>
          </a:xfrm>
          <a:prstGeom prst="rect">
            <a:avLst/>
          </a:prstGeom>
        </p:spPr>
        <p:txBody>
          <a:bodyPr vert="horz" wrap="square" lIns="0" tIns="12065" rIns="0" bIns="0" rtlCol="0">
            <a:spAutoFit/>
          </a:bodyPr>
          <a:lstStyle/>
          <a:p>
            <a:pPr marL="12700">
              <a:lnSpc>
                <a:spcPct val="100000"/>
              </a:lnSpc>
              <a:spcBef>
                <a:spcPts val="95"/>
              </a:spcBef>
            </a:pPr>
            <a:r>
              <a:rPr sz="600" spc="-20" dirty="0">
                <a:solidFill>
                  <a:srgbClr val="FFFFFF"/>
                </a:solidFill>
                <a:latin typeface="Noto Sans CJK HK"/>
                <a:cs typeface="Noto Sans CJK HK"/>
                <a:hlinkClick r:id="rId4" action="ppaction://hlinksldjump"/>
              </a:rPr>
              <a:t>实验原理</a:t>
            </a:r>
            <a:endParaRPr sz="600">
              <a:latin typeface="Noto Sans CJK HK"/>
              <a:cs typeface="Noto Sans CJK HK"/>
            </a:endParaRPr>
          </a:p>
        </p:txBody>
      </p:sp>
      <p:pic>
        <p:nvPicPr>
          <p:cNvPr id="5" name="object 5"/>
          <p:cNvPicPr/>
          <p:nvPr/>
        </p:nvPicPr>
        <p:blipFill>
          <a:blip r:embed="rId5" cstate="print"/>
          <a:stretch>
            <a:fillRect/>
          </a:stretch>
        </p:blipFill>
        <p:spPr>
          <a:xfrm>
            <a:off x="1561880" y="103148"/>
            <a:ext cx="192256" cy="181474"/>
          </a:xfrm>
          <a:prstGeom prst="rect">
            <a:avLst/>
          </a:prstGeom>
        </p:spPr>
      </p:pic>
      <p:sp>
        <p:nvSpPr>
          <p:cNvPr id="6" name="object 6"/>
          <p:cNvSpPr txBox="1"/>
          <p:nvPr/>
        </p:nvSpPr>
        <p:spPr>
          <a:xfrm>
            <a:off x="1539062" y="-11729"/>
            <a:ext cx="329565" cy="116839"/>
          </a:xfrm>
          <a:prstGeom prst="rect">
            <a:avLst/>
          </a:prstGeom>
        </p:spPr>
        <p:txBody>
          <a:bodyPr vert="horz" wrap="square" lIns="0" tIns="12065" rIns="0" bIns="0" rtlCol="0">
            <a:spAutoFit/>
          </a:bodyPr>
          <a:lstStyle/>
          <a:p>
            <a:pPr marL="12700">
              <a:lnSpc>
                <a:spcPct val="100000"/>
              </a:lnSpc>
              <a:spcBef>
                <a:spcPts val="95"/>
              </a:spcBef>
            </a:pPr>
            <a:r>
              <a:rPr sz="600" spc="-20" dirty="0">
                <a:solidFill>
                  <a:srgbClr val="7F7F7F"/>
                </a:solidFill>
                <a:latin typeface="Noto Sans CJK HK"/>
                <a:cs typeface="Noto Sans CJK HK"/>
                <a:hlinkClick r:id="rId6" action="ppaction://hlinksldjump"/>
              </a:rPr>
              <a:t>实验方案</a:t>
            </a:r>
            <a:endParaRPr sz="600">
              <a:latin typeface="Noto Sans CJK HK"/>
              <a:cs typeface="Noto Sans CJK HK"/>
            </a:endParaRPr>
          </a:p>
        </p:txBody>
      </p:sp>
      <p:grpSp>
        <p:nvGrpSpPr>
          <p:cNvPr id="7" name="object 7"/>
          <p:cNvGrpSpPr/>
          <p:nvPr/>
        </p:nvGrpSpPr>
        <p:grpSpPr>
          <a:xfrm>
            <a:off x="2283752" y="103139"/>
            <a:ext cx="41275" cy="88265"/>
            <a:chOff x="2283752" y="103139"/>
            <a:chExt cx="41275" cy="88265"/>
          </a:xfrm>
        </p:grpSpPr>
        <p:sp>
          <p:nvSpPr>
            <p:cNvPr id="8" name="object 8"/>
            <p:cNvSpPr/>
            <p:nvPr/>
          </p:nvSpPr>
          <p:spPr>
            <a:xfrm>
              <a:off x="2286292" y="105679"/>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7F7F"/>
              </a:solidFill>
            </a:ln>
          </p:spPr>
          <p:txBody>
            <a:bodyPr wrap="square" lIns="0" tIns="0" rIns="0" bIns="0" rtlCol="0"/>
            <a:lstStyle/>
            <a:p>
              <a:endParaRPr/>
            </a:p>
          </p:txBody>
        </p:sp>
        <p:sp>
          <p:nvSpPr>
            <p:cNvPr id="9" name="object 9"/>
            <p:cNvSpPr/>
            <p:nvPr/>
          </p:nvSpPr>
          <p:spPr>
            <a:xfrm>
              <a:off x="2286292" y="152478"/>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7F7F"/>
              </a:solidFill>
            </a:ln>
          </p:spPr>
          <p:txBody>
            <a:bodyPr wrap="square" lIns="0" tIns="0" rIns="0" bIns="0" rtlCol="0"/>
            <a:lstStyle/>
            <a:p>
              <a:endParaRPr/>
            </a:p>
          </p:txBody>
        </p:sp>
      </p:grpSp>
      <p:sp>
        <p:nvSpPr>
          <p:cNvPr id="10" name="object 10"/>
          <p:cNvSpPr txBox="1"/>
          <p:nvPr/>
        </p:nvSpPr>
        <p:spPr>
          <a:xfrm>
            <a:off x="2260930" y="-11729"/>
            <a:ext cx="329565" cy="116839"/>
          </a:xfrm>
          <a:prstGeom prst="rect">
            <a:avLst/>
          </a:prstGeom>
        </p:spPr>
        <p:txBody>
          <a:bodyPr vert="horz" wrap="square" lIns="0" tIns="12065" rIns="0" bIns="0" rtlCol="0">
            <a:spAutoFit/>
          </a:bodyPr>
          <a:lstStyle/>
          <a:p>
            <a:pPr marL="12700">
              <a:lnSpc>
                <a:spcPct val="100000"/>
              </a:lnSpc>
              <a:spcBef>
                <a:spcPts val="95"/>
              </a:spcBef>
            </a:pPr>
            <a:r>
              <a:rPr sz="600" spc="-20" dirty="0">
                <a:solidFill>
                  <a:srgbClr val="7F7F7F"/>
                </a:solidFill>
                <a:latin typeface="Noto Sans CJK HK"/>
                <a:cs typeface="Noto Sans CJK HK"/>
                <a:hlinkClick r:id="rId7" action="ppaction://hlinksldjump"/>
              </a:rPr>
              <a:t>总结展望</a:t>
            </a:r>
            <a:endParaRPr sz="600">
              <a:latin typeface="Noto Sans CJK HK"/>
              <a:cs typeface="Noto Sans CJK HK"/>
            </a:endParaRPr>
          </a:p>
        </p:txBody>
      </p:sp>
      <p:grpSp>
        <p:nvGrpSpPr>
          <p:cNvPr id="11" name="object 11"/>
          <p:cNvGrpSpPr/>
          <p:nvPr/>
        </p:nvGrpSpPr>
        <p:grpSpPr>
          <a:xfrm>
            <a:off x="3005620" y="103139"/>
            <a:ext cx="243204" cy="41275"/>
            <a:chOff x="3005620" y="103139"/>
            <a:chExt cx="243204" cy="41275"/>
          </a:xfrm>
        </p:grpSpPr>
        <p:sp>
          <p:nvSpPr>
            <p:cNvPr id="12" name="object 12"/>
            <p:cNvSpPr/>
            <p:nvPr/>
          </p:nvSpPr>
          <p:spPr>
            <a:xfrm>
              <a:off x="3008160" y="105679"/>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7F7F"/>
              </a:solidFill>
            </a:ln>
          </p:spPr>
          <p:txBody>
            <a:bodyPr wrap="square" lIns="0" tIns="0" rIns="0" bIns="0" rtlCol="0"/>
            <a:lstStyle/>
            <a:p>
              <a:endParaRPr/>
            </a:p>
          </p:txBody>
        </p:sp>
        <p:sp>
          <p:nvSpPr>
            <p:cNvPr id="13" name="object 13"/>
            <p:cNvSpPr/>
            <p:nvPr/>
          </p:nvSpPr>
          <p:spPr>
            <a:xfrm>
              <a:off x="3058566" y="105679"/>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7F7F"/>
              </a:solidFill>
            </a:ln>
          </p:spPr>
          <p:txBody>
            <a:bodyPr wrap="square" lIns="0" tIns="0" rIns="0" bIns="0" rtlCol="0"/>
            <a:lstStyle/>
            <a:p>
              <a:endParaRPr/>
            </a:p>
          </p:txBody>
        </p:sp>
        <p:sp>
          <p:nvSpPr>
            <p:cNvPr id="14" name="object 14"/>
            <p:cNvSpPr/>
            <p:nvPr/>
          </p:nvSpPr>
          <p:spPr>
            <a:xfrm>
              <a:off x="3108959" y="105679"/>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7F7F"/>
              </a:solidFill>
            </a:ln>
          </p:spPr>
          <p:txBody>
            <a:bodyPr wrap="square" lIns="0" tIns="0" rIns="0" bIns="0" rtlCol="0"/>
            <a:lstStyle/>
            <a:p>
              <a:endParaRPr/>
            </a:p>
          </p:txBody>
        </p:sp>
        <p:sp>
          <p:nvSpPr>
            <p:cNvPr id="15" name="object 15"/>
            <p:cNvSpPr/>
            <p:nvPr/>
          </p:nvSpPr>
          <p:spPr>
            <a:xfrm>
              <a:off x="3159366" y="105679"/>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7F7F"/>
              </a:solidFill>
            </a:ln>
          </p:spPr>
          <p:txBody>
            <a:bodyPr wrap="square" lIns="0" tIns="0" rIns="0" bIns="0" rtlCol="0"/>
            <a:lstStyle/>
            <a:p>
              <a:endParaRPr/>
            </a:p>
          </p:txBody>
        </p:sp>
        <p:sp>
          <p:nvSpPr>
            <p:cNvPr id="16" name="object 16"/>
            <p:cNvSpPr/>
            <p:nvPr/>
          </p:nvSpPr>
          <p:spPr>
            <a:xfrm>
              <a:off x="3209759" y="105679"/>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7F7F"/>
              </a:solidFill>
            </a:ln>
          </p:spPr>
          <p:txBody>
            <a:bodyPr wrap="square" lIns="0" tIns="0" rIns="0" bIns="0" rtlCol="0"/>
            <a:lstStyle/>
            <a:p>
              <a:endParaRPr/>
            </a:p>
          </p:txBody>
        </p:sp>
      </p:grpSp>
      <p:sp>
        <p:nvSpPr>
          <p:cNvPr id="17" name="object 17"/>
          <p:cNvSpPr txBox="1"/>
          <p:nvPr/>
        </p:nvSpPr>
        <p:spPr>
          <a:xfrm>
            <a:off x="2982810" y="-11729"/>
            <a:ext cx="177800" cy="116839"/>
          </a:xfrm>
          <a:prstGeom prst="rect">
            <a:avLst/>
          </a:prstGeom>
        </p:spPr>
        <p:txBody>
          <a:bodyPr vert="horz" wrap="square" lIns="0" tIns="12065" rIns="0" bIns="0" rtlCol="0">
            <a:spAutoFit/>
          </a:bodyPr>
          <a:lstStyle/>
          <a:p>
            <a:pPr marL="12700">
              <a:lnSpc>
                <a:spcPct val="100000"/>
              </a:lnSpc>
              <a:spcBef>
                <a:spcPts val="95"/>
              </a:spcBef>
            </a:pPr>
            <a:r>
              <a:rPr sz="600" spc="-30" dirty="0">
                <a:solidFill>
                  <a:srgbClr val="7F7F7F"/>
                </a:solidFill>
                <a:latin typeface="Noto Sans CJK HK"/>
                <a:cs typeface="Noto Sans CJK HK"/>
                <a:hlinkClick r:id="rId8" action="ppaction://hlinksldjump"/>
              </a:rPr>
              <a:t>附录</a:t>
            </a:r>
            <a:endParaRPr sz="600">
              <a:latin typeface="Noto Sans CJK HK"/>
              <a:cs typeface="Noto Sans CJK HK"/>
            </a:endParaRPr>
          </a:p>
        </p:txBody>
      </p:sp>
      <p:grpSp>
        <p:nvGrpSpPr>
          <p:cNvPr id="18" name="object 18"/>
          <p:cNvGrpSpPr/>
          <p:nvPr/>
        </p:nvGrpSpPr>
        <p:grpSpPr>
          <a:xfrm>
            <a:off x="0" y="50"/>
            <a:ext cx="4608195" cy="548640"/>
            <a:chOff x="0" y="50"/>
            <a:chExt cx="4608195" cy="548640"/>
          </a:xfrm>
        </p:grpSpPr>
        <p:pic>
          <p:nvPicPr>
            <p:cNvPr id="19" name="object 19"/>
            <p:cNvPicPr/>
            <p:nvPr/>
          </p:nvPicPr>
          <p:blipFill>
            <a:blip r:embed="rId9" cstate="print"/>
            <a:stretch>
              <a:fillRect/>
            </a:stretch>
          </p:blipFill>
          <p:spPr>
            <a:xfrm>
              <a:off x="3317760" y="50"/>
              <a:ext cx="921588" cy="297713"/>
            </a:xfrm>
            <a:prstGeom prst="rect">
              <a:avLst/>
            </a:prstGeom>
          </p:spPr>
        </p:pic>
        <p:pic>
          <p:nvPicPr>
            <p:cNvPr id="20" name="object 20"/>
            <p:cNvPicPr/>
            <p:nvPr/>
          </p:nvPicPr>
          <p:blipFill>
            <a:blip r:embed="rId10" cstate="print"/>
            <a:stretch>
              <a:fillRect/>
            </a:stretch>
          </p:blipFill>
          <p:spPr>
            <a:xfrm>
              <a:off x="4239348" y="50"/>
              <a:ext cx="368642" cy="297713"/>
            </a:xfrm>
            <a:prstGeom prst="rect">
              <a:avLst/>
            </a:prstGeom>
          </p:spPr>
        </p:pic>
        <p:pic>
          <p:nvPicPr>
            <p:cNvPr id="21" name="object 21"/>
            <p:cNvPicPr/>
            <p:nvPr/>
          </p:nvPicPr>
          <p:blipFill>
            <a:blip r:embed="rId11" cstate="print"/>
            <a:stretch>
              <a:fillRect/>
            </a:stretch>
          </p:blipFill>
          <p:spPr>
            <a:xfrm>
              <a:off x="0" y="297751"/>
              <a:ext cx="4604410" cy="250520"/>
            </a:xfrm>
            <a:prstGeom prst="rect">
              <a:avLst/>
            </a:prstGeom>
          </p:spPr>
        </p:pic>
      </p:grpSp>
      <p:sp>
        <p:nvSpPr>
          <p:cNvPr id="22" name="object 22"/>
          <p:cNvSpPr txBox="1"/>
          <p:nvPr/>
        </p:nvSpPr>
        <p:spPr>
          <a:xfrm>
            <a:off x="188379" y="285048"/>
            <a:ext cx="754380" cy="244475"/>
          </a:xfrm>
          <a:prstGeom prst="rect">
            <a:avLst/>
          </a:prstGeom>
        </p:spPr>
        <p:txBody>
          <a:bodyPr vert="horz" wrap="square" lIns="0" tIns="17145" rIns="0" bIns="0" rtlCol="0">
            <a:spAutoFit/>
          </a:bodyPr>
          <a:lstStyle/>
          <a:p>
            <a:pPr marL="12700">
              <a:lnSpc>
                <a:spcPct val="100000"/>
              </a:lnSpc>
              <a:spcBef>
                <a:spcPts val="135"/>
              </a:spcBef>
            </a:pPr>
            <a:r>
              <a:rPr sz="1400" spc="-15" dirty="0">
                <a:solidFill>
                  <a:srgbClr val="FFFFFF"/>
                </a:solidFill>
                <a:latin typeface="Noto Sans CJK HK"/>
                <a:cs typeface="Noto Sans CJK HK"/>
              </a:rPr>
              <a:t>实验装置</a:t>
            </a:r>
            <a:endParaRPr sz="1400">
              <a:latin typeface="Noto Sans CJK HK"/>
              <a:cs typeface="Noto Sans CJK HK"/>
            </a:endParaRPr>
          </a:p>
        </p:txBody>
      </p:sp>
      <p:pic>
        <p:nvPicPr>
          <p:cNvPr id="23" name="object 23"/>
          <p:cNvPicPr/>
          <p:nvPr/>
        </p:nvPicPr>
        <p:blipFill>
          <a:blip r:embed="rId12" cstate="print"/>
          <a:stretch>
            <a:fillRect/>
          </a:stretch>
        </p:blipFill>
        <p:spPr>
          <a:xfrm>
            <a:off x="476250" y="859790"/>
            <a:ext cx="3801110" cy="1879600"/>
          </a:xfrm>
          <a:prstGeom prst="rect">
            <a:avLst/>
          </a:prstGeom>
        </p:spPr>
      </p:pic>
      <p:sp>
        <p:nvSpPr>
          <p:cNvPr id="24" name="object 24"/>
          <p:cNvSpPr txBox="1"/>
          <p:nvPr/>
        </p:nvSpPr>
        <p:spPr>
          <a:xfrm>
            <a:off x="1238173" y="2820802"/>
            <a:ext cx="2225675" cy="150495"/>
          </a:xfrm>
          <a:prstGeom prst="rect">
            <a:avLst/>
          </a:prstGeom>
        </p:spPr>
        <p:txBody>
          <a:bodyPr vert="horz" wrap="square" lIns="0" tIns="12065" rIns="0" bIns="0" rtlCol="0">
            <a:spAutoFit/>
          </a:bodyPr>
          <a:lstStyle/>
          <a:p>
            <a:pPr marL="12700" algn="ctr">
              <a:lnSpc>
                <a:spcPct val="100000"/>
              </a:lnSpc>
              <a:spcBef>
                <a:spcPts val="95"/>
              </a:spcBef>
            </a:pPr>
            <a:r>
              <a:rPr sz="900" spc="20" dirty="0">
                <a:solidFill>
                  <a:srgbClr val="005725"/>
                </a:solidFill>
                <a:latin typeface="Noto Sans CJK HK"/>
                <a:cs typeface="Noto Sans CJK HK"/>
              </a:rPr>
              <a:t>图</a:t>
            </a:r>
            <a:r>
              <a:rPr sz="900" dirty="0">
                <a:solidFill>
                  <a:srgbClr val="005725"/>
                </a:solidFill>
                <a:latin typeface="Arial" panose="020B0604020202020204"/>
                <a:cs typeface="Arial" panose="020B0604020202020204"/>
              </a:rPr>
              <a:t>1:</a:t>
            </a:r>
            <a:r>
              <a:rPr sz="900" spc="-10" dirty="0">
                <a:solidFill>
                  <a:srgbClr val="005725"/>
                </a:solidFill>
                <a:latin typeface="Arial" panose="020B0604020202020204"/>
                <a:cs typeface="Arial" panose="020B0604020202020204"/>
              </a:rPr>
              <a:t> </a:t>
            </a:r>
            <a:r>
              <a:rPr lang="en-US" altLang="en-US" sz="900" spc="-10" dirty="0">
                <a:solidFill>
                  <a:srgbClr val="005725"/>
                </a:solidFill>
                <a:latin typeface="Arial" panose="020B0604020202020204"/>
                <a:cs typeface="Arial" panose="020B0604020202020204"/>
              </a:rPr>
              <a:t> </a:t>
            </a:r>
            <a:r>
              <a:rPr sz="900" spc="-10" dirty="0">
                <a:latin typeface="Noto Sans CJK HK"/>
                <a:cs typeface="Noto Sans CJK HK"/>
              </a:rPr>
              <a:t>马吕斯定律验证</a:t>
            </a:r>
            <a:r>
              <a:rPr sz="900" spc="-15" dirty="0">
                <a:latin typeface="Arial" panose="020B0604020202020204"/>
                <a:cs typeface="Arial" panose="020B0604020202020204"/>
              </a:rPr>
              <a:t>—</a:t>
            </a:r>
            <a:r>
              <a:rPr sz="900" spc="-20" dirty="0">
                <a:latin typeface="Noto Sans CJK HK"/>
                <a:cs typeface="Noto Sans CJK HK"/>
              </a:rPr>
              <a:t>实验装置示意图</a:t>
            </a:r>
          </a:p>
        </p:txBody>
      </p:sp>
      <p:grpSp>
        <p:nvGrpSpPr>
          <p:cNvPr id="25" name="object 25"/>
          <p:cNvGrpSpPr/>
          <p:nvPr/>
        </p:nvGrpSpPr>
        <p:grpSpPr>
          <a:xfrm>
            <a:off x="0" y="3328111"/>
            <a:ext cx="4608195" cy="128270"/>
            <a:chOff x="0" y="3328111"/>
            <a:chExt cx="4608195" cy="128270"/>
          </a:xfrm>
        </p:grpSpPr>
        <p:sp>
          <p:nvSpPr>
            <p:cNvPr id="26" name="object 26"/>
            <p:cNvSpPr/>
            <p:nvPr/>
          </p:nvSpPr>
          <p:spPr>
            <a:xfrm>
              <a:off x="0" y="3328111"/>
              <a:ext cx="2304415" cy="128270"/>
            </a:xfrm>
            <a:custGeom>
              <a:avLst/>
              <a:gdLst/>
              <a:ahLst/>
              <a:cxnLst/>
              <a:rect l="l" t="t" r="r" b="b"/>
              <a:pathLst>
                <a:path w="2304415" h="128270">
                  <a:moveTo>
                    <a:pt x="2304008" y="0"/>
                  </a:moveTo>
                  <a:lnTo>
                    <a:pt x="1152004" y="0"/>
                  </a:lnTo>
                  <a:lnTo>
                    <a:pt x="0" y="0"/>
                  </a:lnTo>
                  <a:lnTo>
                    <a:pt x="0" y="127939"/>
                  </a:lnTo>
                  <a:lnTo>
                    <a:pt x="1152004" y="127939"/>
                  </a:lnTo>
                  <a:lnTo>
                    <a:pt x="2304008" y="127939"/>
                  </a:lnTo>
                  <a:lnTo>
                    <a:pt x="2304008" y="0"/>
                  </a:lnTo>
                  <a:close/>
                </a:path>
              </a:pathLst>
            </a:custGeom>
            <a:solidFill>
              <a:srgbClr val="000000"/>
            </a:solidFill>
          </p:spPr>
          <p:txBody>
            <a:bodyPr wrap="square" lIns="0" tIns="0" rIns="0" bIns="0" rtlCol="0"/>
            <a:lstStyle/>
            <a:p>
              <a:endParaRPr/>
            </a:p>
          </p:txBody>
        </p:sp>
        <p:sp>
          <p:nvSpPr>
            <p:cNvPr id="27" name="object 27"/>
            <p:cNvSpPr/>
            <p:nvPr/>
          </p:nvSpPr>
          <p:spPr>
            <a:xfrm>
              <a:off x="2303995" y="3328111"/>
              <a:ext cx="2304415" cy="128270"/>
            </a:xfrm>
            <a:custGeom>
              <a:avLst/>
              <a:gdLst/>
              <a:ahLst/>
              <a:cxnLst/>
              <a:rect l="l" t="t" r="r" b="b"/>
              <a:pathLst>
                <a:path w="2304415" h="128270">
                  <a:moveTo>
                    <a:pt x="2303996" y="0"/>
                  </a:moveTo>
                  <a:lnTo>
                    <a:pt x="1920024" y="0"/>
                  </a:lnTo>
                  <a:lnTo>
                    <a:pt x="0" y="0"/>
                  </a:lnTo>
                  <a:lnTo>
                    <a:pt x="0" y="127939"/>
                  </a:lnTo>
                  <a:lnTo>
                    <a:pt x="1920024" y="127939"/>
                  </a:lnTo>
                  <a:lnTo>
                    <a:pt x="2303996" y="127939"/>
                  </a:lnTo>
                  <a:lnTo>
                    <a:pt x="2303996" y="0"/>
                  </a:lnTo>
                  <a:close/>
                </a:path>
              </a:pathLst>
            </a:custGeom>
            <a:solidFill>
              <a:srgbClr val="005725"/>
            </a:solidFill>
          </p:spPr>
          <p:txBody>
            <a:bodyPr wrap="square" lIns="0" tIns="0" rIns="0" bIns="0" rtlCol="0"/>
            <a:lstStyle/>
            <a:p>
              <a:endParaRPr/>
            </a:p>
          </p:txBody>
        </p:sp>
      </p:grpSp>
      <p:sp>
        <p:nvSpPr>
          <p:cNvPr id="28" name="object 28"/>
          <p:cNvSpPr txBox="1">
            <a:spLocks noGrp="1"/>
          </p:cNvSpPr>
          <p:nvPr>
            <p:ph type="dt" sz="half" idx="6"/>
          </p:nvPr>
        </p:nvSpPr>
        <p:spPr>
          <a:prstGeom prst="rect">
            <a:avLst/>
          </a:prstGeom>
        </p:spPr>
        <p:txBody>
          <a:bodyPr vert="horz" wrap="square" lIns="0" tIns="10795" rIns="0" bIns="0" rtlCol="0">
            <a:spAutoFit/>
          </a:bodyPr>
          <a:lstStyle/>
          <a:p>
            <a:pPr marL="12700">
              <a:lnSpc>
                <a:spcPct val="100000"/>
              </a:lnSpc>
              <a:spcBef>
                <a:spcPts val="85"/>
              </a:spcBef>
            </a:pPr>
            <a:r>
              <a:rPr spc="25" dirty="0"/>
              <a:t>设计性实验  结题答辩</a:t>
            </a:r>
          </a:p>
        </p:txBody>
      </p:sp>
      <p:sp>
        <p:nvSpPr>
          <p:cNvPr id="29" name="object 29"/>
          <p:cNvSpPr txBox="1">
            <a:spLocks noGrp="1"/>
          </p:cNvSpPr>
          <p:nvPr>
            <p:ph type="ftr" sz="quarter" idx="5"/>
          </p:nvPr>
        </p:nvSpPr>
        <p:spPr>
          <a:prstGeom prst="rect">
            <a:avLst/>
          </a:prstGeom>
        </p:spPr>
        <p:txBody>
          <a:bodyPr vert="horz" wrap="square" lIns="0" tIns="5080" rIns="0" bIns="0" rtlCol="0">
            <a:spAutoFit/>
          </a:bodyPr>
          <a:lstStyle/>
          <a:p>
            <a:pPr marL="12700">
              <a:lnSpc>
                <a:spcPct val="100000"/>
              </a:lnSpc>
              <a:spcBef>
                <a:spcPts val="40"/>
              </a:spcBef>
            </a:pPr>
            <a:r>
              <a:rPr dirty="0"/>
              <a:t>2nd</a:t>
            </a:r>
            <a:r>
              <a:rPr spc="-35" dirty="0"/>
              <a:t> </a:t>
            </a:r>
            <a:r>
              <a:rPr dirty="0"/>
              <a:t>July</a:t>
            </a:r>
            <a:r>
              <a:rPr spc="-30" dirty="0"/>
              <a:t> </a:t>
            </a:r>
            <a:r>
              <a:rPr spc="-20" dirty="0"/>
              <a:t>2024</a:t>
            </a:r>
          </a:p>
        </p:txBody>
      </p:sp>
      <p:sp>
        <p:nvSpPr>
          <p:cNvPr id="30" name="object 30"/>
          <p:cNvSpPr txBox="1"/>
          <p:nvPr/>
        </p:nvSpPr>
        <p:spPr>
          <a:xfrm>
            <a:off x="2719908" y="3329735"/>
            <a:ext cx="1088390" cy="120650"/>
          </a:xfrm>
          <a:prstGeom prst="rect">
            <a:avLst/>
          </a:prstGeom>
        </p:spPr>
        <p:txBody>
          <a:bodyPr vert="horz" wrap="square" lIns="0" tIns="10795" rIns="0" bIns="0" rtlCol="0">
            <a:spAutoFit/>
          </a:bodyPr>
          <a:lstStyle/>
          <a:p>
            <a:pPr marL="12700">
              <a:lnSpc>
                <a:spcPct val="100000"/>
              </a:lnSpc>
              <a:spcBef>
                <a:spcPts val="85"/>
              </a:spcBef>
            </a:pPr>
            <a:r>
              <a:rPr sz="600" spc="-15" dirty="0">
                <a:solidFill>
                  <a:srgbClr val="FFFFFF"/>
                </a:solidFill>
                <a:latin typeface="Noto Sans CJK HK"/>
                <a:cs typeface="Noto Sans CJK HK"/>
                <a:hlinkClick r:id="rId13" action="ppaction://hlinksldjump"/>
              </a:rPr>
              <a:t>基于锁相放大器的弱光信号探测</a:t>
            </a:r>
            <a:endParaRPr sz="600">
              <a:latin typeface="Noto Sans CJK HK"/>
              <a:cs typeface="Noto Sans CJK HK"/>
            </a:endParaRPr>
          </a:p>
        </p:txBody>
      </p:sp>
      <p:sp>
        <p:nvSpPr>
          <p:cNvPr id="31" name="object 31"/>
          <p:cNvSpPr txBox="1">
            <a:spLocks noGrp="1"/>
          </p:cNvSpPr>
          <p:nvPr>
            <p:ph type="sldNum" sz="quarter" idx="7"/>
          </p:nvPr>
        </p:nvSpPr>
        <p:spPr>
          <a:xfrm>
            <a:off x="4259008" y="3335256"/>
            <a:ext cx="283210" cy="97155"/>
          </a:xfrm>
          <a:prstGeom prst="rect">
            <a:avLst/>
          </a:prstGeom>
        </p:spPr>
        <p:txBody>
          <a:bodyPr vert="horz" wrap="square" lIns="0" tIns="5080" rIns="0" bIns="0" rtlCol="0">
            <a:spAutoFit/>
          </a:bodyPr>
          <a:lstStyle/>
          <a:p>
            <a:pPr marL="80010">
              <a:lnSpc>
                <a:spcPct val="100000"/>
              </a:lnSpc>
              <a:spcBef>
                <a:spcPts val="40"/>
              </a:spcBef>
            </a:pPr>
            <a:r>
              <a:rPr lang="en-US" spc="-10" dirty="0"/>
              <a:t>5</a:t>
            </a:r>
            <a:r>
              <a:rPr spc="-10" dirty="0"/>
              <a:t> </a:t>
            </a:r>
            <a:r>
              <a:rPr dirty="0"/>
              <a:t>/</a:t>
            </a:r>
            <a:r>
              <a:rPr spc="-5" dirty="0"/>
              <a:t> </a:t>
            </a:r>
            <a:r>
              <a:rPr lang="en-US" spc="-5" dirty="0"/>
              <a:t>33</a:t>
            </a:r>
          </a:p>
        </p:txBody>
      </p:sp>
    </p:spTree>
  </p:cSld>
  <p:clrMapOvr>
    <a:masterClrMapping/>
  </p:clrMapOvr>
  <p:transition>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5300" y="-11729"/>
            <a:ext cx="329565" cy="116839"/>
          </a:xfrm>
          <a:prstGeom prst="rect">
            <a:avLst/>
          </a:prstGeom>
        </p:spPr>
        <p:txBody>
          <a:bodyPr vert="horz" wrap="square" lIns="0" tIns="12065" rIns="0" bIns="0" rtlCol="0">
            <a:spAutoFit/>
          </a:bodyPr>
          <a:lstStyle/>
          <a:p>
            <a:pPr marL="12700">
              <a:lnSpc>
                <a:spcPct val="100000"/>
              </a:lnSpc>
              <a:spcBef>
                <a:spcPts val="95"/>
              </a:spcBef>
            </a:pPr>
            <a:r>
              <a:rPr sz="600" spc="-20" dirty="0">
                <a:solidFill>
                  <a:srgbClr val="7F7F7F"/>
                </a:solidFill>
                <a:latin typeface="Noto Sans CJK HK"/>
                <a:cs typeface="Noto Sans CJK HK"/>
                <a:hlinkClick r:id="rId2" action="ppaction://hlinksldjump"/>
              </a:rPr>
              <a:t>实验背景</a:t>
            </a:r>
            <a:endParaRPr sz="600">
              <a:latin typeface="Noto Sans CJK HK"/>
              <a:cs typeface="Noto Sans CJK HK"/>
            </a:endParaRPr>
          </a:p>
        </p:txBody>
      </p:sp>
      <p:pic>
        <p:nvPicPr>
          <p:cNvPr id="3" name="object 3"/>
          <p:cNvPicPr/>
          <p:nvPr/>
        </p:nvPicPr>
        <p:blipFill>
          <a:blip r:embed="rId3" cstate="print"/>
          <a:stretch>
            <a:fillRect/>
          </a:stretch>
        </p:blipFill>
        <p:spPr>
          <a:xfrm>
            <a:off x="840000" y="103148"/>
            <a:ext cx="242662" cy="87862"/>
          </a:xfrm>
          <a:prstGeom prst="rect">
            <a:avLst/>
          </a:prstGeom>
        </p:spPr>
      </p:pic>
      <p:sp>
        <p:nvSpPr>
          <p:cNvPr id="4" name="object 4"/>
          <p:cNvSpPr txBox="1"/>
          <p:nvPr/>
        </p:nvSpPr>
        <p:spPr>
          <a:xfrm>
            <a:off x="817181" y="-11729"/>
            <a:ext cx="329565" cy="116839"/>
          </a:xfrm>
          <a:prstGeom prst="rect">
            <a:avLst/>
          </a:prstGeom>
        </p:spPr>
        <p:txBody>
          <a:bodyPr vert="horz" wrap="square" lIns="0" tIns="12065" rIns="0" bIns="0" rtlCol="0">
            <a:spAutoFit/>
          </a:bodyPr>
          <a:lstStyle/>
          <a:p>
            <a:pPr marL="12700">
              <a:lnSpc>
                <a:spcPct val="100000"/>
              </a:lnSpc>
              <a:spcBef>
                <a:spcPts val="95"/>
              </a:spcBef>
            </a:pPr>
            <a:r>
              <a:rPr sz="600" spc="-20" dirty="0">
                <a:solidFill>
                  <a:srgbClr val="FFFFFF"/>
                </a:solidFill>
                <a:latin typeface="Noto Sans CJK HK"/>
                <a:cs typeface="Noto Sans CJK HK"/>
                <a:hlinkClick r:id="rId4" action="ppaction://hlinksldjump"/>
              </a:rPr>
              <a:t>实验原理</a:t>
            </a:r>
            <a:endParaRPr sz="600">
              <a:latin typeface="Noto Sans CJK HK"/>
              <a:cs typeface="Noto Sans CJK HK"/>
            </a:endParaRPr>
          </a:p>
        </p:txBody>
      </p:sp>
      <p:pic>
        <p:nvPicPr>
          <p:cNvPr id="5" name="object 5"/>
          <p:cNvPicPr/>
          <p:nvPr/>
        </p:nvPicPr>
        <p:blipFill>
          <a:blip r:embed="rId5" cstate="print"/>
          <a:stretch>
            <a:fillRect/>
          </a:stretch>
        </p:blipFill>
        <p:spPr>
          <a:xfrm>
            <a:off x="1561880" y="103148"/>
            <a:ext cx="192256" cy="181474"/>
          </a:xfrm>
          <a:prstGeom prst="rect">
            <a:avLst/>
          </a:prstGeom>
        </p:spPr>
      </p:pic>
      <p:sp>
        <p:nvSpPr>
          <p:cNvPr id="6" name="object 6"/>
          <p:cNvSpPr txBox="1"/>
          <p:nvPr/>
        </p:nvSpPr>
        <p:spPr>
          <a:xfrm>
            <a:off x="1539062" y="-11729"/>
            <a:ext cx="329565" cy="116839"/>
          </a:xfrm>
          <a:prstGeom prst="rect">
            <a:avLst/>
          </a:prstGeom>
        </p:spPr>
        <p:txBody>
          <a:bodyPr vert="horz" wrap="square" lIns="0" tIns="12065" rIns="0" bIns="0" rtlCol="0">
            <a:spAutoFit/>
          </a:bodyPr>
          <a:lstStyle/>
          <a:p>
            <a:pPr marL="12700">
              <a:lnSpc>
                <a:spcPct val="100000"/>
              </a:lnSpc>
              <a:spcBef>
                <a:spcPts val="95"/>
              </a:spcBef>
            </a:pPr>
            <a:r>
              <a:rPr sz="600" spc="-20" dirty="0">
                <a:solidFill>
                  <a:srgbClr val="7F7F7F"/>
                </a:solidFill>
                <a:latin typeface="Noto Sans CJK HK"/>
                <a:cs typeface="Noto Sans CJK HK"/>
                <a:hlinkClick r:id="rId6" action="ppaction://hlinksldjump"/>
              </a:rPr>
              <a:t>实验方案</a:t>
            </a:r>
            <a:endParaRPr sz="600">
              <a:latin typeface="Noto Sans CJK HK"/>
              <a:cs typeface="Noto Sans CJK HK"/>
            </a:endParaRPr>
          </a:p>
        </p:txBody>
      </p:sp>
      <p:grpSp>
        <p:nvGrpSpPr>
          <p:cNvPr id="7" name="object 7"/>
          <p:cNvGrpSpPr/>
          <p:nvPr/>
        </p:nvGrpSpPr>
        <p:grpSpPr>
          <a:xfrm>
            <a:off x="2283752" y="103139"/>
            <a:ext cx="41275" cy="88265"/>
            <a:chOff x="2283752" y="103139"/>
            <a:chExt cx="41275" cy="88265"/>
          </a:xfrm>
        </p:grpSpPr>
        <p:sp>
          <p:nvSpPr>
            <p:cNvPr id="8" name="object 8"/>
            <p:cNvSpPr/>
            <p:nvPr/>
          </p:nvSpPr>
          <p:spPr>
            <a:xfrm>
              <a:off x="2286292" y="105679"/>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7F7F"/>
              </a:solidFill>
            </a:ln>
          </p:spPr>
          <p:txBody>
            <a:bodyPr wrap="square" lIns="0" tIns="0" rIns="0" bIns="0" rtlCol="0"/>
            <a:lstStyle/>
            <a:p>
              <a:endParaRPr/>
            </a:p>
          </p:txBody>
        </p:sp>
        <p:sp>
          <p:nvSpPr>
            <p:cNvPr id="9" name="object 9"/>
            <p:cNvSpPr/>
            <p:nvPr/>
          </p:nvSpPr>
          <p:spPr>
            <a:xfrm>
              <a:off x="2286292" y="152478"/>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7F7F"/>
              </a:solidFill>
            </a:ln>
          </p:spPr>
          <p:txBody>
            <a:bodyPr wrap="square" lIns="0" tIns="0" rIns="0" bIns="0" rtlCol="0"/>
            <a:lstStyle/>
            <a:p>
              <a:endParaRPr/>
            </a:p>
          </p:txBody>
        </p:sp>
      </p:grpSp>
      <p:sp>
        <p:nvSpPr>
          <p:cNvPr id="10" name="object 10"/>
          <p:cNvSpPr txBox="1"/>
          <p:nvPr/>
        </p:nvSpPr>
        <p:spPr>
          <a:xfrm>
            <a:off x="2260930" y="-11729"/>
            <a:ext cx="329565" cy="116839"/>
          </a:xfrm>
          <a:prstGeom prst="rect">
            <a:avLst/>
          </a:prstGeom>
        </p:spPr>
        <p:txBody>
          <a:bodyPr vert="horz" wrap="square" lIns="0" tIns="12065" rIns="0" bIns="0" rtlCol="0">
            <a:spAutoFit/>
          </a:bodyPr>
          <a:lstStyle/>
          <a:p>
            <a:pPr marL="12700">
              <a:lnSpc>
                <a:spcPct val="100000"/>
              </a:lnSpc>
              <a:spcBef>
                <a:spcPts val="95"/>
              </a:spcBef>
            </a:pPr>
            <a:r>
              <a:rPr sz="600" spc="-20" dirty="0">
                <a:solidFill>
                  <a:srgbClr val="7F7F7F"/>
                </a:solidFill>
                <a:latin typeface="Noto Sans CJK HK"/>
                <a:cs typeface="Noto Sans CJK HK"/>
                <a:hlinkClick r:id="rId7" action="ppaction://hlinksldjump"/>
              </a:rPr>
              <a:t>总结展望</a:t>
            </a:r>
            <a:endParaRPr sz="600">
              <a:latin typeface="Noto Sans CJK HK"/>
              <a:cs typeface="Noto Sans CJK HK"/>
            </a:endParaRPr>
          </a:p>
        </p:txBody>
      </p:sp>
      <p:grpSp>
        <p:nvGrpSpPr>
          <p:cNvPr id="11" name="object 11"/>
          <p:cNvGrpSpPr/>
          <p:nvPr/>
        </p:nvGrpSpPr>
        <p:grpSpPr>
          <a:xfrm>
            <a:off x="3005620" y="103139"/>
            <a:ext cx="243204" cy="41275"/>
            <a:chOff x="3005620" y="103139"/>
            <a:chExt cx="243204" cy="41275"/>
          </a:xfrm>
        </p:grpSpPr>
        <p:sp>
          <p:nvSpPr>
            <p:cNvPr id="12" name="object 12"/>
            <p:cNvSpPr/>
            <p:nvPr/>
          </p:nvSpPr>
          <p:spPr>
            <a:xfrm>
              <a:off x="3008160" y="105679"/>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7F7F"/>
              </a:solidFill>
            </a:ln>
          </p:spPr>
          <p:txBody>
            <a:bodyPr wrap="square" lIns="0" tIns="0" rIns="0" bIns="0" rtlCol="0"/>
            <a:lstStyle/>
            <a:p>
              <a:endParaRPr/>
            </a:p>
          </p:txBody>
        </p:sp>
        <p:sp>
          <p:nvSpPr>
            <p:cNvPr id="13" name="object 13"/>
            <p:cNvSpPr/>
            <p:nvPr/>
          </p:nvSpPr>
          <p:spPr>
            <a:xfrm>
              <a:off x="3058566" y="105679"/>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7F7F"/>
              </a:solidFill>
            </a:ln>
          </p:spPr>
          <p:txBody>
            <a:bodyPr wrap="square" lIns="0" tIns="0" rIns="0" bIns="0" rtlCol="0"/>
            <a:lstStyle/>
            <a:p>
              <a:endParaRPr/>
            </a:p>
          </p:txBody>
        </p:sp>
        <p:sp>
          <p:nvSpPr>
            <p:cNvPr id="14" name="object 14"/>
            <p:cNvSpPr/>
            <p:nvPr/>
          </p:nvSpPr>
          <p:spPr>
            <a:xfrm>
              <a:off x="3108959" y="105679"/>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7F7F"/>
              </a:solidFill>
            </a:ln>
          </p:spPr>
          <p:txBody>
            <a:bodyPr wrap="square" lIns="0" tIns="0" rIns="0" bIns="0" rtlCol="0"/>
            <a:lstStyle/>
            <a:p>
              <a:endParaRPr/>
            </a:p>
          </p:txBody>
        </p:sp>
        <p:sp>
          <p:nvSpPr>
            <p:cNvPr id="15" name="object 15"/>
            <p:cNvSpPr/>
            <p:nvPr/>
          </p:nvSpPr>
          <p:spPr>
            <a:xfrm>
              <a:off x="3159366" y="105679"/>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7F7F"/>
              </a:solidFill>
            </a:ln>
          </p:spPr>
          <p:txBody>
            <a:bodyPr wrap="square" lIns="0" tIns="0" rIns="0" bIns="0" rtlCol="0"/>
            <a:lstStyle/>
            <a:p>
              <a:endParaRPr/>
            </a:p>
          </p:txBody>
        </p:sp>
        <p:sp>
          <p:nvSpPr>
            <p:cNvPr id="16" name="object 16"/>
            <p:cNvSpPr/>
            <p:nvPr/>
          </p:nvSpPr>
          <p:spPr>
            <a:xfrm>
              <a:off x="3209759" y="105679"/>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7F7F"/>
              </a:solidFill>
            </a:ln>
          </p:spPr>
          <p:txBody>
            <a:bodyPr wrap="square" lIns="0" tIns="0" rIns="0" bIns="0" rtlCol="0"/>
            <a:lstStyle/>
            <a:p>
              <a:endParaRPr/>
            </a:p>
          </p:txBody>
        </p:sp>
      </p:grpSp>
      <p:sp>
        <p:nvSpPr>
          <p:cNvPr id="17" name="object 17"/>
          <p:cNvSpPr txBox="1"/>
          <p:nvPr/>
        </p:nvSpPr>
        <p:spPr>
          <a:xfrm>
            <a:off x="2982810" y="-11729"/>
            <a:ext cx="177800" cy="116839"/>
          </a:xfrm>
          <a:prstGeom prst="rect">
            <a:avLst/>
          </a:prstGeom>
        </p:spPr>
        <p:txBody>
          <a:bodyPr vert="horz" wrap="square" lIns="0" tIns="12065" rIns="0" bIns="0" rtlCol="0">
            <a:spAutoFit/>
          </a:bodyPr>
          <a:lstStyle/>
          <a:p>
            <a:pPr marL="12700">
              <a:lnSpc>
                <a:spcPct val="100000"/>
              </a:lnSpc>
              <a:spcBef>
                <a:spcPts val="95"/>
              </a:spcBef>
            </a:pPr>
            <a:r>
              <a:rPr sz="600" spc="-30" dirty="0">
                <a:solidFill>
                  <a:srgbClr val="7F7F7F"/>
                </a:solidFill>
                <a:latin typeface="Noto Sans CJK HK"/>
                <a:cs typeface="Noto Sans CJK HK"/>
                <a:hlinkClick r:id="rId8" action="ppaction://hlinksldjump"/>
              </a:rPr>
              <a:t>附录</a:t>
            </a:r>
            <a:endParaRPr sz="600">
              <a:latin typeface="Noto Sans CJK HK"/>
              <a:cs typeface="Noto Sans CJK HK"/>
            </a:endParaRPr>
          </a:p>
        </p:txBody>
      </p:sp>
      <p:grpSp>
        <p:nvGrpSpPr>
          <p:cNvPr id="18" name="object 18"/>
          <p:cNvGrpSpPr/>
          <p:nvPr/>
        </p:nvGrpSpPr>
        <p:grpSpPr>
          <a:xfrm>
            <a:off x="0" y="50"/>
            <a:ext cx="4608195" cy="548640"/>
            <a:chOff x="0" y="50"/>
            <a:chExt cx="4608195" cy="548640"/>
          </a:xfrm>
        </p:grpSpPr>
        <p:pic>
          <p:nvPicPr>
            <p:cNvPr id="19" name="object 19"/>
            <p:cNvPicPr/>
            <p:nvPr/>
          </p:nvPicPr>
          <p:blipFill>
            <a:blip r:embed="rId9" cstate="print"/>
            <a:stretch>
              <a:fillRect/>
            </a:stretch>
          </p:blipFill>
          <p:spPr>
            <a:xfrm>
              <a:off x="3317760" y="50"/>
              <a:ext cx="921588" cy="297713"/>
            </a:xfrm>
            <a:prstGeom prst="rect">
              <a:avLst/>
            </a:prstGeom>
          </p:spPr>
        </p:pic>
        <p:pic>
          <p:nvPicPr>
            <p:cNvPr id="20" name="object 20"/>
            <p:cNvPicPr/>
            <p:nvPr/>
          </p:nvPicPr>
          <p:blipFill>
            <a:blip r:embed="rId10" cstate="print"/>
            <a:stretch>
              <a:fillRect/>
            </a:stretch>
          </p:blipFill>
          <p:spPr>
            <a:xfrm>
              <a:off x="4239348" y="50"/>
              <a:ext cx="368642" cy="297713"/>
            </a:xfrm>
            <a:prstGeom prst="rect">
              <a:avLst/>
            </a:prstGeom>
          </p:spPr>
        </p:pic>
        <p:pic>
          <p:nvPicPr>
            <p:cNvPr id="21" name="object 21"/>
            <p:cNvPicPr/>
            <p:nvPr/>
          </p:nvPicPr>
          <p:blipFill>
            <a:blip r:embed="rId11" cstate="print"/>
            <a:stretch>
              <a:fillRect/>
            </a:stretch>
          </p:blipFill>
          <p:spPr>
            <a:xfrm>
              <a:off x="0" y="297751"/>
              <a:ext cx="4604410" cy="250520"/>
            </a:xfrm>
            <a:prstGeom prst="rect">
              <a:avLst/>
            </a:prstGeom>
          </p:spPr>
        </p:pic>
      </p:grpSp>
      <p:sp>
        <p:nvSpPr>
          <p:cNvPr id="22" name="object 22"/>
          <p:cNvSpPr txBox="1"/>
          <p:nvPr/>
        </p:nvSpPr>
        <p:spPr>
          <a:xfrm>
            <a:off x="188379" y="285048"/>
            <a:ext cx="754380" cy="244475"/>
          </a:xfrm>
          <a:prstGeom prst="rect">
            <a:avLst/>
          </a:prstGeom>
        </p:spPr>
        <p:txBody>
          <a:bodyPr vert="horz" wrap="square" lIns="0" tIns="17145" rIns="0" bIns="0" rtlCol="0">
            <a:spAutoFit/>
          </a:bodyPr>
          <a:lstStyle/>
          <a:p>
            <a:pPr marL="12700">
              <a:lnSpc>
                <a:spcPct val="100000"/>
              </a:lnSpc>
              <a:spcBef>
                <a:spcPts val="135"/>
              </a:spcBef>
            </a:pPr>
            <a:r>
              <a:rPr sz="1400" spc="-15" dirty="0">
                <a:solidFill>
                  <a:srgbClr val="FFFFFF"/>
                </a:solidFill>
                <a:latin typeface="Noto Sans CJK HK"/>
                <a:cs typeface="Noto Sans CJK HK"/>
              </a:rPr>
              <a:t>装置作用</a:t>
            </a:r>
            <a:endParaRPr sz="1400">
              <a:latin typeface="Noto Sans CJK HK"/>
              <a:cs typeface="Noto Sans CJK HK"/>
            </a:endParaRPr>
          </a:p>
        </p:txBody>
      </p:sp>
      <p:sp>
        <p:nvSpPr>
          <p:cNvPr id="23" name="object 23"/>
          <p:cNvSpPr txBox="1"/>
          <p:nvPr/>
        </p:nvSpPr>
        <p:spPr>
          <a:xfrm>
            <a:off x="342912" y="914246"/>
            <a:ext cx="3917950" cy="1918335"/>
          </a:xfrm>
          <a:prstGeom prst="rect">
            <a:avLst/>
          </a:prstGeom>
        </p:spPr>
        <p:txBody>
          <a:bodyPr vert="horz" wrap="square" lIns="0" tIns="11430" rIns="0" bIns="0" rtlCol="0">
            <a:spAutoFit/>
          </a:bodyPr>
          <a:lstStyle/>
          <a:p>
            <a:pPr marL="16510">
              <a:lnSpc>
                <a:spcPct val="100000"/>
              </a:lnSpc>
              <a:spcBef>
                <a:spcPts val="90"/>
              </a:spcBef>
            </a:pPr>
            <a:r>
              <a:rPr sz="1100" spc="-20" dirty="0">
                <a:latin typeface="Noto Sans CJK HK"/>
                <a:cs typeface="Noto Sans CJK HK"/>
              </a:rPr>
              <a:t>·</a:t>
            </a:r>
            <a:r>
              <a:rPr sz="1100" b="1" spc="-25" dirty="0">
                <a:latin typeface="Noto Sans CJK HK"/>
                <a:cs typeface="Noto Sans CJK HK"/>
              </a:rPr>
              <a:t>激光器</a:t>
            </a:r>
            <a:r>
              <a:rPr sz="1100" spc="-25" dirty="0">
                <a:latin typeface="Noto Sans CJK HK"/>
                <a:cs typeface="Noto Sans CJK HK"/>
              </a:rPr>
              <a:t>：产生光信号；单色性好、方向准直、光源稳定。</a:t>
            </a:r>
            <a:endParaRPr sz="1100">
              <a:latin typeface="Noto Sans CJK HK"/>
              <a:cs typeface="Noto Sans CJK HK"/>
            </a:endParaRPr>
          </a:p>
          <a:p>
            <a:pPr marL="16510" marR="67310">
              <a:lnSpc>
                <a:spcPct val="103000"/>
              </a:lnSpc>
            </a:pPr>
            <a:r>
              <a:rPr sz="1100" spc="-20" dirty="0">
                <a:latin typeface="Noto Sans CJK HK"/>
                <a:cs typeface="Noto Sans CJK HK"/>
              </a:rPr>
              <a:t>·</a:t>
            </a:r>
            <a:r>
              <a:rPr sz="1100" b="1" spc="-20" dirty="0">
                <a:latin typeface="Noto Sans CJK HK"/>
                <a:cs typeface="Noto Sans CJK HK"/>
              </a:rPr>
              <a:t>斩波器</a:t>
            </a:r>
            <a:r>
              <a:rPr sz="1100" spc="-20" dirty="0">
                <a:latin typeface="Noto Sans CJK HK"/>
                <a:cs typeface="Noto Sans CJK HK"/>
              </a:rPr>
              <a:t>：将连续的光信号调制成间歇性的光信号 </a:t>
            </a:r>
            <a:r>
              <a:rPr sz="1100" dirty="0">
                <a:latin typeface="Arial" panose="020B0604020202020204"/>
                <a:cs typeface="Arial" panose="020B0604020202020204"/>
              </a:rPr>
              <a:t>(</a:t>
            </a:r>
            <a:r>
              <a:rPr sz="1100" spc="-30" dirty="0">
                <a:latin typeface="Noto Sans CJK HK"/>
                <a:cs typeface="Noto Sans CJK HK"/>
              </a:rPr>
              <a:t>即将光信号</a:t>
            </a:r>
            <a:r>
              <a:rPr sz="1100" spc="-20" dirty="0">
                <a:latin typeface="Noto Sans CJK HK"/>
                <a:cs typeface="Noto Sans CJK HK"/>
              </a:rPr>
              <a:t>调制到一个特定的频率</a:t>
            </a:r>
            <a:r>
              <a:rPr sz="1100" dirty="0">
                <a:latin typeface="Arial" panose="020B0604020202020204"/>
                <a:cs typeface="Arial" panose="020B0604020202020204"/>
              </a:rPr>
              <a:t>)</a:t>
            </a:r>
            <a:r>
              <a:rPr sz="1100" spc="-50" dirty="0">
                <a:latin typeface="Noto Sans CJK HK"/>
                <a:cs typeface="Noto Sans CJK HK"/>
              </a:rPr>
              <a:t>。</a:t>
            </a:r>
            <a:endParaRPr sz="1100">
              <a:latin typeface="Noto Sans CJK HK"/>
              <a:cs typeface="Noto Sans CJK HK"/>
            </a:endParaRPr>
          </a:p>
          <a:p>
            <a:pPr marL="16510">
              <a:lnSpc>
                <a:spcPct val="100000"/>
              </a:lnSpc>
              <a:spcBef>
                <a:spcPts val="35"/>
              </a:spcBef>
            </a:pPr>
            <a:r>
              <a:rPr sz="1100" spc="-20" dirty="0">
                <a:latin typeface="Noto Sans CJK HK"/>
                <a:cs typeface="Noto Sans CJK HK"/>
              </a:rPr>
              <a:t>·</a:t>
            </a:r>
            <a:r>
              <a:rPr sz="1100" b="1" spc="-25" dirty="0">
                <a:latin typeface="Noto Sans CJK HK"/>
                <a:cs typeface="Noto Sans CJK HK"/>
              </a:rPr>
              <a:t>起偏器与检偏器</a:t>
            </a:r>
            <a:r>
              <a:rPr sz="1100" spc="-25" dirty="0">
                <a:latin typeface="Noto Sans CJK HK"/>
                <a:cs typeface="Noto Sans CJK HK"/>
              </a:rPr>
              <a:t>：得到特定偏振方向的光信号。</a:t>
            </a:r>
            <a:endParaRPr sz="1100">
              <a:latin typeface="Noto Sans CJK HK"/>
              <a:cs typeface="Noto Sans CJK HK"/>
            </a:endParaRPr>
          </a:p>
          <a:p>
            <a:pPr marL="16510" marR="20955">
              <a:lnSpc>
                <a:spcPct val="103000"/>
              </a:lnSpc>
            </a:pPr>
            <a:r>
              <a:rPr sz="1100" spc="-20" dirty="0">
                <a:latin typeface="Noto Sans CJK HK"/>
                <a:cs typeface="Noto Sans CJK HK"/>
              </a:rPr>
              <a:t>·</a:t>
            </a:r>
            <a:r>
              <a:rPr sz="1100" b="1" spc="-20" dirty="0">
                <a:latin typeface="Noto Sans CJK HK"/>
                <a:cs typeface="Noto Sans CJK HK"/>
              </a:rPr>
              <a:t>光功率计</a:t>
            </a:r>
            <a:r>
              <a:rPr sz="1100" spc="-20" dirty="0">
                <a:latin typeface="Noto Sans CJK HK"/>
                <a:cs typeface="Noto Sans CJK HK"/>
              </a:rPr>
              <a:t>：检测经过样品后的光信号 </a:t>
            </a:r>
            <a:r>
              <a:rPr sz="1100" dirty="0">
                <a:latin typeface="Arial" panose="020B0604020202020204"/>
                <a:cs typeface="Arial" panose="020B0604020202020204"/>
              </a:rPr>
              <a:t>(</a:t>
            </a:r>
            <a:r>
              <a:rPr sz="1100" spc="-25" dirty="0">
                <a:latin typeface="Noto Sans CJK HK"/>
                <a:cs typeface="Noto Sans CJK HK"/>
              </a:rPr>
              <a:t>如光电倍增管或光电二</a:t>
            </a:r>
            <a:r>
              <a:rPr sz="1100" spc="-20" dirty="0">
                <a:latin typeface="Noto Sans CJK HK"/>
                <a:cs typeface="Noto Sans CJK HK"/>
              </a:rPr>
              <a:t>极管</a:t>
            </a:r>
            <a:r>
              <a:rPr sz="1100" spc="-10" dirty="0">
                <a:latin typeface="Arial" panose="020B0604020202020204"/>
                <a:cs typeface="Arial" panose="020B0604020202020204"/>
              </a:rPr>
              <a:t>)</a:t>
            </a:r>
            <a:r>
              <a:rPr sz="1100" spc="-25" dirty="0">
                <a:latin typeface="Noto Sans CJK HK"/>
                <a:cs typeface="Noto Sans CJK HK"/>
              </a:rPr>
              <a:t>。也作参考信号生成器：产生与斩波器频率同步的参考信</a:t>
            </a:r>
            <a:r>
              <a:rPr sz="1100" spc="-20" dirty="0">
                <a:latin typeface="Noto Sans CJK HK"/>
                <a:cs typeface="Noto Sans CJK HK"/>
              </a:rPr>
              <a:t>号，供锁相放大器使用 </a:t>
            </a:r>
            <a:r>
              <a:rPr sz="1100" dirty="0">
                <a:latin typeface="Arial" panose="020B0604020202020204"/>
                <a:cs typeface="Arial" panose="020B0604020202020204"/>
              </a:rPr>
              <a:t>(</a:t>
            </a:r>
            <a:r>
              <a:rPr sz="1100" spc="-20" dirty="0">
                <a:latin typeface="Noto Sans CJK HK"/>
                <a:cs typeface="Noto Sans CJK HK"/>
              </a:rPr>
              <a:t>斩波器同频输出信号</a:t>
            </a:r>
            <a:r>
              <a:rPr sz="1100" dirty="0">
                <a:latin typeface="Arial" panose="020B0604020202020204"/>
                <a:cs typeface="Arial" panose="020B0604020202020204"/>
              </a:rPr>
              <a:t>)</a:t>
            </a:r>
            <a:r>
              <a:rPr sz="1100" spc="-25" dirty="0">
                <a:latin typeface="Noto Sans CJK HK"/>
                <a:cs typeface="Noto Sans CJK HK"/>
              </a:rPr>
              <a:t>。同时可以将将光信号转换为电信号。转换具体机制见光电转换系数一节。</a:t>
            </a:r>
            <a:endParaRPr sz="1100">
              <a:latin typeface="Noto Sans CJK HK"/>
              <a:cs typeface="Noto Sans CJK HK"/>
            </a:endParaRPr>
          </a:p>
          <a:p>
            <a:pPr marL="16510" marR="5080" indent="-4445">
              <a:lnSpc>
                <a:spcPct val="103000"/>
              </a:lnSpc>
            </a:pPr>
            <a:r>
              <a:rPr sz="1100" spc="-55" dirty="0">
                <a:latin typeface="Noto Sans CJK HK"/>
                <a:cs typeface="Noto Sans CJK HK"/>
              </a:rPr>
              <a:t>·</a:t>
            </a:r>
            <a:r>
              <a:rPr sz="1100" b="1" spc="-35" dirty="0">
                <a:latin typeface="Noto Sans CJK HK"/>
                <a:cs typeface="Noto Sans CJK HK"/>
              </a:rPr>
              <a:t>锁相放大器</a:t>
            </a:r>
            <a:r>
              <a:rPr sz="1100" spc="-35" dirty="0">
                <a:latin typeface="Noto Sans CJK HK"/>
                <a:cs typeface="Noto Sans CJK HK"/>
              </a:rPr>
              <a:t>：将探测到的光信号与参考信号 </a:t>
            </a:r>
            <a:r>
              <a:rPr sz="1100" dirty="0">
                <a:latin typeface="Arial" panose="020B0604020202020204"/>
                <a:cs typeface="Arial" panose="020B0604020202020204"/>
              </a:rPr>
              <a:t>(</a:t>
            </a:r>
            <a:r>
              <a:rPr sz="1100" spc="-25" dirty="0">
                <a:latin typeface="Noto Sans CJK HK"/>
                <a:cs typeface="Noto Sans CJK HK"/>
              </a:rPr>
              <a:t>斩波器频率</a:t>
            </a:r>
            <a:r>
              <a:rPr sz="1100" dirty="0">
                <a:latin typeface="Arial" panose="020B0604020202020204"/>
                <a:cs typeface="Arial" panose="020B0604020202020204"/>
              </a:rPr>
              <a:t>) </a:t>
            </a:r>
            <a:r>
              <a:rPr sz="1100" spc="-35" dirty="0">
                <a:latin typeface="Noto Sans CJK HK"/>
                <a:cs typeface="Noto Sans CJK HK"/>
              </a:rPr>
              <a:t>进行</a:t>
            </a:r>
            <a:r>
              <a:rPr sz="1100" spc="-25" dirty="0">
                <a:latin typeface="Noto Sans CJK HK"/>
                <a:cs typeface="Noto Sans CJK HK"/>
              </a:rPr>
              <a:t>相位比较和放大。</a:t>
            </a:r>
            <a:endParaRPr sz="1100">
              <a:latin typeface="Noto Sans CJK HK"/>
              <a:cs typeface="Noto Sans CJK HK"/>
            </a:endParaRPr>
          </a:p>
          <a:p>
            <a:pPr marL="16510">
              <a:lnSpc>
                <a:spcPct val="100000"/>
              </a:lnSpc>
              <a:spcBef>
                <a:spcPts val="35"/>
              </a:spcBef>
            </a:pPr>
            <a:r>
              <a:rPr sz="1100" spc="-20" dirty="0">
                <a:latin typeface="Noto Sans CJK HK"/>
                <a:cs typeface="Noto Sans CJK HK"/>
              </a:rPr>
              <a:t>·</a:t>
            </a:r>
            <a:r>
              <a:rPr sz="1100" b="1" spc="-25" dirty="0">
                <a:latin typeface="Noto Sans CJK HK"/>
                <a:cs typeface="Noto Sans CJK HK"/>
              </a:rPr>
              <a:t>两种衰减片</a:t>
            </a:r>
            <a:r>
              <a:rPr sz="1100" spc="-25" dirty="0">
                <a:latin typeface="Noto Sans CJK HK"/>
                <a:cs typeface="Noto Sans CJK HK"/>
              </a:rPr>
              <a:t>：提供弱光环境</a:t>
            </a:r>
            <a:endParaRPr sz="1100">
              <a:latin typeface="Noto Sans CJK HK"/>
              <a:cs typeface="Noto Sans CJK HK"/>
            </a:endParaRPr>
          </a:p>
        </p:txBody>
      </p:sp>
      <p:grpSp>
        <p:nvGrpSpPr>
          <p:cNvPr id="24" name="object 24"/>
          <p:cNvGrpSpPr/>
          <p:nvPr/>
        </p:nvGrpSpPr>
        <p:grpSpPr>
          <a:xfrm>
            <a:off x="0" y="3328111"/>
            <a:ext cx="4608195" cy="128270"/>
            <a:chOff x="0" y="3328111"/>
            <a:chExt cx="4608195" cy="128270"/>
          </a:xfrm>
        </p:grpSpPr>
        <p:sp>
          <p:nvSpPr>
            <p:cNvPr id="25" name="object 25"/>
            <p:cNvSpPr/>
            <p:nvPr/>
          </p:nvSpPr>
          <p:spPr>
            <a:xfrm>
              <a:off x="0" y="3328111"/>
              <a:ext cx="2304415" cy="128270"/>
            </a:xfrm>
            <a:custGeom>
              <a:avLst/>
              <a:gdLst/>
              <a:ahLst/>
              <a:cxnLst/>
              <a:rect l="l" t="t" r="r" b="b"/>
              <a:pathLst>
                <a:path w="2304415" h="128270">
                  <a:moveTo>
                    <a:pt x="2304008" y="0"/>
                  </a:moveTo>
                  <a:lnTo>
                    <a:pt x="1152004" y="0"/>
                  </a:lnTo>
                  <a:lnTo>
                    <a:pt x="0" y="0"/>
                  </a:lnTo>
                  <a:lnTo>
                    <a:pt x="0" y="127939"/>
                  </a:lnTo>
                  <a:lnTo>
                    <a:pt x="1152004" y="127939"/>
                  </a:lnTo>
                  <a:lnTo>
                    <a:pt x="2304008" y="127939"/>
                  </a:lnTo>
                  <a:lnTo>
                    <a:pt x="2304008" y="0"/>
                  </a:lnTo>
                  <a:close/>
                </a:path>
              </a:pathLst>
            </a:custGeom>
            <a:solidFill>
              <a:srgbClr val="000000"/>
            </a:solidFill>
          </p:spPr>
          <p:txBody>
            <a:bodyPr wrap="square" lIns="0" tIns="0" rIns="0" bIns="0" rtlCol="0"/>
            <a:lstStyle/>
            <a:p>
              <a:endParaRPr/>
            </a:p>
          </p:txBody>
        </p:sp>
        <p:sp>
          <p:nvSpPr>
            <p:cNvPr id="26" name="object 26"/>
            <p:cNvSpPr/>
            <p:nvPr/>
          </p:nvSpPr>
          <p:spPr>
            <a:xfrm>
              <a:off x="2303995" y="3328111"/>
              <a:ext cx="2304415" cy="128270"/>
            </a:xfrm>
            <a:custGeom>
              <a:avLst/>
              <a:gdLst/>
              <a:ahLst/>
              <a:cxnLst/>
              <a:rect l="l" t="t" r="r" b="b"/>
              <a:pathLst>
                <a:path w="2304415" h="128270">
                  <a:moveTo>
                    <a:pt x="2303996" y="0"/>
                  </a:moveTo>
                  <a:lnTo>
                    <a:pt x="1920024" y="0"/>
                  </a:lnTo>
                  <a:lnTo>
                    <a:pt x="0" y="0"/>
                  </a:lnTo>
                  <a:lnTo>
                    <a:pt x="0" y="127939"/>
                  </a:lnTo>
                  <a:lnTo>
                    <a:pt x="1920024" y="127939"/>
                  </a:lnTo>
                  <a:lnTo>
                    <a:pt x="2303996" y="127939"/>
                  </a:lnTo>
                  <a:lnTo>
                    <a:pt x="2303996" y="0"/>
                  </a:lnTo>
                  <a:close/>
                </a:path>
              </a:pathLst>
            </a:custGeom>
            <a:solidFill>
              <a:srgbClr val="005725"/>
            </a:solidFill>
          </p:spPr>
          <p:txBody>
            <a:bodyPr wrap="square" lIns="0" tIns="0" rIns="0" bIns="0" rtlCol="0"/>
            <a:lstStyle/>
            <a:p>
              <a:endParaRPr/>
            </a:p>
          </p:txBody>
        </p:sp>
      </p:grpSp>
      <p:sp>
        <p:nvSpPr>
          <p:cNvPr id="27" name="object 27"/>
          <p:cNvSpPr txBox="1">
            <a:spLocks noGrp="1"/>
          </p:cNvSpPr>
          <p:nvPr>
            <p:ph type="dt" sz="half" idx="6"/>
          </p:nvPr>
        </p:nvSpPr>
        <p:spPr>
          <a:prstGeom prst="rect">
            <a:avLst/>
          </a:prstGeom>
        </p:spPr>
        <p:txBody>
          <a:bodyPr vert="horz" wrap="square" lIns="0" tIns="10795" rIns="0" bIns="0" rtlCol="0">
            <a:spAutoFit/>
          </a:bodyPr>
          <a:lstStyle/>
          <a:p>
            <a:pPr marL="12700">
              <a:lnSpc>
                <a:spcPct val="100000"/>
              </a:lnSpc>
              <a:spcBef>
                <a:spcPts val="85"/>
              </a:spcBef>
            </a:pPr>
            <a:r>
              <a:rPr spc="25" dirty="0"/>
              <a:t>设计性实验  结题答辩</a:t>
            </a:r>
          </a:p>
        </p:txBody>
      </p:sp>
      <p:sp>
        <p:nvSpPr>
          <p:cNvPr id="28" name="object 28"/>
          <p:cNvSpPr txBox="1">
            <a:spLocks noGrp="1"/>
          </p:cNvSpPr>
          <p:nvPr>
            <p:ph type="ftr" sz="quarter" idx="5"/>
          </p:nvPr>
        </p:nvSpPr>
        <p:spPr>
          <a:prstGeom prst="rect">
            <a:avLst/>
          </a:prstGeom>
        </p:spPr>
        <p:txBody>
          <a:bodyPr vert="horz" wrap="square" lIns="0" tIns="5080" rIns="0" bIns="0" rtlCol="0">
            <a:spAutoFit/>
          </a:bodyPr>
          <a:lstStyle/>
          <a:p>
            <a:pPr marL="12700">
              <a:lnSpc>
                <a:spcPct val="100000"/>
              </a:lnSpc>
              <a:spcBef>
                <a:spcPts val="40"/>
              </a:spcBef>
            </a:pPr>
            <a:r>
              <a:rPr dirty="0"/>
              <a:t>2nd</a:t>
            </a:r>
            <a:r>
              <a:rPr spc="-35" dirty="0"/>
              <a:t> </a:t>
            </a:r>
            <a:r>
              <a:rPr dirty="0"/>
              <a:t>July</a:t>
            </a:r>
            <a:r>
              <a:rPr spc="-30" dirty="0"/>
              <a:t> </a:t>
            </a:r>
            <a:r>
              <a:rPr spc="-20" dirty="0"/>
              <a:t>2024</a:t>
            </a:r>
          </a:p>
        </p:txBody>
      </p:sp>
      <p:sp>
        <p:nvSpPr>
          <p:cNvPr id="29" name="object 29"/>
          <p:cNvSpPr txBox="1"/>
          <p:nvPr/>
        </p:nvSpPr>
        <p:spPr>
          <a:xfrm>
            <a:off x="2719908" y="3329735"/>
            <a:ext cx="1088390" cy="120650"/>
          </a:xfrm>
          <a:prstGeom prst="rect">
            <a:avLst/>
          </a:prstGeom>
        </p:spPr>
        <p:txBody>
          <a:bodyPr vert="horz" wrap="square" lIns="0" tIns="10795" rIns="0" bIns="0" rtlCol="0">
            <a:spAutoFit/>
          </a:bodyPr>
          <a:lstStyle/>
          <a:p>
            <a:pPr marL="12700">
              <a:lnSpc>
                <a:spcPct val="100000"/>
              </a:lnSpc>
              <a:spcBef>
                <a:spcPts val="85"/>
              </a:spcBef>
            </a:pPr>
            <a:r>
              <a:rPr sz="600" spc="-15" dirty="0">
                <a:solidFill>
                  <a:srgbClr val="FFFFFF"/>
                </a:solidFill>
                <a:latin typeface="Noto Sans CJK HK"/>
                <a:cs typeface="Noto Sans CJK HK"/>
                <a:hlinkClick r:id="rId12" action="ppaction://hlinksldjump"/>
              </a:rPr>
              <a:t>基于锁相放大器的弱光信号探测</a:t>
            </a:r>
            <a:endParaRPr sz="600">
              <a:latin typeface="Noto Sans CJK HK"/>
              <a:cs typeface="Noto Sans CJK HK"/>
            </a:endParaRPr>
          </a:p>
        </p:txBody>
      </p:sp>
      <p:sp>
        <p:nvSpPr>
          <p:cNvPr id="30" name="object 30"/>
          <p:cNvSpPr txBox="1">
            <a:spLocks noGrp="1"/>
          </p:cNvSpPr>
          <p:nvPr>
            <p:ph type="sldNum" sz="quarter" idx="7"/>
          </p:nvPr>
        </p:nvSpPr>
        <p:spPr>
          <a:xfrm>
            <a:off x="4259008" y="3335256"/>
            <a:ext cx="283210" cy="97155"/>
          </a:xfrm>
          <a:prstGeom prst="rect">
            <a:avLst/>
          </a:prstGeom>
        </p:spPr>
        <p:txBody>
          <a:bodyPr vert="horz" wrap="square" lIns="0" tIns="5080" rIns="0" bIns="0" rtlCol="0">
            <a:spAutoFit/>
          </a:bodyPr>
          <a:lstStyle/>
          <a:p>
            <a:pPr marL="80010">
              <a:lnSpc>
                <a:spcPct val="100000"/>
              </a:lnSpc>
              <a:spcBef>
                <a:spcPts val="40"/>
              </a:spcBef>
            </a:pPr>
            <a:r>
              <a:rPr lang="en-US" spc="-10" dirty="0"/>
              <a:t>6</a:t>
            </a:r>
            <a:r>
              <a:rPr spc="-10" dirty="0"/>
              <a:t> </a:t>
            </a:r>
            <a:r>
              <a:rPr dirty="0"/>
              <a:t>/</a:t>
            </a:r>
            <a:r>
              <a:rPr spc="-5" dirty="0"/>
              <a:t> </a:t>
            </a:r>
            <a:r>
              <a:rPr lang="en-US" spc="-5" dirty="0"/>
              <a:t>33</a:t>
            </a:r>
          </a:p>
        </p:txBody>
      </p:sp>
    </p:spTree>
  </p:cSld>
  <p:clrMapOvr>
    <a:masterClrMapping/>
  </p:clrMapOvr>
  <p:transition>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5300" y="-11729"/>
            <a:ext cx="329565" cy="116839"/>
          </a:xfrm>
          <a:prstGeom prst="rect">
            <a:avLst/>
          </a:prstGeom>
        </p:spPr>
        <p:txBody>
          <a:bodyPr vert="horz" wrap="square" lIns="0" tIns="12065" rIns="0" bIns="0" rtlCol="0">
            <a:spAutoFit/>
          </a:bodyPr>
          <a:lstStyle/>
          <a:p>
            <a:pPr marL="12700">
              <a:lnSpc>
                <a:spcPct val="100000"/>
              </a:lnSpc>
              <a:spcBef>
                <a:spcPts val="95"/>
              </a:spcBef>
            </a:pPr>
            <a:r>
              <a:rPr sz="600" spc="-20" dirty="0">
                <a:solidFill>
                  <a:srgbClr val="7F7F7F"/>
                </a:solidFill>
                <a:latin typeface="Noto Sans CJK HK"/>
                <a:cs typeface="Noto Sans CJK HK"/>
                <a:hlinkClick r:id="rId2" action="ppaction://hlinksldjump"/>
              </a:rPr>
              <a:t>实验背景</a:t>
            </a:r>
            <a:endParaRPr sz="600">
              <a:latin typeface="Noto Sans CJK HK"/>
              <a:cs typeface="Noto Sans CJK HK"/>
            </a:endParaRPr>
          </a:p>
        </p:txBody>
      </p:sp>
      <p:pic>
        <p:nvPicPr>
          <p:cNvPr id="3" name="object 3"/>
          <p:cNvPicPr/>
          <p:nvPr/>
        </p:nvPicPr>
        <p:blipFill>
          <a:blip r:embed="rId3" cstate="print"/>
          <a:stretch>
            <a:fillRect/>
          </a:stretch>
        </p:blipFill>
        <p:spPr>
          <a:xfrm>
            <a:off x="840000" y="103148"/>
            <a:ext cx="242662" cy="87862"/>
          </a:xfrm>
          <a:prstGeom prst="rect">
            <a:avLst/>
          </a:prstGeom>
        </p:spPr>
      </p:pic>
      <p:sp>
        <p:nvSpPr>
          <p:cNvPr id="4" name="object 4"/>
          <p:cNvSpPr txBox="1"/>
          <p:nvPr/>
        </p:nvSpPr>
        <p:spPr>
          <a:xfrm>
            <a:off x="817181" y="-11729"/>
            <a:ext cx="329565" cy="116839"/>
          </a:xfrm>
          <a:prstGeom prst="rect">
            <a:avLst/>
          </a:prstGeom>
        </p:spPr>
        <p:txBody>
          <a:bodyPr vert="horz" wrap="square" lIns="0" tIns="12065" rIns="0" bIns="0" rtlCol="0">
            <a:spAutoFit/>
          </a:bodyPr>
          <a:lstStyle/>
          <a:p>
            <a:pPr marL="12700">
              <a:lnSpc>
                <a:spcPct val="100000"/>
              </a:lnSpc>
              <a:spcBef>
                <a:spcPts val="95"/>
              </a:spcBef>
            </a:pPr>
            <a:r>
              <a:rPr sz="600" spc="-20" dirty="0">
                <a:solidFill>
                  <a:srgbClr val="FFFFFF"/>
                </a:solidFill>
                <a:latin typeface="Noto Sans CJK HK"/>
                <a:cs typeface="Noto Sans CJK HK"/>
                <a:hlinkClick r:id="rId4" action="ppaction://hlinksldjump"/>
              </a:rPr>
              <a:t>实验原理</a:t>
            </a:r>
            <a:endParaRPr sz="600">
              <a:latin typeface="Noto Sans CJK HK"/>
              <a:cs typeface="Noto Sans CJK HK"/>
            </a:endParaRPr>
          </a:p>
        </p:txBody>
      </p:sp>
      <p:pic>
        <p:nvPicPr>
          <p:cNvPr id="5" name="object 5"/>
          <p:cNvPicPr/>
          <p:nvPr/>
        </p:nvPicPr>
        <p:blipFill>
          <a:blip r:embed="rId5" cstate="print"/>
          <a:stretch>
            <a:fillRect/>
          </a:stretch>
        </p:blipFill>
        <p:spPr>
          <a:xfrm>
            <a:off x="1561880" y="103148"/>
            <a:ext cx="192256" cy="181474"/>
          </a:xfrm>
          <a:prstGeom prst="rect">
            <a:avLst/>
          </a:prstGeom>
        </p:spPr>
      </p:pic>
      <p:sp>
        <p:nvSpPr>
          <p:cNvPr id="6" name="object 6"/>
          <p:cNvSpPr txBox="1"/>
          <p:nvPr/>
        </p:nvSpPr>
        <p:spPr>
          <a:xfrm>
            <a:off x="1539062" y="-11729"/>
            <a:ext cx="329565" cy="116839"/>
          </a:xfrm>
          <a:prstGeom prst="rect">
            <a:avLst/>
          </a:prstGeom>
        </p:spPr>
        <p:txBody>
          <a:bodyPr vert="horz" wrap="square" lIns="0" tIns="12065" rIns="0" bIns="0" rtlCol="0">
            <a:spAutoFit/>
          </a:bodyPr>
          <a:lstStyle/>
          <a:p>
            <a:pPr marL="12700">
              <a:lnSpc>
                <a:spcPct val="100000"/>
              </a:lnSpc>
              <a:spcBef>
                <a:spcPts val="95"/>
              </a:spcBef>
            </a:pPr>
            <a:r>
              <a:rPr sz="600" spc="-20" dirty="0">
                <a:solidFill>
                  <a:srgbClr val="7F7F7F"/>
                </a:solidFill>
                <a:latin typeface="Noto Sans CJK HK"/>
                <a:cs typeface="Noto Sans CJK HK"/>
                <a:hlinkClick r:id="rId6" action="ppaction://hlinksldjump"/>
              </a:rPr>
              <a:t>实验方案</a:t>
            </a:r>
            <a:endParaRPr sz="600">
              <a:latin typeface="Noto Sans CJK HK"/>
              <a:cs typeface="Noto Sans CJK HK"/>
            </a:endParaRPr>
          </a:p>
        </p:txBody>
      </p:sp>
      <p:grpSp>
        <p:nvGrpSpPr>
          <p:cNvPr id="7" name="object 7"/>
          <p:cNvGrpSpPr/>
          <p:nvPr/>
        </p:nvGrpSpPr>
        <p:grpSpPr>
          <a:xfrm>
            <a:off x="2283752" y="103139"/>
            <a:ext cx="41275" cy="88265"/>
            <a:chOff x="2283752" y="103139"/>
            <a:chExt cx="41275" cy="88265"/>
          </a:xfrm>
        </p:grpSpPr>
        <p:sp>
          <p:nvSpPr>
            <p:cNvPr id="8" name="object 8"/>
            <p:cNvSpPr/>
            <p:nvPr/>
          </p:nvSpPr>
          <p:spPr>
            <a:xfrm>
              <a:off x="2286292" y="105679"/>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7F7F"/>
              </a:solidFill>
            </a:ln>
          </p:spPr>
          <p:txBody>
            <a:bodyPr wrap="square" lIns="0" tIns="0" rIns="0" bIns="0" rtlCol="0"/>
            <a:lstStyle/>
            <a:p>
              <a:endParaRPr/>
            </a:p>
          </p:txBody>
        </p:sp>
        <p:sp>
          <p:nvSpPr>
            <p:cNvPr id="9" name="object 9"/>
            <p:cNvSpPr/>
            <p:nvPr/>
          </p:nvSpPr>
          <p:spPr>
            <a:xfrm>
              <a:off x="2286292" y="152478"/>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7F7F"/>
              </a:solidFill>
            </a:ln>
          </p:spPr>
          <p:txBody>
            <a:bodyPr wrap="square" lIns="0" tIns="0" rIns="0" bIns="0" rtlCol="0"/>
            <a:lstStyle/>
            <a:p>
              <a:endParaRPr/>
            </a:p>
          </p:txBody>
        </p:sp>
      </p:grpSp>
      <p:sp>
        <p:nvSpPr>
          <p:cNvPr id="10" name="object 10"/>
          <p:cNvSpPr txBox="1"/>
          <p:nvPr/>
        </p:nvSpPr>
        <p:spPr>
          <a:xfrm>
            <a:off x="2260930" y="-11729"/>
            <a:ext cx="329565" cy="116839"/>
          </a:xfrm>
          <a:prstGeom prst="rect">
            <a:avLst/>
          </a:prstGeom>
        </p:spPr>
        <p:txBody>
          <a:bodyPr vert="horz" wrap="square" lIns="0" tIns="12065" rIns="0" bIns="0" rtlCol="0">
            <a:spAutoFit/>
          </a:bodyPr>
          <a:lstStyle/>
          <a:p>
            <a:pPr marL="12700">
              <a:lnSpc>
                <a:spcPct val="100000"/>
              </a:lnSpc>
              <a:spcBef>
                <a:spcPts val="95"/>
              </a:spcBef>
            </a:pPr>
            <a:r>
              <a:rPr sz="600" spc="-20" dirty="0">
                <a:solidFill>
                  <a:srgbClr val="7F7F7F"/>
                </a:solidFill>
                <a:latin typeface="Noto Sans CJK HK"/>
                <a:cs typeface="Noto Sans CJK HK"/>
                <a:hlinkClick r:id="rId7" action="ppaction://hlinksldjump"/>
              </a:rPr>
              <a:t>总结展望</a:t>
            </a:r>
            <a:endParaRPr sz="600">
              <a:latin typeface="Noto Sans CJK HK"/>
              <a:cs typeface="Noto Sans CJK HK"/>
            </a:endParaRPr>
          </a:p>
        </p:txBody>
      </p:sp>
      <p:grpSp>
        <p:nvGrpSpPr>
          <p:cNvPr id="11" name="object 11"/>
          <p:cNvGrpSpPr/>
          <p:nvPr/>
        </p:nvGrpSpPr>
        <p:grpSpPr>
          <a:xfrm>
            <a:off x="3005620" y="103139"/>
            <a:ext cx="243204" cy="41275"/>
            <a:chOff x="3005620" y="103139"/>
            <a:chExt cx="243204" cy="41275"/>
          </a:xfrm>
        </p:grpSpPr>
        <p:sp>
          <p:nvSpPr>
            <p:cNvPr id="12" name="object 12"/>
            <p:cNvSpPr/>
            <p:nvPr/>
          </p:nvSpPr>
          <p:spPr>
            <a:xfrm>
              <a:off x="3008160" y="105679"/>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7F7F"/>
              </a:solidFill>
            </a:ln>
          </p:spPr>
          <p:txBody>
            <a:bodyPr wrap="square" lIns="0" tIns="0" rIns="0" bIns="0" rtlCol="0"/>
            <a:lstStyle/>
            <a:p>
              <a:endParaRPr/>
            </a:p>
          </p:txBody>
        </p:sp>
        <p:sp>
          <p:nvSpPr>
            <p:cNvPr id="13" name="object 13"/>
            <p:cNvSpPr/>
            <p:nvPr/>
          </p:nvSpPr>
          <p:spPr>
            <a:xfrm>
              <a:off x="3058566" y="105679"/>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7F7F"/>
              </a:solidFill>
            </a:ln>
          </p:spPr>
          <p:txBody>
            <a:bodyPr wrap="square" lIns="0" tIns="0" rIns="0" bIns="0" rtlCol="0"/>
            <a:lstStyle/>
            <a:p>
              <a:endParaRPr/>
            </a:p>
          </p:txBody>
        </p:sp>
        <p:sp>
          <p:nvSpPr>
            <p:cNvPr id="14" name="object 14"/>
            <p:cNvSpPr/>
            <p:nvPr/>
          </p:nvSpPr>
          <p:spPr>
            <a:xfrm>
              <a:off x="3108959" y="105679"/>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7F7F"/>
              </a:solidFill>
            </a:ln>
          </p:spPr>
          <p:txBody>
            <a:bodyPr wrap="square" lIns="0" tIns="0" rIns="0" bIns="0" rtlCol="0"/>
            <a:lstStyle/>
            <a:p>
              <a:endParaRPr/>
            </a:p>
          </p:txBody>
        </p:sp>
        <p:sp>
          <p:nvSpPr>
            <p:cNvPr id="15" name="object 15"/>
            <p:cNvSpPr/>
            <p:nvPr/>
          </p:nvSpPr>
          <p:spPr>
            <a:xfrm>
              <a:off x="3159366" y="105679"/>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7F7F"/>
              </a:solidFill>
            </a:ln>
          </p:spPr>
          <p:txBody>
            <a:bodyPr wrap="square" lIns="0" tIns="0" rIns="0" bIns="0" rtlCol="0"/>
            <a:lstStyle/>
            <a:p>
              <a:endParaRPr/>
            </a:p>
          </p:txBody>
        </p:sp>
        <p:sp>
          <p:nvSpPr>
            <p:cNvPr id="16" name="object 16"/>
            <p:cNvSpPr/>
            <p:nvPr/>
          </p:nvSpPr>
          <p:spPr>
            <a:xfrm>
              <a:off x="3209759" y="105679"/>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7F7F"/>
              </a:solidFill>
            </a:ln>
          </p:spPr>
          <p:txBody>
            <a:bodyPr wrap="square" lIns="0" tIns="0" rIns="0" bIns="0" rtlCol="0"/>
            <a:lstStyle/>
            <a:p>
              <a:endParaRPr/>
            </a:p>
          </p:txBody>
        </p:sp>
      </p:grpSp>
      <p:sp>
        <p:nvSpPr>
          <p:cNvPr id="17" name="object 17"/>
          <p:cNvSpPr txBox="1"/>
          <p:nvPr/>
        </p:nvSpPr>
        <p:spPr>
          <a:xfrm>
            <a:off x="2982810" y="-11729"/>
            <a:ext cx="177800" cy="116839"/>
          </a:xfrm>
          <a:prstGeom prst="rect">
            <a:avLst/>
          </a:prstGeom>
        </p:spPr>
        <p:txBody>
          <a:bodyPr vert="horz" wrap="square" lIns="0" tIns="12065" rIns="0" bIns="0" rtlCol="0">
            <a:spAutoFit/>
          </a:bodyPr>
          <a:lstStyle/>
          <a:p>
            <a:pPr marL="12700">
              <a:lnSpc>
                <a:spcPct val="100000"/>
              </a:lnSpc>
              <a:spcBef>
                <a:spcPts val="95"/>
              </a:spcBef>
            </a:pPr>
            <a:r>
              <a:rPr sz="600" spc="-30" dirty="0">
                <a:solidFill>
                  <a:srgbClr val="7F7F7F"/>
                </a:solidFill>
                <a:latin typeface="Noto Sans CJK HK"/>
                <a:cs typeface="Noto Sans CJK HK"/>
                <a:hlinkClick r:id="rId8" action="ppaction://hlinksldjump"/>
              </a:rPr>
              <a:t>附录</a:t>
            </a:r>
            <a:endParaRPr sz="600">
              <a:latin typeface="Noto Sans CJK HK"/>
              <a:cs typeface="Noto Sans CJK HK"/>
            </a:endParaRPr>
          </a:p>
        </p:txBody>
      </p:sp>
      <p:grpSp>
        <p:nvGrpSpPr>
          <p:cNvPr id="18" name="object 18"/>
          <p:cNvGrpSpPr/>
          <p:nvPr/>
        </p:nvGrpSpPr>
        <p:grpSpPr>
          <a:xfrm>
            <a:off x="0" y="50"/>
            <a:ext cx="4608195" cy="548640"/>
            <a:chOff x="0" y="50"/>
            <a:chExt cx="4608195" cy="548640"/>
          </a:xfrm>
        </p:grpSpPr>
        <p:pic>
          <p:nvPicPr>
            <p:cNvPr id="19" name="object 19"/>
            <p:cNvPicPr/>
            <p:nvPr/>
          </p:nvPicPr>
          <p:blipFill>
            <a:blip r:embed="rId9" cstate="print"/>
            <a:stretch>
              <a:fillRect/>
            </a:stretch>
          </p:blipFill>
          <p:spPr>
            <a:xfrm>
              <a:off x="3317760" y="50"/>
              <a:ext cx="921588" cy="297713"/>
            </a:xfrm>
            <a:prstGeom prst="rect">
              <a:avLst/>
            </a:prstGeom>
          </p:spPr>
        </p:pic>
        <p:pic>
          <p:nvPicPr>
            <p:cNvPr id="20" name="object 20"/>
            <p:cNvPicPr/>
            <p:nvPr/>
          </p:nvPicPr>
          <p:blipFill>
            <a:blip r:embed="rId10" cstate="print"/>
            <a:stretch>
              <a:fillRect/>
            </a:stretch>
          </p:blipFill>
          <p:spPr>
            <a:xfrm>
              <a:off x="4239348" y="50"/>
              <a:ext cx="368642" cy="297713"/>
            </a:xfrm>
            <a:prstGeom prst="rect">
              <a:avLst/>
            </a:prstGeom>
          </p:spPr>
        </p:pic>
        <p:pic>
          <p:nvPicPr>
            <p:cNvPr id="21" name="object 21"/>
            <p:cNvPicPr/>
            <p:nvPr/>
          </p:nvPicPr>
          <p:blipFill>
            <a:blip r:embed="rId11" cstate="print"/>
            <a:stretch>
              <a:fillRect/>
            </a:stretch>
          </p:blipFill>
          <p:spPr>
            <a:xfrm>
              <a:off x="0" y="297751"/>
              <a:ext cx="4604410" cy="250520"/>
            </a:xfrm>
            <a:prstGeom prst="rect">
              <a:avLst/>
            </a:prstGeom>
          </p:spPr>
        </p:pic>
      </p:grpSp>
      <p:sp>
        <p:nvSpPr>
          <p:cNvPr id="22" name="object 22"/>
          <p:cNvSpPr txBox="1"/>
          <p:nvPr/>
        </p:nvSpPr>
        <p:spPr>
          <a:xfrm>
            <a:off x="188379" y="285048"/>
            <a:ext cx="936625" cy="244475"/>
          </a:xfrm>
          <a:prstGeom prst="rect">
            <a:avLst/>
          </a:prstGeom>
        </p:spPr>
        <p:txBody>
          <a:bodyPr vert="horz" wrap="square" lIns="0" tIns="17145" rIns="0" bIns="0" rtlCol="0">
            <a:spAutoFit/>
          </a:bodyPr>
          <a:lstStyle/>
          <a:p>
            <a:pPr marL="12700">
              <a:lnSpc>
                <a:spcPct val="100000"/>
              </a:lnSpc>
              <a:spcBef>
                <a:spcPts val="135"/>
              </a:spcBef>
            </a:pPr>
            <a:r>
              <a:rPr sz="1400" spc="-10" dirty="0">
                <a:solidFill>
                  <a:srgbClr val="FFFFFF"/>
                </a:solidFill>
                <a:latin typeface="Noto Sans CJK HK"/>
                <a:cs typeface="Noto Sans CJK HK"/>
              </a:rPr>
              <a:t>锁相放大器</a:t>
            </a:r>
            <a:endParaRPr sz="1400">
              <a:latin typeface="Noto Sans CJK HK"/>
              <a:cs typeface="Noto Sans CJK HK"/>
            </a:endParaRPr>
          </a:p>
        </p:txBody>
      </p:sp>
      <p:pic>
        <p:nvPicPr>
          <p:cNvPr id="23" name="object 23"/>
          <p:cNvPicPr/>
          <p:nvPr/>
        </p:nvPicPr>
        <p:blipFill>
          <a:blip r:embed="rId12" cstate="print"/>
          <a:stretch>
            <a:fillRect/>
          </a:stretch>
        </p:blipFill>
        <p:spPr>
          <a:xfrm>
            <a:off x="554405" y="824331"/>
            <a:ext cx="3499180" cy="1795233"/>
          </a:xfrm>
          <a:prstGeom prst="rect">
            <a:avLst/>
          </a:prstGeom>
        </p:spPr>
      </p:pic>
      <p:sp>
        <p:nvSpPr>
          <p:cNvPr id="24" name="object 24"/>
          <p:cNvSpPr txBox="1"/>
          <p:nvPr/>
        </p:nvSpPr>
        <p:spPr>
          <a:xfrm>
            <a:off x="1507490" y="2741295"/>
            <a:ext cx="1687830" cy="150495"/>
          </a:xfrm>
          <a:prstGeom prst="rect">
            <a:avLst/>
          </a:prstGeom>
        </p:spPr>
        <p:txBody>
          <a:bodyPr vert="horz" wrap="square" lIns="0" tIns="12065" rIns="0" bIns="0" rtlCol="0">
            <a:spAutoFit/>
          </a:bodyPr>
          <a:lstStyle/>
          <a:p>
            <a:pPr marL="12700" algn="ctr">
              <a:lnSpc>
                <a:spcPct val="100000"/>
              </a:lnSpc>
              <a:spcBef>
                <a:spcPts val="95"/>
              </a:spcBef>
            </a:pPr>
            <a:r>
              <a:rPr sz="900" spc="20" dirty="0">
                <a:solidFill>
                  <a:srgbClr val="005725"/>
                </a:solidFill>
                <a:latin typeface="Noto Sans CJK HK"/>
                <a:cs typeface="Noto Sans CJK HK"/>
              </a:rPr>
              <a:t>图</a:t>
            </a:r>
            <a:r>
              <a:rPr sz="900" dirty="0">
                <a:solidFill>
                  <a:srgbClr val="005725"/>
                </a:solidFill>
                <a:latin typeface="Arial" panose="020B0604020202020204"/>
                <a:cs typeface="Arial" panose="020B0604020202020204"/>
              </a:rPr>
              <a:t>2:</a:t>
            </a:r>
            <a:r>
              <a:rPr sz="900" spc="-10" dirty="0">
                <a:solidFill>
                  <a:srgbClr val="005725"/>
                </a:solidFill>
                <a:latin typeface="Arial" panose="020B0604020202020204"/>
                <a:cs typeface="Arial" panose="020B0604020202020204"/>
              </a:rPr>
              <a:t> </a:t>
            </a:r>
            <a:r>
              <a:rPr lang="en-US" altLang="en-US" sz="900" spc="-10" dirty="0">
                <a:solidFill>
                  <a:srgbClr val="005725"/>
                </a:solidFill>
                <a:latin typeface="Arial" panose="020B0604020202020204"/>
                <a:cs typeface="Arial" panose="020B0604020202020204"/>
              </a:rPr>
              <a:t> </a:t>
            </a:r>
            <a:r>
              <a:rPr sz="900" spc="-15" dirty="0">
                <a:latin typeface="Noto Sans CJK HK"/>
                <a:cs typeface="Noto Sans CJK HK"/>
              </a:rPr>
              <a:t>典型锁相放大器原理图</a:t>
            </a:r>
          </a:p>
        </p:txBody>
      </p:sp>
      <p:grpSp>
        <p:nvGrpSpPr>
          <p:cNvPr id="25" name="object 25"/>
          <p:cNvGrpSpPr/>
          <p:nvPr/>
        </p:nvGrpSpPr>
        <p:grpSpPr>
          <a:xfrm>
            <a:off x="0" y="3328111"/>
            <a:ext cx="4608195" cy="128270"/>
            <a:chOff x="0" y="3328111"/>
            <a:chExt cx="4608195" cy="128270"/>
          </a:xfrm>
        </p:grpSpPr>
        <p:sp>
          <p:nvSpPr>
            <p:cNvPr id="26" name="object 26"/>
            <p:cNvSpPr/>
            <p:nvPr/>
          </p:nvSpPr>
          <p:spPr>
            <a:xfrm>
              <a:off x="0" y="3328111"/>
              <a:ext cx="2304415" cy="128270"/>
            </a:xfrm>
            <a:custGeom>
              <a:avLst/>
              <a:gdLst/>
              <a:ahLst/>
              <a:cxnLst/>
              <a:rect l="l" t="t" r="r" b="b"/>
              <a:pathLst>
                <a:path w="2304415" h="128270">
                  <a:moveTo>
                    <a:pt x="2304008" y="0"/>
                  </a:moveTo>
                  <a:lnTo>
                    <a:pt x="1152004" y="0"/>
                  </a:lnTo>
                  <a:lnTo>
                    <a:pt x="0" y="0"/>
                  </a:lnTo>
                  <a:lnTo>
                    <a:pt x="0" y="127939"/>
                  </a:lnTo>
                  <a:lnTo>
                    <a:pt x="1152004" y="127939"/>
                  </a:lnTo>
                  <a:lnTo>
                    <a:pt x="2304008" y="127939"/>
                  </a:lnTo>
                  <a:lnTo>
                    <a:pt x="2304008" y="0"/>
                  </a:lnTo>
                  <a:close/>
                </a:path>
              </a:pathLst>
            </a:custGeom>
            <a:solidFill>
              <a:srgbClr val="000000"/>
            </a:solidFill>
          </p:spPr>
          <p:txBody>
            <a:bodyPr wrap="square" lIns="0" tIns="0" rIns="0" bIns="0" rtlCol="0"/>
            <a:lstStyle/>
            <a:p>
              <a:endParaRPr/>
            </a:p>
          </p:txBody>
        </p:sp>
        <p:sp>
          <p:nvSpPr>
            <p:cNvPr id="27" name="object 27"/>
            <p:cNvSpPr/>
            <p:nvPr/>
          </p:nvSpPr>
          <p:spPr>
            <a:xfrm>
              <a:off x="2303995" y="3328111"/>
              <a:ext cx="2304415" cy="128270"/>
            </a:xfrm>
            <a:custGeom>
              <a:avLst/>
              <a:gdLst/>
              <a:ahLst/>
              <a:cxnLst/>
              <a:rect l="l" t="t" r="r" b="b"/>
              <a:pathLst>
                <a:path w="2304415" h="128270">
                  <a:moveTo>
                    <a:pt x="2303996" y="0"/>
                  </a:moveTo>
                  <a:lnTo>
                    <a:pt x="1920024" y="0"/>
                  </a:lnTo>
                  <a:lnTo>
                    <a:pt x="0" y="0"/>
                  </a:lnTo>
                  <a:lnTo>
                    <a:pt x="0" y="127939"/>
                  </a:lnTo>
                  <a:lnTo>
                    <a:pt x="1920024" y="127939"/>
                  </a:lnTo>
                  <a:lnTo>
                    <a:pt x="2303996" y="127939"/>
                  </a:lnTo>
                  <a:lnTo>
                    <a:pt x="2303996" y="0"/>
                  </a:lnTo>
                  <a:close/>
                </a:path>
              </a:pathLst>
            </a:custGeom>
            <a:solidFill>
              <a:srgbClr val="005725"/>
            </a:solidFill>
          </p:spPr>
          <p:txBody>
            <a:bodyPr wrap="square" lIns="0" tIns="0" rIns="0" bIns="0" rtlCol="0"/>
            <a:lstStyle/>
            <a:p>
              <a:endParaRPr/>
            </a:p>
          </p:txBody>
        </p:sp>
      </p:grpSp>
      <p:sp>
        <p:nvSpPr>
          <p:cNvPr id="28" name="object 28"/>
          <p:cNvSpPr txBox="1">
            <a:spLocks noGrp="1"/>
          </p:cNvSpPr>
          <p:nvPr>
            <p:ph type="dt" sz="half" idx="6"/>
          </p:nvPr>
        </p:nvSpPr>
        <p:spPr>
          <a:prstGeom prst="rect">
            <a:avLst/>
          </a:prstGeom>
        </p:spPr>
        <p:txBody>
          <a:bodyPr vert="horz" wrap="square" lIns="0" tIns="10795" rIns="0" bIns="0" rtlCol="0">
            <a:spAutoFit/>
          </a:bodyPr>
          <a:lstStyle/>
          <a:p>
            <a:pPr marL="12700">
              <a:lnSpc>
                <a:spcPct val="100000"/>
              </a:lnSpc>
              <a:spcBef>
                <a:spcPts val="85"/>
              </a:spcBef>
            </a:pPr>
            <a:r>
              <a:rPr spc="25" dirty="0"/>
              <a:t>设计性实验  结题答辩</a:t>
            </a:r>
          </a:p>
        </p:txBody>
      </p:sp>
      <p:sp>
        <p:nvSpPr>
          <p:cNvPr id="29" name="object 29"/>
          <p:cNvSpPr txBox="1">
            <a:spLocks noGrp="1"/>
          </p:cNvSpPr>
          <p:nvPr>
            <p:ph type="ftr" sz="quarter" idx="5"/>
          </p:nvPr>
        </p:nvSpPr>
        <p:spPr>
          <a:prstGeom prst="rect">
            <a:avLst/>
          </a:prstGeom>
        </p:spPr>
        <p:txBody>
          <a:bodyPr vert="horz" wrap="square" lIns="0" tIns="5080" rIns="0" bIns="0" rtlCol="0">
            <a:spAutoFit/>
          </a:bodyPr>
          <a:lstStyle/>
          <a:p>
            <a:pPr marL="12700">
              <a:lnSpc>
                <a:spcPct val="100000"/>
              </a:lnSpc>
              <a:spcBef>
                <a:spcPts val="40"/>
              </a:spcBef>
            </a:pPr>
            <a:r>
              <a:rPr dirty="0"/>
              <a:t>2nd</a:t>
            </a:r>
            <a:r>
              <a:rPr spc="-35" dirty="0"/>
              <a:t> </a:t>
            </a:r>
            <a:r>
              <a:rPr dirty="0"/>
              <a:t>July</a:t>
            </a:r>
            <a:r>
              <a:rPr spc="-30" dirty="0"/>
              <a:t> </a:t>
            </a:r>
            <a:r>
              <a:rPr spc="-20" dirty="0"/>
              <a:t>2024</a:t>
            </a:r>
          </a:p>
        </p:txBody>
      </p:sp>
      <p:sp>
        <p:nvSpPr>
          <p:cNvPr id="30" name="object 30"/>
          <p:cNvSpPr txBox="1"/>
          <p:nvPr/>
        </p:nvSpPr>
        <p:spPr>
          <a:xfrm>
            <a:off x="2719908" y="3329735"/>
            <a:ext cx="1088390" cy="120650"/>
          </a:xfrm>
          <a:prstGeom prst="rect">
            <a:avLst/>
          </a:prstGeom>
        </p:spPr>
        <p:txBody>
          <a:bodyPr vert="horz" wrap="square" lIns="0" tIns="10795" rIns="0" bIns="0" rtlCol="0">
            <a:spAutoFit/>
          </a:bodyPr>
          <a:lstStyle/>
          <a:p>
            <a:pPr marL="12700">
              <a:lnSpc>
                <a:spcPct val="100000"/>
              </a:lnSpc>
              <a:spcBef>
                <a:spcPts val="85"/>
              </a:spcBef>
            </a:pPr>
            <a:r>
              <a:rPr sz="600" spc="-15" dirty="0">
                <a:solidFill>
                  <a:srgbClr val="FFFFFF"/>
                </a:solidFill>
                <a:latin typeface="Noto Sans CJK HK"/>
                <a:cs typeface="Noto Sans CJK HK"/>
                <a:hlinkClick r:id="rId13" action="ppaction://hlinksldjump"/>
              </a:rPr>
              <a:t>基于锁相放大器的弱光信号探测</a:t>
            </a:r>
            <a:endParaRPr sz="600">
              <a:latin typeface="Noto Sans CJK HK"/>
              <a:cs typeface="Noto Sans CJK HK"/>
            </a:endParaRPr>
          </a:p>
        </p:txBody>
      </p:sp>
      <p:sp>
        <p:nvSpPr>
          <p:cNvPr id="31" name="object 31"/>
          <p:cNvSpPr txBox="1">
            <a:spLocks noGrp="1"/>
          </p:cNvSpPr>
          <p:nvPr>
            <p:ph type="sldNum" sz="quarter" idx="7"/>
          </p:nvPr>
        </p:nvSpPr>
        <p:spPr>
          <a:xfrm>
            <a:off x="4259008" y="3335256"/>
            <a:ext cx="283210" cy="97155"/>
          </a:xfrm>
          <a:prstGeom prst="rect">
            <a:avLst/>
          </a:prstGeom>
        </p:spPr>
        <p:txBody>
          <a:bodyPr vert="horz" wrap="square" lIns="0" tIns="5080" rIns="0" bIns="0" rtlCol="0">
            <a:spAutoFit/>
          </a:bodyPr>
          <a:lstStyle/>
          <a:p>
            <a:pPr marL="80010">
              <a:lnSpc>
                <a:spcPct val="100000"/>
              </a:lnSpc>
              <a:spcBef>
                <a:spcPts val="40"/>
              </a:spcBef>
            </a:pPr>
            <a:r>
              <a:rPr lang="en-US" spc="-10" dirty="0"/>
              <a:t>7</a:t>
            </a:r>
            <a:r>
              <a:rPr spc="-10" dirty="0"/>
              <a:t> </a:t>
            </a:r>
            <a:r>
              <a:rPr dirty="0"/>
              <a:t>/</a:t>
            </a:r>
            <a:r>
              <a:rPr spc="-5" dirty="0"/>
              <a:t> </a:t>
            </a:r>
            <a:r>
              <a:rPr lang="en-US" spc="-5" dirty="0"/>
              <a:t>33</a:t>
            </a:r>
          </a:p>
        </p:txBody>
      </p:sp>
    </p:spTree>
  </p:cSld>
  <p:clrMapOvr>
    <a:masterClrMapping/>
  </p:clrMapOvr>
  <p:transition>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5300" y="-11729"/>
            <a:ext cx="329565" cy="116839"/>
          </a:xfrm>
          <a:prstGeom prst="rect">
            <a:avLst/>
          </a:prstGeom>
        </p:spPr>
        <p:txBody>
          <a:bodyPr vert="horz" wrap="square" lIns="0" tIns="12065" rIns="0" bIns="0" rtlCol="0">
            <a:spAutoFit/>
          </a:bodyPr>
          <a:lstStyle/>
          <a:p>
            <a:pPr marL="12700">
              <a:lnSpc>
                <a:spcPct val="100000"/>
              </a:lnSpc>
              <a:spcBef>
                <a:spcPts val="95"/>
              </a:spcBef>
            </a:pPr>
            <a:r>
              <a:rPr sz="600" spc="-20" dirty="0">
                <a:solidFill>
                  <a:srgbClr val="7F7F7F"/>
                </a:solidFill>
                <a:latin typeface="Noto Sans CJK HK"/>
                <a:cs typeface="Noto Sans CJK HK"/>
                <a:hlinkClick r:id="rId2" action="ppaction://hlinksldjump"/>
              </a:rPr>
              <a:t>实验背景</a:t>
            </a:r>
            <a:endParaRPr sz="600">
              <a:latin typeface="Noto Sans CJK HK"/>
              <a:cs typeface="Noto Sans CJK HK"/>
            </a:endParaRPr>
          </a:p>
        </p:txBody>
      </p:sp>
      <p:pic>
        <p:nvPicPr>
          <p:cNvPr id="3" name="object 3"/>
          <p:cNvPicPr/>
          <p:nvPr/>
        </p:nvPicPr>
        <p:blipFill>
          <a:blip r:embed="rId3" cstate="print"/>
          <a:stretch>
            <a:fillRect/>
          </a:stretch>
        </p:blipFill>
        <p:spPr>
          <a:xfrm>
            <a:off x="840000" y="103148"/>
            <a:ext cx="242662" cy="87862"/>
          </a:xfrm>
          <a:prstGeom prst="rect">
            <a:avLst/>
          </a:prstGeom>
        </p:spPr>
      </p:pic>
      <p:sp>
        <p:nvSpPr>
          <p:cNvPr id="4" name="object 4"/>
          <p:cNvSpPr txBox="1"/>
          <p:nvPr/>
        </p:nvSpPr>
        <p:spPr>
          <a:xfrm>
            <a:off x="817181" y="-11729"/>
            <a:ext cx="329565" cy="116839"/>
          </a:xfrm>
          <a:prstGeom prst="rect">
            <a:avLst/>
          </a:prstGeom>
        </p:spPr>
        <p:txBody>
          <a:bodyPr vert="horz" wrap="square" lIns="0" tIns="12065" rIns="0" bIns="0" rtlCol="0">
            <a:spAutoFit/>
          </a:bodyPr>
          <a:lstStyle/>
          <a:p>
            <a:pPr marL="12700">
              <a:lnSpc>
                <a:spcPct val="100000"/>
              </a:lnSpc>
              <a:spcBef>
                <a:spcPts val="95"/>
              </a:spcBef>
            </a:pPr>
            <a:r>
              <a:rPr sz="600" spc="-20" dirty="0">
                <a:solidFill>
                  <a:srgbClr val="FFFFFF"/>
                </a:solidFill>
                <a:latin typeface="Noto Sans CJK HK"/>
                <a:cs typeface="Noto Sans CJK HK"/>
                <a:hlinkClick r:id="rId4" action="ppaction://hlinksldjump"/>
              </a:rPr>
              <a:t>实验原理</a:t>
            </a:r>
            <a:endParaRPr sz="600">
              <a:latin typeface="Noto Sans CJK HK"/>
              <a:cs typeface="Noto Sans CJK HK"/>
            </a:endParaRPr>
          </a:p>
        </p:txBody>
      </p:sp>
      <p:pic>
        <p:nvPicPr>
          <p:cNvPr id="5" name="object 5"/>
          <p:cNvPicPr/>
          <p:nvPr/>
        </p:nvPicPr>
        <p:blipFill>
          <a:blip r:embed="rId5" cstate="print"/>
          <a:stretch>
            <a:fillRect/>
          </a:stretch>
        </p:blipFill>
        <p:spPr>
          <a:xfrm>
            <a:off x="1561880" y="103148"/>
            <a:ext cx="192256" cy="181474"/>
          </a:xfrm>
          <a:prstGeom prst="rect">
            <a:avLst/>
          </a:prstGeom>
        </p:spPr>
      </p:pic>
      <p:sp>
        <p:nvSpPr>
          <p:cNvPr id="6" name="object 6"/>
          <p:cNvSpPr txBox="1"/>
          <p:nvPr/>
        </p:nvSpPr>
        <p:spPr>
          <a:xfrm>
            <a:off x="1539062" y="-11729"/>
            <a:ext cx="329565" cy="116839"/>
          </a:xfrm>
          <a:prstGeom prst="rect">
            <a:avLst/>
          </a:prstGeom>
        </p:spPr>
        <p:txBody>
          <a:bodyPr vert="horz" wrap="square" lIns="0" tIns="12065" rIns="0" bIns="0" rtlCol="0">
            <a:spAutoFit/>
          </a:bodyPr>
          <a:lstStyle/>
          <a:p>
            <a:pPr marL="12700">
              <a:lnSpc>
                <a:spcPct val="100000"/>
              </a:lnSpc>
              <a:spcBef>
                <a:spcPts val="95"/>
              </a:spcBef>
            </a:pPr>
            <a:r>
              <a:rPr sz="600" spc="-20" dirty="0">
                <a:solidFill>
                  <a:srgbClr val="7F7F7F"/>
                </a:solidFill>
                <a:latin typeface="Noto Sans CJK HK"/>
                <a:cs typeface="Noto Sans CJK HK"/>
                <a:hlinkClick r:id="rId6" action="ppaction://hlinksldjump"/>
              </a:rPr>
              <a:t>实验方案</a:t>
            </a:r>
            <a:endParaRPr sz="600">
              <a:latin typeface="Noto Sans CJK HK"/>
              <a:cs typeface="Noto Sans CJK HK"/>
            </a:endParaRPr>
          </a:p>
        </p:txBody>
      </p:sp>
      <p:grpSp>
        <p:nvGrpSpPr>
          <p:cNvPr id="7" name="object 7"/>
          <p:cNvGrpSpPr/>
          <p:nvPr/>
        </p:nvGrpSpPr>
        <p:grpSpPr>
          <a:xfrm>
            <a:off x="2283752" y="103139"/>
            <a:ext cx="41275" cy="88265"/>
            <a:chOff x="2283752" y="103139"/>
            <a:chExt cx="41275" cy="88265"/>
          </a:xfrm>
        </p:grpSpPr>
        <p:sp>
          <p:nvSpPr>
            <p:cNvPr id="8" name="object 8"/>
            <p:cNvSpPr/>
            <p:nvPr/>
          </p:nvSpPr>
          <p:spPr>
            <a:xfrm>
              <a:off x="2286292" y="105679"/>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7F7F"/>
              </a:solidFill>
            </a:ln>
          </p:spPr>
          <p:txBody>
            <a:bodyPr wrap="square" lIns="0" tIns="0" rIns="0" bIns="0" rtlCol="0"/>
            <a:lstStyle/>
            <a:p>
              <a:endParaRPr/>
            </a:p>
          </p:txBody>
        </p:sp>
        <p:sp>
          <p:nvSpPr>
            <p:cNvPr id="9" name="object 9"/>
            <p:cNvSpPr/>
            <p:nvPr/>
          </p:nvSpPr>
          <p:spPr>
            <a:xfrm>
              <a:off x="2286292" y="152478"/>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7F7F"/>
              </a:solidFill>
            </a:ln>
          </p:spPr>
          <p:txBody>
            <a:bodyPr wrap="square" lIns="0" tIns="0" rIns="0" bIns="0" rtlCol="0"/>
            <a:lstStyle/>
            <a:p>
              <a:endParaRPr/>
            </a:p>
          </p:txBody>
        </p:sp>
      </p:grpSp>
      <p:sp>
        <p:nvSpPr>
          <p:cNvPr id="10" name="object 10"/>
          <p:cNvSpPr txBox="1"/>
          <p:nvPr/>
        </p:nvSpPr>
        <p:spPr>
          <a:xfrm>
            <a:off x="2260930" y="-11729"/>
            <a:ext cx="329565" cy="116839"/>
          </a:xfrm>
          <a:prstGeom prst="rect">
            <a:avLst/>
          </a:prstGeom>
        </p:spPr>
        <p:txBody>
          <a:bodyPr vert="horz" wrap="square" lIns="0" tIns="12065" rIns="0" bIns="0" rtlCol="0">
            <a:spAutoFit/>
          </a:bodyPr>
          <a:lstStyle/>
          <a:p>
            <a:pPr marL="12700">
              <a:lnSpc>
                <a:spcPct val="100000"/>
              </a:lnSpc>
              <a:spcBef>
                <a:spcPts val="95"/>
              </a:spcBef>
            </a:pPr>
            <a:r>
              <a:rPr sz="600" spc="-20" dirty="0">
                <a:solidFill>
                  <a:srgbClr val="7F7F7F"/>
                </a:solidFill>
                <a:latin typeface="Noto Sans CJK HK"/>
                <a:cs typeface="Noto Sans CJK HK"/>
                <a:hlinkClick r:id="rId7" action="ppaction://hlinksldjump"/>
              </a:rPr>
              <a:t>总结展望</a:t>
            </a:r>
            <a:endParaRPr sz="600">
              <a:latin typeface="Noto Sans CJK HK"/>
              <a:cs typeface="Noto Sans CJK HK"/>
            </a:endParaRPr>
          </a:p>
        </p:txBody>
      </p:sp>
      <p:grpSp>
        <p:nvGrpSpPr>
          <p:cNvPr id="11" name="object 11"/>
          <p:cNvGrpSpPr/>
          <p:nvPr/>
        </p:nvGrpSpPr>
        <p:grpSpPr>
          <a:xfrm>
            <a:off x="3005620" y="103139"/>
            <a:ext cx="243204" cy="41275"/>
            <a:chOff x="3005620" y="103139"/>
            <a:chExt cx="243204" cy="41275"/>
          </a:xfrm>
        </p:grpSpPr>
        <p:sp>
          <p:nvSpPr>
            <p:cNvPr id="12" name="object 12"/>
            <p:cNvSpPr/>
            <p:nvPr/>
          </p:nvSpPr>
          <p:spPr>
            <a:xfrm>
              <a:off x="3008160" y="105679"/>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7F7F"/>
              </a:solidFill>
            </a:ln>
          </p:spPr>
          <p:txBody>
            <a:bodyPr wrap="square" lIns="0" tIns="0" rIns="0" bIns="0" rtlCol="0"/>
            <a:lstStyle/>
            <a:p>
              <a:endParaRPr/>
            </a:p>
          </p:txBody>
        </p:sp>
        <p:sp>
          <p:nvSpPr>
            <p:cNvPr id="13" name="object 13"/>
            <p:cNvSpPr/>
            <p:nvPr/>
          </p:nvSpPr>
          <p:spPr>
            <a:xfrm>
              <a:off x="3058566" y="105679"/>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7F7F"/>
              </a:solidFill>
            </a:ln>
          </p:spPr>
          <p:txBody>
            <a:bodyPr wrap="square" lIns="0" tIns="0" rIns="0" bIns="0" rtlCol="0"/>
            <a:lstStyle/>
            <a:p>
              <a:endParaRPr/>
            </a:p>
          </p:txBody>
        </p:sp>
        <p:sp>
          <p:nvSpPr>
            <p:cNvPr id="14" name="object 14"/>
            <p:cNvSpPr/>
            <p:nvPr/>
          </p:nvSpPr>
          <p:spPr>
            <a:xfrm>
              <a:off x="3108959" y="105679"/>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7F7F"/>
              </a:solidFill>
            </a:ln>
          </p:spPr>
          <p:txBody>
            <a:bodyPr wrap="square" lIns="0" tIns="0" rIns="0" bIns="0" rtlCol="0"/>
            <a:lstStyle/>
            <a:p>
              <a:endParaRPr/>
            </a:p>
          </p:txBody>
        </p:sp>
        <p:sp>
          <p:nvSpPr>
            <p:cNvPr id="15" name="object 15"/>
            <p:cNvSpPr/>
            <p:nvPr/>
          </p:nvSpPr>
          <p:spPr>
            <a:xfrm>
              <a:off x="3159366" y="105679"/>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7F7F"/>
              </a:solidFill>
            </a:ln>
          </p:spPr>
          <p:txBody>
            <a:bodyPr wrap="square" lIns="0" tIns="0" rIns="0" bIns="0" rtlCol="0"/>
            <a:lstStyle/>
            <a:p>
              <a:endParaRPr/>
            </a:p>
          </p:txBody>
        </p:sp>
        <p:sp>
          <p:nvSpPr>
            <p:cNvPr id="16" name="object 16"/>
            <p:cNvSpPr/>
            <p:nvPr/>
          </p:nvSpPr>
          <p:spPr>
            <a:xfrm>
              <a:off x="3209759" y="105679"/>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7F7F"/>
              </a:solidFill>
            </a:ln>
          </p:spPr>
          <p:txBody>
            <a:bodyPr wrap="square" lIns="0" tIns="0" rIns="0" bIns="0" rtlCol="0"/>
            <a:lstStyle/>
            <a:p>
              <a:endParaRPr/>
            </a:p>
          </p:txBody>
        </p:sp>
      </p:grpSp>
      <p:sp>
        <p:nvSpPr>
          <p:cNvPr id="17" name="object 17"/>
          <p:cNvSpPr txBox="1"/>
          <p:nvPr/>
        </p:nvSpPr>
        <p:spPr>
          <a:xfrm>
            <a:off x="2982810" y="-11729"/>
            <a:ext cx="177800" cy="116839"/>
          </a:xfrm>
          <a:prstGeom prst="rect">
            <a:avLst/>
          </a:prstGeom>
        </p:spPr>
        <p:txBody>
          <a:bodyPr vert="horz" wrap="square" lIns="0" tIns="12065" rIns="0" bIns="0" rtlCol="0">
            <a:spAutoFit/>
          </a:bodyPr>
          <a:lstStyle/>
          <a:p>
            <a:pPr marL="12700">
              <a:lnSpc>
                <a:spcPct val="100000"/>
              </a:lnSpc>
              <a:spcBef>
                <a:spcPts val="95"/>
              </a:spcBef>
            </a:pPr>
            <a:r>
              <a:rPr sz="600" spc="-30" dirty="0">
                <a:solidFill>
                  <a:srgbClr val="7F7F7F"/>
                </a:solidFill>
                <a:latin typeface="Noto Sans CJK HK"/>
                <a:cs typeface="Noto Sans CJK HK"/>
                <a:hlinkClick r:id="rId8" action="ppaction://hlinksldjump"/>
              </a:rPr>
              <a:t>附录</a:t>
            </a:r>
            <a:endParaRPr sz="600">
              <a:latin typeface="Noto Sans CJK HK"/>
              <a:cs typeface="Noto Sans CJK HK"/>
            </a:endParaRPr>
          </a:p>
        </p:txBody>
      </p:sp>
      <p:grpSp>
        <p:nvGrpSpPr>
          <p:cNvPr id="18" name="object 18"/>
          <p:cNvGrpSpPr/>
          <p:nvPr/>
        </p:nvGrpSpPr>
        <p:grpSpPr>
          <a:xfrm>
            <a:off x="0" y="50"/>
            <a:ext cx="4608195" cy="548640"/>
            <a:chOff x="0" y="50"/>
            <a:chExt cx="4608195" cy="548640"/>
          </a:xfrm>
        </p:grpSpPr>
        <p:pic>
          <p:nvPicPr>
            <p:cNvPr id="19" name="object 19"/>
            <p:cNvPicPr/>
            <p:nvPr/>
          </p:nvPicPr>
          <p:blipFill>
            <a:blip r:embed="rId9" cstate="print"/>
            <a:stretch>
              <a:fillRect/>
            </a:stretch>
          </p:blipFill>
          <p:spPr>
            <a:xfrm>
              <a:off x="3317760" y="50"/>
              <a:ext cx="921588" cy="297713"/>
            </a:xfrm>
            <a:prstGeom prst="rect">
              <a:avLst/>
            </a:prstGeom>
          </p:spPr>
        </p:pic>
        <p:pic>
          <p:nvPicPr>
            <p:cNvPr id="20" name="object 20"/>
            <p:cNvPicPr/>
            <p:nvPr/>
          </p:nvPicPr>
          <p:blipFill>
            <a:blip r:embed="rId10" cstate="print"/>
            <a:stretch>
              <a:fillRect/>
            </a:stretch>
          </p:blipFill>
          <p:spPr>
            <a:xfrm>
              <a:off x="4239348" y="50"/>
              <a:ext cx="368642" cy="297713"/>
            </a:xfrm>
            <a:prstGeom prst="rect">
              <a:avLst/>
            </a:prstGeom>
          </p:spPr>
        </p:pic>
        <p:pic>
          <p:nvPicPr>
            <p:cNvPr id="21" name="object 21"/>
            <p:cNvPicPr/>
            <p:nvPr/>
          </p:nvPicPr>
          <p:blipFill>
            <a:blip r:embed="rId11" cstate="print"/>
            <a:stretch>
              <a:fillRect/>
            </a:stretch>
          </p:blipFill>
          <p:spPr>
            <a:xfrm>
              <a:off x="0" y="297751"/>
              <a:ext cx="4604410" cy="250520"/>
            </a:xfrm>
            <a:prstGeom prst="rect">
              <a:avLst/>
            </a:prstGeom>
          </p:spPr>
        </p:pic>
      </p:grpSp>
      <p:sp>
        <p:nvSpPr>
          <p:cNvPr id="22" name="object 22"/>
          <p:cNvSpPr txBox="1"/>
          <p:nvPr/>
        </p:nvSpPr>
        <p:spPr>
          <a:xfrm>
            <a:off x="162979" y="285048"/>
            <a:ext cx="4048125" cy="1716405"/>
          </a:xfrm>
          <a:prstGeom prst="rect">
            <a:avLst/>
          </a:prstGeom>
        </p:spPr>
        <p:txBody>
          <a:bodyPr vert="horz" wrap="square" lIns="0" tIns="17145" rIns="0" bIns="0" rtlCol="0">
            <a:spAutoFit/>
          </a:bodyPr>
          <a:lstStyle/>
          <a:p>
            <a:pPr marL="38100">
              <a:lnSpc>
                <a:spcPct val="100000"/>
              </a:lnSpc>
              <a:spcBef>
                <a:spcPts val="135"/>
              </a:spcBef>
            </a:pPr>
            <a:r>
              <a:rPr sz="1400" spc="-10" dirty="0">
                <a:solidFill>
                  <a:srgbClr val="FFFFFF"/>
                </a:solidFill>
                <a:latin typeface="Noto Sans CJK HK"/>
                <a:cs typeface="Noto Sans CJK HK"/>
              </a:rPr>
              <a:t>锁相放大器</a:t>
            </a:r>
            <a:endParaRPr sz="1400">
              <a:latin typeface="Noto Sans CJK HK"/>
              <a:cs typeface="Noto Sans CJK HK"/>
            </a:endParaRPr>
          </a:p>
          <a:p>
            <a:pPr marL="196850">
              <a:lnSpc>
                <a:spcPct val="100000"/>
              </a:lnSpc>
              <a:spcBef>
                <a:spcPts val="785"/>
              </a:spcBef>
              <a:tabLst>
                <a:tab pos="789305" algn="l"/>
              </a:tabLst>
            </a:pPr>
            <a:r>
              <a:rPr sz="1100" spc="-20" dirty="0">
                <a:latin typeface="Noto Sans CJK HK"/>
                <a:cs typeface="Noto Sans CJK HK"/>
              </a:rPr>
              <a:t>有信号</a:t>
            </a:r>
            <a:r>
              <a:rPr sz="1100" spc="-50" dirty="0">
                <a:latin typeface="Arial" panose="020B0604020202020204"/>
                <a:cs typeface="Arial" panose="020B0604020202020204"/>
              </a:rPr>
              <a:t>:</a:t>
            </a:r>
            <a:r>
              <a:rPr sz="1100" dirty="0">
                <a:latin typeface="Arial" panose="020B0604020202020204"/>
                <a:cs typeface="Arial" panose="020B0604020202020204"/>
              </a:rPr>
              <a:t>	</a:t>
            </a:r>
            <a:r>
              <a:rPr sz="1100" i="1" dirty="0">
                <a:latin typeface="Times New Roman" panose="02020603050405020304"/>
                <a:cs typeface="Times New Roman" panose="02020603050405020304"/>
              </a:rPr>
              <a:t>d</a:t>
            </a:r>
            <a:r>
              <a:rPr sz="1200" baseline="-14000" dirty="0">
                <a:latin typeface="Trebuchet MS" panose="020B0603020202020204"/>
                <a:cs typeface="Trebuchet MS" panose="020B0603020202020204"/>
              </a:rPr>
              <a:t>(</a:t>
            </a:r>
            <a:r>
              <a:rPr sz="1200" i="1" baseline="-14000" dirty="0">
                <a:latin typeface="Times New Roman" panose="02020603050405020304"/>
                <a:cs typeface="Times New Roman" panose="02020603050405020304"/>
              </a:rPr>
              <a:t>t</a:t>
            </a:r>
            <a:r>
              <a:rPr sz="1200" baseline="-14000" dirty="0">
                <a:latin typeface="Trebuchet MS" panose="020B0603020202020204"/>
                <a:cs typeface="Trebuchet MS" panose="020B0603020202020204"/>
              </a:rPr>
              <a:t>)</a:t>
            </a:r>
            <a:r>
              <a:rPr sz="1200" spc="367" baseline="-14000" dirty="0">
                <a:latin typeface="Trebuchet MS" panose="020B0603020202020204"/>
                <a:cs typeface="Trebuchet MS" panose="020B0603020202020204"/>
              </a:rPr>
              <a:t> </a:t>
            </a:r>
            <a:r>
              <a:rPr sz="1100" dirty="0">
                <a:latin typeface="Arial" panose="020B0604020202020204"/>
                <a:cs typeface="Arial" panose="020B0604020202020204"/>
              </a:rPr>
              <a:t>=</a:t>
            </a:r>
            <a:r>
              <a:rPr sz="1100" spc="55" dirty="0">
                <a:latin typeface="Arial" panose="020B0604020202020204"/>
                <a:cs typeface="Arial" panose="020B0604020202020204"/>
              </a:rPr>
              <a:t> </a:t>
            </a:r>
            <a:r>
              <a:rPr sz="1100" i="1" dirty="0">
                <a:latin typeface="Times New Roman" panose="02020603050405020304"/>
                <a:cs typeface="Times New Roman" panose="02020603050405020304"/>
              </a:rPr>
              <a:t>s</a:t>
            </a:r>
            <a:r>
              <a:rPr sz="1200" baseline="-14000" dirty="0">
                <a:latin typeface="Trebuchet MS" panose="020B0603020202020204"/>
                <a:cs typeface="Trebuchet MS" panose="020B0603020202020204"/>
              </a:rPr>
              <a:t>(</a:t>
            </a:r>
            <a:r>
              <a:rPr sz="1200" i="1" baseline="-14000" dirty="0">
                <a:latin typeface="Times New Roman" panose="02020603050405020304"/>
                <a:cs typeface="Times New Roman" panose="02020603050405020304"/>
              </a:rPr>
              <a:t>t</a:t>
            </a:r>
            <a:r>
              <a:rPr sz="1200" baseline="-14000" dirty="0">
                <a:latin typeface="Trebuchet MS" panose="020B0603020202020204"/>
                <a:cs typeface="Trebuchet MS" panose="020B0603020202020204"/>
              </a:rPr>
              <a:t>)</a:t>
            </a:r>
            <a:r>
              <a:rPr sz="1200" spc="284" baseline="-14000" dirty="0">
                <a:latin typeface="Trebuchet MS" panose="020B0603020202020204"/>
                <a:cs typeface="Trebuchet MS" panose="020B0603020202020204"/>
              </a:rPr>
              <a:t> </a:t>
            </a:r>
            <a:r>
              <a:rPr sz="1100" dirty="0">
                <a:latin typeface="Trebuchet MS" panose="020B0603020202020204"/>
                <a:cs typeface="Trebuchet MS" panose="020B0603020202020204"/>
              </a:rPr>
              <a:t>+</a:t>
            </a:r>
            <a:r>
              <a:rPr sz="1100" spc="-40" dirty="0">
                <a:latin typeface="Trebuchet MS" panose="020B0603020202020204"/>
                <a:cs typeface="Trebuchet MS" panose="020B0603020202020204"/>
              </a:rPr>
              <a:t> </a:t>
            </a:r>
            <a:r>
              <a:rPr sz="1100" i="1" dirty="0">
                <a:latin typeface="Times New Roman" panose="02020603050405020304"/>
                <a:cs typeface="Times New Roman" panose="02020603050405020304"/>
              </a:rPr>
              <a:t>n</a:t>
            </a:r>
            <a:r>
              <a:rPr sz="1200" baseline="-14000" dirty="0">
                <a:latin typeface="Trebuchet MS" panose="020B0603020202020204"/>
                <a:cs typeface="Trebuchet MS" panose="020B0603020202020204"/>
              </a:rPr>
              <a:t>(</a:t>
            </a:r>
            <a:r>
              <a:rPr sz="1200" i="1" baseline="-14000" dirty="0">
                <a:latin typeface="Times New Roman" panose="02020603050405020304"/>
                <a:cs typeface="Times New Roman" panose="02020603050405020304"/>
              </a:rPr>
              <a:t>t</a:t>
            </a:r>
            <a:r>
              <a:rPr sz="1200" baseline="-14000" dirty="0">
                <a:latin typeface="Trebuchet MS" panose="020B0603020202020204"/>
                <a:cs typeface="Trebuchet MS" panose="020B0603020202020204"/>
              </a:rPr>
              <a:t>)</a:t>
            </a:r>
            <a:r>
              <a:rPr sz="1200" spc="-157" baseline="-14000" dirty="0">
                <a:latin typeface="Trebuchet MS" panose="020B0603020202020204"/>
                <a:cs typeface="Trebuchet MS" panose="020B0603020202020204"/>
              </a:rPr>
              <a:t> </a:t>
            </a:r>
            <a:r>
              <a:rPr sz="1100" spc="-20" dirty="0">
                <a:latin typeface="Noto Sans CJK HK"/>
                <a:cs typeface="Noto Sans CJK HK"/>
              </a:rPr>
              <a:t>，若以一定频率对其调制</a:t>
            </a:r>
            <a:r>
              <a:rPr sz="1100" spc="-50" dirty="0">
                <a:latin typeface="Noto Sans CJK HK"/>
                <a:cs typeface="Noto Sans CJK HK"/>
              </a:rPr>
              <a:t>：</a:t>
            </a:r>
            <a:endParaRPr sz="1100">
              <a:latin typeface="Noto Sans CJK HK"/>
              <a:cs typeface="Noto Sans CJK HK"/>
            </a:endParaRPr>
          </a:p>
          <a:p>
            <a:pPr marL="226695" algn="ctr">
              <a:lnSpc>
                <a:spcPct val="100000"/>
              </a:lnSpc>
              <a:spcBef>
                <a:spcPts val="1390"/>
              </a:spcBef>
            </a:pPr>
            <a:r>
              <a:rPr sz="1100" i="1" dirty="0">
                <a:latin typeface="Times New Roman" panose="02020603050405020304"/>
                <a:cs typeface="Times New Roman" panose="02020603050405020304"/>
              </a:rPr>
              <a:t>u</a:t>
            </a:r>
            <a:r>
              <a:rPr sz="1200" i="1" baseline="-10000" dirty="0">
                <a:latin typeface="Times New Roman" panose="02020603050405020304"/>
                <a:cs typeface="Times New Roman" panose="02020603050405020304"/>
              </a:rPr>
              <a:t>in</a:t>
            </a:r>
            <a:r>
              <a:rPr sz="1200" i="1" baseline="-10000" dirty="0">
                <a:latin typeface="Georgia" panose="02040502050405020303"/>
                <a:cs typeface="Georgia" panose="02040502050405020303"/>
              </a:rPr>
              <a:t>,</a:t>
            </a:r>
            <a:r>
              <a:rPr sz="1200" i="1" baseline="-10000" dirty="0">
                <a:latin typeface="Times New Roman" panose="02020603050405020304"/>
                <a:cs typeface="Times New Roman" panose="02020603050405020304"/>
              </a:rPr>
              <a:t>x</a:t>
            </a:r>
            <a:r>
              <a:rPr sz="1200" i="1" spc="277" baseline="-10000" dirty="0">
                <a:latin typeface="Times New Roman" panose="02020603050405020304"/>
                <a:cs typeface="Times New Roman" panose="02020603050405020304"/>
              </a:rPr>
              <a:t> </a:t>
            </a:r>
            <a:r>
              <a:rPr sz="1100" dirty="0">
                <a:latin typeface="Arial" panose="020B0604020202020204"/>
                <a:cs typeface="Arial" panose="020B0604020202020204"/>
              </a:rPr>
              <a:t>=</a:t>
            </a:r>
            <a:r>
              <a:rPr sz="1100" spc="25" dirty="0">
                <a:latin typeface="Arial" panose="020B0604020202020204"/>
                <a:cs typeface="Arial" panose="020B0604020202020204"/>
              </a:rPr>
              <a:t> </a:t>
            </a:r>
            <a:r>
              <a:rPr sz="1100" i="1" dirty="0">
                <a:latin typeface="Times New Roman" panose="02020603050405020304"/>
                <a:cs typeface="Times New Roman" panose="02020603050405020304"/>
              </a:rPr>
              <a:t>d</a:t>
            </a:r>
            <a:r>
              <a:rPr sz="1100" i="1" spc="-10" dirty="0">
                <a:latin typeface="Times New Roman" panose="02020603050405020304"/>
                <a:cs typeface="Times New Roman" panose="02020603050405020304"/>
              </a:rPr>
              <a:t> </a:t>
            </a:r>
            <a:r>
              <a:rPr sz="1100" spc="114" dirty="0">
                <a:latin typeface="Trebuchet MS" panose="020B0603020202020204"/>
                <a:cs typeface="Trebuchet MS" panose="020B0603020202020204"/>
              </a:rPr>
              <a:t>×</a:t>
            </a:r>
            <a:r>
              <a:rPr sz="1100" spc="-60" dirty="0">
                <a:latin typeface="Trebuchet MS" panose="020B0603020202020204"/>
                <a:cs typeface="Trebuchet MS" panose="020B0603020202020204"/>
              </a:rPr>
              <a:t> </a:t>
            </a:r>
            <a:r>
              <a:rPr sz="1100" dirty="0">
                <a:latin typeface="LM Roman 10"/>
                <a:cs typeface="LM Roman 10"/>
              </a:rPr>
              <a:t>sin</a:t>
            </a:r>
            <a:r>
              <a:rPr sz="1100" dirty="0">
                <a:latin typeface="Trebuchet MS" panose="020B0603020202020204"/>
                <a:cs typeface="Trebuchet MS" panose="020B0603020202020204"/>
              </a:rPr>
              <a:t>(</a:t>
            </a:r>
            <a:r>
              <a:rPr sz="1100" i="1" dirty="0">
                <a:latin typeface="DejaVu Serif"/>
                <a:cs typeface="DejaVu Serif"/>
              </a:rPr>
              <a:t>𝜔</a:t>
            </a:r>
            <a:r>
              <a:rPr sz="1200" i="1" baseline="-10000" dirty="0">
                <a:latin typeface="Times New Roman" panose="02020603050405020304"/>
                <a:cs typeface="Times New Roman" panose="02020603050405020304"/>
              </a:rPr>
              <a:t>m</a:t>
            </a:r>
            <a:r>
              <a:rPr sz="1100" i="1" dirty="0">
                <a:latin typeface="Times New Roman" panose="02020603050405020304"/>
                <a:cs typeface="Times New Roman" panose="02020603050405020304"/>
              </a:rPr>
              <a:t>t</a:t>
            </a:r>
            <a:r>
              <a:rPr sz="1100" i="1" spc="-10" dirty="0">
                <a:latin typeface="Times New Roman" panose="02020603050405020304"/>
                <a:cs typeface="Times New Roman" panose="02020603050405020304"/>
              </a:rPr>
              <a:t> </a:t>
            </a:r>
            <a:r>
              <a:rPr sz="1100" dirty="0">
                <a:latin typeface="Trebuchet MS" panose="020B0603020202020204"/>
                <a:cs typeface="Trebuchet MS" panose="020B0603020202020204"/>
              </a:rPr>
              <a:t>+</a:t>
            </a:r>
            <a:r>
              <a:rPr sz="1100" spc="-50" dirty="0">
                <a:latin typeface="Trebuchet MS" panose="020B0603020202020204"/>
                <a:cs typeface="Trebuchet MS" panose="020B0603020202020204"/>
              </a:rPr>
              <a:t> </a:t>
            </a:r>
            <a:r>
              <a:rPr sz="1100" i="1" spc="-60" dirty="0">
                <a:latin typeface="DejaVu Serif"/>
                <a:cs typeface="DejaVu Serif"/>
              </a:rPr>
              <a:t>𝜃</a:t>
            </a:r>
            <a:r>
              <a:rPr sz="1100" spc="-60" dirty="0">
                <a:latin typeface="Trebuchet MS" panose="020B0603020202020204"/>
                <a:cs typeface="Trebuchet MS" panose="020B0603020202020204"/>
              </a:rPr>
              <a:t>)</a:t>
            </a:r>
            <a:r>
              <a:rPr sz="1100" spc="65" dirty="0">
                <a:latin typeface="Trebuchet MS" panose="020B0603020202020204"/>
                <a:cs typeface="Trebuchet MS" panose="020B0603020202020204"/>
              </a:rPr>
              <a:t> </a:t>
            </a:r>
            <a:r>
              <a:rPr sz="1100" dirty="0">
                <a:latin typeface="Arial" panose="020B0604020202020204"/>
                <a:cs typeface="Arial" panose="020B0604020202020204"/>
              </a:rPr>
              <a:t>=</a:t>
            </a:r>
            <a:r>
              <a:rPr sz="1100" spc="30" dirty="0">
                <a:latin typeface="Arial" panose="020B0604020202020204"/>
                <a:cs typeface="Arial" panose="020B0604020202020204"/>
              </a:rPr>
              <a:t> </a:t>
            </a:r>
            <a:r>
              <a:rPr sz="1100" i="1" spc="-10" dirty="0">
                <a:latin typeface="Times New Roman" panose="02020603050405020304"/>
                <a:cs typeface="Times New Roman" panose="02020603050405020304"/>
              </a:rPr>
              <a:t>s</a:t>
            </a:r>
            <a:r>
              <a:rPr sz="1100" i="1" spc="-80" dirty="0">
                <a:latin typeface="Times New Roman" panose="02020603050405020304"/>
                <a:cs typeface="Times New Roman" panose="02020603050405020304"/>
              </a:rPr>
              <a:t> </a:t>
            </a:r>
            <a:r>
              <a:rPr sz="1100" spc="-10" dirty="0">
                <a:latin typeface="LM Roman 10"/>
                <a:cs typeface="LM Roman 10"/>
              </a:rPr>
              <a:t>sin</a:t>
            </a:r>
            <a:r>
              <a:rPr sz="1100" spc="-10" dirty="0">
                <a:latin typeface="Trebuchet MS" panose="020B0603020202020204"/>
                <a:cs typeface="Trebuchet MS" panose="020B0603020202020204"/>
              </a:rPr>
              <a:t>(</a:t>
            </a:r>
            <a:r>
              <a:rPr sz="1100" i="1" spc="-10" dirty="0">
                <a:latin typeface="DejaVu Serif"/>
                <a:cs typeface="DejaVu Serif"/>
              </a:rPr>
              <a:t>𝜔</a:t>
            </a:r>
            <a:r>
              <a:rPr sz="1200" i="1" spc="-15" baseline="-10000" dirty="0">
                <a:latin typeface="Times New Roman" panose="02020603050405020304"/>
                <a:cs typeface="Times New Roman" panose="02020603050405020304"/>
              </a:rPr>
              <a:t>m</a:t>
            </a:r>
            <a:r>
              <a:rPr sz="1100" i="1" spc="-10" dirty="0">
                <a:latin typeface="Times New Roman" panose="02020603050405020304"/>
                <a:cs typeface="Times New Roman" panose="02020603050405020304"/>
              </a:rPr>
              <a:t>t</a:t>
            </a:r>
            <a:r>
              <a:rPr sz="1100" i="1" spc="-5" dirty="0">
                <a:latin typeface="Times New Roman" panose="02020603050405020304"/>
                <a:cs typeface="Times New Roman" panose="02020603050405020304"/>
              </a:rPr>
              <a:t> </a:t>
            </a:r>
            <a:r>
              <a:rPr sz="1100" dirty="0">
                <a:latin typeface="Trebuchet MS" panose="020B0603020202020204"/>
                <a:cs typeface="Trebuchet MS" panose="020B0603020202020204"/>
              </a:rPr>
              <a:t>+</a:t>
            </a:r>
            <a:r>
              <a:rPr sz="1100" spc="-50" dirty="0">
                <a:latin typeface="Trebuchet MS" panose="020B0603020202020204"/>
                <a:cs typeface="Trebuchet MS" panose="020B0603020202020204"/>
              </a:rPr>
              <a:t> </a:t>
            </a:r>
            <a:r>
              <a:rPr sz="1100" i="1" spc="-90" dirty="0">
                <a:latin typeface="DejaVu Serif"/>
                <a:cs typeface="DejaVu Serif"/>
              </a:rPr>
              <a:t>𝜃</a:t>
            </a:r>
            <a:r>
              <a:rPr sz="1100" spc="-90" dirty="0">
                <a:latin typeface="Trebuchet MS" panose="020B0603020202020204"/>
                <a:cs typeface="Trebuchet MS" panose="020B0603020202020204"/>
              </a:rPr>
              <a:t>)</a:t>
            </a:r>
            <a:r>
              <a:rPr sz="1100" dirty="0">
                <a:latin typeface="Trebuchet MS" panose="020B0603020202020204"/>
                <a:cs typeface="Trebuchet MS" panose="020B0603020202020204"/>
              </a:rPr>
              <a:t> +</a:t>
            </a:r>
            <a:r>
              <a:rPr sz="1100" spc="-65" dirty="0">
                <a:latin typeface="Trebuchet MS" panose="020B0603020202020204"/>
                <a:cs typeface="Trebuchet MS" panose="020B0603020202020204"/>
              </a:rPr>
              <a:t> </a:t>
            </a:r>
            <a:r>
              <a:rPr sz="1100" i="1" spc="-10" dirty="0">
                <a:latin typeface="Times New Roman" panose="02020603050405020304"/>
                <a:cs typeface="Times New Roman" panose="02020603050405020304"/>
              </a:rPr>
              <a:t>n</a:t>
            </a:r>
            <a:r>
              <a:rPr sz="1100" i="1" spc="-75" dirty="0">
                <a:latin typeface="Times New Roman" panose="02020603050405020304"/>
                <a:cs typeface="Times New Roman" panose="02020603050405020304"/>
              </a:rPr>
              <a:t> </a:t>
            </a:r>
            <a:r>
              <a:rPr sz="1100" spc="-10" dirty="0">
                <a:latin typeface="LM Roman 10"/>
                <a:cs typeface="LM Roman 10"/>
              </a:rPr>
              <a:t>sin</a:t>
            </a:r>
            <a:r>
              <a:rPr sz="1100" spc="-10" dirty="0">
                <a:latin typeface="Trebuchet MS" panose="020B0603020202020204"/>
                <a:cs typeface="Trebuchet MS" panose="020B0603020202020204"/>
              </a:rPr>
              <a:t>(</a:t>
            </a:r>
            <a:r>
              <a:rPr sz="1100" i="1" spc="-10" dirty="0">
                <a:latin typeface="DejaVu Serif"/>
                <a:cs typeface="DejaVu Serif"/>
              </a:rPr>
              <a:t>𝜔</a:t>
            </a:r>
            <a:r>
              <a:rPr sz="1200" i="1" spc="-15" baseline="-10000" dirty="0">
                <a:latin typeface="Times New Roman" panose="02020603050405020304"/>
                <a:cs typeface="Times New Roman" panose="02020603050405020304"/>
              </a:rPr>
              <a:t>m</a:t>
            </a:r>
            <a:r>
              <a:rPr sz="1100" i="1" spc="-10" dirty="0">
                <a:latin typeface="Times New Roman" panose="02020603050405020304"/>
                <a:cs typeface="Times New Roman" panose="02020603050405020304"/>
              </a:rPr>
              <a:t>t </a:t>
            </a:r>
            <a:r>
              <a:rPr sz="1100" dirty="0">
                <a:latin typeface="Trebuchet MS" panose="020B0603020202020204"/>
                <a:cs typeface="Trebuchet MS" panose="020B0603020202020204"/>
              </a:rPr>
              <a:t>+</a:t>
            </a:r>
            <a:r>
              <a:rPr sz="1100" spc="-45" dirty="0">
                <a:latin typeface="Trebuchet MS" panose="020B0603020202020204"/>
                <a:cs typeface="Trebuchet MS" panose="020B0603020202020204"/>
              </a:rPr>
              <a:t> </a:t>
            </a:r>
            <a:r>
              <a:rPr sz="1100" i="1" spc="-25" dirty="0">
                <a:latin typeface="DejaVu Serif"/>
                <a:cs typeface="DejaVu Serif"/>
              </a:rPr>
              <a:t>𝜃</a:t>
            </a:r>
            <a:r>
              <a:rPr sz="1100" spc="-25" dirty="0">
                <a:latin typeface="Trebuchet MS" panose="020B0603020202020204"/>
                <a:cs typeface="Trebuchet MS" panose="020B0603020202020204"/>
              </a:rPr>
              <a:t>)</a:t>
            </a:r>
            <a:endParaRPr sz="1100">
              <a:latin typeface="Trebuchet MS" panose="020B0603020202020204"/>
              <a:cs typeface="Trebuchet MS" panose="020B0603020202020204"/>
            </a:endParaRPr>
          </a:p>
          <a:p>
            <a:pPr marL="196850">
              <a:lnSpc>
                <a:spcPct val="100000"/>
              </a:lnSpc>
              <a:spcBef>
                <a:spcPts val="385"/>
              </a:spcBef>
            </a:pPr>
            <a:r>
              <a:rPr sz="1100" spc="-25" dirty="0">
                <a:latin typeface="Noto Sans CJK HK"/>
                <a:cs typeface="Noto Sans CJK HK"/>
              </a:rPr>
              <a:t>接下来再用参考信号对其进行解调：</a:t>
            </a:r>
            <a:endParaRPr sz="1100">
              <a:latin typeface="Noto Sans CJK HK"/>
              <a:cs typeface="Noto Sans CJK HK"/>
            </a:endParaRPr>
          </a:p>
          <a:p>
            <a:pPr marL="226695" algn="ctr">
              <a:lnSpc>
                <a:spcPct val="100000"/>
              </a:lnSpc>
              <a:spcBef>
                <a:spcPts val="1895"/>
              </a:spcBef>
            </a:pPr>
            <a:r>
              <a:rPr sz="1100" i="1" dirty="0">
                <a:latin typeface="Times New Roman" panose="02020603050405020304"/>
                <a:cs typeface="Times New Roman" panose="02020603050405020304"/>
              </a:rPr>
              <a:t>u</a:t>
            </a:r>
            <a:r>
              <a:rPr sz="1200" i="1" baseline="-10000" dirty="0">
                <a:latin typeface="Times New Roman" panose="02020603050405020304"/>
                <a:cs typeface="Times New Roman" panose="02020603050405020304"/>
              </a:rPr>
              <a:t>p</a:t>
            </a:r>
            <a:r>
              <a:rPr sz="1200" i="1" baseline="-10000" dirty="0">
                <a:latin typeface="Georgia" panose="02040502050405020303"/>
                <a:cs typeface="Georgia" panose="02040502050405020303"/>
              </a:rPr>
              <a:t>,</a:t>
            </a:r>
            <a:r>
              <a:rPr sz="1200" i="1" baseline="-10000" dirty="0">
                <a:latin typeface="Times New Roman" panose="02020603050405020304"/>
                <a:cs typeface="Times New Roman" panose="02020603050405020304"/>
              </a:rPr>
              <a:t>x</a:t>
            </a:r>
            <a:r>
              <a:rPr sz="1200" i="1" spc="254" baseline="-10000" dirty="0">
                <a:latin typeface="Times New Roman" panose="02020603050405020304"/>
                <a:cs typeface="Times New Roman" panose="02020603050405020304"/>
              </a:rPr>
              <a:t> </a:t>
            </a:r>
            <a:r>
              <a:rPr sz="1100" dirty="0">
                <a:latin typeface="Arial" panose="020B0604020202020204"/>
                <a:cs typeface="Arial" panose="020B0604020202020204"/>
              </a:rPr>
              <a:t>=</a:t>
            </a:r>
            <a:r>
              <a:rPr sz="1100" spc="15" dirty="0">
                <a:latin typeface="Arial" panose="020B0604020202020204"/>
                <a:cs typeface="Arial" panose="020B0604020202020204"/>
              </a:rPr>
              <a:t> </a:t>
            </a:r>
            <a:r>
              <a:rPr sz="1100" i="1" dirty="0">
                <a:latin typeface="Times New Roman" panose="02020603050405020304"/>
                <a:cs typeface="Times New Roman" panose="02020603050405020304"/>
              </a:rPr>
              <a:t>u</a:t>
            </a:r>
            <a:r>
              <a:rPr sz="1200" i="1" baseline="-10000" dirty="0">
                <a:latin typeface="Times New Roman" panose="02020603050405020304"/>
                <a:cs typeface="Times New Roman" panose="02020603050405020304"/>
              </a:rPr>
              <a:t>in</a:t>
            </a:r>
            <a:r>
              <a:rPr sz="1200" i="1" baseline="-10000" dirty="0">
                <a:latin typeface="Georgia" panose="02040502050405020303"/>
                <a:cs typeface="Georgia" panose="02040502050405020303"/>
              </a:rPr>
              <a:t>,</a:t>
            </a:r>
            <a:r>
              <a:rPr sz="1200" i="1" baseline="-10000" dirty="0">
                <a:latin typeface="Times New Roman" panose="02020603050405020304"/>
                <a:cs typeface="Times New Roman" panose="02020603050405020304"/>
              </a:rPr>
              <a:t>x</a:t>
            </a:r>
            <a:r>
              <a:rPr sz="1200" i="1" spc="165" baseline="-10000" dirty="0">
                <a:latin typeface="Times New Roman" panose="02020603050405020304"/>
                <a:cs typeface="Times New Roman" panose="02020603050405020304"/>
              </a:rPr>
              <a:t> </a:t>
            </a:r>
            <a:r>
              <a:rPr sz="1100" spc="114" dirty="0">
                <a:latin typeface="Trebuchet MS" panose="020B0603020202020204"/>
                <a:cs typeface="Trebuchet MS" panose="020B0603020202020204"/>
              </a:rPr>
              <a:t>×</a:t>
            </a:r>
            <a:r>
              <a:rPr sz="1100" spc="-75" dirty="0">
                <a:latin typeface="Trebuchet MS" panose="020B0603020202020204"/>
                <a:cs typeface="Trebuchet MS" panose="020B0603020202020204"/>
              </a:rPr>
              <a:t> </a:t>
            </a:r>
            <a:r>
              <a:rPr sz="1100" i="1" dirty="0">
                <a:latin typeface="Times New Roman" panose="02020603050405020304"/>
                <a:cs typeface="Times New Roman" panose="02020603050405020304"/>
              </a:rPr>
              <a:t>u</a:t>
            </a:r>
            <a:r>
              <a:rPr sz="1200" i="1" baseline="-10000" dirty="0">
                <a:latin typeface="Times New Roman" panose="02020603050405020304"/>
                <a:cs typeface="Times New Roman" panose="02020603050405020304"/>
              </a:rPr>
              <a:t>r</a:t>
            </a:r>
            <a:r>
              <a:rPr sz="1200" i="1" spc="262" baseline="-10000" dirty="0">
                <a:latin typeface="Times New Roman" panose="02020603050405020304"/>
                <a:cs typeface="Times New Roman" panose="02020603050405020304"/>
              </a:rPr>
              <a:t> </a:t>
            </a:r>
            <a:r>
              <a:rPr sz="1100" dirty="0">
                <a:latin typeface="Arial" panose="020B0604020202020204"/>
                <a:cs typeface="Arial" panose="020B0604020202020204"/>
              </a:rPr>
              <a:t>=</a:t>
            </a:r>
            <a:r>
              <a:rPr sz="1100" spc="15" dirty="0">
                <a:latin typeface="Arial" panose="020B0604020202020204"/>
                <a:cs typeface="Arial" panose="020B0604020202020204"/>
              </a:rPr>
              <a:t> </a:t>
            </a:r>
            <a:r>
              <a:rPr sz="1100" i="1" spc="-10" dirty="0">
                <a:latin typeface="Times New Roman" panose="02020603050405020304"/>
                <a:cs typeface="Times New Roman" panose="02020603050405020304"/>
              </a:rPr>
              <a:t>s</a:t>
            </a:r>
            <a:r>
              <a:rPr sz="1100" i="1" spc="-85" dirty="0">
                <a:latin typeface="Times New Roman" panose="02020603050405020304"/>
                <a:cs typeface="Times New Roman" panose="02020603050405020304"/>
              </a:rPr>
              <a:t> </a:t>
            </a:r>
            <a:r>
              <a:rPr sz="1100" spc="-10" dirty="0">
                <a:latin typeface="LM Roman 10"/>
                <a:cs typeface="LM Roman 10"/>
              </a:rPr>
              <a:t>sin</a:t>
            </a:r>
            <a:r>
              <a:rPr sz="1100" spc="-10" dirty="0">
                <a:latin typeface="Trebuchet MS" panose="020B0603020202020204"/>
                <a:cs typeface="Trebuchet MS" panose="020B0603020202020204"/>
              </a:rPr>
              <a:t>(</a:t>
            </a:r>
            <a:r>
              <a:rPr sz="1100" i="1" spc="-10" dirty="0">
                <a:latin typeface="DejaVu Serif"/>
                <a:cs typeface="DejaVu Serif"/>
              </a:rPr>
              <a:t>𝜔</a:t>
            </a:r>
            <a:r>
              <a:rPr sz="1200" i="1" spc="-15" baseline="-10000" dirty="0">
                <a:latin typeface="Times New Roman" panose="02020603050405020304"/>
                <a:cs typeface="Times New Roman" panose="02020603050405020304"/>
              </a:rPr>
              <a:t>m</a:t>
            </a:r>
            <a:r>
              <a:rPr sz="1100" i="1" spc="-10" dirty="0">
                <a:latin typeface="Times New Roman" panose="02020603050405020304"/>
                <a:cs typeface="Times New Roman" panose="02020603050405020304"/>
              </a:rPr>
              <a:t>t</a:t>
            </a:r>
            <a:r>
              <a:rPr sz="1100" i="1" spc="-20" dirty="0">
                <a:latin typeface="Times New Roman" panose="02020603050405020304"/>
                <a:cs typeface="Times New Roman" panose="02020603050405020304"/>
              </a:rPr>
              <a:t> </a:t>
            </a:r>
            <a:r>
              <a:rPr sz="1100" dirty="0">
                <a:latin typeface="Trebuchet MS" panose="020B0603020202020204"/>
                <a:cs typeface="Trebuchet MS" panose="020B0603020202020204"/>
              </a:rPr>
              <a:t>+</a:t>
            </a:r>
            <a:r>
              <a:rPr sz="1100" spc="-55" dirty="0">
                <a:latin typeface="Trebuchet MS" panose="020B0603020202020204"/>
                <a:cs typeface="Trebuchet MS" panose="020B0603020202020204"/>
              </a:rPr>
              <a:t> </a:t>
            </a:r>
            <a:r>
              <a:rPr sz="1100" i="1" spc="-90" dirty="0">
                <a:latin typeface="DejaVu Serif"/>
                <a:cs typeface="DejaVu Serif"/>
              </a:rPr>
              <a:t>𝜃</a:t>
            </a:r>
            <a:r>
              <a:rPr sz="1100" spc="-90" dirty="0">
                <a:latin typeface="Trebuchet MS" panose="020B0603020202020204"/>
                <a:cs typeface="Trebuchet MS" panose="020B0603020202020204"/>
              </a:rPr>
              <a:t>)</a:t>
            </a:r>
            <a:r>
              <a:rPr sz="1100" spc="-85" dirty="0">
                <a:latin typeface="Trebuchet MS" panose="020B0603020202020204"/>
                <a:cs typeface="Trebuchet MS" panose="020B0603020202020204"/>
              </a:rPr>
              <a:t> </a:t>
            </a:r>
            <a:r>
              <a:rPr sz="1100" spc="-10" dirty="0">
                <a:latin typeface="LM Roman 10"/>
                <a:cs typeface="LM Roman 10"/>
              </a:rPr>
              <a:t>sin</a:t>
            </a:r>
            <a:r>
              <a:rPr sz="1100" spc="-10" dirty="0">
                <a:latin typeface="Trebuchet MS" panose="020B0603020202020204"/>
                <a:cs typeface="Trebuchet MS" panose="020B0603020202020204"/>
              </a:rPr>
              <a:t>(</a:t>
            </a:r>
            <a:r>
              <a:rPr sz="1100" i="1" spc="-10" dirty="0">
                <a:latin typeface="DejaVu Serif"/>
                <a:cs typeface="DejaVu Serif"/>
              </a:rPr>
              <a:t>𝜔</a:t>
            </a:r>
            <a:r>
              <a:rPr sz="1200" i="1" spc="-15" baseline="-10000" dirty="0">
                <a:latin typeface="Times New Roman" panose="02020603050405020304"/>
                <a:cs typeface="Times New Roman" panose="02020603050405020304"/>
              </a:rPr>
              <a:t>r</a:t>
            </a:r>
            <a:r>
              <a:rPr sz="1100" i="1" spc="-10" dirty="0">
                <a:latin typeface="Times New Roman" panose="02020603050405020304"/>
                <a:cs typeface="Times New Roman" panose="02020603050405020304"/>
              </a:rPr>
              <a:t>t</a:t>
            </a:r>
            <a:r>
              <a:rPr sz="1100" spc="-10" dirty="0">
                <a:latin typeface="Trebuchet MS" panose="020B0603020202020204"/>
                <a:cs typeface="Trebuchet MS" panose="020B0603020202020204"/>
              </a:rPr>
              <a:t>)</a:t>
            </a:r>
            <a:r>
              <a:rPr sz="1100" spc="-15" dirty="0">
                <a:latin typeface="Trebuchet MS" panose="020B0603020202020204"/>
                <a:cs typeface="Trebuchet MS" panose="020B0603020202020204"/>
              </a:rPr>
              <a:t> </a:t>
            </a:r>
            <a:r>
              <a:rPr sz="1100" dirty="0">
                <a:latin typeface="Trebuchet MS" panose="020B0603020202020204"/>
                <a:cs typeface="Trebuchet MS" panose="020B0603020202020204"/>
              </a:rPr>
              <a:t>+</a:t>
            </a:r>
            <a:r>
              <a:rPr sz="1100" spc="-75" dirty="0">
                <a:latin typeface="Trebuchet MS" panose="020B0603020202020204"/>
                <a:cs typeface="Trebuchet MS" panose="020B0603020202020204"/>
              </a:rPr>
              <a:t> </a:t>
            </a:r>
            <a:r>
              <a:rPr sz="1100" i="1" spc="-10" dirty="0">
                <a:latin typeface="Times New Roman" panose="02020603050405020304"/>
                <a:cs typeface="Times New Roman" panose="02020603050405020304"/>
              </a:rPr>
              <a:t>n</a:t>
            </a:r>
            <a:r>
              <a:rPr sz="1100" i="1" spc="-80" dirty="0">
                <a:latin typeface="Times New Roman" panose="02020603050405020304"/>
                <a:cs typeface="Times New Roman" panose="02020603050405020304"/>
              </a:rPr>
              <a:t> </a:t>
            </a:r>
            <a:r>
              <a:rPr sz="1100" spc="-10" dirty="0">
                <a:latin typeface="LM Roman 10"/>
                <a:cs typeface="LM Roman 10"/>
              </a:rPr>
              <a:t>sin</a:t>
            </a:r>
            <a:r>
              <a:rPr sz="1100" spc="-10" dirty="0">
                <a:latin typeface="Trebuchet MS" panose="020B0603020202020204"/>
                <a:cs typeface="Trebuchet MS" panose="020B0603020202020204"/>
              </a:rPr>
              <a:t>(</a:t>
            </a:r>
            <a:r>
              <a:rPr sz="1100" i="1" spc="-10" dirty="0">
                <a:latin typeface="DejaVu Serif"/>
                <a:cs typeface="DejaVu Serif"/>
              </a:rPr>
              <a:t>𝜔</a:t>
            </a:r>
            <a:r>
              <a:rPr sz="1200" i="1" spc="-15" baseline="-10000" dirty="0">
                <a:latin typeface="Times New Roman" panose="02020603050405020304"/>
                <a:cs typeface="Times New Roman" panose="02020603050405020304"/>
              </a:rPr>
              <a:t>m</a:t>
            </a:r>
            <a:r>
              <a:rPr sz="1100" i="1" spc="-10" dirty="0">
                <a:latin typeface="Times New Roman" panose="02020603050405020304"/>
                <a:cs typeface="Times New Roman" panose="02020603050405020304"/>
              </a:rPr>
              <a:t>t</a:t>
            </a:r>
            <a:r>
              <a:rPr sz="1100" i="1" spc="-20" dirty="0">
                <a:latin typeface="Times New Roman" panose="02020603050405020304"/>
                <a:cs typeface="Times New Roman" panose="02020603050405020304"/>
              </a:rPr>
              <a:t> </a:t>
            </a:r>
            <a:r>
              <a:rPr sz="1100" dirty="0">
                <a:latin typeface="Trebuchet MS" panose="020B0603020202020204"/>
                <a:cs typeface="Trebuchet MS" panose="020B0603020202020204"/>
              </a:rPr>
              <a:t>+</a:t>
            </a:r>
            <a:r>
              <a:rPr sz="1100" spc="-60" dirty="0">
                <a:latin typeface="Trebuchet MS" panose="020B0603020202020204"/>
                <a:cs typeface="Trebuchet MS" panose="020B0603020202020204"/>
              </a:rPr>
              <a:t> </a:t>
            </a:r>
            <a:r>
              <a:rPr sz="1100" i="1" spc="-90" dirty="0">
                <a:latin typeface="DejaVu Serif"/>
                <a:cs typeface="DejaVu Serif"/>
              </a:rPr>
              <a:t>𝜃</a:t>
            </a:r>
            <a:r>
              <a:rPr sz="1100" spc="-90" dirty="0">
                <a:latin typeface="Trebuchet MS" panose="020B0603020202020204"/>
                <a:cs typeface="Trebuchet MS" panose="020B0603020202020204"/>
              </a:rPr>
              <a:t>)</a:t>
            </a:r>
            <a:r>
              <a:rPr sz="1100" spc="-85" dirty="0">
                <a:latin typeface="Trebuchet MS" panose="020B0603020202020204"/>
                <a:cs typeface="Trebuchet MS" panose="020B0603020202020204"/>
              </a:rPr>
              <a:t> </a:t>
            </a:r>
            <a:r>
              <a:rPr sz="1100" spc="-10" dirty="0">
                <a:latin typeface="LM Roman 10"/>
                <a:cs typeface="LM Roman 10"/>
              </a:rPr>
              <a:t>sin</a:t>
            </a:r>
            <a:r>
              <a:rPr sz="1100" spc="-10" dirty="0">
                <a:latin typeface="Trebuchet MS" panose="020B0603020202020204"/>
                <a:cs typeface="Trebuchet MS" panose="020B0603020202020204"/>
              </a:rPr>
              <a:t>(</a:t>
            </a:r>
            <a:r>
              <a:rPr sz="1100" i="1" spc="-10" dirty="0">
                <a:latin typeface="DejaVu Serif"/>
                <a:cs typeface="DejaVu Serif"/>
              </a:rPr>
              <a:t>𝜔</a:t>
            </a:r>
            <a:r>
              <a:rPr sz="1200" i="1" spc="-15" baseline="-10000" dirty="0">
                <a:latin typeface="Times New Roman" panose="02020603050405020304"/>
                <a:cs typeface="Times New Roman" panose="02020603050405020304"/>
              </a:rPr>
              <a:t>r</a:t>
            </a:r>
            <a:r>
              <a:rPr sz="1100" i="1" spc="-10" dirty="0">
                <a:latin typeface="Times New Roman" panose="02020603050405020304"/>
                <a:cs typeface="Times New Roman" panose="02020603050405020304"/>
              </a:rPr>
              <a:t>t</a:t>
            </a:r>
            <a:r>
              <a:rPr sz="1100" spc="-10" dirty="0">
                <a:latin typeface="Trebuchet MS" panose="020B0603020202020204"/>
                <a:cs typeface="Trebuchet MS" panose="020B0603020202020204"/>
              </a:rPr>
              <a:t>)</a:t>
            </a:r>
            <a:endParaRPr sz="1100">
              <a:latin typeface="Trebuchet MS" panose="020B0603020202020204"/>
              <a:cs typeface="Trebuchet MS" panose="020B0603020202020204"/>
            </a:endParaRPr>
          </a:p>
          <a:p>
            <a:pPr marL="196850">
              <a:lnSpc>
                <a:spcPct val="100000"/>
              </a:lnSpc>
              <a:spcBef>
                <a:spcPts val="540"/>
              </a:spcBef>
            </a:pPr>
            <a:r>
              <a:rPr sz="1100" spc="-5" dirty="0">
                <a:latin typeface="Noto Sans CJK HK"/>
                <a:cs typeface="Noto Sans CJK HK"/>
              </a:rPr>
              <a:t>若考虑 </a:t>
            </a:r>
            <a:r>
              <a:rPr sz="1100" i="1" spc="-10" dirty="0">
                <a:latin typeface="DejaVu Serif"/>
                <a:cs typeface="DejaVu Serif"/>
              </a:rPr>
              <a:t>𝜔</a:t>
            </a:r>
            <a:r>
              <a:rPr sz="1200" i="1" spc="-15" baseline="-10000" dirty="0">
                <a:latin typeface="Times New Roman" panose="02020603050405020304"/>
                <a:cs typeface="Times New Roman" panose="02020603050405020304"/>
              </a:rPr>
              <a:t>m</a:t>
            </a:r>
            <a:r>
              <a:rPr sz="1200" i="1" spc="187" baseline="-10000" dirty="0">
                <a:latin typeface="Times New Roman" panose="02020603050405020304"/>
                <a:cs typeface="Times New Roman" panose="02020603050405020304"/>
              </a:rPr>
              <a:t> </a:t>
            </a:r>
            <a:r>
              <a:rPr sz="1100" spc="-15" dirty="0">
                <a:latin typeface="Arial" panose="020B0604020202020204"/>
                <a:cs typeface="Arial" panose="020B0604020202020204"/>
              </a:rPr>
              <a:t>= </a:t>
            </a:r>
            <a:r>
              <a:rPr sz="1100" i="1" spc="-10" dirty="0">
                <a:latin typeface="DejaVu Serif"/>
                <a:cs typeface="DejaVu Serif"/>
              </a:rPr>
              <a:t>𝜔</a:t>
            </a:r>
            <a:r>
              <a:rPr sz="1200" i="1" spc="-15" baseline="-10000" dirty="0">
                <a:latin typeface="Times New Roman" panose="02020603050405020304"/>
                <a:cs typeface="Times New Roman" panose="02020603050405020304"/>
              </a:rPr>
              <a:t>r</a:t>
            </a:r>
            <a:r>
              <a:rPr sz="1200" i="1" spc="179" baseline="-10000" dirty="0">
                <a:latin typeface="Times New Roman" panose="02020603050405020304"/>
                <a:cs typeface="Times New Roman" panose="02020603050405020304"/>
              </a:rPr>
              <a:t> </a:t>
            </a:r>
            <a:r>
              <a:rPr sz="1100" spc="-25" dirty="0">
                <a:latin typeface="Noto Sans CJK HK"/>
                <a:cs typeface="Noto Sans CJK HK"/>
              </a:rPr>
              <a:t>相等，则通过和差化积可得：</a:t>
            </a:r>
            <a:endParaRPr sz="1100">
              <a:latin typeface="Noto Sans CJK HK"/>
              <a:cs typeface="Noto Sans CJK HK"/>
            </a:endParaRPr>
          </a:p>
        </p:txBody>
      </p:sp>
      <p:sp>
        <p:nvSpPr>
          <p:cNvPr id="23" name="object 23"/>
          <p:cNvSpPr/>
          <p:nvPr/>
        </p:nvSpPr>
        <p:spPr>
          <a:xfrm>
            <a:off x="1303362" y="2297201"/>
            <a:ext cx="69850" cy="0"/>
          </a:xfrm>
          <a:custGeom>
            <a:avLst/>
            <a:gdLst/>
            <a:ahLst/>
            <a:cxnLst/>
            <a:rect l="l" t="t" r="r" b="b"/>
            <a:pathLst>
              <a:path w="69850">
                <a:moveTo>
                  <a:pt x="0" y="0"/>
                </a:moveTo>
                <a:lnTo>
                  <a:pt x="69265" y="0"/>
                </a:lnTo>
              </a:path>
            </a:pathLst>
          </a:custGeom>
          <a:ln w="7758">
            <a:solidFill>
              <a:srgbClr val="000000"/>
            </a:solidFill>
          </a:ln>
        </p:spPr>
        <p:txBody>
          <a:bodyPr wrap="square" lIns="0" tIns="0" rIns="0" bIns="0" rtlCol="0"/>
          <a:lstStyle/>
          <a:p>
            <a:endParaRPr/>
          </a:p>
        </p:txBody>
      </p:sp>
      <p:sp>
        <p:nvSpPr>
          <p:cNvPr id="24" name="object 24"/>
          <p:cNvSpPr txBox="1"/>
          <p:nvPr/>
        </p:nvSpPr>
        <p:spPr>
          <a:xfrm>
            <a:off x="1290662" y="2276600"/>
            <a:ext cx="95250" cy="191770"/>
          </a:xfrm>
          <a:prstGeom prst="rect">
            <a:avLst/>
          </a:prstGeom>
        </p:spPr>
        <p:txBody>
          <a:bodyPr vert="horz" wrap="square" lIns="0" tIns="11430" rIns="0" bIns="0" rtlCol="0">
            <a:spAutoFit/>
          </a:bodyPr>
          <a:lstStyle/>
          <a:p>
            <a:pPr marL="12700">
              <a:lnSpc>
                <a:spcPct val="100000"/>
              </a:lnSpc>
              <a:spcBef>
                <a:spcPts val="90"/>
              </a:spcBef>
            </a:pPr>
            <a:r>
              <a:rPr sz="1100" spc="-50" dirty="0">
                <a:latin typeface="Times New Roman" panose="02020603050405020304"/>
                <a:cs typeface="Times New Roman" panose="02020603050405020304"/>
              </a:rPr>
              <a:t>2</a:t>
            </a:r>
            <a:endParaRPr sz="1100">
              <a:latin typeface="Times New Roman" panose="02020603050405020304"/>
              <a:cs typeface="Times New Roman" panose="02020603050405020304"/>
            </a:endParaRPr>
          </a:p>
        </p:txBody>
      </p:sp>
      <p:sp>
        <p:nvSpPr>
          <p:cNvPr id="25" name="object 25"/>
          <p:cNvSpPr txBox="1"/>
          <p:nvPr/>
        </p:nvSpPr>
        <p:spPr>
          <a:xfrm>
            <a:off x="1033144" y="2239669"/>
            <a:ext cx="1360170" cy="147320"/>
          </a:xfrm>
          <a:prstGeom prst="rect">
            <a:avLst/>
          </a:prstGeom>
        </p:spPr>
        <p:txBody>
          <a:bodyPr vert="horz" wrap="square" lIns="0" tIns="12065" rIns="0" bIns="0" rtlCol="0">
            <a:spAutoFit/>
          </a:bodyPr>
          <a:lstStyle/>
          <a:p>
            <a:pPr marL="12700">
              <a:lnSpc>
                <a:spcPct val="100000"/>
              </a:lnSpc>
              <a:spcBef>
                <a:spcPts val="95"/>
              </a:spcBef>
              <a:tabLst>
                <a:tab pos="1307465" algn="l"/>
              </a:tabLst>
            </a:pPr>
            <a:r>
              <a:rPr sz="800" i="1" spc="-25" dirty="0">
                <a:latin typeface="Georgia" panose="02040502050405020303"/>
                <a:cs typeface="Georgia" panose="02040502050405020303"/>
              </a:rPr>
              <a:t>,</a:t>
            </a:r>
            <a:r>
              <a:rPr sz="800" i="1" spc="-25" dirty="0">
                <a:latin typeface="Times New Roman" panose="02020603050405020304"/>
                <a:cs typeface="Times New Roman" panose="02020603050405020304"/>
              </a:rPr>
              <a:t>x</a:t>
            </a:r>
            <a:r>
              <a:rPr sz="800" i="1" dirty="0">
                <a:latin typeface="Times New Roman" panose="02020603050405020304"/>
                <a:cs typeface="Times New Roman" panose="02020603050405020304"/>
              </a:rPr>
              <a:t>	</a:t>
            </a:r>
            <a:r>
              <a:rPr sz="800" i="1" spc="-50" dirty="0">
                <a:latin typeface="Times New Roman" panose="02020603050405020304"/>
                <a:cs typeface="Times New Roman" panose="02020603050405020304"/>
              </a:rPr>
              <a:t>r</a:t>
            </a:r>
            <a:endParaRPr sz="800">
              <a:latin typeface="Times New Roman" panose="02020603050405020304"/>
              <a:cs typeface="Times New Roman" panose="02020603050405020304"/>
            </a:endParaRPr>
          </a:p>
        </p:txBody>
      </p:sp>
      <p:sp>
        <p:nvSpPr>
          <p:cNvPr id="26" name="object 26"/>
          <p:cNvSpPr txBox="1"/>
          <p:nvPr/>
        </p:nvSpPr>
        <p:spPr>
          <a:xfrm>
            <a:off x="3290277" y="2239669"/>
            <a:ext cx="99060" cy="147320"/>
          </a:xfrm>
          <a:prstGeom prst="rect">
            <a:avLst/>
          </a:prstGeom>
        </p:spPr>
        <p:txBody>
          <a:bodyPr vert="horz" wrap="square" lIns="0" tIns="12065" rIns="0" bIns="0" rtlCol="0">
            <a:spAutoFit/>
          </a:bodyPr>
          <a:lstStyle/>
          <a:p>
            <a:pPr marL="12700">
              <a:lnSpc>
                <a:spcPct val="100000"/>
              </a:lnSpc>
              <a:spcBef>
                <a:spcPts val="95"/>
              </a:spcBef>
            </a:pPr>
            <a:r>
              <a:rPr sz="800" i="1" spc="-50" dirty="0">
                <a:latin typeface="Times New Roman" panose="02020603050405020304"/>
                <a:cs typeface="Times New Roman" panose="02020603050405020304"/>
              </a:rPr>
              <a:t>m</a:t>
            </a:r>
            <a:endParaRPr sz="800">
              <a:latin typeface="Times New Roman" panose="02020603050405020304"/>
              <a:cs typeface="Times New Roman" panose="02020603050405020304"/>
            </a:endParaRPr>
          </a:p>
        </p:txBody>
      </p:sp>
      <p:sp>
        <p:nvSpPr>
          <p:cNvPr id="27" name="object 27"/>
          <p:cNvSpPr txBox="1"/>
          <p:nvPr/>
        </p:nvSpPr>
        <p:spPr>
          <a:xfrm>
            <a:off x="885837" y="2181554"/>
            <a:ext cx="2829560" cy="191770"/>
          </a:xfrm>
          <a:prstGeom prst="rect">
            <a:avLst/>
          </a:prstGeom>
        </p:spPr>
        <p:txBody>
          <a:bodyPr vert="horz" wrap="square" lIns="0" tIns="11430" rIns="0" bIns="0" rtlCol="0">
            <a:spAutoFit/>
          </a:bodyPr>
          <a:lstStyle/>
          <a:p>
            <a:pPr marL="38100">
              <a:lnSpc>
                <a:spcPct val="100000"/>
              </a:lnSpc>
              <a:spcBef>
                <a:spcPts val="90"/>
              </a:spcBef>
            </a:pPr>
            <a:r>
              <a:rPr sz="1100" i="1" dirty="0">
                <a:latin typeface="Times New Roman" panose="02020603050405020304"/>
                <a:cs typeface="Times New Roman" panose="02020603050405020304"/>
              </a:rPr>
              <a:t>u</a:t>
            </a:r>
            <a:r>
              <a:rPr sz="1200" i="1" baseline="-10000" dirty="0">
                <a:latin typeface="Times New Roman" panose="02020603050405020304"/>
                <a:cs typeface="Times New Roman" panose="02020603050405020304"/>
              </a:rPr>
              <a:t>p</a:t>
            </a:r>
            <a:r>
              <a:rPr sz="1200" i="1" spc="412" baseline="-10000" dirty="0">
                <a:latin typeface="Times New Roman" panose="02020603050405020304"/>
                <a:cs typeface="Times New Roman" panose="02020603050405020304"/>
              </a:rPr>
              <a:t>  </a:t>
            </a:r>
            <a:r>
              <a:rPr sz="1100" dirty="0">
                <a:latin typeface="Arial" panose="020B0604020202020204"/>
                <a:cs typeface="Arial" panose="020B0604020202020204"/>
              </a:rPr>
              <a:t>=</a:t>
            </a:r>
            <a:r>
              <a:rPr sz="1100" spc="120" dirty="0">
                <a:latin typeface="Arial" panose="020B0604020202020204"/>
                <a:cs typeface="Arial" panose="020B0604020202020204"/>
              </a:rPr>
              <a:t> </a:t>
            </a:r>
            <a:r>
              <a:rPr sz="1650" spc="-15" baseline="38000" dirty="0">
                <a:latin typeface="Times New Roman" panose="02020603050405020304"/>
                <a:cs typeface="Times New Roman" panose="02020603050405020304"/>
              </a:rPr>
              <a:t>1</a:t>
            </a:r>
            <a:r>
              <a:rPr sz="1650" spc="-240" baseline="38000" dirty="0">
                <a:latin typeface="Times New Roman" panose="02020603050405020304"/>
                <a:cs typeface="Times New Roman" panose="02020603050405020304"/>
              </a:rPr>
              <a:t> </a:t>
            </a:r>
            <a:r>
              <a:rPr sz="1100" i="1" dirty="0">
                <a:latin typeface="Times New Roman" panose="02020603050405020304"/>
                <a:cs typeface="Times New Roman" panose="02020603050405020304"/>
              </a:rPr>
              <a:t>s</a:t>
            </a:r>
            <a:r>
              <a:rPr sz="1100" dirty="0">
                <a:latin typeface="Trebuchet MS" panose="020B0603020202020204"/>
                <a:cs typeface="Trebuchet MS" panose="020B0603020202020204"/>
              </a:rPr>
              <a:t>[</a:t>
            </a:r>
            <a:r>
              <a:rPr sz="1100" dirty="0">
                <a:latin typeface="LM Roman 10"/>
                <a:cs typeface="LM Roman 10"/>
              </a:rPr>
              <a:t>cos</a:t>
            </a:r>
            <a:r>
              <a:rPr sz="1100" spc="-175" dirty="0">
                <a:latin typeface="LM Roman 10"/>
                <a:cs typeface="LM Roman 10"/>
              </a:rPr>
              <a:t> </a:t>
            </a:r>
            <a:r>
              <a:rPr sz="1100" i="1" spc="-195" dirty="0">
                <a:latin typeface="DejaVu Serif"/>
                <a:cs typeface="DejaVu Serif"/>
              </a:rPr>
              <a:t>𝜃</a:t>
            </a:r>
            <a:r>
              <a:rPr sz="1100" i="1" spc="-50" dirty="0">
                <a:latin typeface="DejaVu Serif"/>
                <a:cs typeface="DejaVu Serif"/>
              </a:rPr>
              <a:t> </a:t>
            </a:r>
            <a:r>
              <a:rPr sz="1100" spc="114" dirty="0">
                <a:latin typeface="Trebuchet MS" panose="020B0603020202020204"/>
                <a:cs typeface="Trebuchet MS" panose="020B0603020202020204"/>
              </a:rPr>
              <a:t>−</a:t>
            </a:r>
            <a:r>
              <a:rPr sz="1100" spc="-90" dirty="0">
                <a:latin typeface="Trebuchet MS" panose="020B0603020202020204"/>
                <a:cs typeface="Trebuchet MS" panose="020B0603020202020204"/>
              </a:rPr>
              <a:t> </a:t>
            </a:r>
            <a:r>
              <a:rPr sz="1100" spc="-10" dirty="0">
                <a:latin typeface="LM Roman 10"/>
                <a:cs typeface="LM Roman 10"/>
              </a:rPr>
              <a:t>cos</a:t>
            </a:r>
            <a:r>
              <a:rPr sz="1100" spc="-10" dirty="0">
                <a:latin typeface="Trebuchet MS" panose="020B0603020202020204"/>
                <a:cs typeface="Trebuchet MS" panose="020B0603020202020204"/>
              </a:rPr>
              <a:t>(</a:t>
            </a:r>
            <a:r>
              <a:rPr sz="1100" spc="-10" dirty="0">
                <a:latin typeface="Times New Roman" panose="02020603050405020304"/>
                <a:cs typeface="Times New Roman" panose="02020603050405020304"/>
              </a:rPr>
              <a:t>2</a:t>
            </a:r>
            <a:r>
              <a:rPr sz="1100" i="1" spc="-10" dirty="0">
                <a:latin typeface="DejaVu Serif"/>
                <a:cs typeface="DejaVu Serif"/>
              </a:rPr>
              <a:t>𝜔</a:t>
            </a:r>
            <a:r>
              <a:rPr sz="1100" i="1" spc="25" dirty="0">
                <a:latin typeface="DejaVu Serif"/>
                <a:cs typeface="DejaVu Serif"/>
              </a:rPr>
              <a:t> </a:t>
            </a:r>
            <a:r>
              <a:rPr sz="1100" i="1" dirty="0">
                <a:latin typeface="Times New Roman" panose="02020603050405020304"/>
                <a:cs typeface="Times New Roman" panose="02020603050405020304"/>
              </a:rPr>
              <a:t>t</a:t>
            </a:r>
            <a:r>
              <a:rPr sz="1100" i="1" spc="-35" dirty="0">
                <a:latin typeface="Times New Roman" panose="02020603050405020304"/>
                <a:cs typeface="Times New Roman" panose="02020603050405020304"/>
              </a:rPr>
              <a:t> </a:t>
            </a:r>
            <a:r>
              <a:rPr sz="1100" dirty="0">
                <a:latin typeface="Trebuchet MS" panose="020B0603020202020204"/>
                <a:cs typeface="Trebuchet MS" panose="020B0603020202020204"/>
              </a:rPr>
              <a:t>+</a:t>
            </a:r>
            <a:r>
              <a:rPr sz="1100" spc="-80" dirty="0">
                <a:latin typeface="Trebuchet MS" panose="020B0603020202020204"/>
                <a:cs typeface="Trebuchet MS" panose="020B0603020202020204"/>
              </a:rPr>
              <a:t> </a:t>
            </a:r>
            <a:r>
              <a:rPr sz="1100" i="1" spc="-50" dirty="0">
                <a:latin typeface="DejaVu Serif"/>
                <a:cs typeface="DejaVu Serif"/>
              </a:rPr>
              <a:t>𝜃</a:t>
            </a:r>
            <a:r>
              <a:rPr sz="1100" spc="-50" dirty="0">
                <a:latin typeface="Trebuchet MS" panose="020B0603020202020204"/>
                <a:cs typeface="Trebuchet MS" panose="020B0603020202020204"/>
              </a:rPr>
              <a:t>)]</a:t>
            </a:r>
            <a:r>
              <a:rPr sz="1100" spc="-25" dirty="0">
                <a:latin typeface="Trebuchet MS" panose="020B0603020202020204"/>
                <a:cs typeface="Trebuchet MS" panose="020B0603020202020204"/>
              </a:rPr>
              <a:t> </a:t>
            </a:r>
            <a:r>
              <a:rPr sz="1100" dirty="0">
                <a:latin typeface="Trebuchet MS" panose="020B0603020202020204"/>
                <a:cs typeface="Trebuchet MS" panose="020B0603020202020204"/>
              </a:rPr>
              <a:t>+</a:t>
            </a:r>
            <a:r>
              <a:rPr sz="1100" spc="-90" dirty="0">
                <a:latin typeface="Trebuchet MS" panose="020B0603020202020204"/>
                <a:cs typeface="Trebuchet MS" panose="020B0603020202020204"/>
              </a:rPr>
              <a:t> </a:t>
            </a:r>
            <a:r>
              <a:rPr sz="1100" i="1" spc="-10" dirty="0">
                <a:latin typeface="Times New Roman" panose="02020603050405020304"/>
                <a:cs typeface="Times New Roman" panose="02020603050405020304"/>
              </a:rPr>
              <a:t>n</a:t>
            </a:r>
            <a:r>
              <a:rPr sz="1100" i="1" spc="-95" dirty="0">
                <a:latin typeface="Times New Roman" panose="02020603050405020304"/>
                <a:cs typeface="Times New Roman" panose="02020603050405020304"/>
              </a:rPr>
              <a:t> </a:t>
            </a:r>
            <a:r>
              <a:rPr sz="1100" dirty="0">
                <a:latin typeface="LM Roman 10"/>
                <a:cs typeface="LM Roman 10"/>
              </a:rPr>
              <a:t>sin</a:t>
            </a:r>
            <a:r>
              <a:rPr sz="1100" dirty="0">
                <a:latin typeface="Trebuchet MS" panose="020B0603020202020204"/>
                <a:cs typeface="Trebuchet MS" panose="020B0603020202020204"/>
              </a:rPr>
              <a:t>(</a:t>
            </a:r>
            <a:r>
              <a:rPr sz="1100" i="1" dirty="0">
                <a:latin typeface="DejaVu Serif"/>
                <a:cs typeface="DejaVu Serif"/>
              </a:rPr>
              <a:t>𝜔</a:t>
            </a:r>
            <a:r>
              <a:rPr sz="1100" i="1" spc="290" dirty="0">
                <a:latin typeface="DejaVu Serif"/>
                <a:cs typeface="DejaVu Serif"/>
              </a:rPr>
              <a:t> </a:t>
            </a:r>
            <a:r>
              <a:rPr sz="1100" i="1" dirty="0">
                <a:latin typeface="Times New Roman" panose="02020603050405020304"/>
                <a:cs typeface="Times New Roman" panose="02020603050405020304"/>
              </a:rPr>
              <a:t>t</a:t>
            </a:r>
            <a:r>
              <a:rPr sz="1100" i="1" spc="-35" dirty="0">
                <a:latin typeface="Times New Roman" panose="02020603050405020304"/>
                <a:cs typeface="Times New Roman" panose="02020603050405020304"/>
              </a:rPr>
              <a:t> </a:t>
            </a:r>
            <a:r>
              <a:rPr sz="1100" dirty="0">
                <a:latin typeface="Trebuchet MS" panose="020B0603020202020204"/>
                <a:cs typeface="Trebuchet MS" panose="020B0603020202020204"/>
              </a:rPr>
              <a:t>+</a:t>
            </a:r>
            <a:r>
              <a:rPr sz="1100" spc="-80" dirty="0">
                <a:latin typeface="Trebuchet MS" panose="020B0603020202020204"/>
                <a:cs typeface="Trebuchet MS" panose="020B0603020202020204"/>
              </a:rPr>
              <a:t> </a:t>
            </a:r>
            <a:r>
              <a:rPr sz="1100" i="1" spc="-25" dirty="0">
                <a:latin typeface="DejaVu Serif"/>
                <a:cs typeface="DejaVu Serif"/>
              </a:rPr>
              <a:t>𝜃</a:t>
            </a:r>
            <a:r>
              <a:rPr sz="1100" spc="-25" dirty="0">
                <a:latin typeface="Trebuchet MS" panose="020B0603020202020204"/>
                <a:cs typeface="Trebuchet MS" panose="020B0603020202020204"/>
              </a:rPr>
              <a:t>)</a:t>
            </a:r>
            <a:endParaRPr sz="1100">
              <a:latin typeface="Trebuchet MS" panose="020B0603020202020204"/>
              <a:cs typeface="Trebuchet MS" panose="020B0603020202020204"/>
            </a:endParaRPr>
          </a:p>
        </p:txBody>
      </p:sp>
      <p:sp>
        <p:nvSpPr>
          <p:cNvPr id="28" name="object 28"/>
          <p:cNvSpPr txBox="1"/>
          <p:nvPr/>
        </p:nvSpPr>
        <p:spPr>
          <a:xfrm>
            <a:off x="321894" y="2442221"/>
            <a:ext cx="3896995" cy="363855"/>
          </a:xfrm>
          <a:prstGeom prst="rect">
            <a:avLst/>
          </a:prstGeom>
        </p:spPr>
        <p:txBody>
          <a:bodyPr vert="horz" wrap="square" lIns="0" tIns="6985" rIns="0" bIns="0" rtlCol="0">
            <a:spAutoFit/>
          </a:bodyPr>
          <a:lstStyle/>
          <a:p>
            <a:pPr marL="38100" marR="30480">
              <a:lnSpc>
                <a:spcPct val="103000"/>
              </a:lnSpc>
              <a:spcBef>
                <a:spcPts val="55"/>
              </a:spcBef>
            </a:pPr>
            <a:r>
              <a:rPr sz="1100" spc="-20" dirty="0">
                <a:latin typeface="Noto Sans CJK HK"/>
                <a:cs typeface="Noto Sans CJK HK"/>
              </a:rPr>
              <a:t>若再经过低通滤波，滤去 </a:t>
            </a:r>
            <a:r>
              <a:rPr sz="1100" spc="-10" dirty="0">
                <a:latin typeface="Times New Roman" panose="02020603050405020304"/>
                <a:cs typeface="Times New Roman" panose="02020603050405020304"/>
              </a:rPr>
              <a:t>2</a:t>
            </a:r>
            <a:r>
              <a:rPr sz="1100" i="1" spc="-10" dirty="0">
                <a:latin typeface="DejaVu Serif"/>
                <a:cs typeface="DejaVu Serif"/>
              </a:rPr>
              <a:t>𝜔</a:t>
            </a:r>
            <a:r>
              <a:rPr sz="1200" i="1" spc="-15" baseline="-10000" dirty="0">
                <a:latin typeface="Times New Roman" panose="02020603050405020304"/>
                <a:cs typeface="Times New Roman" panose="02020603050405020304"/>
              </a:rPr>
              <a:t>r</a:t>
            </a:r>
            <a:r>
              <a:rPr sz="1200" i="1" spc="202" baseline="-10000" dirty="0">
                <a:latin typeface="Times New Roman" panose="02020603050405020304"/>
                <a:cs typeface="Times New Roman" panose="02020603050405020304"/>
              </a:rPr>
              <a:t> </a:t>
            </a:r>
            <a:r>
              <a:rPr sz="1100" spc="-20" dirty="0">
                <a:latin typeface="Noto Sans CJK HK"/>
                <a:cs typeface="Noto Sans CJK HK"/>
              </a:rPr>
              <a:t>高频分量，则有：</a:t>
            </a:r>
            <a:r>
              <a:rPr sz="1100" dirty="0">
                <a:latin typeface="Arial" panose="020B0604020202020204"/>
                <a:cs typeface="Arial" panose="020B0604020202020204"/>
              </a:rPr>
              <a:t>(</a:t>
            </a:r>
            <a:r>
              <a:rPr sz="1100" i="1" dirty="0">
                <a:latin typeface="Times New Roman" panose="02020603050405020304"/>
                <a:cs typeface="Times New Roman" panose="02020603050405020304"/>
              </a:rPr>
              <a:t>n</a:t>
            </a:r>
            <a:r>
              <a:rPr sz="1200" i="1" baseline="-10000" dirty="0">
                <a:latin typeface="Times New Roman" panose="02020603050405020304"/>
                <a:cs typeface="Times New Roman" panose="02020603050405020304"/>
              </a:rPr>
              <a:t>x</a:t>
            </a:r>
            <a:r>
              <a:rPr sz="1200" i="1" spc="202" baseline="-10000" dirty="0">
                <a:latin typeface="Times New Roman" panose="02020603050405020304"/>
                <a:cs typeface="Times New Roman" panose="02020603050405020304"/>
              </a:rPr>
              <a:t> </a:t>
            </a:r>
            <a:r>
              <a:rPr sz="1100" spc="-30" dirty="0">
                <a:latin typeface="Noto Sans CJK HK"/>
                <a:cs typeface="Noto Sans CJK HK"/>
              </a:rPr>
              <a:t>为仍无法滤</a:t>
            </a:r>
            <a:r>
              <a:rPr sz="1100" spc="-20" dirty="0">
                <a:latin typeface="Noto Sans CJK HK"/>
                <a:cs typeface="Noto Sans CJK HK"/>
              </a:rPr>
              <a:t>去的噪声</a:t>
            </a:r>
            <a:r>
              <a:rPr sz="1100" spc="-50" dirty="0">
                <a:latin typeface="Arial" panose="020B0604020202020204"/>
                <a:cs typeface="Arial" panose="020B0604020202020204"/>
              </a:rPr>
              <a:t>)</a:t>
            </a:r>
            <a:endParaRPr sz="1100">
              <a:latin typeface="Arial" panose="020B0604020202020204"/>
              <a:cs typeface="Arial" panose="020B0604020202020204"/>
            </a:endParaRPr>
          </a:p>
        </p:txBody>
      </p:sp>
      <p:sp>
        <p:nvSpPr>
          <p:cNvPr id="29" name="object 29"/>
          <p:cNvSpPr txBox="1"/>
          <p:nvPr/>
        </p:nvSpPr>
        <p:spPr>
          <a:xfrm>
            <a:off x="1686483" y="3007231"/>
            <a:ext cx="354330" cy="191770"/>
          </a:xfrm>
          <a:prstGeom prst="rect">
            <a:avLst/>
          </a:prstGeom>
        </p:spPr>
        <p:txBody>
          <a:bodyPr vert="horz" wrap="square" lIns="0" tIns="11430" rIns="0" bIns="0" rtlCol="0">
            <a:spAutoFit/>
          </a:bodyPr>
          <a:lstStyle/>
          <a:p>
            <a:pPr marL="38100">
              <a:lnSpc>
                <a:spcPct val="100000"/>
              </a:lnSpc>
              <a:spcBef>
                <a:spcPts val="90"/>
              </a:spcBef>
            </a:pPr>
            <a:r>
              <a:rPr sz="1650" i="1" spc="-15" baseline="8000" dirty="0">
                <a:latin typeface="Times New Roman" panose="02020603050405020304"/>
                <a:cs typeface="Times New Roman" panose="02020603050405020304"/>
              </a:rPr>
              <a:t>u</a:t>
            </a:r>
            <a:r>
              <a:rPr sz="800" i="1" spc="-10" dirty="0">
                <a:latin typeface="Times New Roman" panose="02020603050405020304"/>
                <a:cs typeface="Times New Roman" panose="02020603050405020304"/>
              </a:rPr>
              <a:t>out</a:t>
            </a:r>
            <a:r>
              <a:rPr sz="800" i="1" spc="-10" dirty="0">
                <a:latin typeface="Georgia" panose="02040502050405020303"/>
                <a:cs typeface="Georgia" panose="02040502050405020303"/>
              </a:rPr>
              <a:t>,</a:t>
            </a:r>
            <a:r>
              <a:rPr sz="800" i="1" spc="-10" dirty="0">
                <a:latin typeface="Times New Roman" panose="02020603050405020304"/>
                <a:cs typeface="Times New Roman" panose="02020603050405020304"/>
              </a:rPr>
              <a:t>x</a:t>
            </a:r>
            <a:endParaRPr sz="800">
              <a:latin typeface="Times New Roman" panose="02020603050405020304"/>
              <a:cs typeface="Times New Roman" panose="02020603050405020304"/>
            </a:endParaRPr>
          </a:p>
        </p:txBody>
      </p:sp>
      <p:sp>
        <p:nvSpPr>
          <p:cNvPr id="30" name="object 30"/>
          <p:cNvSpPr/>
          <p:nvPr/>
        </p:nvSpPr>
        <p:spPr>
          <a:xfrm>
            <a:off x="2182736" y="3102089"/>
            <a:ext cx="69850" cy="0"/>
          </a:xfrm>
          <a:custGeom>
            <a:avLst/>
            <a:gdLst/>
            <a:ahLst/>
            <a:cxnLst/>
            <a:rect l="l" t="t" r="r" b="b"/>
            <a:pathLst>
              <a:path w="69850">
                <a:moveTo>
                  <a:pt x="0" y="0"/>
                </a:moveTo>
                <a:lnTo>
                  <a:pt x="69278" y="0"/>
                </a:lnTo>
              </a:path>
            </a:pathLst>
          </a:custGeom>
          <a:ln w="7758">
            <a:solidFill>
              <a:srgbClr val="000000"/>
            </a:solidFill>
          </a:ln>
        </p:spPr>
        <p:txBody>
          <a:bodyPr wrap="square" lIns="0" tIns="0" rIns="0" bIns="0" rtlCol="0"/>
          <a:lstStyle/>
          <a:p>
            <a:endParaRPr/>
          </a:p>
        </p:txBody>
      </p:sp>
      <p:sp>
        <p:nvSpPr>
          <p:cNvPr id="31" name="object 31"/>
          <p:cNvSpPr txBox="1"/>
          <p:nvPr/>
        </p:nvSpPr>
        <p:spPr>
          <a:xfrm>
            <a:off x="2170036" y="3081488"/>
            <a:ext cx="95250" cy="191770"/>
          </a:xfrm>
          <a:prstGeom prst="rect">
            <a:avLst/>
          </a:prstGeom>
        </p:spPr>
        <p:txBody>
          <a:bodyPr vert="horz" wrap="square" lIns="0" tIns="11430" rIns="0" bIns="0" rtlCol="0">
            <a:spAutoFit/>
          </a:bodyPr>
          <a:lstStyle/>
          <a:p>
            <a:pPr marL="12700">
              <a:lnSpc>
                <a:spcPct val="100000"/>
              </a:lnSpc>
              <a:spcBef>
                <a:spcPts val="90"/>
              </a:spcBef>
            </a:pPr>
            <a:r>
              <a:rPr sz="1100" spc="-50" dirty="0">
                <a:latin typeface="Times New Roman" panose="02020603050405020304"/>
                <a:cs typeface="Times New Roman" panose="02020603050405020304"/>
              </a:rPr>
              <a:t>2</a:t>
            </a:r>
            <a:endParaRPr sz="1100">
              <a:latin typeface="Times New Roman" panose="02020603050405020304"/>
              <a:cs typeface="Times New Roman" panose="02020603050405020304"/>
            </a:endParaRPr>
          </a:p>
        </p:txBody>
      </p:sp>
      <p:sp>
        <p:nvSpPr>
          <p:cNvPr id="32" name="object 32"/>
          <p:cNvSpPr txBox="1"/>
          <p:nvPr/>
        </p:nvSpPr>
        <p:spPr>
          <a:xfrm>
            <a:off x="2008949" y="2986454"/>
            <a:ext cx="861694" cy="191770"/>
          </a:xfrm>
          <a:prstGeom prst="rect">
            <a:avLst/>
          </a:prstGeom>
        </p:spPr>
        <p:txBody>
          <a:bodyPr vert="horz" wrap="square" lIns="0" tIns="11430" rIns="0" bIns="0" rtlCol="0">
            <a:spAutoFit/>
          </a:bodyPr>
          <a:lstStyle/>
          <a:p>
            <a:pPr marL="38100">
              <a:lnSpc>
                <a:spcPct val="100000"/>
              </a:lnSpc>
              <a:spcBef>
                <a:spcPts val="90"/>
              </a:spcBef>
            </a:pPr>
            <a:r>
              <a:rPr sz="1100" dirty="0">
                <a:latin typeface="Arial" panose="020B0604020202020204"/>
                <a:cs typeface="Arial" panose="020B0604020202020204"/>
              </a:rPr>
              <a:t>=</a:t>
            </a:r>
            <a:r>
              <a:rPr sz="1100" spc="130" dirty="0">
                <a:latin typeface="Arial" panose="020B0604020202020204"/>
                <a:cs typeface="Arial" panose="020B0604020202020204"/>
              </a:rPr>
              <a:t> </a:t>
            </a:r>
            <a:r>
              <a:rPr sz="1650" spc="-15" baseline="38000" dirty="0">
                <a:latin typeface="Times New Roman" panose="02020603050405020304"/>
                <a:cs typeface="Times New Roman" panose="02020603050405020304"/>
              </a:rPr>
              <a:t>1</a:t>
            </a:r>
            <a:r>
              <a:rPr sz="1650" spc="-232" baseline="38000" dirty="0">
                <a:latin typeface="Times New Roman" panose="02020603050405020304"/>
                <a:cs typeface="Times New Roman" panose="02020603050405020304"/>
              </a:rPr>
              <a:t> </a:t>
            </a:r>
            <a:r>
              <a:rPr sz="1100" i="1" spc="-10" dirty="0">
                <a:latin typeface="Times New Roman" panose="02020603050405020304"/>
                <a:cs typeface="Times New Roman" panose="02020603050405020304"/>
              </a:rPr>
              <a:t>s</a:t>
            </a:r>
            <a:r>
              <a:rPr sz="1100" i="1" spc="-85" dirty="0">
                <a:latin typeface="Times New Roman" panose="02020603050405020304"/>
                <a:cs typeface="Times New Roman" panose="02020603050405020304"/>
              </a:rPr>
              <a:t> </a:t>
            </a:r>
            <a:r>
              <a:rPr sz="1100" spc="-10" dirty="0">
                <a:latin typeface="LM Roman 10"/>
                <a:cs typeface="LM Roman 10"/>
              </a:rPr>
              <a:t>cos</a:t>
            </a:r>
            <a:r>
              <a:rPr sz="1100" spc="-165" dirty="0">
                <a:latin typeface="LM Roman 10"/>
                <a:cs typeface="LM Roman 10"/>
              </a:rPr>
              <a:t> </a:t>
            </a:r>
            <a:r>
              <a:rPr sz="1100" i="1" spc="-195" dirty="0">
                <a:latin typeface="DejaVu Serif"/>
                <a:cs typeface="DejaVu Serif"/>
              </a:rPr>
              <a:t>𝜃</a:t>
            </a:r>
            <a:r>
              <a:rPr sz="1100" i="1" spc="-35" dirty="0">
                <a:latin typeface="DejaVu Serif"/>
                <a:cs typeface="DejaVu Serif"/>
              </a:rPr>
              <a:t> </a:t>
            </a:r>
            <a:r>
              <a:rPr sz="1100" dirty="0">
                <a:latin typeface="Trebuchet MS" panose="020B0603020202020204"/>
                <a:cs typeface="Trebuchet MS" panose="020B0603020202020204"/>
              </a:rPr>
              <a:t>+</a:t>
            </a:r>
            <a:r>
              <a:rPr sz="1100" spc="-80" dirty="0">
                <a:latin typeface="Trebuchet MS" panose="020B0603020202020204"/>
                <a:cs typeface="Trebuchet MS" panose="020B0603020202020204"/>
              </a:rPr>
              <a:t> </a:t>
            </a:r>
            <a:r>
              <a:rPr sz="1100" i="1" spc="-50" dirty="0">
                <a:latin typeface="Times New Roman" panose="02020603050405020304"/>
                <a:cs typeface="Times New Roman" panose="02020603050405020304"/>
              </a:rPr>
              <a:t>n</a:t>
            </a:r>
            <a:endParaRPr sz="1100">
              <a:latin typeface="Times New Roman" panose="02020603050405020304"/>
              <a:cs typeface="Times New Roman" panose="02020603050405020304"/>
            </a:endParaRPr>
          </a:p>
        </p:txBody>
      </p:sp>
      <p:sp>
        <p:nvSpPr>
          <p:cNvPr id="33" name="object 33"/>
          <p:cNvSpPr txBox="1"/>
          <p:nvPr/>
        </p:nvSpPr>
        <p:spPr>
          <a:xfrm>
            <a:off x="2819463" y="3044557"/>
            <a:ext cx="70485" cy="147320"/>
          </a:xfrm>
          <a:prstGeom prst="rect">
            <a:avLst/>
          </a:prstGeom>
        </p:spPr>
        <p:txBody>
          <a:bodyPr vert="horz" wrap="square" lIns="0" tIns="12065" rIns="0" bIns="0" rtlCol="0">
            <a:spAutoFit/>
          </a:bodyPr>
          <a:lstStyle/>
          <a:p>
            <a:pPr marL="12700">
              <a:lnSpc>
                <a:spcPct val="100000"/>
              </a:lnSpc>
              <a:spcBef>
                <a:spcPts val="95"/>
              </a:spcBef>
            </a:pPr>
            <a:r>
              <a:rPr sz="800" i="1" spc="-50" dirty="0">
                <a:latin typeface="Times New Roman" panose="02020603050405020304"/>
                <a:cs typeface="Times New Roman" panose="02020603050405020304"/>
              </a:rPr>
              <a:t>x</a:t>
            </a:r>
            <a:endParaRPr sz="800">
              <a:latin typeface="Times New Roman" panose="02020603050405020304"/>
              <a:cs typeface="Times New Roman" panose="02020603050405020304"/>
            </a:endParaRPr>
          </a:p>
        </p:txBody>
      </p:sp>
      <p:grpSp>
        <p:nvGrpSpPr>
          <p:cNvPr id="34" name="object 34"/>
          <p:cNvGrpSpPr/>
          <p:nvPr/>
        </p:nvGrpSpPr>
        <p:grpSpPr>
          <a:xfrm>
            <a:off x="0" y="3328111"/>
            <a:ext cx="4608195" cy="128270"/>
            <a:chOff x="0" y="3328111"/>
            <a:chExt cx="4608195" cy="128270"/>
          </a:xfrm>
        </p:grpSpPr>
        <p:sp>
          <p:nvSpPr>
            <p:cNvPr id="35" name="object 35"/>
            <p:cNvSpPr/>
            <p:nvPr/>
          </p:nvSpPr>
          <p:spPr>
            <a:xfrm>
              <a:off x="0" y="3328111"/>
              <a:ext cx="2304415" cy="128270"/>
            </a:xfrm>
            <a:custGeom>
              <a:avLst/>
              <a:gdLst/>
              <a:ahLst/>
              <a:cxnLst/>
              <a:rect l="l" t="t" r="r" b="b"/>
              <a:pathLst>
                <a:path w="2304415" h="128270">
                  <a:moveTo>
                    <a:pt x="2304008" y="0"/>
                  </a:moveTo>
                  <a:lnTo>
                    <a:pt x="1152004" y="0"/>
                  </a:lnTo>
                  <a:lnTo>
                    <a:pt x="0" y="0"/>
                  </a:lnTo>
                  <a:lnTo>
                    <a:pt x="0" y="127939"/>
                  </a:lnTo>
                  <a:lnTo>
                    <a:pt x="1152004" y="127939"/>
                  </a:lnTo>
                  <a:lnTo>
                    <a:pt x="2304008" y="127939"/>
                  </a:lnTo>
                  <a:lnTo>
                    <a:pt x="2304008" y="0"/>
                  </a:lnTo>
                  <a:close/>
                </a:path>
              </a:pathLst>
            </a:custGeom>
            <a:solidFill>
              <a:srgbClr val="000000"/>
            </a:solidFill>
          </p:spPr>
          <p:txBody>
            <a:bodyPr wrap="square" lIns="0" tIns="0" rIns="0" bIns="0" rtlCol="0"/>
            <a:lstStyle/>
            <a:p>
              <a:endParaRPr/>
            </a:p>
          </p:txBody>
        </p:sp>
        <p:sp>
          <p:nvSpPr>
            <p:cNvPr id="36" name="object 36"/>
            <p:cNvSpPr/>
            <p:nvPr/>
          </p:nvSpPr>
          <p:spPr>
            <a:xfrm>
              <a:off x="2303995" y="3328111"/>
              <a:ext cx="2304415" cy="128270"/>
            </a:xfrm>
            <a:custGeom>
              <a:avLst/>
              <a:gdLst/>
              <a:ahLst/>
              <a:cxnLst/>
              <a:rect l="l" t="t" r="r" b="b"/>
              <a:pathLst>
                <a:path w="2304415" h="128270">
                  <a:moveTo>
                    <a:pt x="2303996" y="0"/>
                  </a:moveTo>
                  <a:lnTo>
                    <a:pt x="1920024" y="0"/>
                  </a:lnTo>
                  <a:lnTo>
                    <a:pt x="0" y="0"/>
                  </a:lnTo>
                  <a:lnTo>
                    <a:pt x="0" y="127939"/>
                  </a:lnTo>
                  <a:lnTo>
                    <a:pt x="1920024" y="127939"/>
                  </a:lnTo>
                  <a:lnTo>
                    <a:pt x="2303996" y="127939"/>
                  </a:lnTo>
                  <a:lnTo>
                    <a:pt x="2303996" y="0"/>
                  </a:lnTo>
                  <a:close/>
                </a:path>
              </a:pathLst>
            </a:custGeom>
            <a:solidFill>
              <a:srgbClr val="005725"/>
            </a:solidFill>
          </p:spPr>
          <p:txBody>
            <a:bodyPr wrap="square" lIns="0" tIns="0" rIns="0" bIns="0" rtlCol="0"/>
            <a:lstStyle/>
            <a:p>
              <a:endParaRPr/>
            </a:p>
          </p:txBody>
        </p:sp>
      </p:grpSp>
      <p:sp>
        <p:nvSpPr>
          <p:cNvPr id="37" name="object 37"/>
          <p:cNvSpPr txBox="1">
            <a:spLocks noGrp="1"/>
          </p:cNvSpPr>
          <p:nvPr>
            <p:ph type="dt" sz="half" idx="6"/>
          </p:nvPr>
        </p:nvSpPr>
        <p:spPr>
          <a:prstGeom prst="rect">
            <a:avLst/>
          </a:prstGeom>
        </p:spPr>
        <p:txBody>
          <a:bodyPr vert="horz" wrap="square" lIns="0" tIns="10795" rIns="0" bIns="0" rtlCol="0">
            <a:spAutoFit/>
          </a:bodyPr>
          <a:lstStyle/>
          <a:p>
            <a:pPr marL="12700">
              <a:lnSpc>
                <a:spcPct val="100000"/>
              </a:lnSpc>
              <a:spcBef>
                <a:spcPts val="85"/>
              </a:spcBef>
            </a:pPr>
            <a:r>
              <a:rPr spc="25" dirty="0"/>
              <a:t>设计性实验  结题答辩</a:t>
            </a:r>
          </a:p>
        </p:txBody>
      </p:sp>
      <p:sp>
        <p:nvSpPr>
          <p:cNvPr id="38" name="object 38"/>
          <p:cNvSpPr txBox="1">
            <a:spLocks noGrp="1"/>
          </p:cNvSpPr>
          <p:nvPr>
            <p:ph type="ftr" sz="quarter" idx="5"/>
          </p:nvPr>
        </p:nvSpPr>
        <p:spPr>
          <a:prstGeom prst="rect">
            <a:avLst/>
          </a:prstGeom>
        </p:spPr>
        <p:txBody>
          <a:bodyPr vert="horz" wrap="square" lIns="0" tIns="5080" rIns="0" bIns="0" rtlCol="0">
            <a:spAutoFit/>
          </a:bodyPr>
          <a:lstStyle/>
          <a:p>
            <a:pPr marL="12700">
              <a:lnSpc>
                <a:spcPct val="100000"/>
              </a:lnSpc>
              <a:spcBef>
                <a:spcPts val="40"/>
              </a:spcBef>
            </a:pPr>
            <a:r>
              <a:rPr dirty="0"/>
              <a:t>2nd</a:t>
            </a:r>
            <a:r>
              <a:rPr spc="-35" dirty="0"/>
              <a:t> </a:t>
            </a:r>
            <a:r>
              <a:rPr dirty="0"/>
              <a:t>July</a:t>
            </a:r>
            <a:r>
              <a:rPr spc="-30" dirty="0"/>
              <a:t> </a:t>
            </a:r>
            <a:r>
              <a:rPr spc="-20" dirty="0"/>
              <a:t>2024</a:t>
            </a:r>
          </a:p>
        </p:txBody>
      </p:sp>
      <p:sp>
        <p:nvSpPr>
          <p:cNvPr id="39" name="object 39"/>
          <p:cNvSpPr txBox="1"/>
          <p:nvPr/>
        </p:nvSpPr>
        <p:spPr>
          <a:xfrm>
            <a:off x="2719908" y="3329735"/>
            <a:ext cx="1088390" cy="120650"/>
          </a:xfrm>
          <a:prstGeom prst="rect">
            <a:avLst/>
          </a:prstGeom>
        </p:spPr>
        <p:txBody>
          <a:bodyPr vert="horz" wrap="square" lIns="0" tIns="10795" rIns="0" bIns="0" rtlCol="0">
            <a:spAutoFit/>
          </a:bodyPr>
          <a:lstStyle/>
          <a:p>
            <a:pPr marL="12700">
              <a:lnSpc>
                <a:spcPct val="100000"/>
              </a:lnSpc>
              <a:spcBef>
                <a:spcPts val="85"/>
              </a:spcBef>
            </a:pPr>
            <a:r>
              <a:rPr sz="600" spc="-15" dirty="0">
                <a:solidFill>
                  <a:srgbClr val="FFFFFF"/>
                </a:solidFill>
                <a:latin typeface="Noto Sans CJK HK"/>
                <a:cs typeface="Noto Sans CJK HK"/>
                <a:hlinkClick r:id="rId12" action="ppaction://hlinksldjump"/>
              </a:rPr>
              <a:t>基于锁相放大器的弱光信号探测</a:t>
            </a:r>
            <a:endParaRPr sz="600">
              <a:latin typeface="Noto Sans CJK HK"/>
              <a:cs typeface="Noto Sans CJK HK"/>
            </a:endParaRPr>
          </a:p>
        </p:txBody>
      </p:sp>
      <p:sp>
        <p:nvSpPr>
          <p:cNvPr id="40" name="object 40"/>
          <p:cNvSpPr txBox="1">
            <a:spLocks noGrp="1"/>
          </p:cNvSpPr>
          <p:nvPr>
            <p:ph type="sldNum" sz="quarter" idx="7"/>
          </p:nvPr>
        </p:nvSpPr>
        <p:spPr>
          <a:xfrm>
            <a:off x="4259008" y="3335256"/>
            <a:ext cx="283210" cy="97155"/>
          </a:xfrm>
          <a:prstGeom prst="rect">
            <a:avLst/>
          </a:prstGeom>
        </p:spPr>
        <p:txBody>
          <a:bodyPr vert="horz" wrap="square" lIns="0" tIns="5080" rIns="0" bIns="0" rtlCol="0">
            <a:spAutoFit/>
          </a:bodyPr>
          <a:lstStyle/>
          <a:p>
            <a:pPr marL="80010">
              <a:lnSpc>
                <a:spcPct val="100000"/>
              </a:lnSpc>
              <a:spcBef>
                <a:spcPts val="40"/>
              </a:spcBef>
            </a:pPr>
            <a:r>
              <a:rPr lang="en-US" spc="-10" dirty="0"/>
              <a:t>8</a:t>
            </a:r>
            <a:r>
              <a:rPr spc="-10" dirty="0"/>
              <a:t> </a:t>
            </a:r>
            <a:r>
              <a:rPr dirty="0"/>
              <a:t>/</a:t>
            </a:r>
            <a:r>
              <a:rPr spc="-5" dirty="0"/>
              <a:t> </a:t>
            </a:r>
            <a:r>
              <a:rPr lang="en-US" spc="-5" dirty="0"/>
              <a:t>33</a:t>
            </a:r>
          </a:p>
        </p:txBody>
      </p:sp>
      <p:pic>
        <p:nvPicPr>
          <p:cNvPr id="43" name="图片 42"/>
          <p:cNvPicPr>
            <a:picLocks noChangeAspect="1"/>
          </p:cNvPicPr>
          <p:nvPr/>
        </p:nvPicPr>
        <p:blipFill>
          <a:blip r:embed="rId13"/>
          <a:stretch>
            <a:fillRect/>
          </a:stretch>
        </p:blipFill>
        <p:spPr>
          <a:xfrm>
            <a:off x="0" y="541020"/>
            <a:ext cx="4610735" cy="2778760"/>
          </a:xfrm>
          <a:prstGeom prst="rect">
            <a:avLst/>
          </a:prstGeom>
        </p:spPr>
      </p:pic>
    </p:spTree>
  </p:cSld>
  <p:clrMapOvr>
    <a:masterClrMapping/>
  </p:clrMapOvr>
  <p:transition>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5300" y="-11729"/>
            <a:ext cx="329565" cy="116839"/>
          </a:xfrm>
          <a:prstGeom prst="rect">
            <a:avLst/>
          </a:prstGeom>
        </p:spPr>
        <p:txBody>
          <a:bodyPr vert="horz" wrap="square" lIns="0" tIns="12065" rIns="0" bIns="0" rtlCol="0">
            <a:spAutoFit/>
          </a:bodyPr>
          <a:lstStyle/>
          <a:p>
            <a:pPr marL="12700">
              <a:lnSpc>
                <a:spcPct val="100000"/>
              </a:lnSpc>
              <a:spcBef>
                <a:spcPts val="95"/>
              </a:spcBef>
            </a:pPr>
            <a:r>
              <a:rPr sz="600" spc="-20" dirty="0">
                <a:solidFill>
                  <a:srgbClr val="7F7F7F"/>
                </a:solidFill>
                <a:latin typeface="Noto Sans CJK HK"/>
                <a:cs typeface="Noto Sans CJK HK"/>
                <a:hlinkClick r:id="rId2" action="ppaction://hlinksldjump"/>
              </a:rPr>
              <a:t>实验背景</a:t>
            </a:r>
            <a:endParaRPr sz="600">
              <a:latin typeface="Noto Sans CJK HK"/>
              <a:cs typeface="Noto Sans CJK HK"/>
            </a:endParaRPr>
          </a:p>
        </p:txBody>
      </p:sp>
      <p:pic>
        <p:nvPicPr>
          <p:cNvPr id="3" name="object 3"/>
          <p:cNvPicPr/>
          <p:nvPr/>
        </p:nvPicPr>
        <p:blipFill>
          <a:blip r:embed="rId3" cstate="print"/>
          <a:stretch>
            <a:fillRect/>
          </a:stretch>
        </p:blipFill>
        <p:spPr>
          <a:xfrm>
            <a:off x="840000" y="103148"/>
            <a:ext cx="242662" cy="87862"/>
          </a:xfrm>
          <a:prstGeom prst="rect">
            <a:avLst/>
          </a:prstGeom>
        </p:spPr>
      </p:pic>
      <p:sp>
        <p:nvSpPr>
          <p:cNvPr id="4" name="object 4"/>
          <p:cNvSpPr txBox="1"/>
          <p:nvPr/>
        </p:nvSpPr>
        <p:spPr>
          <a:xfrm>
            <a:off x="817181" y="-11729"/>
            <a:ext cx="329565" cy="116839"/>
          </a:xfrm>
          <a:prstGeom prst="rect">
            <a:avLst/>
          </a:prstGeom>
        </p:spPr>
        <p:txBody>
          <a:bodyPr vert="horz" wrap="square" lIns="0" tIns="12065" rIns="0" bIns="0" rtlCol="0">
            <a:spAutoFit/>
          </a:bodyPr>
          <a:lstStyle/>
          <a:p>
            <a:pPr marL="12700">
              <a:lnSpc>
                <a:spcPct val="100000"/>
              </a:lnSpc>
              <a:spcBef>
                <a:spcPts val="95"/>
              </a:spcBef>
            </a:pPr>
            <a:r>
              <a:rPr sz="600" spc="-20" dirty="0">
                <a:solidFill>
                  <a:srgbClr val="FFFFFF"/>
                </a:solidFill>
                <a:latin typeface="Noto Sans CJK HK"/>
                <a:cs typeface="Noto Sans CJK HK"/>
                <a:hlinkClick r:id="rId4" action="ppaction://hlinksldjump"/>
              </a:rPr>
              <a:t>实验原理</a:t>
            </a:r>
            <a:endParaRPr sz="600">
              <a:latin typeface="Noto Sans CJK HK"/>
              <a:cs typeface="Noto Sans CJK HK"/>
            </a:endParaRPr>
          </a:p>
        </p:txBody>
      </p:sp>
      <p:pic>
        <p:nvPicPr>
          <p:cNvPr id="5" name="object 5"/>
          <p:cNvPicPr/>
          <p:nvPr/>
        </p:nvPicPr>
        <p:blipFill>
          <a:blip r:embed="rId5" cstate="print"/>
          <a:stretch>
            <a:fillRect/>
          </a:stretch>
        </p:blipFill>
        <p:spPr>
          <a:xfrm>
            <a:off x="1561880" y="103148"/>
            <a:ext cx="192256" cy="181474"/>
          </a:xfrm>
          <a:prstGeom prst="rect">
            <a:avLst/>
          </a:prstGeom>
        </p:spPr>
      </p:pic>
      <p:sp>
        <p:nvSpPr>
          <p:cNvPr id="6" name="object 6"/>
          <p:cNvSpPr txBox="1"/>
          <p:nvPr/>
        </p:nvSpPr>
        <p:spPr>
          <a:xfrm>
            <a:off x="1539062" y="-11729"/>
            <a:ext cx="329565" cy="116839"/>
          </a:xfrm>
          <a:prstGeom prst="rect">
            <a:avLst/>
          </a:prstGeom>
        </p:spPr>
        <p:txBody>
          <a:bodyPr vert="horz" wrap="square" lIns="0" tIns="12065" rIns="0" bIns="0" rtlCol="0">
            <a:spAutoFit/>
          </a:bodyPr>
          <a:lstStyle/>
          <a:p>
            <a:pPr marL="12700">
              <a:lnSpc>
                <a:spcPct val="100000"/>
              </a:lnSpc>
              <a:spcBef>
                <a:spcPts val="95"/>
              </a:spcBef>
            </a:pPr>
            <a:r>
              <a:rPr sz="600" spc="-20" dirty="0">
                <a:solidFill>
                  <a:srgbClr val="7F7F7F"/>
                </a:solidFill>
                <a:latin typeface="Noto Sans CJK HK"/>
                <a:cs typeface="Noto Sans CJK HK"/>
                <a:hlinkClick r:id="rId6" action="ppaction://hlinksldjump"/>
              </a:rPr>
              <a:t>实验方案</a:t>
            </a:r>
            <a:endParaRPr sz="600">
              <a:latin typeface="Noto Sans CJK HK"/>
              <a:cs typeface="Noto Sans CJK HK"/>
            </a:endParaRPr>
          </a:p>
        </p:txBody>
      </p:sp>
      <p:grpSp>
        <p:nvGrpSpPr>
          <p:cNvPr id="7" name="object 7"/>
          <p:cNvGrpSpPr/>
          <p:nvPr/>
        </p:nvGrpSpPr>
        <p:grpSpPr>
          <a:xfrm>
            <a:off x="2283752" y="103139"/>
            <a:ext cx="41275" cy="88265"/>
            <a:chOff x="2283752" y="103139"/>
            <a:chExt cx="41275" cy="88265"/>
          </a:xfrm>
        </p:grpSpPr>
        <p:sp>
          <p:nvSpPr>
            <p:cNvPr id="8" name="object 8"/>
            <p:cNvSpPr/>
            <p:nvPr/>
          </p:nvSpPr>
          <p:spPr>
            <a:xfrm>
              <a:off x="2286292" y="105679"/>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7F7F"/>
              </a:solidFill>
            </a:ln>
          </p:spPr>
          <p:txBody>
            <a:bodyPr wrap="square" lIns="0" tIns="0" rIns="0" bIns="0" rtlCol="0"/>
            <a:lstStyle/>
            <a:p>
              <a:endParaRPr/>
            </a:p>
          </p:txBody>
        </p:sp>
        <p:sp>
          <p:nvSpPr>
            <p:cNvPr id="9" name="object 9"/>
            <p:cNvSpPr/>
            <p:nvPr/>
          </p:nvSpPr>
          <p:spPr>
            <a:xfrm>
              <a:off x="2286292" y="152478"/>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7F7F"/>
              </a:solidFill>
            </a:ln>
          </p:spPr>
          <p:txBody>
            <a:bodyPr wrap="square" lIns="0" tIns="0" rIns="0" bIns="0" rtlCol="0"/>
            <a:lstStyle/>
            <a:p>
              <a:endParaRPr/>
            </a:p>
          </p:txBody>
        </p:sp>
      </p:grpSp>
      <p:sp>
        <p:nvSpPr>
          <p:cNvPr id="10" name="object 10"/>
          <p:cNvSpPr txBox="1"/>
          <p:nvPr/>
        </p:nvSpPr>
        <p:spPr>
          <a:xfrm>
            <a:off x="2260930" y="-11729"/>
            <a:ext cx="329565" cy="116839"/>
          </a:xfrm>
          <a:prstGeom prst="rect">
            <a:avLst/>
          </a:prstGeom>
        </p:spPr>
        <p:txBody>
          <a:bodyPr vert="horz" wrap="square" lIns="0" tIns="12065" rIns="0" bIns="0" rtlCol="0">
            <a:spAutoFit/>
          </a:bodyPr>
          <a:lstStyle/>
          <a:p>
            <a:pPr marL="12700">
              <a:lnSpc>
                <a:spcPct val="100000"/>
              </a:lnSpc>
              <a:spcBef>
                <a:spcPts val="95"/>
              </a:spcBef>
            </a:pPr>
            <a:r>
              <a:rPr sz="600" spc="-20" dirty="0">
                <a:solidFill>
                  <a:srgbClr val="7F7F7F"/>
                </a:solidFill>
                <a:latin typeface="Noto Sans CJK HK"/>
                <a:cs typeface="Noto Sans CJK HK"/>
                <a:hlinkClick r:id="rId7" action="ppaction://hlinksldjump"/>
              </a:rPr>
              <a:t>总结展望</a:t>
            </a:r>
            <a:endParaRPr sz="600">
              <a:latin typeface="Noto Sans CJK HK"/>
              <a:cs typeface="Noto Sans CJK HK"/>
            </a:endParaRPr>
          </a:p>
        </p:txBody>
      </p:sp>
      <p:grpSp>
        <p:nvGrpSpPr>
          <p:cNvPr id="11" name="object 11"/>
          <p:cNvGrpSpPr/>
          <p:nvPr/>
        </p:nvGrpSpPr>
        <p:grpSpPr>
          <a:xfrm>
            <a:off x="3005620" y="103139"/>
            <a:ext cx="243204" cy="41275"/>
            <a:chOff x="3005620" y="103139"/>
            <a:chExt cx="243204" cy="41275"/>
          </a:xfrm>
        </p:grpSpPr>
        <p:sp>
          <p:nvSpPr>
            <p:cNvPr id="12" name="object 12"/>
            <p:cNvSpPr/>
            <p:nvPr/>
          </p:nvSpPr>
          <p:spPr>
            <a:xfrm>
              <a:off x="3008160" y="105679"/>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7F7F"/>
              </a:solidFill>
            </a:ln>
          </p:spPr>
          <p:txBody>
            <a:bodyPr wrap="square" lIns="0" tIns="0" rIns="0" bIns="0" rtlCol="0"/>
            <a:lstStyle/>
            <a:p>
              <a:endParaRPr/>
            </a:p>
          </p:txBody>
        </p:sp>
        <p:sp>
          <p:nvSpPr>
            <p:cNvPr id="13" name="object 13"/>
            <p:cNvSpPr/>
            <p:nvPr/>
          </p:nvSpPr>
          <p:spPr>
            <a:xfrm>
              <a:off x="3058566" y="105679"/>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7F7F"/>
              </a:solidFill>
            </a:ln>
          </p:spPr>
          <p:txBody>
            <a:bodyPr wrap="square" lIns="0" tIns="0" rIns="0" bIns="0" rtlCol="0"/>
            <a:lstStyle/>
            <a:p>
              <a:endParaRPr/>
            </a:p>
          </p:txBody>
        </p:sp>
        <p:sp>
          <p:nvSpPr>
            <p:cNvPr id="14" name="object 14"/>
            <p:cNvSpPr/>
            <p:nvPr/>
          </p:nvSpPr>
          <p:spPr>
            <a:xfrm>
              <a:off x="3108959" y="105679"/>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7F7F"/>
              </a:solidFill>
            </a:ln>
          </p:spPr>
          <p:txBody>
            <a:bodyPr wrap="square" lIns="0" tIns="0" rIns="0" bIns="0" rtlCol="0"/>
            <a:lstStyle/>
            <a:p>
              <a:endParaRPr/>
            </a:p>
          </p:txBody>
        </p:sp>
        <p:sp>
          <p:nvSpPr>
            <p:cNvPr id="15" name="object 15"/>
            <p:cNvSpPr/>
            <p:nvPr/>
          </p:nvSpPr>
          <p:spPr>
            <a:xfrm>
              <a:off x="3159366" y="105679"/>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7F7F"/>
              </a:solidFill>
            </a:ln>
          </p:spPr>
          <p:txBody>
            <a:bodyPr wrap="square" lIns="0" tIns="0" rIns="0" bIns="0" rtlCol="0"/>
            <a:lstStyle/>
            <a:p>
              <a:endParaRPr/>
            </a:p>
          </p:txBody>
        </p:sp>
        <p:sp>
          <p:nvSpPr>
            <p:cNvPr id="16" name="object 16"/>
            <p:cNvSpPr/>
            <p:nvPr/>
          </p:nvSpPr>
          <p:spPr>
            <a:xfrm>
              <a:off x="3209759" y="105679"/>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7F7F"/>
              </a:solidFill>
            </a:ln>
          </p:spPr>
          <p:txBody>
            <a:bodyPr wrap="square" lIns="0" tIns="0" rIns="0" bIns="0" rtlCol="0"/>
            <a:lstStyle/>
            <a:p>
              <a:endParaRPr/>
            </a:p>
          </p:txBody>
        </p:sp>
      </p:grpSp>
      <p:sp>
        <p:nvSpPr>
          <p:cNvPr id="17" name="object 17"/>
          <p:cNvSpPr txBox="1"/>
          <p:nvPr/>
        </p:nvSpPr>
        <p:spPr>
          <a:xfrm>
            <a:off x="2982810" y="-11729"/>
            <a:ext cx="177800" cy="116839"/>
          </a:xfrm>
          <a:prstGeom prst="rect">
            <a:avLst/>
          </a:prstGeom>
        </p:spPr>
        <p:txBody>
          <a:bodyPr vert="horz" wrap="square" lIns="0" tIns="12065" rIns="0" bIns="0" rtlCol="0">
            <a:spAutoFit/>
          </a:bodyPr>
          <a:lstStyle/>
          <a:p>
            <a:pPr marL="12700">
              <a:lnSpc>
                <a:spcPct val="100000"/>
              </a:lnSpc>
              <a:spcBef>
                <a:spcPts val="95"/>
              </a:spcBef>
            </a:pPr>
            <a:r>
              <a:rPr sz="600" spc="-30" dirty="0">
                <a:solidFill>
                  <a:srgbClr val="7F7F7F"/>
                </a:solidFill>
                <a:latin typeface="Noto Sans CJK HK"/>
                <a:cs typeface="Noto Sans CJK HK"/>
                <a:hlinkClick r:id="rId8" action="ppaction://hlinksldjump"/>
              </a:rPr>
              <a:t>附录</a:t>
            </a:r>
            <a:endParaRPr sz="600">
              <a:latin typeface="Noto Sans CJK HK"/>
              <a:cs typeface="Noto Sans CJK HK"/>
            </a:endParaRPr>
          </a:p>
        </p:txBody>
      </p:sp>
      <p:grpSp>
        <p:nvGrpSpPr>
          <p:cNvPr id="18" name="object 18"/>
          <p:cNvGrpSpPr/>
          <p:nvPr/>
        </p:nvGrpSpPr>
        <p:grpSpPr>
          <a:xfrm>
            <a:off x="0" y="50"/>
            <a:ext cx="4608195" cy="548640"/>
            <a:chOff x="0" y="50"/>
            <a:chExt cx="4608195" cy="548640"/>
          </a:xfrm>
        </p:grpSpPr>
        <p:pic>
          <p:nvPicPr>
            <p:cNvPr id="19" name="object 19"/>
            <p:cNvPicPr/>
            <p:nvPr/>
          </p:nvPicPr>
          <p:blipFill>
            <a:blip r:embed="rId9" cstate="print"/>
            <a:stretch>
              <a:fillRect/>
            </a:stretch>
          </p:blipFill>
          <p:spPr>
            <a:xfrm>
              <a:off x="3317760" y="50"/>
              <a:ext cx="921588" cy="297713"/>
            </a:xfrm>
            <a:prstGeom prst="rect">
              <a:avLst/>
            </a:prstGeom>
          </p:spPr>
        </p:pic>
        <p:pic>
          <p:nvPicPr>
            <p:cNvPr id="20" name="object 20"/>
            <p:cNvPicPr/>
            <p:nvPr/>
          </p:nvPicPr>
          <p:blipFill>
            <a:blip r:embed="rId10" cstate="print"/>
            <a:stretch>
              <a:fillRect/>
            </a:stretch>
          </p:blipFill>
          <p:spPr>
            <a:xfrm>
              <a:off x="4239348" y="50"/>
              <a:ext cx="368642" cy="297713"/>
            </a:xfrm>
            <a:prstGeom prst="rect">
              <a:avLst/>
            </a:prstGeom>
          </p:spPr>
        </p:pic>
        <p:pic>
          <p:nvPicPr>
            <p:cNvPr id="21" name="object 21"/>
            <p:cNvPicPr/>
            <p:nvPr/>
          </p:nvPicPr>
          <p:blipFill>
            <a:blip r:embed="rId11" cstate="print"/>
            <a:stretch>
              <a:fillRect/>
            </a:stretch>
          </p:blipFill>
          <p:spPr>
            <a:xfrm>
              <a:off x="0" y="297751"/>
              <a:ext cx="4604410" cy="250520"/>
            </a:xfrm>
            <a:prstGeom prst="rect">
              <a:avLst/>
            </a:prstGeom>
          </p:spPr>
        </p:pic>
      </p:grpSp>
      <p:sp>
        <p:nvSpPr>
          <p:cNvPr id="22" name="object 22"/>
          <p:cNvSpPr txBox="1"/>
          <p:nvPr/>
        </p:nvSpPr>
        <p:spPr>
          <a:xfrm>
            <a:off x="188379" y="285048"/>
            <a:ext cx="936625" cy="244475"/>
          </a:xfrm>
          <a:prstGeom prst="rect">
            <a:avLst/>
          </a:prstGeom>
        </p:spPr>
        <p:txBody>
          <a:bodyPr vert="horz" wrap="square" lIns="0" tIns="17145" rIns="0" bIns="0" rtlCol="0">
            <a:spAutoFit/>
          </a:bodyPr>
          <a:lstStyle/>
          <a:p>
            <a:pPr marL="12700">
              <a:lnSpc>
                <a:spcPct val="100000"/>
              </a:lnSpc>
              <a:spcBef>
                <a:spcPts val="135"/>
              </a:spcBef>
            </a:pPr>
            <a:r>
              <a:rPr sz="1400" spc="-10" dirty="0">
                <a:solidFill>
                  <a:srgbClr val="FFFFFF"/>
                </a:solidFill>
                <a:latin typeface="Noto Sans CJK HK"/>
                <a:cs typeface="Noto Sans CJK HK"/>
              </a:rPr>
              <a:t>光学斩波器</a:t>
            </a:r>
            <a:endParaRPr sz="1400">
              <a:latin typeface="Noto Sans CJK HK"/>
              <a:cs typeface="Noto Sans CJK HK"/>
            </a:endParaRPr>
          </a:p>
        </p:txBody>
      </p:sp>
      <p:pic>
        <p:nvPicPr>
          <p:cNvPr id="23" name="object 23"/>
          <p:cNvPicPr/>
          <p:nvPr/>
        </p:nvPicPr>
        <p:blipFill>
          <a:blip r:embed="rId12" cstate="print"/>
          <a:stretch>
            <a:fillRect/>
          </a:stretch>
        </p:blipFill>
        <p:spPr>
          <a:xfrm>
            <a:off x="552523" y="1197267"/>
            <a:ext cx="1403118" cy="905016"/>
          </a:xfrm>
          <a:prstGeom prst="rect">
            <a:avLst/>
          </a:prstGeom>
        </p:spPr>
      </p:pic>
      <p:sp>
        <p:nvSpPr>
          <p:cNvPr id="24" name="object 24"/>
          <p:cNvSpPr txBox="1"/>
          <p:nvPr/>
        </p:nvSpPr>
        <p:spPr>
          <a:xfrm>
            <a:off x="476250" y="2527300"/>
            <a:ext cx="1362075" cy="150495"/>
          </a:xfrm>
          <a:prstGeom prst="rect">
            <a:avLst/>
          </a:prstGeom>
        </p:spPr>
        <p:txBody>
          <a:bodyPr vert="horz" wrap="square" lIns="0" tIns="12065" rIns="0" bIns="0" rtlCol="0">
            <a:spAutoFit/>
          </a:bodyPr>
          <a:lstStyle/>
          <a:p>
            <a:pPr marL="12700" algn="ctr">
              <a:lnSpc>
                <a:spcPct val="100000"/>
              </a:lnSpc>
              <a:spcBef>
                <a:spcPts val="95"/>
              </a:spcBef>
            </a:pPr>
            <a:r>
              <a:rPr sz="900" spc="20" dirty="0">
                <a:solidFill>
                  <a:srgbClr val="005725"/>
                </a:solidFill>
                <a:latin typeface="Noto Sans CJK HK"/>
                <a:cs typeface="Noto Sans CJK HK"/>
              </a:rPr>
              <a:t>图</a:t>
            </a:r>
            <a:r>
              <a:rPr sz="900" dirty="0">
                <a:solidFill>
                  <a:srgbClr val="005725"/>
                </a:solidFill>
                <a:latin typeface="Arial" panose="020B0604020202020204"/>
                <a:cs typeface="Arial" panose="020B0604020202020204"/>
              </a:rPr>
              <a:t>3:</a:t>
            </a:r>
            <a:r>
              <a:rPr sz="900" spc="-10" dirty="0">
                <a:solidFill>
                  <a:srgbClr val="005725"/>
                </a:solidFill>
                <a:latin typeface="Arial" panose="020B0604020202020204"/>
                <a:cs typeface="Arial" panose="020B0604020202020204"/>
              </a:rPr>
              <a:t> </a:t>
            </a:r>
            <a:r>
              <a:rPr lang="en-US" altLang="en-US" sz="900" spc="-10" dirty="0">
                <a:solidFill>
                  <a:srgbClr val="005725"/>
                </a:solidFill>
                <a:latin typeface="Arial" panose="020B0604020202020204"/>
                <a:cs typeface="Arial" panose="020B0604020202020204"/>
              </a:rPr>
              <a:t> </a:t>
            </a:r>
            <a:r>
              <a:rPr sz="900" spc="-15" dirty="0">
                <a:latin typeface="Noto Sans CJK HK"/>
                <a:cs typeface="Noto Sans CJK HK"/>
              </a:rPr>
              <a:t>光学斩波器实物图</a:t>
            </a:r>
          </a:p>
        </p:txBody>
      </p:sp>
      <p:pic>
        <p:nvPicPr>
          <p:cNvPr id="25" name="object 25"/>
          <p:cNvPicPr/>
          <p:nvPr/>
        </p:nvPicPr>
        <p:blipFill>
          <a:blip r:embed="rId13" cstate="print"/>
          <a:stretch>
            <a:fillRect/>
          </a:stretch>
        </p:blipFill>
        <p:spPr>
          <a:xfrm>
            <a:off x="2303780" y="968375"/>
            <a:ext cx="2134235" cy="1440180"/>
          </a:xfrm>
          <a:prstGeom prst="rect">
            <a:avLst/>
          </a:prstGeom>
        </p:spPr>
      </p:pic>
      <p:sp>
        <p:nvSpPr>
          <p:cNvPr id="26" name="object 26"/>
          <p:cNvSpPr txBox="1"/>
          <p:nvPr/>
        </p:nvSpPr>
        <p:spPr>
          <a:xfrm>
            <a:off x="2982595" y="2527300"/>
            <a:ext cx="1095375" cy="150495"/>
          </a:xfrm>
          <a:prstGeom prst="rect">
            <a:avLst/>
          </a:prstGeom>
        </p:spPr>
        <p:txBody>
          <a:bodyPr vert="horz" wrap="square" lIns="0" tIns="12065" rIns="0" bIns="0" rtlCol="0">
            <a:spAutoFit/>
          </a:bodyPr>
          <a:lstStyle/>
          <a:p>
            <a:pPr marL="12700" algn="ctr">
              <a:lnSpc>
                <a:spcPct val="100000"/>
              </a:lnSpc>
              <a:spcBef>
                <a:spcPts val="95"/>
              </a:spcBef>
            </a:pPr>
            <a:r>
              <a:rPr sz="900" spc="20" dirty="0">
                <a:solidFill>
                  <a:srgbClr val="005725"/>
                </a:solidFill>
                <a:latin typeface="Noto Sans CJK HK"/>
                <a:cs typeface="Noto Sans CJK HK"/>
              </a:rPr>
              <a:t>图</a:t>
            </a:r>
            <a:r>
              <a:rPr sz="900" dirty="0">
                <a:solidFill>
                  <a:srgbClr val="005725"/>
                </a:solidFill>
                <a:latin typeface="Arial" panose="020B0604020202020204"/>
                <a:cs typeface="Arial" panose="020B0604020202020204"/>
              </a:rPr>
              <a:t>4:</a:t>
            </a:r>
            <a:r>
              <a:rPr sz="900" spc="-10" dirty="0">
                <a:solidFill>
                  <a:srgbClr val="005725"/>
                </a:solidFill>
                <a:latin typeface="Arial" panose="020B0604020202020204"/>
                <a:cs typeface="Arial" panose="020B0604020202020204"/>
              </a:rPr>
              <a:t> </a:t>
            </a:r>
            <a:r>
              <a:rPr lang="en-US" altLang="en-US" sz="900" spc="-10" dirty="0">
                <a:solidFill>
                  <a:srgbClr val="005725"/>
                </a:solidFill>
                <a:latin typeface="Arial" panose="020B0604020202020204"/>
                <a:cs typeface="Arial" panose="020B0604020202020204"/>
              </a:rPr>
              <a:t> </a:t>
            </a:r>
            <a:r>
              <a:rPr sz="900" spc="-20" dirty="0">
                <a:latin typeface="Noto Sans CJK HK"/>
                <a:cs typeface="Noto Sans CJK HK"/>
              </a:rPr>
              <a:t>常见噪声分布</a:t>
            </a:r>
          </a:p>
        </p:txBody>
      </p:sp>
      <p:grpSp>
        <p:nvGrpSpPr>
          <p:cNvPr id="27" name="object 27"/>
          <p:cNvGrpSpPr/>
          <p:nvPr/>
        </p:nvGrpSpPr>
        <p:grpSpPr>
          <a:xfrm>
            <a:off x="0" y="3328111"/>
            <a:ext cx="4608195" cy="128270"/>
            <a:chOff x="0" y="3328111"/>
            <a:chExt cx="4608195" cy="128270"/>
          </a:xfrm>
        </p:grpSpPr>
        <p:sp>
          <p:nvSpPr>
            <p:cNvPr id="28" name="object 28"/>
            <p:cNvSpPr/>
            <p:nvPr/>
          </p:nvSpPr>
          <p:spPr>
            <a:xfrm>
              <a:off x="0" y="3328111"/>
              <a:ext cx="2304415" cy="128270"/>
            </a:xfrm>
            <a:custGeom>
              <a:avLst/>
              <a:gdLst/>
              <a:ahLst/>
              <a:cxnLst/>
              <a:rect l="l" t="t" r="r" b="b"/>
              <a:pathLst>
                <a:path w="2304415" h="128270">
                  <a:moveTo>
                    <a:pt x="2304008" y="0"/>
                  </a:moveTo>
                  <a:lnTo>
                    <a:pt x="1152004" y="0"/>
                  </a:lnTo>
                  <a:lnTo>
                    <a:pt x="0" y="0"/>
                  </a:lnTo>
                  <a:lnTo>
                    <a:pt x="0" y="127939"/>
                  </a:lnTo>
                  <a:lnTo>
                    <a:pt x="1152004" y="127939"/>
                  </a:lnTo>
                  <a:lnTo>
                    <a:pt x="2304008" y="127939"/>
                  </a:lnTo>
                  <a:lnTo>
                    <a:pt x="2304008" y="0"/>
                  </a:lnTo>
                  <a:close/>
                </a:path>
              </a:pathLst>
            </a:custGeom>
            <a:solidFill>
              <a:srgbClr val="000000"/>
            </a:solidFill>
          </p:spPr>
          <p:txBody>
            <a:bodyPr wrap="square" lIns="0" tIns="0" rIns="0" bIns="0" rtlCol="0"/>
            <a:lstStyle/>
            <a:p>
              <a:endParaRPr/>
            </a:p>
          </p:txBody>
        </p:sp>
        <p:sp>
          <p:nvSpPr>
            <p:cNvPr id="29" name="object 29"/>
            <p:cNvSpPr/>
            <p:nvPr/>
          </p:nvSpPr>
          <p:spPr>
            <a:xfrm>
              <a:off x="2303995" y="3328111"/>
              <a:ext cx="2304415" cy="128270"/>
            </a:xfrm>
            <a:custGeom>
              <a:avLst/>
              <a:gdLst/>
              <a:ahLst/>
              <a:cxnLst/>
              <a:rect l="l" t="t" r="r" b="b"/>
              <a:pathLst>
                <a:path w="2304415" h="128270">
                  <a:moveTo>
                    <a:pt x="2303996" y="0"/>
                  </a:moveTo>
                  <a:lnTo>
                    <a:pt x="1920024" y="0"/>
                  </a:lnTo>
                  <a:lnTo>
                    <a:pt x="0" y="0"/>
                  </a:lnTo>
                  <a:lnTo>
                    <a:pt x="0" y="127939"/>
                  </a:lnTo>
                  <a:lnTo>
                    <a:pt x="1920024" y="127939"/>
                  </a:lnTo>
                  <a:lnTo>
                    <a:pt x="2303996" y="127939"/>
                  </a:lnTo>
                  <a:lnTo>
                    <a:pt x="2303996" y="0"/>
                  </a:lnTo>
                  <a:close/>
                </a:path>
              </a:pathLst>
            </a:custGeom>
            <a:solidFill>
              <a:srgbClr val="005725"/>
            </a:solidFill>
          </p:spPr>
          <p:txBody>
            <a:bodyPr wrap="square" lIns="0" tIns="0" rIns="0" bIns="0" rtlCol="0"/>
            <a:lstStyle/>
            <a:p>
              <a:endParaRPr/>
            </a:p>
          </p:txBody>
        </p:sp>
      </p:grpSp>
      <p:sp>
        <p:nvSpPr>
          <p:cNvPr id="30" name="object 30"/>
          <p:cNvSpPr txBox="1">
            <a:spLocks noGrp="1"/>
          </p:cNvSpPr>
          <p:nvPr>
            <p:ph type="dt" sz="half" idx="6"/>
          </p:nvPr>
        </p:nvSpPr>
        <p:spPr>
          <a:prstGeom prst="rect">
            <a:avLst/>
          </a:prstGeom>
        </p:spPr>
        <p:txBody>
          <a:bodyPr vert="horz" wrap="square" lIns="0" tIns="10795" rIns="0" bIns="0" rtlCol="0">
            <a:spAutoFit/>
          </a:bodyPr>
          <a:lstStyle/>
          <a:p>
            <a:pPr marL="12700">
              <a:lnSpc>
                <a:spcPct val="100000"/>
              </a:lnSpc>
              <a:spcBef>
                <a:spcPts val="85"/>
              </a:spcBef>
            </a:pPr>
            <a:r>
              <a:rPr spc="25" dirty="0"/>
              <a:t>设计性实验  结题答辩</a:t>
            </a:r>
          </a:p>
        </p:txBody>
      </p:sp>
      <p:sp>
        <p:nvSpPr>
          <p:cNvPr id="31" name="object 31"/>
          <p:cNvSpPr txBox="1">
            <a:spLocks noGrp="1"/>
          </p:cNvSpPr>
          <p:nvPr>
            <p:ph type="ftr" sz="quarter" idx="5"/>
          </p:nvPr>
        </p:nvSpPr>
        <p:spPr>
          <a:prstGeom prst="rect">
            <a:avLst/>
          </a:prstGeom>
        </p:spPr>
        <p:txBody>
          <a:bodyPr vert="horz" wrap="square" lIns="0" tIns="5080" rIns="0" bIns="0" rtlCol="0">
            <a:spAutoFit/>
          </a:bodyPr>
          <a:lstStyle/>
          <a:p>
            <a:pPr marL="12700">
              <a:lnSpc>
                <a:spcPct val="100000"/>
              </a:lnSpc>
              <a:spcBef>
                <a:spcPts val="40"/>
              </a:spcBef>
            </a:pPr>
            <a:r>
              <a:rPr dirty="0"/>
              <a:t>2nd</a:t>
            </a:r>
            <a:r>
              <a:rPr spc="-35" dirty="0"/>
              <a:t> </a:t>
            </a:r>
            <a:r>
              <a:rPr dirty="0"/>
              <a:t>July</a:t>
            </a:r>
            <a:r>
              <a:rPr spc="-30" dirty="0"/>
              <a:t> </a:t>
            </a:r>
            <a:r>
              <a:rPr spc="-20" dirty="0"/>
              <a:t>2024</a:t>
            </a:r>
          </a:p>
        </p:txBody>
      </p:sp>
      <p:sp>
        <p:nvSpPr>
          <p:cNvPr id="32" name="object 32"/>
          <p:cNvSpPr txBox="1"/>
          <p:nvPr/>
        </p:nvSpPr>
        <p:spPr>
          <a:xfrm>
            <a:off x="2719908" y="3329735"/>
            <a:ext cx="1088390" cy="120650"/>
          </a:xfrm>
          <a:prstGeom prst="rect">
            <a:avLst/>
          </a:prstGeom>
        </p:spPr>
        <p:txBody>
          <a:bodyPr vert="horz" wrap="square" lIns="0" tIns="10795" rIns="0" bIns="0" rtlCol="0">
            <a:spAutoFit/>
          </a:bodyPr>
          <a:lstStyle/>
          <a:p>
            <a:pPr marL="12700">
              <a:lnSpc>
                <a:spcPct val="100000"/>
              </a:lnSpc>
              <a:spcBef>
                <a:spcPts val="85"/>
              </a:spcBef>
            </a:pPr>
            <a:r>
              <a:rPr sz="600" spc="-15" dirty="0">
                <a:solidFill>
                  <a:srgbClr val="FFFFFF"/>
                </a:solidFill>
                <a:latin typeface="Noto Sans CJK HK"/>
                <a:cs typeface="Noto Sans CJK HK"/>
                <a:hlinkClick r:id="rId14" action="ppaction://hlinksldjump"/>
              </a:rPr>
              <a:t>基于锁相放大器的弱光信号探测</a:t>
            </a:r>
            <a:endParaRPr sz="600">
              <a:latin typeface="Noto Sans CJK HK"/>
              <a:cs typeface="Noto Sans CJK HK"/>
            </a:endParaRPr>
          </a:p>
        </p:txBody>
      </p:sp>
      <p:sp>
        <p:nvSpPr>
          <p:cNvPr id="33" name="object 33"/>
          <p:cNvSpPr txBox="1">
            <a:spLocks noGrp="1"/>
          </p:cNvSpPr>
          <p:nvPr>
            <p:ph type="sldNum" sz="quarter" idx="7"/>
          </p:nvPr>
        </p:nvSpPr>
        <p:spPr>
          <a:xfrm>
            <a:off x="4259008" y="3335256"/>
            <a:ext cx="283210" cy="97155"/>
          </a:xfrm>
          <a:prstGeom prst="rect">
            <a:avLst/>
          </a:prstGeom>
        </p:spPr>
        <p:txBody>
          <a:bodyPr vert="horz" wrap="square" lIns="0" tIns="5080" rIns="0" bIns="0" rtlCol="0">
            <a:spAutoFit/>
          </a:bodyPr>
          <a:lstStyle/>
          <a:p>
            <a:pPr marL="80010">
              <a:lnSpc>
                <a:spcPct val="100000"/>
              </a:lnSpc>
              <a:spcBef>
                <a:spcPts val="40"/>
              </a:spcBef>
            </a:pPr>
            <a:r>
              <a:rPr lang="en-US" spc="-10" dirty="0"/>
              <a:t>9</a:t>
            </a:r>
            <a:r>
              <a:rPr spc="-10" dirty="0"/>
              <a:t> </a:t>
            </a:r>
            <a:r>
              <a:rPr lang="en-US" spc="-10" dirty="0"/>
              <a:t>/ 33</a:t>
            </a:r>
            <a:endParaRPr spc="-35" dirty="0"/>
          </a:p>
        </p:txBody>
      </p:sp>
    </p:spTree>
  </p:cSld>
  <p:clrMapOvr>
    <a:masterClrMapping/>
  </p:clrMapOvr>
  <p:transition>
    <p:cut/>
  </p:transition>
</p:sld>
</file>

<file path=ppt/tags/tag1.xml><?xml version="1.0" encoding="utf-8"?>
<p:tagLst xmlns:a="http://schemas.openxmlformats.org/drawingml/2006/main" xmlns:r="http://schemas.openxmlformats.org/officeDocument/2006/relationships" xmlns:p="http://schemas.openxmlformats.org/presentationml/2006/main">
  <p:tag name="COMMONDATA" val="eyJoZGlkIjoiZGM3ZDAyYWI1NjhhN2I3OGM0NTVjMzFiNjU1YmU4ZjYifQ=="/>
</p:tagLst>
</file>

<file path=ppt/tags/tag10.xml><?xml version="1.0" encoding="utf-8"?>
<p:tagLst xmlns:a="http://schemas.openxmlformats.org/drawingml/2006/main" xmlns:r="http://schemas.openxmlformats.org/officeDocument/2006/relationships" xmlns:p="http://schemas.openxmlformats.org/presentationml/2006/main">
  <p:tag name="KSO_WM_DIAGRAM_VIRTUALLY_FRAME" val="{&quot;height&quot;:143.35,&quot;left&quot;:35.65,&quot;top&quot;:74.6,&quot;width&quot;:155.4}"/>
</p:tagLst>
</file>

<file path=ppt/tags/tag11.xml><?xml version="1.0" encoding="utf-8"?>
<p:tagLst xmlns:a="http://schemas.openxmlformats.org/drawingml/2006/main" xmlns:r="http://schemas.openxmlformats.org/officeDocument/2006/relationships" xmlns:p="http://schemas.openxmlformats.org/presentationml/2006/main">
  <p:tag name="KSO_WM_DIAGRAM_VIRTUALLY_FRAME" val="{&quot;height&quot;:143.35,&quot;left&quot;:35.65,&quot;top&quot;:74.6,&quot;width&quot;:155.4}"/>
</p:tagLst>
</file>

<file path=ppt/tags/tag12.xml><?xml version="1.0" encoding="utf-8"?>
<p:tagLst xmlns:a="http://schemas.openxmlformats.org/drawingml/2006/main" xmlns:r="http://schemas.openxmlformats.org/officeDocument/2006/relationships" xmlns:p="http://schemas.openxmlformats.org/presentationml/2006/main">
  <p:tag name="KSO_WM_DIAGRAM_VIRTUALLY_FRAME" val="{&quot;height&quot;:143.35,&quot;left&quot;:35.65,&quot;top&quot;:74.6,&quot;width&quot;:155.4}"/>
</p:tagLst>
</file>

<file path=ppt/tags/tag13.xml><?xml version="1.0" encoding="utf-8"?>
<p:tagLst xmlns:a="http://schemas.openxmlformats.org/drawingml/2006/main" xmlns:r="http://schemas.openxmlformats.org/officeDocument/2006/relationships" xmlns:p="http://schemas.openxmlformats.org/presentationml/2006/main">
  <p:tag name="KSO_WM_DIAGRAM_VIRTUALLY_FRAME" val="{&quot;height&quot;:143.35,&quot;left&quot;:35.65,&quot;top&quot;:74.6,&quot;width&quot;:155.4}"/>
</p:tagLst>
</file>

<file path=ppt/tags/tag14.xml><?xml version="1.0" encoding="utf-8"?>
<p:tagLst xmlns:a="http://schemas.openxmlformats.org/drawingml/2006/main" xmlns:r="http://schemas.openxmlformats.org/officeDocument/2006/relationships" xmlns:p="http://schemas.openxmlformats.org/presentationml/2006/main">
  <p:tag name="KSO_WM_DIAGRAM_VIRTUALLY_FRAME" val="{&quot;height&quot;:143.35,&quot;left&quot;:35.65,&quot;top&quot;:74.6,&quot;width&quot;:155.4}"/>
</p:tagLst>
</file>

<file path=ppt/tags/tag15.xml><?xml version="1.0" encoding="utf-8"?>
<p:tagLst xmlns:a="http://schemas.openxmlformats.org/drawingml/2006/main" xmlns:r="http://schemas.openxmlformats.org/officeDocument/2006/relationships" xmlns:p="http://schemas.openxmlformats.org/presentationml/2006/main">
  <p:tag name="KSO_WM_DIAGRAM_VIRTUALLY_FRAME" val="{&quot;height&quot;:143.35,&quot;left&quot;:35.65,&quot;top&quot;:74.6,&quot;width&quot;:155.4}"/>
</p:tagLst>
</file>

<file path=ppt/tags/tag16.xml><?xml version="1.0" encoding="utf-8"?>
<p:tagLst xmlns:a="http://schemas.openxmlformats.org/drawingml/2006/main" xmlns:r="http://schemas.openxmlformats.org/officeDocument/2006/relationships" xmlns:p="http://schemas.openxmlformats.org/presentationml/2006/main">
  <p:tag name="KSO_WM_DIAGRAM_VIRTUALLY_FRAME" val="{&quot;height&quot;:143.35,&quot;left&quot;:35.65,&quot;top&quot;:74.6,&quot;width&quot;:155.4}"/>
</p:tagLst>
</file>

<file path=ppt/tags/tag17.xml><?xml version="1.0" encoding="utf-8"?>
<p:tagLst xmlns:a="http://schemas.openxmlformats.org/drawingml/2006/main" xmlns:r="http://schemas.openxmlformats.org/officeDocument/2006/relationships" xmlns:p="http://schemas.openxmlformats.org/presentationml/2006/main">
  <p:tag name="KSO_WM_DIAGRAM_VIRTUALLY_FRAME" val="{&quot;height&quot;:143.35,&quot;left&quot;:35.65,&quot;top&quot;:74.6,&quot;width&quot;:155.4}"/>
</p:tagLst>
</file>

<file path=ppt/tags/tag18.xml><?xml version="1.0" encoding="utf-8"?>
<p:tagLst xmlns:a="http://schemas.openxmlformats.org/drawingml/2006/main" xmlns:r="http://schemas.openxmlformats.org/officeDocument/2006/relationships" xmlns:p="http://schemas.openxmlformats.org/presentationml/2006/main">
  <p:tag name="KSO_WM_DIAGRAM_VIRTUALLY_FRAME" val="{&quot;height&quot;:143.35,&quot;left&quot;:35.65,&quot;top&quot;:74.6,&quot;width&quot;:155.4}"/>
</p:tagLst>
</file>

<file path=ppt/tags/tag19.xml><?xml version="1.0" encoding="utf-8"?>
<p:tagLst xmlns:a="http://schemas.openxmlformats.org/drawingml/2006/main" xmlns:r="http://schemas.openxmlformats.org/officeDocument/2006/relationships" xmlns:p="http://schemas.openxmlformats.org/presentationml/2006/main">
  <p:tag name="KSO_WM_DIAGRAM_VIRTUALLY_FRAME" val="{&quot;height&quot;:143.35,&quot;left&quot;:35.65,&quot;top&quot;:74.6,&quot;width&quot;:155.4}"/>
</p:tagLst>
</file>

<file path=ppt/tags/tag2.xml><?xml version="1.0" encoding="utf-8"?>
<p:tagLst xmlns:a="http://schemas.openxmlformats.org/drawingml/2006/main" xmlns:r="http://schemas.openxmlformats.org/officeDocument/2006/relationships" xmlns:p="http://schemas.openxmlformats.org/presentationml/2006/main">
  <p:tag name="KSO_WM_DIAGRAM_VIRTUALLY_FRAME" val="{&quot;height&quot;:143.35,&quot;left&quot;:35.65,&quot;top&quot;:74.6,&quot;width&quot;:155.4}"/>
</p:tagLst>
</file>

<file path=ppt/tags/tag20.xml><?xml version="1.0" encoding="utf-8"?>
<p:tagLst xmlns:a="http://schemas.openxmlformats.org/drawingml/2006/main" xmlns:r="http://schemas.openxmlformats.org/officeDocument/2006/relationships" xmlns:p="http://schemas.openxmlformats.org/presentationml/2006/main">
  <p:tag name="KSO_WM_DIAGRAM_VIRTUALLY_FRAME" val="{&quot;height&quot;:143.35,&quot;left&quot;:35.65,&quot;top&quot;:74.6,&quot;width&quot;:155.4}"/>
</p:tagLst>
</file>

<file path=ppt/tags/tag21.xml><?xml version="1.0" encoding="utf-8"?>
<p:tagLst xmlns:a="http://schemas.openxmlformats.org/drawingml/2006/main" xmlns:r="http://schemas.openxmlformats.org/officeDocument/2006/relationships" xmlns:p="http://schemas.openxmlformats.org/presentationml/2006/main">
  <p:tag name="KSO_WM_DIAGRAM_VIRTUALLY_FRAME" val="{&quot;height&quot;:143.35,&quot;left&quot;:35.65,&quot;top&quot;:74.6,&quot;width&quot;:155.4}"/>
</p:tagLst>
</file>

<file path=ppt/tags/tag3.xml><?xml version="1.0" encoding="utf-8"?>
<p:tagLst xmlns:a="http://schemas.openxmlformats.org/drawingml/2006/main" xmlns:r="http://schemas.openxmlformats.org/officeDocument/2006/relationships" xmlns:p="http://schemas.openxmlformats.org/presentationml/2006/main">
  <p:tag name="KSO_WM_DIAGRAM_VIRTUALLY_FRAME" val="{&quot;height&quot;:143.35,&quot;left&quot;:35.65,&quot;top&quot;:74.6,&quot;width&quot;:155.4}"/>
</p:tagLst>
</file>

<file path=ppt/tags/tag4.xml><?xml version="1.0" encoding="utf-8"?>
<p:tagLst xmlns:a="http://schemas.openxmlformats.org/drawingml/2006/main" xmlns:r="http://schemas.openxmlformats.org/officeDocument/2006/relationships" xmlns:p="http://schemas.openxmlformats.org/presentationml/2006/main">
  <p:tag name="KSO_WM_DIAGRAM_VIRTUALLY_FRAME" val="{&quot;height&quot;:143.35,&quot;left&quot;:35.65,&quot;top&quot;:74.6,&quot;width&quot;:155.4}"/>
</p:tagLst>
</file>

<file path=ppt/tags/tag5.xml><?xml version="1.0" encoding="utf-8"?>
<p:tagLst xmlns:a="http://schemas.openxmlformats.org/drawingml/2006/main" xmlns:r="http://schemas.openxmlformats.org/officeDocument/2006/relationships" xmlns:p="http://schemas.openxmlformats.org/presentationml/2006/main">
  <p:tag name="KSO_WM_DIAGRAM_VIRTUALLY_FRAME" val="{&quot;height&quot;:143.35,&quot;left&quot;:35.65,&quot;top&quot;:74.6,&quot;width&quot;:155.4}"/>
</p:tagLst>
</file>

<file path=ppt/tags/tag6.xml><?xml version="1.0" encoding="utf-8"?>
<p:tagLst xmlns:a="http://schemas.openxmlformats.org/drawingml/2006/main" xmlns:r="http://schemas.openxmlformats.org/officeDocument/2006/relationships" xmlns:p="http://schemas.openxmlformats.org/presentationml/2006/main">
  <p:tag name="KSO_WM_DIAGRAM_VIRTUALLY_FRAME" val="{&quot;height&quot;:143.35,&quot;left&quot;:35.65,&quot;top&quot;:74.6,&quot;width&quot;:155.4}"/>
</p:tagLst>
</file>

<file path=ppt/tags/tag7.xml><?xml version="1.0" encoding="utf-8"?>
<p:tagLst xmlns:a="http://schemas.openxmlformats.org/drawingml/2006/main" xmlns:r="http://schemas.openxmlformats.org/officeDocument/2006/relationships" xmlns:p="http://schemas.openxmlformats.org/presentationml/2006/main">
  <p:tag name="KSO_WM_DIAGRAM_VIRTUALLY_FRAME" val="{&quot;height&quot;:143.35,&quot;left&quot;:35.65,&quot;top&quot;:74.6,&quot;width&quot;:155.4}"/>
</p:tagLst>
</file>

<file path=ppt/tags/tag8.xml><?xml version="1.0" encoding="utf-8"?>
<p:tagLst xmlns:a="http://schemas.openxmlformats.org/drawingml/2006/main" xmlns:r="http://schemas.openxmlformats.org/officeDocument/2006/relationships" xmlns:p="http://schemas.openxmlformats.org/presentationml/2006/main">
  <p:tag name="KSO_WM_DIAGRAM_VIRTUALLY_FRAME" val="{&quot;height&quot;:143.35,&quot;left&quot;:35.65,&quot;top&quot;:74.6,&quot;width&quot;:155.4}"/>
</p:tagLst>
</file>

<file path=ppt/tags/tag9.xml><?xml version="1.0" encoding="utf-8"?>
<p:tagLst xmlns:a="http://schemas.openxmlformats.org/drawingml/2006/main" xmlns:r="http://schemas.openxmlformats.org/officeDocument/2006/relationships" xmlns:p="http://schemas.openxmlformats.org/presentationml/2006/main">
  <p:tag name="KSO_WM_DIAGRAM_VIRTUALLY_FRAME" val="{&quot;height&quot;:143.35,&quot;left&quot;:35.65,&quot;top&quot;:74.6,&quot;width&quot;:155.4}"/>
</p:tagLst>
</file>

<file path=ppt/theme/theme1.xml><?xml version="1.0" encoding="utf-8"?>
<a:theme xmlns:a="http://schemas.openxmlformats.org/drawingml/2006/main" name="Office Theme">
  <a:themeElements>
    <a:clrScheme name="自定义 3">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FF"/>
      </a:hlink>
      <a:folHlink>
        <a:srgbClr val="00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1766</Words>
  <Application>Microsoft Macintosh PowerPoint</Application>
  <PresentationFormat>Custom</PresentationFormat>
  <Paragraphs>482</Paragraphs>
  <Slides>33</Slides>
  <Notes>2</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33</vt:i4>
      </vt:variant>
    </vt:vector>
  </HeadingPairs>
  <TitlesOfParts>
    <vt:vector size="45" baseType="lpstr">
      <vt:lpstr>DejaVu Serif</vt:lpstr>
      <vt:lpstr>LM Roman 10</vt:lpstr>
      <vt:lpstr>Noto Sans CJK HK</vt:lpstr>
      <vt:lpstr>Noto Serif CJK JP</vt:lpstr>
      <vt:lpstr>宋体</vt:lpstr>
      <vt:lpstr>Arial</vt:lpstr>
      <vt:lpstr>Calibri</vt:lpstr>
      <vt:lpstr>Cambria Math</vt:lpstr>
      <vt:lpstr>Georgia</vt:lpstr>
      <vt:lpstr>Times New Roman</vt:lpstr>
      <vt:lpstr>Trebuchet MS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基于锁相放大器的弱光信号探测 - 设计性实验  结题答辩</dc:title>
  <dc:creator/>
  <cp:lastModifiedBy>Kui Liu</cp:lastModifiedBy>
  <cp:revision>197</cp:revision>
  <dcterms:created xsi:type="dcterms:W3CDTF">2024-07-02T08:51:00Z</dcterms:created>
  <dcterms:modified xsi:type="dcterms:W3CDTF">2024-07-08T05:33:19Z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2024-07-02T16:00:00Z</vt:filetime>
  </property>
  <property fmtid="{D5CDD505-2E9C-101B-9397-08002B2CF9AE}" pid="3" name="Creator">
    <vt:lpwstr>LaTeX with Beamer class</vt:lpwstr>
  </property>
  <property fmtid="{D5CDD505-2E9C-101B-9397-08002B2CF9AE}" pid="4" name="LastSaved">
    <vt:filetime>2024-07-02T16:00:00Z</vt:filetime>
  </property>
  <property fmtid="{D5CDD505-2E9C-101B-9397-08002B2CF9AE}" pid="5" name="Producer">
    <vt:lpwstr>3-Heights(TM) PDF Security Shell 4.8.25.2 (http://www.pdf-tools.com)</vt:lpwstr>
  </property>
  <property fmtid="{D5CDD505-2E9C-101B-9397-08002B2CF9AE}" pid="6" name="ICV">
    <vt:lpwstr>24EA252E293A4AC5806F4B2782D44EB7_12</vt:lpwstr>
  </property>
  <property fmtid="{D5CDD505-2E9C-101B-9397-08002B2CF9AE}" pid="7" name="KSOProductBuildVer">
    <vt:lpwstr>2052-12.1.0.17133</vt:lpwstr>
  </property>
</Properties>
</file>