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97" r:id="rId9"/>
    <p:sldId id="279" r:id="rId10"/>
    <p:sldId id="280" r:id="rId11"/>
    <p:sldId id="262" r:id="rId12"/>
    <p:sldId id="263" r:id="rId13"/>
    <p:sldId id="264" r:id="rId14"/>
    <p:sldId id="268" r:id="rId15"/>
    <p:sldId id="265" r:id="rId16"/>
    <p:sldId id="281" r:id="rId17"/>
    <p:sldId id="266" r:id="rId18"/>
    <p:sldId id="269" r:id="rId19"/>
    <p:sldId id="267" r:id="rId20"/>
    <p:sldId id="270" r:id="rId21"/>
    <p:sldId id="271" r:id="rId22"/>
    <p:sldId id="282" r:id="rId23"/>
    <p:sldId id="272" r:id="rId24"/>
    <p:sldId id="274" r:id="rId25"/>
    <p:sldId id="273" r:id="rId26"/>
    <p:sldId id="27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BEAD9E8-730D-4EE0-8F5E-F232F27E353D}" type="slidenum">
              <a:rPr lang="zh-CN" altLang="en-US" smtClean="0"/>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5D25F-2AB9-4C77-ABE5-14CB375D719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EAD9E8-730D-4EE0-8F5E-F232F27E35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5C5D25F-2AB9-4C77-ABE5-14CB375D7196}"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BEAD9E8-730D-4EE0-8F5E-F232F27E353D}"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5C5D25F-2AB9-4C77-ABE5-14CB375D7196}" type="datetimeFigureOut">
              <a:rPr lang="zh-CN" altLang="en-US" smtClean="0"/>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BEAD9E8-730D-4EE0-8F5E-F232F27E353D}" type="slidenum">
              <a:rPr lang="zh-CN" altLang="en-US" smtClean="0"/>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TIMELINE</a:t>
            </a:r>
            <a:r>
              <a:rPr lang="zh-CN" altLang="en-US" dirty="0" smtClean="0"/>
              <a:t>项目报告</a:t>
            </a:r>
            <a:endParaRPr lang="zh-CN" altLang="en-US" dirty="0" smtClean="0"/>
          </a:p>
        </p:txBody>
      </p:sp>
      <p:sp>
        <p:nvSpPr>
          <p:cNvPr id="3" name="副标题 2"/>
          <p:cNvSpPr>
            <a:spLocks noGrp="1"/>
          </p:cNvSpPr>
          <p:nvPr>
            <p:ph type="subTitle" idx="1"/>
          </p:nvPr>
        </p:nvSpPr>
        <p:spPr>
          <a:xfrm>
            <a:off x="3207591" y="4473169"/>
            <a:ext cx="7695017" cy="1086237"/>
          </a:xfrm>
        </p:spPr>
        <p:txBody>
          <a:bodyPr>
            <a:normAutofit fontScale="90000"/>
          </a:bodyPr>
          <a:lstStyle/>
          <a:p>
            <a:r>
              <a:rPr lang="en-US" altLang="zh-CN" dirty="0" smtClean="0"/>
              <a:t>	    </a:t>
            </a:r>
            <a:r>
              <a:rPr lang="en-US" altLang="zh-CN" sz="3600" dirty="0" smtClean="0"/>
              <a:t>——</a:t>
            </a:r>
            <a:r>
              <a:rPr lang="zh-CN" altLang="en-US" sz="3600" dirty="0" smtClean="0"/>
              <a:t>赵奕威 吴岳 倪事通 庄子凯</a:t>
            </a:r>
            <a:endParaRPr lang="zh-CN" altLang="en-US" sz="36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例子</a:t>
            </a:r>
            <a:endParaRPr lang="en-US" altLang="zh-CN" dirty="0" smtClean="0"/>
          </a:p>
          <a:p>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58240" y="2430780"/>
            <a:ext cx="7059930" cy="4055745"/>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849" t="31663" r="1762" b="16264"/>
          <a:stretch>
            <a:fillRect/>
          </a:stretch>
        </p:blipFill>
        <p:spPr>
          <a:xfrm>
            <a:off x="1158240" y="2059305"/>
            <a:ext cx="10706735" cy="231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a:t>例子</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t="353"/>
          <a:stretch>
            <a:fillRect/>
          </a:stretch>
        </p:blipFill>
        <p:spPr>
          <a:xfrm>
            <a:off x="1371600" y="2171700"/>
            <a:ext cx="10602595" cy="399923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重载运算与</a:t>
            </a:r>
            <a:r>
              <a:rPr lang="zh-CN" altLang="en-US" dirty="0"/>
              <a:t>类型转换</a:t>
            </a:r>
            <a:br>
              <a:rPr lang="zh-CN" altLang="en-US" dirty="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smtClean="0"/>
              <a:t>function</a:t>
            </a:r>
            <a:r>
              <a:rPr lang="zh-CN" altLang="en-US" dirty="0" smtClean="0"/>
              <a:t>类模板    </a:t>
            </a:r>
            <a:r>
              <a:rPr lang="en-US" altLang="zh-CN" dirty="0" smtClean="0"/>
              <a:t>——</a:t>
            </a:r>
            <a:r>
              <a:rPr lang="zh-CN" altLang="en-US" dirty="0"/>
              <a:t>提供一种通用、多态的函数封装（替代函数指针）</a:t>
            </a: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01137" y="2642088"/>
            <a:ext cx="5123809" cy="28000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1977911"/>
            <a:ext cx="5389685" cy="47665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重载运算与类型转换</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smtClean="0"/>
              <a:t>explicit</a:t>
            </a:r>
            <a:r>
              <a:rPr lang="zh-CN" altLang="en-US" dirty="0" smtClean="0"/>
              <a:t>类型转换运算符</a:t>
            </a:r>
            <a:r>
              <a:rPr lang="zh-CN" altLang="en-US" b="1" dirty="0" smtClean="0"/>
              <a:t> </a:t>
            </a:r>
            <a:r>
              <a:rPr lang="en-US" altLang="zh-CN" dirty="0" smtClean="0"/>
              <a:t>——</a:t>
            </a:r>
            <a:r>
              <a:rPr lang="zh-CN" altLang="en-US" dirty="0" smtClean="0"/>
              <a:t>用来防止由构造函数定义的隐式转换</a:t>
            </a:r>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599" y="4093745"/>
            <a:ext cx="5952482" cy="2052078"/>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9" y="2171699"/>
            <a:ext cx="3050931" cy="176399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动态内存</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en-US" altLang="zh-CN" dirty="0" err="1"/>
              <a:t>s</a:t>
            </a:r>
            <a:r>
              <a:rPr lang="en-US" altLang="zh-CN" dirty="0" err="1" smtClean="0"/>
              <a:t>hared_ptr</a:t>
            </a:r>
            <a:r>
              <a:rPr lang="zh-CN" altLang="en-US" dirty="0" smtClean="0"/>
              <a:t>与</a:t>
            </a:r>
            <a:r>
              <a:rPr lang="en-US" altLang="zh-CN" dirty="0" err="1" smtClean="0"/>
              <a:t>weak_ptr</a:t>
            </a:r>
            <a:r>
              <a:rPr lang="en-US" altLang="zh-CN" dirty="0" smtClean="0"/>
              <a:t>(</a:t>
            </a:r>
            <a:r>
              <a:rPr lang="zh-CN" altLang="en-US" dirty="0"/>
              <a:t>只提供了对管理对象的一个访问手段，同时也可以实时动态地知道指向的对象是否存活</a:t>
            </a:r>
            <a:r>
              <a:rPr lang="en-US" altLang="zh-CN" dirty="0" smtClean="0"/>
              <a:t>)</a:t>
            </a:r>
            <a:endParaRPr lang="en-US" altLang="zh-CN" dirty="0" smtClean="0"/>
          </a:p>
          <a:p>
            <a:pPr marL="0" indent="0">
              <a:buNone/>
            </a:pPr>
            <a:r>
              <a:rPr lang="zh-CN" altLang="en-US" dirty="0" smtClean="0"/>
              <a:t>用</a:t>
            </a:r>
            <a:r>
              <a:rPr lang="en-US" altLang="zh-CN" dirty="0" err="1" smtClean="0">
                <a:solidFill>
                  <a:srgbClr val="FF0000"/>
                </a:solidFill>
              </a:rPr>
              <a:t>std</a:t>
            </a:r>
            <a:r>
              <a:rPr lang="en-US" altLang="zh-CN" dirty="0" smtClean="0">
                <a:solidFill>
                  <a:srgbClr val="FF0000"/>
                </a:solidFill>
              </a:rPr>
              <a:t>::</a:t>
            </a:r>
            <a:r>
              <a:rPr lang="en-US" altLang="zh-CN" dirty="0" err="1" smtClean="0">
                <a:solidFill>
                  <a:srgbClr val="FF0000"/>
                </a:solidFill>
              </a:rPr>
              <a:t>make_shared</a:t>
            </a:r>
            <a:r>
              <a:rPr lang="zh-CN" altLang="en-US" dirty="0" smtClean="0">
                <a:solidFill>
                  <a:srgbClr val="FF0000"/>
                </a:solidFill>
              </a:rPr>
              <a:t>替代</a:t>
            </a:r>
            <a:r>
              <a:rPr lang="en-US" altLang="zh-CN" dirty="0" smtClean="0">
                <a:solidFill>
                  <a:srgbClr val="FF0000"/>
                </a:solidFill>
              </a:rPr>
              <a:t>new</a:t>
            </a:r>
            <a:r>
              <a:rPr lang="en-US" altLang="zh-CN" dirty="0" smtClean="0"/>
              <a:t> </a:t>
            </a:r>
            <a:r>
              <a:rPr lang="zh-CN" altLang="en-US" dirty="0" smtClean="0">
                <a:latin typeface="Arial" panose="020B0604020202020204" pitchFamily="34" charset="0"/>
                <a:cs typeface="Arial" panose="020B0604020202020204" pitchFamily="34" charset="0"/>
              </a:rPr>
              <a:t>以及</a:t>
            </a:r>
            <a:r>
              <a:rPr lang="en-US" altLang="zh-CN" dirty="0" smtClean="0">
                <a:latin typeface="Arial" panose="020B0604020202020204" pitchFamily="34" charset="0"/>
                <a:cs typeface="Arial" panose="020B0604020202020204" pitchFamily="34" charset="0"/>
              </a:rPr>
              <a:t> </a:t>
            </a:r>
            <a:r>
              <a:rPr lang="zh-CN" altLang="en-US" dirty="0" smtClean="0">
                <a:solidFill>
                  <a:srgbClr val="FF0000"/>
                </a:solidFill>
                <a:latin typeface="Arial" panose="020B0604020202020204" pitchFamily="34" charset="0"/>
                <a:cs typeface="Arial" panose="020B0604020202020204" pitchFamily="34" charset="0"/>
              </a:rPr>
              <a:t>避免循环引用</a:t>
            </a:r>
            <a:r>
              <a:rPr lang="zh-CN" altLang="en-US" dirty="0" smtClean="0">
                <a:latin typeface="Arial" panose="020B0604020202020204" pitchFamily="34" charset="0"/>
                <a:cs typeface="Arial" panose="020B0604020202020204" pitchFamily="34" charset="0"/>
              </a:rPr>
              <a:t>（</a:t>
            </a:r>
            <a:r>
              <a:rPr lang="en-US" altLang="zh-CN" dirty="0" err="1" smtClean="0">
                <a:latin typeface="Arial" panose="020B0604020202020204" pitchFamily="34" charset="0"/>
                <a:cs typeface="Arial" panose="020B0604020202020204" pitchFamily="34" charset="0"/>
              </a:rPr>
              <a:t>make_unique</a:t>
            </a:r>
            <a:r>
              <a:rPr lang="zh-CN" altLang="en-US" dirty="0" smtClean="0">
                <a:latin typeface="Arial" panose="020B0604020202020204" pitchFamily="34" charset="0"/>
                <a:cs typeface="Arial" panose="020B0604020202020204" pitchFamily="34" charset="0"/>
              </a:rPr>
              <a:t>在</a:t>
            </a:r>
            <a:r>
              <a:rPr lang="en-US" altLang="zh-CN" dirty="0" smtClean="0">
                <a:latin typeface="Arial" panose="020B0604020202020204" pitchFamily="34" charset="0"/>
                <a:cs typeface="Arial" panose="020B0604020202020204" pitchFamily="34" charset="0"/>
              </a:rPr>
              <a:t>C++14</a:t>
            </a:r>
            <a:r>
              <a:rPr lang="zh-CN" altLang="en-US" dirty="0" smtClean="0">
                <a:latin typeface="Arial" panose="020B0604020202020204" pitchFamily="34" charset="0"/>
                <a:cs typeface="Arial" panose="020B0604020202020204" pitchFamily="34" charset="0"/>
              </a:rPr>
              <a:t>后有）</a:t>
            </a:r>
            <a:endParaRPr lang="en-US" altLang="zh-CN" dirty="0" smtClean="0"/>
          </a:p>
          <a:p>
            <a:pPr marL="0" indent="0">
              <a:buNone/>
            </a:pP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967263"/>
            <a:ext cx="7152017" cy="1042335"/>
          </a:xfrm>
          <a:prstGeom prst="rect">
            <a:avLst/>
          </a:prstGeom>
        </p:spPr>
      </p:pic>
      <p:sp>
        <p:nvSpPr>
          <p:cNvPr id="5" name="文本框 4"/>
          <p:cNvSpPr txBox="1"/>
          <p:nvPr/>
        </p:nvSpPr>
        <p:spPr>
          <a:xfrm>
            <a:off x="1371600" y="4237892"/>
            <a:ext cx="8921931" cy="707886"/>
          </a:xfrm>
          <a:prstGeom prst="rect">
            <a:avLst/>
          </a:prstGeom>
          <a:noFill/>
        </p:spPr>
        <p:txBody>
          <a:bodyPr wrap="square" rtlCol="0">
            <a:spAutoFit/>
          </a:bodyPr>
          <a:lstStyle/>
          <a:p>
            <a:r>
              <a:rPr lang="zh-CN" altLang="en-US" sz="2000" dirty="0" smtClean="0">
                <a:effectLst/>
              </a:rPr>
              <a:t>同直接使用</a:t>
            </a:r>
            <a:r>
              <a:rPr lang="en-US" altLang="zh-CN" sz="2000" dirty="0" smtClean="0">
                <a:effectLst/>
              </a:rPr>
              <a:t>new</a:t>
            </a:r>
            <a:r>
              <a:rPr lang="zh-CN" altLang="en-US" sz="2000" dirty="0" smtClean="0">
                <a:effectLst/>
              </a:rPr>
              <a:t>相比，</a:t>
            </a:r>
            <a:r>
              <a:rPr lang="en-US" altLang="zh-CN" sz="2000" dirty="0" smtClean="0">
                <a:effectLst/>
              </a:rPr>
              <a:t>make</a:t>
            </a:r>
            <a:r>
              <a:rPr lang="zh-CN" altLang="en-US" sz="2000" dirty="0" smtClean="0">
                <a:effectLst/>
              </a:rPr>
              <a:t>函数减小了代码重复，提高了异常安全，并且对于</a:t>
            </a:r>
            <a:r>
              <a:rPr lang="en-US" altLang="zh-CN" sz="2000" dirty="0" err="1" smtClean="0">
                <a:effectLst/>
              </a:rPr>
              <a:t>std</a:t>
            </a:r>
            <a:r>
              <a:rPr lang="en-US" altLang="zh-CN" sz="2000" dirty="0" smtClean="0">
                <a:effectLst/>
              </a:rPr>
              <a:t>::</a:t>
            </a:r>
            <a:r>
              <a:rPr lang="en-US" altLang="zh-CN" sz="2000" dirty="0" err="1" smtClean="0">
                <a:effectLst/>
              </a:rPr>
              <a:t>make_shared</a:t>
            </a:r>
            <a:r>
              <a:rPr lang="zh-CN" altLang="en-US" sz="2000" dirty="0" smtClean="0">
                <a:effectLst/>
              </a:rPr>
              <a:t>和</a:t>
            </a:r>
            <a:r>
              <a:rPr lang="en-US" altLang="zh-CN" sz="2000" dirty="0" err="1" smtClean="0">
                <a:effectLst/>
              </a:rPr>
              <a:t>std</a:t>
            </a:r>
            <a:r>
              <a:rPr lang="en-US" altLang="zh-CN" sz="2000" dirty="0" smtClean="0">
                <a:effectLst/>
              </a:rPr>
              <a:t>::</a:t>
            </a:r>
            <a:r>
              <a:rPr lang="en-US" altLang="zh-CN" sz="2000" dirty="0" err="1" smtClean="0">
                <a:effectLst/>
              </a:rPr>
              <a:t>allcoated_shared</a:t>
            </a:r>
            <a:r>
              <a:rPr lang="zh-CN" altLang="en-US" sz="2000" dirty="0" smtClean="0">
                <a:effectLst/>
              </a:rPr>
              <a:t>，生成的代码会更小更快。</a:t>
            </a:r>
            <a:endParaRPr lang="zh-CN" altLang="en-US" sz="2000" dirty="0"/>
          </a:p>
        </p:txBody>
      </p:sp>
      <p:sp>
        <p:nvSpPr>
          <p:cNvPr id="6" name="文本框 5"/>
          <p:cNvSpPr txBox="1"/>
          <p:nvPr/>
        </p:nvSpPr>
        <p:spPr>
          <a:xfrm>
            <a:off x="1365068" y="5154718"/>
            <a:ext cx="7432765" cy="400110"/>
          </a:xfrm>
          <a:prstGeom prst="rect">
            <a:avLst/>
          </a:prstGeom>
          <a:noFill/>
        </p:spPr>
        <p:txBody>
          <a:bodyPr wrap="square" rtlCol="0">
            <a:spAutoFit/>
          </a:bodyPr>
          <a:lstStyle/>
          <a:p>
            <a:r>
              <a:rPr lang="zh-CN" altLang="en-US" sz="2000" dirty="0" smtClean="0"/>
              <a:t>不要让</a:t>
            </a:r>
            <a:r>
              <a:rPr lang="en-US" altLang="zh-CN" sz="2000" dirty="0" smtClean="0"/>
              <a:t>child</a:t>
            </a:r>
            <a:r>
              <a:rPr lang="zh-CN" altLang="en-US" sz="2000" dirty="0" smtClean="0"/>
              <a:t>与</a:t>
            </a:r>
            <a:r>
              <a:rPr lang="en-US" altLang="zh-CN" sz="2000" dirty="0" smtClean="0"/>
              <a:t>parent</a:t>
            </a:r>
            <a:r>
              <a:rPr lang="zh-CN" altLang="en-US" sz="2000" dirty="0" smtClean="0"/>
              <a:t>互相循环引用导致内存泄漏</a:t>
            </a:r>
            <a:endParaRPr lang="zh-CN" alt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r>
              <a:rPr lang="zh-CN" altLang="en-US" dirty="0" smtClean="0"/>
              <a:t>动态内存</a:t>
            </a:r>
            <a:r>
              <a:rPr lang="en-US" altLang="zh-CN" dirty="0" smtClean="0"/>
              <a:t>——</a:t>
            </a:r>
            <a:r>
              <a:rPr lang="zh-CN" altLang="en-US">
                <a:sym typeface="+mn-ea"/>
              </a:rPr>
              <a:t>循环引用例子</a:t>
            </a:r>
            <a:br>
              <a:rPr lang="zh-CN" altLang="en-US"/>
            </a:br>
            <a:endParaRPr lang="en-US" altLang="zh-CN" dirty="0" smtClean="0"/>
          </a:p>
        </p:txBody>
      </p:sp>
      <p:pic>
        <p:nvPicPr>
          <p:cNvPr id="8" name="图片 7"/>
          <p:cNvPicPr>
            <a:picLocks noChangeAspect="1"/>
          </p:cNvPicPr>
          <p:nvPr/>
        </p:nvPicPr>
        <p:blipFill>
          <a:blip r:embed="rId1"/>
          <a:stretch>
            <a:fillRect/>
          </a:stretch>
        </p:blipFill>
        <p:spPr>
          <a:xfrm>
            <a:off x="1371600" y="1443990"/>
            <a:ext cx="4001770" cy="51295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面向对象程序设计</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虚函数的</a:t>
            </a:r>
            <a:r>
              <a:rPr lang="en-US" altLang="zh-CN" dirty="0" smtClean="0"/>
              <a:t>override</a:t>
            </a:r>
            <a:r>
              <a:rPr lang="zh-CN" altLang="en-US" dirty="0" smtClean="0"/>
              <a:t>和</a:t>
            </a:r>
            <a:r>
              <a:rPr lang="en-US" altLang="zh-CN" dirty="0" smtClean="0"/>
              <a:t>final</a:t>
            </a:r>
            <a:r>
              <a:rPr lang="zh-CN" altLang="en-US" dirty="0" smtClean="0"/>
              <a:t>指示符 </a:t>
            </a:r>
            <a:r>
              <a:rPr lang="en-US" altLang="zh-CN" dirty="0" smtClean="0"/>
              <a:t>——</a:t>
            </a:r>
            <a:endParaRPr lang="en-US" altLang="zh-CN"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5601" y="3317074"/>
            <a:ext cx="8702851" cy="662940"/>
          </a:xfrm>
          <a:prstGeom prst="rect">
            <a:avLst/>
          </a:prstGeom>
        </p:spPr>
      </p:pic>
      <p:sp>
        <p:nvSpPr>
          <p:cNvPr id="6" name="Rectangle 2"/>
          <p:cNvSpPr>
            <a:spLocks noChangeArrowheads="1"/>
          </p:cNvSpPr>
          <p:nvPr/>
        </p:nvSpPr>
        <p:spPr bwMode="auto">
          <a:xfrm>
            <a:off x="1371598" y="2035095"/>
            <a:ext cx="8490857" cy="93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 tIns="6348" rIns="31740" bIns="6348" numCol="1" anchor="ctr" anchorCtr="0" compatLnSpc="1">
            <a:spAutoFit/>
          </a:bodyPr>
          <a:lstStyle/>
          <a:p>
            <a:pPr marL="0" marR="0" lvl="0" indent="317500" algn="l" defTabSz="914400" rtl="0" eaLnBrk="0" fontAlgn="ctr" latinLnBrk="0" hangingPunct="0">
              <a:lnSpc>
                <a:spcPct val="100000"/>
              </a:lnSpc>
              <a:spcBef>
                <a:spcPct val="0"/>
              </a:spcBef>
              <a:spcAft>
                <a:spcPct val="0"/>
              </a:spcAft>
              <a:buClrTx/>
              <a:buSzTx/>
              <a:buFontTx/>
              <a:buNone/>
            </a:pPr>
            <a:r>
              <a:rPr kumimoji="0" lang="zh-CN" altLang="zh-CN" sz="2000" i="0" u="none" strike="noStrike" cap="none" normalizeH="0" baseline="0" dirty="0" smtClean="0">
                <a:ln>
                  <a:noFill/>
                </a:ln>
                <a:solidFill>
                  <a:schemeClr val="tx1"/>
                </a:solidFill>
                <a:effectLst/>
                <a:latin typeface="Arial Unicode MS"/>
                <a:cs typeface="Courier New" panose="02070309020205020404" pitchFamily="49" charset="0"/>
              </a:rPr>
              <a:t>override</a:t>
            </a:r>
            <a:r>
              <a:rPr kumimoji="0" lang="zh-CN" altLang="zh-CN" sz="2000" i="0" u="none" strike="noStrike" cap="none" normalizeH="0" baseline="0" dirty="0" smtClean="0">
                <a:ln>
                  <a:noFill/>
                </a:ln>
                <a:solidFill>
                  <a:schemeClr val="tx1"/>
                </a:solidFill>
                <a:effectLst/>
              </a:rPr>
              <a:t> 可以帮助程序员的意图更加的清晰的同时让编译器可以为我们发现一些错误。其只能用于覆盖基类的</a:t>
            </a:r>
            <a:r>
              <a:rPr kumimoji="0" lang="zh-CN" altLang="zh-CN" sz="2000" i="0" u="none" strike="noStrike" cap="none" normalizeH="0" baseline="0" dirty="0" smtClean="0">
                <a:ln>
                  <a:noFill/>
                </a:ln>
                <a:solidFill>
                  <a:schemeClr val="tx1"/>
                </a:solidFill>
                <a:effectLst/>
                <a:latin typeface="Arial" panose="020B0604020202020204" pitchFamily="34" charset="0"/>
              </a:rPr>
              <a:t>虚函数；</a:t>
            </a:r>
            <a:endParaRPr kumimoji="0" lang="zh-CN" altLang="zh-CN" sz="2000" i="0" u="none" strike="noStrike" cap="none" normalizeH="0" baseline="0" dirty="0" smtClean="0">
              <a:ln>
                <a:noFill/>
              </a:ln>
              <a:solidFill>
                <a:schemeClr val="tx1"/>
              </a:solidFill>
              <a:effectLst/>
              <a:latin typeface="Arial" panose="020B0604020202020204" pitchFamily="34" charset="0"/>
            </a:endParaRPr>
          </a:p>
          <a:p>
            <a:pPr marL="0" marR="0" lvl="0" indent="317500" algn="l" defTabSz="914400" rtl="0" eaLnBrk="0" fontAlgn="ctr" latinLnBrk="0" hangingPunct="0">
              <a:lnSpc>
                <a:spcPct val="100000"/>
              </a:lnSpc>
              <a:spcBef>
                <a:spcPct val="0"/>
              </a:spcBef>
              <a:spcAft>
                <a:spcPct val="0"/>
              </a:spcAft>
              <a:buClrTx/>
              <a:buSzTx/>
              <a:buFontTx/>
              <a:buNone/>
            </a:pPr>
            <a:r>
              <a:rPr kumimoji="0" lang="zh-CN" altLang="zh-CN" sz="2000" i="0" u="none" strike="noStrike" cap="none" normalizeH="0" baseline="0" dirty="0" smtClean="0">
                <a:ln>
                  <a:noFill/>
                </a:ln>
                <a:solidFill>
                  <a:schemeClr val="tx1"/>
                </a:solidFill>
                <a:effectLst/>
                <a:latin typeface="Arial Unicode MS"/>
                <a:cs typeface="Courier New" panose="02070309020205020404" pitchFamily="49" charset="0"/>
              </a:rPr>
              <a:t>final</a:t>
            </a:r>
            <a:r>
              <a:rPr kumimoji="0" lang="zh-CN" altLang="zh-CN" sz="2000" i="0" u="none" strike="noStrike" cap="none" normalizeH="0" baseline="0" dirty="0" smtClean="0">
                <a:ln>
                  <a:noFill/>
                </a:ln>
                <a:solidFill>
                  <a:schemeClr val="tx1"/>
                </a:solidFill>
                <a:effectLst/>
              </a:rPr>
              <a:t> 使得任何尝试覆盖该函数的操作都将引发错误，并不特指虚函数；</a:t>
            </a:r>
            <a:endParaRPr kumimoji="0" lang="zh-CN" altLang="zh-CN" sz="2000" i="0" u="none" strike="noStrike" cap="none" normalizeH="0" baseline="0" dirty="0" smtClean="0">
              <a:ln>
                <a:noFill/>
              </a:ln>
              <a:solidFill>
                <a:schemeClr val="tx1"/>
              </a:solidFill>
              <a:effectLst/>
              <a:latin typeface="Arial" panose="020B0604020202020204" pitchFamily="34" charset="0"/>
            </a:endParaRPr>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26600" b="19932"/>
          <a:stretch>
            <a:fillRect/>
          </a:stretch>
        </p:blipFill>
        <p:spPr>
          <a:xfrm>
            <a:off x="1265600" y="4370198"/>
            <a:ext cx="5148263" cy="27224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r>
              <a:rPr lang="zh-CN" altLang="en-US" dirty="0" smtClean="0"/>
              <a:t>面向对象程序设计</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继承构造函数 </a:t>
            </a:r>
            <a:r>
              <a:rPr lang="en-US" altLang="zh-CN" dirty="0" smtClean="0"/>
              <a:t>——</a:t>
            </a:r>
            <a:r>
              <a:rPr lang="zh-CN" altLang="en-US" dirty="0" smtClean="0"/>
              <a:t>（继承不会继承构造函数和拷贝构造函数）</a:t>
            </a:r>
            <a:endParaRPr lang="zh-CN" altLang="en-US" dirty="0" smtClean="0"/>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028008"/>
            <a:ext cx="6444575" cy="2857500"/>
          </a:xfrm>
          <a:prstGeom prst="rect">
            <a:avLst/>
          </a:prstGeom>
        </p:spPr>
      </p:pic>
      <p:sp>
        <p:nvSpPr>
          <p:cNvPr id="5" name="矩形 4"/>
          <p:cNvSpPr/>
          <p:nvPr/>
        </p:nvSpPr>
        <p:spPr>
          <a:xfrm>
            <a:off x="1371600" y="4885508"/>
            <a:ext cx="9601200" cy="1015663"/>
          </a:xfrm>
          <a:prstGeom prst="rect">
            <a:avLst/>
          </a:prstGeom>
        </p:spPr>
        <p:txBody>
          <a:bodyPr wrap="square">
            <a:spAutoFit/>
          </a:bodyPr>
          <a:lstStyle/>
          <a:p>
            <a:r>
              <a:rPr lang="en-US" altLang="zh-CN" sz="2000" dirty="0"/>
              <a:t>using</a:t>
            </a:r>
            <a:r>
              <a:rPr lang="zh-CN" altLang="en-US" sz="2000" dirty="0"/>
              <a:t>声明语句将令编译器产生代码，对于基类的每个构造函数，编译器都在派生类中生成一个形参列表完全相同的构造函数；如果派生类含有自己的数据成员，则这些成员将会被默认初始化；</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1600" y="1434524"/>
            <a:ext cx="7328263" cy="5253337"/>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1428750"/>
            <a:ext cx="6662057" cy="529877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56895"/>
            <a:ext cx="9601200" cy="1485900"/>
          </a:xfrm>
        </p:spPr>
        <p:txBody>
          <a:bodyPr/>
          <a:lstStyle/>
          <a:p>
            <a:r>
              <a:rPr lang="zh-CN" altLang="en-US" dirty="0" smtClean="0"/>
              <a:t>项目分工</a:t>
            </a:r>
            <a:endParaRPr lang="zh-CN" altLang="en-US" dirty="0" smtClean="0"/>
          </a:p>
        </p:txBody>
      </p:sp>
      <p:sp>
        <p:nvSpPr>
          <p:cNvPr id="3" name="内容占位符 2"/>
          <p:cNvSpPr>
            <a:spLocks noGrp="1"/>
          </p:cNvSpPr>
          <p:nvPr>
            <p:ph idx="1"/>
          </p:nvPr>
        </p:nvSpPr>
        <p:spPr>
          <a:xfrm>
            <a:off x="1371600" y="1172649"/>
            <a:ext cx="9601200" cy="5240216"/>
          </a:xfrm>
        </p:spPr>
        <p:txBody>
          <a:bodyPr>
            <a:normAutofit/>
          </a:bodyPr>
          <a:lstStyle/>
          <a:p>
            <a:pPr marL="0" indent="0">
              <a:buNone/>
            </a:pPr>
          </a:p>
          <a:p>
            <a:r>
              <a:t>项目经理：赵奕威</a:t>
            </a:r>
          </a:p>
          <a:p>
            <a:r>
              <a:t>PC前端开发：倪事通</a:t>
            </a:r>
          </a:p>
          <a:p>
            <a:r>
              <a:t>PC前端覆盖度脚本：倪事通</a:t>
            </a:r>
          </a:p>
          <a:p>
            <a:r>
              <a:t>web前端开发：庄子凯</a:t>
            </a:r>
          </a:p>
          <a:p>
            <a:r>
              <a:t>后端开发：庄子凯 赵奕威</a:t>
            </a:r>
          </a:p>
          <a:p>
            <a:r>
              <a:t>后端覆盖度脚本：赵奕威</a:t>
            </a:r>
          </a:p>
          <a:p>
            <a:r>
              <a:t>云服务器搭建：吴岳 赵奕威</a:t>
            </a:r>
          </a:p>
          <a:p>
            <a:r>
              <a:t>系统功能测试：吴岳</a:t>
            </a:r>
          </a:p>
          <a:p>
            <a:r>
              <a:t>系统性能测试：吴岳</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1940379"/>
            <a:ext cx="9684423" cy="404241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latin typeface="+mn-ea"/>
              </a:rPr>
              <a:t>背景：</a:t>
            </a:r>
            <a:endParaRPr lang="zh-CN" altLang="en-US" dirty="0" smtClean="0">
              <a:latin typeface="+mn-ea"/>
            </a:endParaRPr>
          </a:p>
          <a:p>
            <a:pPr marL="0" indent="0">
              <a:buNone/>
            </a:pPr>
            <a:r>
              <a:rPr lang="en-US" altLang="zh-CN" dirty="0" smtClean="0">
                <a:latin typeface="+mn-ea"/>
              </a:rPr>
              <a:t>在 C++11 之前，右值是不能被引用的，最大限度就是用常量引用绑定一个右值，</a:t>
            </a:r>
            <a:endParaRPr lang="en-US" altLang="zh-CN" dirty="0" smtClean="0">
              <a:latin typeface="+mn-ea"/>
            </a:endParaRPr>
          </a:p>
          <a:p>
            <a:pPr marL="0" indent="0">
              <a:buNone/>
            </a:pPr>
            <a:r>
              <a:rPr lang="en-US" altLang="zh-CN" dirty="0" smtClean="0">
                <a:latin typeface="+mn-ea"/>
              </a:rPr>
              <a:t>如 : const int &amp;a = 1;</a:t>
            </a:r>
            <a:endParaRPr lang="en-US" altLang="zh-CN" dirty="0" smtClean="0">
              <a:latin typeface="+mn-ea"/>
            </a:endParaRPr>
          </a:p>
          <a:p>
            <a:pPr marL="0" indent="0">
              <a:buNone/>
            </a:pPr>
            <a:r>
              <a:rPr lang="zh-CN" altLang="en-US" dirty="0" smtClean="0">
                <a:latin typeface="+mn-ea"/>
              </a:rPr>
              <a:t>但是在这种情况下，</a:t>
            </a:r>
            <a:r>
              <a:rPr lang="en-US" altLang="zh-CN" dirty="0" smtClean="0">
                <a:latin typeface="+mn-ea"/>
              </a:rPr>
              <a:t>a</a:t>
            </a:r>
            <a:r>
              <a:rPr lang="zh-CN" altLang="en-US" dirty="0" smtClean="0">
                <a:latin typeface="+mn-ea"/>
              </a:rPr>
              <a:t>是不能被修改的。</a:t>
            </a:r>
            <a:endParaRPr lang="zh-CN" altLang="en-US" dirty="0" smtClean="0">
              <a:latin typeface="+mn-ea"/>
            </a:endParaRPr>
          </a:p>
          <a:p>
            <a:pPr marL="0" indent="0">
              <a:buNone/>
            </a:pPr>
            <a:r>
              <a:rPr lang="zh-CN" altLang="en-US" dirty="0" smtClean="0">
                <a:latin typeface="+mn-ea"/>
              </a:rPr>
              <a:t>而如果不使用引用，又会导致不必要的拷贝构造函数</a:t>
            </a:r>
            <a:endParaRPr lang="zh-CN" altLang="en-US" dirty="0" smtClean="0">
              <a:latin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latin typeface="+mn-ea"/>
              </a:rPr>
              <a:t>型如</a:t>
            </a:r>
            <a:r>
              <a:rPr lang="en-US" altLang="zh-CN" dirty="0" smtClean="0">
                <a:latin typeface="+mn-ea"/>
              </a:rPr>
              <a:t>T&amp;&amp; t=</a:t>
            </a:r>
            <a:r>
              <a:rPr lang="zh-CN" altLang="en-US" dirty="0" smtClean="0">
                <a:latin typeface="+mn-ea"/>
              </a:rPr>
              <a:t>（右值）</a:t>
            </a:r>
            <a:r>
              <a:rPr lang="en-US" altLang="zh-CN" dirty="0" smtClean="0">
                <a:latin typeface="+mn-ea"/>
              </a:rPr>
              <a:t>  </a:t>
            </a:r>
            <a:r>
              <a:rPr lang="en-US" altLang="zh-CN" dirty="0" smtClean="0"/>
              <a:t>——</a:t>
            </a:r>
            <a:r>
              <a:rPr lang="zh-CN" altLang="en-US" dirty="0" smtClean="0"/>
              <a:t>通过右值引用减少不必要的拷贝构造</a:t>
            </a:r>
            <a:r>
              <a:rPr lang="en-US" altLang="zh-CN" dirty="0" smtClean="0"/>
              <a:t>(</a:t>
            </a:r>
            <a:r>
              <a:rPr lang="zh-CN" altLang="en-US" dirty="0" smtClean="0"/>
              <a:t>转为移动构造</a:t>
            </a:r>
            <a:r>
              <a:rPr lang="en-US" altLang="zh-CN" dirty="0" smtClean="0"/>
              <a:t>)</a:t>
            </a:r>
            <a:endParaRPr lang="en-US" altLang="zh-CN" dirty="0"/>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b="7710"/>
          <a:stretch>
            <a:fillRect/>
          </a:stretch>
        </p:blipFill>
        <p:spPr>
          <a:xfrm>
            <a:off x="1371600" y="2171700"/>
            <a:ext cx="6126480" cy="4189911"/>
          </a:xfrm>
          <a:prstGeom prst="rect">
            <a:avLst/>
          </a:prstGeom>
        </p:spPr>
      </p:pic>
      <p:sp>
        <p:nvSpPr>
          <p:cNvPr id="7" name="文本框 6"/>
          <p:cNvSpPr txBox="1"/>
          <p:nvPr/>
        </p:nvSpPr>
        <p:spPr>
          <a:xfrm>
            <a:off x="7498080" y="3321232"/>
            <a:ext cx="3474720" cy="1477328"/>
          </a:xfrm>
          <a:prstGeom prst="rect">
            <a:avLst/>
          </a:prstGeom>
          <a:noFill/>
        </p:spPr>
        <p:txBody>
          <a:bodyPr wrap="square" rtlCol="0">
            <a:spAutoFit/>
          </a:bodyPr>
          <a:lstStyle/>
          <a:p>
            <a:r>
              <a:rPr lang="zh-CN" altLang="en-US" dirty="0" smtClean="0"/>
              <a:t>类有默认的移动构造和移动赋值函数，但是如果你重写了析构函数，则需要同时重写析构，拷贝构造，拷贝赋值，移动构造，移动赋值</a:t>
            </a:r>
            <a:r>
              <a:rPr lang="en-US" altLang="zh-CN" dirty="0" smtClean="0"/>
              <a:t>5</a:t>
            </a:r>
            <a:r>
              <a:rPr lang="zh-CN" altLang="en-US" dirty="0" smtClean="0"/>
              <a:t>个函数</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右值引用（加入</a:t>
            </a:r>
            <a:r>
              <a:rPr lang="en-US" altLang="zh-CN" smtClean="0"/>
              <a:t>unique_ptr</a:t>
            </a:r>
            <a:r>
              <a:rPr lang="zh-CN" altLang="en-US" smtClean="0"/>
              <a:t>）</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移动</a:t>
            </a:r>
            <a:r>
              <a:rPr lang="zh-CN" altLang="en-US" dirty="0"/>
              <a:t>构造函数和移动赋值函数的例子（来自</a:t>
            </a:r>
            <a:r>
              <a:rPr lang="en-US" altLang="zh-CN" dirty="0" err="1"/>
              <a:t>msdn</a:t>
            </a:r>
            <a:r>
              <a:rPr lang="zh-CN" altLang="en-US" dirty="0"/>
              <a:t>）</a:t>
            </a:r>
            <a:endParaRPr lang="en-US" altLang="zh-CN" dirty="0"/>
          </a:p>
          <a:p>
            <a:endParaRPr lang="en-US" altLang="zh-CN" dirty="0" smtClean="0"/>
          </a:p>
          <a:p>
            <a:endParaRPr lang="en-US" altLang="zh-CN" dirty="0" smtClean="0"/>
          </a:p>
          <a:p>
            <a:endParaRPr lang="en-US" altLang="zh-CN" dirty="0" smtClean="0"/>
          </a:p>
          <a:p>
            <a:r>
              <a:rPr lang="en-US" altLang="zh-CN" dirty="0" err="1"/>
              <a:t>std</a:t>
            </a:r>
            <a:r>
              <a:rPr lang="en-US" altLang="zh-CN" dirty="0"/>
              <a:t>::move —— </a:t>
            </a:r>
            <a:r>
              <a:rPr lang="zh-CN" altLang="en-US" dirty="0"/>
              <a:t>强制转型为右值</a:t>
            </a:r>
            <a:r>
              <a:rPr lang="zh-CN" altLang="en-US" dirty="0" smtClean="0"/>
              <a:t>引用（因为左值不可以作为右值被传入右值引用）</a:t>
            </a:r>
            <a:endParaRPr lang="en-US" altLang="zh-CN" dirty="0" smtClean="0"/>
          </a:p>
          <a:p>
            <a:endParaRPr lang="en-US" altLang="zh-CN" dirty="0"/>
          </a:p>
          <a:p>
            <a:endParaRPr lang="en-US" altLang="zh-CN" dirty="0" smtClean="0"/>
          </a:p>
          <a:p>
            <a:r>
              <a:rPr lang="en-US" altLang="zh-CN" dirty="0" err="1"/>
              <a:t>std</a:t>
            </a:r>
            <a:r>
              <a:rPr lang="en-US" altLang="zh-CN" dirty="0"/>
              <a:t>::</a:t>
            </a:r>
            <a:r>
              <a:rPr lang="en-US" altLang="zh-CN" dirty="0" smtClean="0"/>
              <a:t>move</a:t>
            </a:r>
            <a:r>
              <a:rPr lang="zh-CN" altLang="en-US" dirty="0" smtClean="0"/>
              <a:t>与</a:t>
            </a:r>
            <a:r>
              <a:rPr lang="en-US" altLang="zh-CN" dirty="0" smtClean="0"/>
              <a:t>RVO</a:t>
            </a:r>
            <a:r>
              <a:rPr lang="zh-CN" altLang="en-US" dirty="0" smtClean="0"/>
              <a:t>、</a:t>
            </a:r>
            <a:r>
              <a:rPr lang="en-US" altLang="zh-CN" dirty="0" smtClean="0"/>
              <a:t>NRVO ——return</a:t>
            </a:r>
            <a:r>
              <a:rPr lang="zh-CN" altLang="en-US" dirty="0" smtClean="0"/>
              <a:t>时的编译器优化</a:t>
            </a:r>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51013" y="2171700"/>
            <a:ext cx="4541561" cy="865694"/>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040842"/>
            <a:ext cx="2929093" cy="1248838"/>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843596"/>
            <a:ext cx="9815751" cy="630908"/>
          </a:xfrm>
          <a:prstGeom prst="rect">
            <a:avLst/>
          </a:prstGeom>
        </p:spPr>
      </p:pic>
      <p:sp>
        <p:nvSpPr>
          <p:cNvPr id="9" name="矩形 8"/>
          <p:cNvSpPr/>
          <p:nvPr/>
        </p:nvSpPr>
        <p:spPr>
          <a:xfrm>
            <a:off x="1371598" y="5217766"/>
            <a:ext cx="10672355"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rPr>
              <a:t>never</a:t>
            </a:r>
            <a:r>
              <a:rPr lang="en-US" altLang="zh-CN" sz="2000" dirty="0">
                <a:solidFill>
                  <a:srgbClr val="222222"/>
                </a:solidFill>
                <a:latin typeface="Times New Roman" panose="02020603050405020304" pitchFamily="18" charset="0"/>
              </a:rPr>
              <a:t> apply </a:t>
            </a:r>
            <a:r>
              <a:rPr lang="en-US" altLang="zh-CN" sz="2000" dirty="0" err="1">
                <a:solidFill>
                  <a:srgbClr val="222222"/>
                </a:solidFill>
                <a:latin typeface="Times New Roman" panose="02020603050405020304" pitchFamily="18" charset="0"/>
              </a:rPr>
              <a:t>std</a:t>
            </a:r>
            <a:r>
              <a:rPr lang="en-US" altLang="zh-CN" sz="2000" dirty="0">
                <a:solidFill>
                  <a:srgbClr val="222222"/>
                </a:solidFill>
                <a:latin typeface="Times New Roman" panose="02020603050405020304" pitchFamily="18" charset="0"/>
              </a:rPr>
              <a:t>::move to </a:t>
            </a:r>
            <a:r>
              <a:rPr lang="en-US" altLang="zh-CN" sz="2000" dirty="0">
                <a:solidFill>
                  <a:srgbClr val="FF0000"/>
                </a:solidFill>
                <a:latin typeface="Times New Roman" panose="02020603050405020304" pitchFamily="18" charset="0"/>
              </a:rPr>
              <a:t>local objects </a:t>
            </a:r>
            <a:r>
              <a:rPr lang="en-US" altLang="zh-CN" sz="2000" dirty="0">
                <a:solidFill>
                  <a:srgbClr val="222222"/>
                </a:solidFill>
                <a:latin typeface="Times New Roman" panose="02020603050405020304" pitchFamily="18" charset="0"/>
              </a:rPr>
              <a:t>if they would otherwise be eligible for the </a:t>
            </a:r>
            <a:r>
              <a:rPr lang="en-US" altLang="zh-CN" sz="2000" dirty="0" smtClean="0">
                <a:solidFill>
                  <a:srgbClr val="222222"/>
                </a:solidFill>
                <a:latin typeface="Times New Roman" panose="02020603050405020304" pitchFamily="18" charset="0"/>
              </a:rPr>
              <a:t>RVO</a:t>
            </a:r>
            <a:r>
              <a:rPr lang="zh-CN" altLang="en-US" sz="2000" dirty="0" smtClean="0">
                <a:solidFill>
                  <a:srgbClr val="222222"/>
                </a:solidFill>
                <a:latin typeface="Times New Roman" panose="02020603050405020304" pitchFamily="18" charset="0"/>
              </a:rPr>
              <a:t>（临时变量）</a:t>
            </a:r>
            <a:endParaRPr lang="zh-CN" altLang="en-US" sz="2000" dirty="0"/>
          </a:p>
        </p:txBody>
      </p:sp>
      <p:sp>
        <p:nvSpPr>
          <p:cNvPr id="10" name="文本框 9"/>
          <p:cNvSpPr txBox="1"/>
          <p:nvPr/>
        </p:nvSpPr>
        <p:spPr>
          <a:xfrm>
            <a:off x="1371599" y="5769581"/>
            <a:ext cx="7707087" cy="369332"/>
          </a:xfrm>
          <a:prstGeom prst="rect">
            <a:avLst/>
          </a:prstGeom>
          <a:noFill/>
        </p:spPr>
        <p:txBody>
          <a:bodyPr wrap="square" rtlCol="0">
            <a:spAutoFit/>
          </a:bodyPr>
          <a:lstStyle/>
          <a:p>
            <a:r>
              <a:rPr lang="zh-CN" altLang="en-US" dirty="0" smtClean="0"/>
              <a:t>一定不加</a:t>
            </a:r>
            <a:r>
              <a:rPr lang="en-US" altLang="zh-CN" dirty="0" err="1" smtClean="0"/>
              <a:t>std</a:t>
            </a:r>
            <a:r>
              <a:rPr lang="en-US" altLang="zh-CN" dirty="0" smtClean="0"/>
              <a:t>::move</a:t>
            </a:r>
            <a:r>
              <a:rPr lang="zh-CN" altLang="en-US" dirty="0" smtClean="0"/>
              <a:t>的准则：同一具名变量 </a:t>
            </a:r>
            <a:r>
              <a:rPr lang="en-US" altLang="zh-CN" dirty="0" smtClean="0"/>
              <a:t>|| </a:t>
            </a:r>
            <a:r>
              <a:rPr lang="zh-CN" altLang="en-US" dirty="0" smtClean="0"/>
              <a:t>同一类型匿名变量</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980"/>
            <a:ext cx="10037445" cy="5240020"/>
          </a:xfrm>
        </p:spPr>
        <p:txBody>
          <a:bodyPr>
            <a:normAutofit/>
          </a:bodyPr>
          <a:lstStyle/>
          <a:p>
            <a:r>
              <a:rPr lang="en-US" altLang="zh-CN" dirty="0"/>
              <a:t>universal </a:t>
            </a:r>
            <a:r>
              <a:rPr lang="en-US" altLang="zh-CN" dirty="0" smtClean="0"/>
              <a:t>reference</a:t>
            </a:r>
            <a:r>
              <a:rPr lang="zh-CN" altLang="en-US" dirty="0" smtClean="0"/>
              <a:t>与引用折叠 </a:t>
            </a:r>
            <a:r>
              <a:rPr lang="en-US" altLang="zh-CN" dirty="0" smtClean="0"/>
              <a:t>——</a:t>
            </a:r>
            <a:r>
              <a:rPr lang="zh-CN" altLang="en-US" dirty="0" smtClean="0"/>
              <a:t>用于判别基于模板或自动类型推导的引用类型</a:t>
            </a:r>
            <a:endParaRPr lang="zh-CN" altLang="en-US" dirty="0" smtClean="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786969"/>
            <a:ext cx="4247846" cy="1433649"/>
          </a:xfrm>
          <a:prstGeom prst="rect">
            <a:avLst/>
          </a:prstGeom>
        </p:spPr>
      </p:pic>
      <p:sp>
        <p:nvSpPr>
          <p:cNvPr id="10" name="矩形 9"/>
          <p:cNvSpPr/>
          <p:nvPr/>
        </p:nvSpPr>
        <p:spPr>
          <a:xfrm>
            <a:off x="1371600" y="2171700"/>
            <a:ext cx="10637520" cy="398780"/>
          </a:xfrm>
          <a:prstGeom prst="rect">
            <a:avLst/>
          </a:prstGeom>
        </p:spPr>
        <p:txBody>
          <a:bodyPr wrap="square">
            <a:spAutoFit/>
          </a:bodyPr>
          <a:lstStyle/>
          <a:p>
            <a:r>
              <a:rPr lang="zh-CN" altLang="en-US" sz="2000" dirty="0">
                <a:latin typeface="Arial" panose="020B0604020202020204" pitchFamily="34" charset="0"/>
                <a:cs typeface="Arial" panose="020B0604020202020204" pitchFamily="34" charset="0"/>
              </a:rPr>
              <a:t>自动推断规则：变量或者参数的形式必须严格符合“</a:t>
            </a:r>
            <a:r>
              <a:rPr lang="en-US" altLang="zh-CN" sz="2000" dirty="0">
                <a:latin typeface="Arial" panose="020B0604020202020204" pitchFamily="34" charset="0"/>
                <a:cs typeface="Arial" panose="020B0604020202020204" pitchFamily="34" charset="0"/>
              </a:rPr>
              <a:t>T&amp;&amp;”</a:t>
            </a:r>
            <a:r>
              <a:rPr lang="zh-CN" altLang="en-US" sz="2000" dirty="0">
                <a:latin typeface="Arial" panose="020B0604020202020204" pitchFamily="34" charset="0"/>
                <a:cs typeface="Arial" panose="020B0604020202020204" pitchFamily="34" charset="0"/>
              </a:rPr>
              <a:t>的形式，并且</a:t>
            </a:r>
            <a:r>
              <a:rPr lang="en-US" altLang="zh-CN" sz="2000" dirty="0">
                <a:latin typeface="Arial" panose="020B0604020202020204" pitchFamily="34" charset="0"/>
                <a:cs typeface="Arial" panose="020B0604020202020204" pitchFamily="34" charset="0"/>
              </a:rPr>
              <a:t>T</a:t>
            </a:r>
            <a:r>
              <a:rPr lang="zh-CN" altLang="en-US" sz="2000" dirty="0">
                <a:latin typeface="Arial" panose="020B0604020202020204" pitchFamily="34" charset="0"/>
                <a:cs typeface="Arial" panose="020B0604020202020204" pitchFamily="34" charset="0"/>
              </a:rPr>
              <a:t>需要经过类型推导</a:t>
            </a:r>
            <a:endParaRPr lang="zh-CN" altLang="en-US" sz="2000" dirty="0">
              <a:latin typeface="Arial" panose="020B0604020202020204" pitchFamily="34" charset="0"/>
              <a:cs typeface="Arial" panose="020B0604020202020204" pitchFamily="34" charset="0"/>
            </a:endParaRPr>
          </a:p>
        </p:txBody>
      </p:sp>
      <p:sp>
        <p:nvSpPr>
          <p:cNvPr id="11" name="文本框 10"/>
          <p:cNvSpPr txBox="1"/>
          <p:nvPr/>
        </p:nvSpPr>
        <p:spPr>
          <a:xfrm>
            <a:off x="1371599" y="4426252"/>
            <a:ext cx="3801291" cy="1198880"/>
          </a:xfrm>
          <a:prstGeom prst="rect">
            <a:avLst/>
          </a:prstGeom>
          <a:noFill/>
        </p:spPr>
        <p:txBody>
          <a:bodyPr wrap="square" rtlCol="0">
            <a:spAutoFit/>
          </a:bodyPr>
          <a:lstStyle/>
          <a:p>
            <a:r>
              <a:rPr lang="zh-CN" altLang="en-US" dirty="0" smtClean="0">
                <a:latin typeface="Arial" panose="020B0604020202020204" pitchFamily="34" charset="0"/>
                <a:cs typeface="Arial" panose="020B0604020202020204" pitchFamily="34" charset="0"/>
              </a:rPr>
              <a:t>引用折叠规则：</a:t>
            </a:r>
            <a:endParaRPr lang="zh-CN" altLang="en-US"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 &amp; - &gt; &amp;</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 &amp;&amp; </a:t>
            </a:r>
            <a:r>
              <a:rPr lang="en-US" altLang="zh-CN" dirty="0" smtClean="0">
                <a:latin typeface="微软雅黑" panose="020B0503020204020204" charset="-122"/>
                <a:ea typeface="微软雅黑" panose="020B0503020204020204" charset="-122"/>
                <a:cs typeface="Arial" panose="020B0604020202020204" pitchFamily="34" charset="0"/>
              </a:rPr>
              <a:t>-&gt;</a:t>
            </a:r>
            <a:r>
              <a:rPr lang="en-US" altLang="zh-CN" dirty="0" smtClean="0">
                <a:latin typeface="Arial" panose="020B0604020202020204" pitchFamily="34" charset="0"/>
                <a:cs typeface="Arial" panose="020B0604020202020204" pitchFamily="34" charset="0"/>
              </a:rPr>
              <a:t> &amp;</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&amp;&amp; &amp;&amp; </a:t>
            </a:r>
            <a:r>
              <a:rPr lang="en-US" altLang="zh-CN" dirty="0">
                <a:latin typeface="微软雅黑" panose="020B0503020204020204" charset="-122"/>
                <a:ea typeface="微软雅黑" panose="020B0503020204020204" charset="-122"/>
                <a:cs typeface="Arial" panose="020B0604020202020204" pitchFamily="34" charset="0"/>
              </a:rPr>
              <a:t>-&gt;</a:t>
            </a:r>
            <a:r>
              <a:rPr lang="en-US" altLang="zh-CN" dirty="0" smtClean="0">
                <a:latin typeface="Arial" panose="020B0604020202020204" pitchFamily="34" charset="0"/>
                <a:cs typeface="Arial" panose="020B0604020202020204" pitchFamily="34" charset="0"/>
              </a:rPr>
              <a:t> &amp;&amp;</a:t>
            </a:r>
            <a:endParaRPr lang="zh-CN" altLang="en-US" dirty="0">
              <a:latin typeface="Arial" panose="020B0604020202020204" pitchFamily="34" charset="0"/>
              <a:cs typeface="Arial" panose="020B0604020202020204" pitchFamily="34" charset="0"/>
            </a:endParaRPr>
          </a:p>
        </p:txBody>
      </p:sp>
      <p:sp>
        <p:nvSpPr>
          <p:cNvPr id="3" name="文本框 2"/>
          <p:cNvSpPr txBox="1"/>
          <p:nvPr/>
        </p:nvSpPr>
        <p:spPr>
          <a:xfrm>
            <a:off x="1371600" y="5723890"/>
            <a:ext cx="10174605" cy="368300"/>
          </a:xfrm>
          <a:prstGeom prst="rect">
            <a:avLst/>
          </a:prstGeom>
          <a:noFill/>
        </p:spPr>
        <p:txBody>
          <a:bodyPr wrap="square" rtlCol="0">
            <a:spAutoFit/>
          </a:bodyPr>
          <a:p>
            <a:r>
              <a:rPr lang="zh-CN" altLang="en-US"/>
              <a:t>作用：不需要写两个函数重载例如</a:t>
            </a:r>
            <a:r>
              <a:rPr lang="en-US" altLang="zh-CN"/>
              <a:t>void f(int&amp;&amp; param) </a:t>
            </a:r>
            <a:r>
              <a:rPr lang="zh-CN" altLang="en-US"/>
              <a:t>和 </a:t>
            </a:r>
            <a:r>
              <a:rPr lang="en-US" altLang="zh-CN"/>
              <a:t>void f(int&amp; param)</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r>
              <a:rPr lang="zh-CN" altLang="en-US" dirty="0" smtClean="0"/>
              <a:t>右值引用</a:t>
            </a: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完美转发 </a:t>
            </a:r>
            <a:r>
              <a:rPr lang="en-US" altLang="zh-CN" dirty="0" smtClean="0"/>
              <a:t>——</a:t>
            </a:r>
            <a:r>
              <a:rPr lang="en-US" altLang="zh-CN" dirty="0" err="1" smtClean="0"/>
              <a:t>std</a:t>
            </a:r>
            <a:r>
              <a:rPr lang="en-US" altLang="zh-CN" dirty="0" smtClean="0"/>
              <a:t>::forward</a:t>
            </a:r>
            <a:r>
              <a:rPr lang="zh-CN" altLang="en-US" dirty="0" smtClean="0"/>
              <a:t>的使用</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410941"/>
            <a:ext cx="2455817" cy="1116281"/>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021313"/>
            <a:ext cx="3679530" cy="1171297"/>
          </a:xfrm>
          <a:prstGeom prst="rect">
            <a:avLst/>
          </a:prstGeom>
        </p:spPr>
      </p:pic>
      <p:sp>
        <p:nvSpPr>
          <p:cNvPr id="7" name="文本框 6"/>
          <p:cNvSpPr txBox="1"/>
          <p:nvPr/>
        </p:nvSpPr>
        <p:spPr>
          <a:xfrm>
            <a:off x="4417060" y="2646680"/>
            <a:ext cx="7021830" cy="645160"/>
          </a:xfrm>
          <a:prstGeom prst="rect">
            <a:avLst/>
          </a:prstGeom>
          <a:noFill/>
        </p:spPr>
        <p:txBody>
          <a:bodyPr wrap="square" rtlCol="0">
            <a:spAutoFit/>
          </a:bodyPr>
          <a:lstStyle/>
          <a:p>
            <a:r>
              <a:rPr lang="zh-CN" altLang="en-US" dirty="0" smtClean="0"/>
              <a:t>虽然会自动以左右值引用方式传给</a:t>
            </a:r>
            <a:r>
              <a:rPr lang="en-US" altLang="zh-CN" dirty="0" err="1" smtClean="0"/>
              <a:t>val</a:t>
            </a:r>
            <a:r>
              <a:rPr lang="zh-CN" altLang="en-US" dirty="0" smtClean="0"/>
              <a:t>，但</a:t>
            </a:r>
            <a:r>
              <a:rPr lang="en-US" altLang="zh-CN" dirty="0" err="1" smtClean="0"/>
              <a:t>val</a:t>
            </a:r>
            <a:r>
              <a:rPr lang="zh-CN" altLang="en-US" dirty="0" err="1" smtClean="0"/>
              <a:t>对于</a:t>
            </a:r>
            <a:r>
              <a:rPr lang="en-US" altLang="zh-CN" dirty="0" err="1" smtClean="0"/>
              <a:t>processValue</a:t>
            </a:r>
            <a:r>
              <a:rPr lang="zh-CN" altLang="en-US" dirty="0" err="1" smtClean="0"/>
              <a:t>这个函数，它作为参数</a:t>
            </a:r>
            <a:r>
              <a:rPr lang="zh-CN" altLang="en-US" dirty="0" smtClean="0"/>
              <a:t>还是左值</a:t>
            </a:r>
            <a:endParaRPr lang="zh-CN" altLang="en-US" dirty="0"/>
          </a:p>
        </p:txBody>
      </p:sp>
      <p:sp>
        <p:nvSpPr>
          <p:cNvPr id="8" name="文本框 7"/>
          <p:cNvSpPr txBox="1"/>
          <p:nvPr/>
        </p:nvSpPr>
        <p:spPr>
          <a:xfrm>
            <a:off x="5560423" y="4430531"/>
            <a:ext cx="5878286" cy="369332"/>
          </a:xfrm>
          <a:prstGeom prst="rect">
            <a:avLst/>
          </a:prstGeom>
          <a:noFill/>
        </p:spPr>
        <p:txBody>
          <a:bodyPr wrap="square" rtlCol="0">
            <a:spAutoFit/>
          </a:bodyPr>
          <a:lstStyle/>
          <a:p>
            <a:r>
              <a:rPr lang="zh-CN" altLang="en-US" dirty="0" smtClean="0"/>
              <a:t>通过</a:t>
            </a:r>
            <a:r>
              <a:rPr lang="en-US" altLang="zh-CN" dirty="0" smtClean="0"/>
              <a:t>forward</a:t>
            </a:r>
            <a:r>
              <a:rPr lang="zh-CN" altLang="en-US" dirty="0" smtClean="0"/>
              <a:t>，自动以</a:t>
            </a:r>
            <a:r>
              <a:rPr lang="en-US" altLang="zh-CN" dirty="0" smtClean="0"/>
              <a:t>T</a:t>
            </a:r>
            <a:r>
              <a:rPr lang="zh-CN" altLang="en-US" smtClean="0"/>
              <a:t>的类型返回左值或者右值</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完成任务列表</a:t>
            </a:r>
            <a:endParaRPr lang="zh-CN" altLang="en-US" dirty="0"/>
          </a:p>
        </p:txBody>
      </p:sp>
      <p:graphicFrame>
        <p:nvGraphicFramePr>
          <p:cNvPr id="3" name="表格 2"/>
          <p:cNvGraphicFramePr/>
          <p:nvPr/>
        </p:nvGraphicFramePr>
        <p:xfrm>
          <a:off x="1371600" y="1999615"/>
          <a:ext cx="10312400" cy="3248025"/>
        </p:xfrm>
        <a:graphic>
          <a:graphicData uri="http://schemas.openxmlformats.org/drawingml/2006/table">
            <a:tbl>
              <a:tblPr firstRow="1" bandRow="1">
                <a:tableStyleId>{5C22544A-7EE6-4342-B048-85BDC9FD1C3A}</a:tableStyleId>
              </a:tblPr>
              <a:tblGrid>
                <a:gridCol w="1289050"/>
                <a:gridCol w="1289050"/>
                <a:gridCol w="1289050"/>
                <a:gridCol w="1289050"/>
                <a:gridCol w="1289050"/>
                <a:gridCol w="1289050"/>
                <a:gridCol w="1289050"/>
                <a:gridCol w="1289050"/>
              </a:tblGrid>
              <a:tr h="1534160">
                <a:tc>
                  <a:txBody>
                    <a:bodyPr/>
                    <a:p>
                      <a:pPr>
                        <a:buNone/>
                      </a:pPr>
                      <a:r>
                        <a:rPr lang="en-US" altLang="zh-CN"/>
                        <a:t>PC</a:t>
                      </a:r>
                      <a:r>
                        <a:rPr lang="zh-CN" altLang="en-US"/>
                        <a:t>前端开发</a:t>
                      </a:r>
                      <a:endParaRPr lang="zh-CN" altLang="en-US"/>
                    </a:p>
                  </a:txBody>
                  <a:tcPr/>
                </a:tc>
                <a:tc>
                  <a:txBody>
                    <a:bodyPr/>
                    <a:p>
                      <a:pPr>
                        <a:buNone/>
                      </a:pPr>
                      <a:r>
                        <a:rPr sz="1800">
                          <a:sym typeface="+mn-ea"/>
                        </a:rPr>
                        <a:t>PC前端覆盖度脚本</a:t>
                      </a:r>
                      <a:endParaRPr lang="zh-CN" altLang="en-US"/>
                    </a:p>
                  </a:txBody>
                  <a:tcPr/>
                </a:tc>
                <a:tc>
                  <a:txBody>
                    <a:bodyPr/>
                    <a:p>
                      <a:pPr>
                        <a:buNone/>
                      </a:pPr>
                      <a:r>
                        <a:rPr sz="1800">
                          <a:sym typeface="+mn-ea"/>
                        </a:rPr>
                        <a:t>web前端开发</a:t>
                      </a:r>
                      <a:endParaRPr lang="zh-CN" altLang="en-US"/>
                    </a:p>
                  </a:txBody>
                  <a:tcPr/>
                </a:tc>
                <a:tc>
                  <a:txBody>
                    <a:bodyPr/>
                    <a:p>
                      <a:pPr>
                        <a:buNone/>
                      </a:pPr>
                      <a:r>
                        <a:rPr sz="1800">
                          <a:sym typeface="+mn-ea"/>
                        </a:rPr>
                        <a:t>后端开发</a:t>
                      </a:r>
                      <a:endParaRPr lang="zh-CN" altLang="en-US"/>
                    </a:p>
                  </a:txBody>
                  <a:tcPr/>
                </a:tc>
                <a:tc>
                  <a:txBody>
                    <a:bodyPr/>
                    <a:p>
                      <a:pPr>
                        <a:buNone/>
                      </a:pPr>
                      <a:r>
                        <a:rPr sz="1800">
                          <a:sym typeface="+mn-ea"/>
                        </a:rPr>
                        <a:t>后端覆盖度脚本</a:t>
                      </a:r>
                      <a:endParaRPr lang="zh-CN" altLang="en-US"/>
                    </a:p>
                  </a:txBody>
                  <a:tcPr/>
                </a:tc>
                <a:tc>
                  <a:txBody>
                    <a:bodyPr/>
                    <a:p>
                      <a:pPr>
                        <a:buNone/>
                      </a:pPr>
                      <a:r>
                        <a:rPr sz="1800">
                          <a:sym typeface="+mn-ea"/>
                        </a:rPr>
                        <a:t>云服务器搭建</a:t>
                      </a:r>
                      <a:endParaRPr lang="zh-CN" altLang="en-US"/>
                    </a:p>
                  </a:txBody>
                  <a:tcPr/>
                </a:tc>
                <a:tc>
                  <a:txBody>
                    <a:bodyPr/>
                    <a:p>
                      <a:pPr>
                        <a:buNone/>
                      </a:pPr>
                      <a:r>
                        <a:rPr sz="1800">
                          <a:sym typeface="+mn-ea"/>
                        </a:rPr>
                        <a:t>系统功能测试</a:t>
                      </a:r>
                      <a:endParaRPr lang="zh-CN" altLang="en-US"/>
                    </a:p>
                  </a:txBody>
                  <a:tcPr/>
                </a:tc>
                <a:tc>
                  <a:txBody>
                    <a:bodyPr/>
                    <a:p>
                      <a:pPr>
                        <a:buNone/>
                      </a:pPr>
                      <a:r>
                        <a:rPr sz="1800">
                          <a:sym typeface="+mn-ea"/>
                        </a:rPr>
                        <a:t>系统性能测试</a:t>
                      </a:r>
                      <a:endParaRPr lang="zh-CN" altLang="en-US"/>
                    </a:p>
                  </a:txBody>
                  <a:tcPr/>
                </a:tc>
              </a:tr>
              <a:tr h="1074420">
                <a:tc>
                  <a:txBody>
                    <a:bodyPr/>
                    <a:p>
                      <a:pPr>
                        <a:buNone/>
                      </a:pPr>
                      <a:r>
                        <a:rPr lang="zh-CN" altLang="en-US"/>
                        <a:t>倪事通</a:t>
                      </a:r>
                      <a:endParaRPr lang="zh-CN" altLang="en-US"/>
                    </a:p>
                  </a:txBody>
                  <a:tcPr/>
                </a:tc>
                <a:tc>
                  <a:txBody>
                    <a:bodyPr/>
                    <a:p>
                      <a:pPr>
                        <a:buNone/>
                      </a:pPr>
                      <a:r>
                        <a:rPr sz="1800">
                          <a:sym typeface="+mn-ea"/>
                        </a:rPr>
                        <a:t>倪事通</a:t>
                      </a:r>
                      <a:endParaRPr lang="zh-CN" altLang="en-US"/>
                    </a:p>
                  </a:txBody>
                  <a:tcPr/>
                </a:tc>
                <a:tc>
                  <a:txBody>
                    <a:bodyPr/>
                    <a:p>
                      <a:pPr>
                        <a:buNone/>
                      </a:pPr>
                      <a:r>
                        <a:rPr sz="1800">
                          <a:sym typeface="+mn-ea"/>
                        </a:rPr>
                        <a:t>庄子凯</a:t>
                      </a:r>
                      <a:endParaRPr lang="zh-CN" altLang="en-US"/>
                    </a:p>
                  </a:txBody>
                  <a:tcPr/>
                </a:tc>
                <a:tc>
                  <a:txBody>
                    <a:bodyPr/>
                    <a:p>
                      <a:pPr>
                        <a:buNone/>
                      </a:pPr>
                      <a:r>
                        <a:rPr sz="1800">
                          <a:sym typeface="+mn-ea"/>
                        </a:rPr>
                        <a:t>庄子凯 </a:t>
                      </a:r>
                      <a:endParaRPr sz="1800">
                        <a:sym typeface="+mn-ea"/>
                      </a:endParaRPr>
                    </a:p>
                    <a:p>
                      <a:pPr>
                        <a:buNone/>
                      </a:pPr>
                      <a:r>
                        <a:rPr sz="1800">
                          <a:sym typeface="+mn-ea"/>
                        </a:rPr>
                        <a:t>赵奕威</a:t>
                      </a:r>
                      <a:endParaRPr lang="zh-CN" altLang="en-US"/>
                    </a:p>
                  </a:txBody>
                  <a:tcPr/>
                </a:tc>
                <a:tc>
                  <a:txBody>
                    <a:bodyPr/>
                    <a:p>
                      <a:pPr>
                        <a:buNone/>
                      </a:pPr>
                      <a:r>
                        <a:rPr sz="1800">
                          <a:sym typeface="+mn-ea"/>
                        </a:rPr>
                        <a:t>赵奕威</a:t>
                      </a:r>
                      <a:endParaRPr lang="zh-CN" altLang="en-US"/>
                    </a:p>
                  </a:txBody>
                  <a:tcPr/>
                </a:tc>
                <a:tc>
                  <a:txBody>
                    <a:bodyPr/>
                    <a:p>
                      <a:pPr>
                        <a:buNone/>
                      </a:pPr>
                      <a:r>
                        <a:rPr sz="1800">
                          <a:sym typeface="+mn-ea"/>
                        </a:rPr>
                        <a:t>吴岳 </a:t>
                      </a:r>
                      <a:endParaRPr sz="1800">
                        <a:sym typeface="+mn-ea"/>
                      </a:endParaRPr>
                    </a:p>
                    <a:p>
                      <a:pPr>
                        <a:buNone/>
                      </a:pPr>
                      <a:r>
                        <a:rPr sz="1800">
                          <a:sym typeface="+mn-ea"/>
                        </a:rPr>
                        <a:t>赵奕威</a:t>
                      </a:r>
                      <a:endParaRPr lang="zh-CN" altLang="en-US"/>
                    </a:p>
                  </a:txBody>
                  <a:tcPr/>
                </a:tc>
                <a:tc>
                  <a:txBody>
                    <a:bodyPr/>
                    <a:p>
                      <a:pPr>
                        <a:buNone/>
                      </a:pPr>
                      <a:r>
                        <a:rPr sz="1800">
                          <a:sym typeface="+mn-ea"/>
                        </a:rPr>
                        <a:t>吴岳</a:t>
                      </a:r>
                      <a:endParaRPr lang="zh-CN" altLang="en-US"/>
                    </a:p>
                  </a:txBody>
                  <a:tcPr/>
                </a:tc>
                <a:tc>
                  <a:txBody>
                    <a:bodyPr/>
                    <a:p>
                      <a:pPr>
                        <a:buNone/>
                      </a:pPr>
                      <a:r>
                        <a:rPr sz="1800">
                          <a:sym typeface="+mn-ea"/>
                        </a:rPr>
                        <a:t>吴岳</a:t>
                      </a:r>
                      <a:endParaRPr lang="zh-CN" altLang="en-US"/>
                    </a:p>
                  </a:txBody>
                  <a:tcPr/>
                </a:tc>
              </a:tr>
              <a:tr h="639445">
                <a:tc>
                  <a:txBody>
                    <a:bodyPr/>
                    <a:p>
                      <a:pPr>
                        <a:buNone/>
                      </a:pPr>
                      <a:r>
                        <a:rPr lang="zh-CN" altLang="en-US"/>
                        <a:t>已完成</a:t>
                      </a:r>
                      <a:endParaRPr lang="zh-CN" altLang="en-US"/>
                    </a:p>
                  </a:txBody>
                  <a:tcPr/>
                </a:tc>
                <a:tc>
                  <a:txBody>
                    <a:bodyPr/>
                    <a:p>
                      <a:pPr>
                        <a:buNone/>
                      </a:pPr>
                      <a:r>
                        <a:rPr lang="zh-CN" altLang="en-US"/>
                        <a:t>已完成</a:t>
                      </a:r>
                      <a:endParaRPr lang="zh-CN" altLang="en-US"/>
                    </a:p>
                  </a:txBody>
                  <a:tcPr/>
                </a:tc>
                <a:tc>
                  <a:txBody>
                    <a:bodyPr/>
                    <a:p>
                      <a:pPr>
                        <a:buNone/>
                      </a:pPr>
                      <a:r>
                        <a:rPr lang="zh-CN" altLang="en-US"/>
                        <a:t>已完成</a:t>
                      </a:r>
                      <a:endParaRPr lang="zh-CN" altLang="en-US"/>
                    </a:p>
                  </a:txBody>
                  <a:tcPr/>
                </a:tc>
                <a:tc>
                  <a:txBody>
                    <a:bodyPr/>
                    <a:p>
                      <a:pPr>
                        <a:buNone/>
                      </a:pPr>
                      <a:r>
                        <a:rPr lang="zh-CN" altLang="en-US"/>
                        <a:t>已完成</a:t>
                      </a:r>
                      <a:endParaRPr lang="zh-CN" altLang="en-US"/>
                    </a:p>
                  </a:txBody>
                  <a:tcPr/>
                </a:tc>
                <a:tc>
                  <a:txBody>
                    <a:bodyPr/>
                    <a:p>
                      <a:pPr>
                        <a:buNone/>
                      </a:pPr>
                      <a:r>
                        <a:rPr lang="zh-CN" altLang="en-US" sz="1800">
                          <a:sym typeface="+mn-ea"/>
                        </a:rPr>
                        <a:t>已完成</a:t>
                      </a:r>
                      <a:endParaRPr lang="zh-CN" altLang="en-US"/>
                    </a:p>
                  </a:txBody>
                  <a:tcPr/>
                </a:tc>
                <a:tc>
                  <a:txBody>
                    <a:bodyPr/>
                    <a:p>
                      <a:pPr>
                        <a:buNone/>
                      </a:pPr>
                      <a:r>
                        <a:rPr lang="zh-CN" altLang="en-US" sz="1800">
                          <a:sym typeface="+mn-ea"/>
                        </a:rPr>
                        <a:t>已完成</a:t>
                      </a:r>
                      <a:endParaRPr lang="zh-CN" altLang="en-US"/>
                    </a:p>
                  </a:txBody>
                  <a:tcPr/>
                </a:tc>
                <a:tc>
                  <a:txBody>
                    <a:bodyPr/>
                    <a:p>
                      <a:pPr>
                        <a:buNone/>
                      </a:pPr>
                      <a:r>
                        <a:rPr lang="zh-CN" altLang="en-US" sz="1800">
                          <a:sym typeface="+mn-ea"/>
                        </a:rPr>
                        <a:t>已完成</a:t>
                      </a:r>
                      <a:endParaRPr lang="zh-CN" altLang="en-US"/>
                    </a:p>
                  </a:txBody>
                  <a:tcPr/>
                </a:tc>
                <a:tc>
                  <a:txBody>
                    <a:bodyPr/>
                    <a:p>
                      <a:pPr>
                        <a:buNone/>
                      </a:pPr>
                      <a:r>
                        <a:rPr lang="zh-CN" altLang="en-US" sz="1800">
                          <a:sym typeface="+mn-ea"/>
                        </a:rPr>
                        <a:t>已完成</a:t>
                      </a:r>
                      <a:endParaRPr lang="zh-CN" altLang="en-US"/>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Timeline</a:t>
            </a:r>
            <a:r>
              <a:rPr lang="zh-CN" altLang="en-US" dirty="0" smtClean="0"/>
              <a:t>功能需求说明</a:t>
            </a:r>
            <a:endParaRPr lang="zh-CN" altLang="en-US" dirty="0" smtClean="0"/>
          </a:p>
        </p:txBody>
      </p:sp>
      <p:sp>
        <p:nvSpPr>
          <p:cNvPr id="4" name="内容占位符 2"/>
          <p:cNvSpPr txBox="1"/>
          <p:nvPr/>
        </p:nvSpPr>
        <p:spPr>
          <a:xfrm>
            <a:off x="1371600" y="1617784"/>
            <a:ext cx="9601200" cy="5240216"/>
          </a:xfrm>
          <a:prstGeom prst="rect">
            <a:avLst/>
          </a:prstGeom>
        </p:spPr>
        <p:txBody>
          <a:bodyPr vert="horz"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dirty="0"/>
              <a:t>Timeline是社交软件中按时间显示动态功能的简化版，需要桌面应用和Web应用两种形式</a:t>
            </a:r>
            <a:endParaRPr dirty="0"/>
          </a:p>
          <a:p>
            <a:r>
              <a:rPr dirty="0"/>
              <a:t>Timeline显示的动态信息对登录系统的所有用户一致，即任何用户发布更新删除的内容对所有人有效且发布内容只支持文字和图片，也无需复杂的用户管理功能，只需实现基本的登录注册即可。</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函数</a:t>
            </a:r>
            <a:endParaRPr lang="zh-CN" altLang="en-US" dirty="0"/>
          </a:p>
        </p:txBody>
      </p:sp>
      <p:sp>
        <p:nvSpPr>
          <p:cNvPr id="5" name="内容占位符 2"/>
          <p:cNvSpPr>
            <a:spLocks noGrp="1"/>
          </p:cNvSpPr>
          <p:nvPr>
            <p:ph idx="1"/>
          </p:nvPr>
        </p:nvSpPr>
        <p:spPr>
          <a:xfrm>
            <a:off x="1371600" y="1617784"/>
            <a:ext cx="9601200" cy="5240216"/>
          </a:xfrm>
        </p:spPr>
        <p:txBody>
          <a:bodyPr>
            <a:normAutofit/>
          </a:bodyPr>
          <a:lstStyle/>
          <a:p>
            <a:r>
              <a:rPr lang="zh-CN" altLang="en-US" dirty="0" smtClean="0"/>
              <a:t>定义尾置返回类型  </a:t>
            </a:r>
            <a:r>
              <a:rPr lang="en-US" altLang="zh-CN" dirty="0" smtClean="0"/>
              <a:t>——</a:t>
            </a:r>
            <a:r>
              <a:rPr lang="zh-CN" altLang="en-US" dirty="0"/>
              <a:t>适用于返回类型比较复杂的情况</a:t>
            </a:r>
            <a:endParaRPr lang="en-US" altLang="zh-CN" dirty="0" smtClean="0"/>
          </a:p>
          <a:p>
            <a:endParaRPr lang="en-US" altLang="zh-CN" dirty="0"/>
          </a:p>
          <a:p>
            <a:endParaRPr lang="en-US" altLang="zh-CN" dirty="0" smtClean="0"/>
          </a:p>
          <a:p>
            <a:endParaRPr lang="en-US" altLang="zh-CN" dirty="0"/>
          </a:p>
          <a:p>
            <a:r>
              <a:rPr lang="en-US" altLang="zh-CN" dirty="0" err="1"/>
              <a:t>c</a:t>
            </a:r>
            <a:r>
              <a:rPr lang="en-US" altLang="zh-CN" dirty="0" err="1" smtClean="0"/>
              <a:t>onstexpr</a:t>
            </a:r>
            <a:r>
              <a:rPr lang="zh-CN" altLang="en-US" dirty="0" smtClean="0"/>
              <a:t>函数 </a:t>
            </a:r>
            <a:r>
              <a:rPr lang="en-US" altLang="zh-CN" dirty="0" smtClean="0"/>
              <a:t>——</a:t>
            </a:r>
            <a:r>
              <a:rPr lang="zh-CN" altLang="en-US" dirty="0" smtClean="0"/>
              <a:t>可以在编译期运行的</a:t>
            </a:r>
            <a:r>
              <a:rPr lang="zh-CN" altLang="en-US" dirty="0"/>
              <a:t>函数（</a:t>
            </a:r>
            <a:r>
              <a:rPr lang="zh-CN" altLang="en-US" dirty="0" smtClean="0"/>
              <a:t>用常量</a:t>
            </a:r>
            <a:r>
              <a:rPr lang="zh-CN" altLang="en-US" dirty="0"/>
              <a:t>参数</a:t>
            </a:r>
            <a:r>
              <a:rPr lang="zh-CN" altLang="en-US" dirty="0" smtClean="0"/>
              <a:t>调用）</a:t>
            </a:r>
            <a:endParaRPr lang="en-US" altLang="zh-CN" dirty="0" smtClean="0"/>
          </a:p>
          <a:p>
            <a:endParaRPr lang="zh-CN" altLang="en-US"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1600" y="2171700"/>
            <a:ext cx="3676190" cy="111428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839902"/>
            <a:ext cx="3984171" cy="29771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代码测试</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设计思想</a:t>
            </a:r>
            <a:r>
              <a:rPr lang="en-US" altLang="zh-CN" dirty="0" smtClean="0"/>
              <a:t>——</a:t>
            </a:r>
            <a:r>
              <a:rPr lang="zh-CN" altLang="en-US" dirty="0" smtClean="0"/>
              <a:t>尽量</a:t>
            </a:r>
            <a:r>
              <a:rPr lang="zh-CN" altLang="en-US" dirty="0" smtClean="0"/>
              <a:t>全遍历</a:t>
            </a:r>
            <a:endParaRPr lang="zh-CN" altLang="en-US" dirty="0" smtClean="0"/>
          </a:p>
          <a:p>
            <a:r>
              <a:rPr lang="zh-CN" altLang="en-US" dirty="0" smtClean="0"/>
              <a:t>使用的相关的测试工具：</a:t>
            </a:r>
            <a:r>
              <a:rPr lang="en-US" altLang="zh-CN" dirty="0" smtClean="0"/>
              <a:t>JUnit</a:t>
            </a:r>
            <a:r>
              <a:rPr lang="zh-CN" altLang="en-US" dirty="0" smtClean="0"/>
              <a:t>、</a:t>
            </a:r>
            <a:r>
              <a:rPr lang="en-US" altLang="zh-CN" dirty="0" smtClean="0"/>
              <a:t>SonarLint</a:t>
            </a:r>
            <a:endParaRPr lang="en-US" altLang="zh-CN" dirty="0"/>
          </a:p>
          <a:p>
            <a:r>
              <a:rPr lang="zh-CN" altLang="en-US" dirty="0" smtClean="0"/>
              <a:t>遇到的关键问题：</a:t>
            </a:r>
            <a:endParaRPr lang="zh-CN" altLang="en-US" dirty="0" smtClean="0"/>
          </a:p>
          <a:p>
            <a:pPr marL="0" indent="0">
              <a:buNone/>
            </a:pPr>
            <a:r>
              <a:rPr lang="en-US" altLang="zh-CN" dirty="0" smtClean="0"/>
              <a:t>	</a:t>
            </a:r>
            <a:r>
              <a:rPr lang="zh-CN" altLang="en-US" dirty="0" smtClean="0"/>
              <a:t>无法使用</a:t>
            </a:r>
            <a:r>
              <a:rPr lang="en-US" altLang="zh-CN" dirty="0" smtClean="0"/>
              <a:t>junit</a:t>
            </a:r>
            <a:r>
              <a:rPr lang="zh-CN" altLang="en-US" dirty="0" smtClean="0"/>
              <a:t>直接测试代码中的</a:t>
            </a:r>
            <a:r>
              <a:rPr lang="en-US" altLang="zh-CN" dirty="0" smtClean="0"/>
              <a:t>private</a:t>
            </a:r>
            <a:r>
              <a:rPr lang="zh-CN" altLang="en-US" dirty="0" smtClean="0"/>
              <a:t>方法</a:t>
            </a:r>
            <a:endParaRPr lang="zh-CN" altLang="en-US" dirty="0" smtClean="0"/>
          </a:p>
          <a:p>
            <a:pPr marL="0" indent="0">
              <a:buNone/>
            </a:pPr>
            <a:r>
              <a:rPr lang="zh-CN" altLang="en-US" dirty="0" smtClean="0"/>
              <a:t>   解决方案：</a:t>
            </a:r>
            <a:endParaRPr lang="zh-CN" altLang="en-US" dirty="0" smtClean="0"/>
          </a:p>
          <a:p>
            <a:pPr marL="0" indent="0">
              <a:buNone/>
            </a:pPr>
            <a:r>
              <a:rPr lang="en-US" altLang="zh-CN" dirty="0" smtClean="0"/>
              <a:t>	</a:t>
            </a:r>
            <a:r>
              <a:rPr lang="zh-CN" altLang="en-US" dirty="0" smtClean="0"/>
              <a:t>使用</a:t>
            </a:r>
            <a:r>
              <a:rPr lang="en-US" altLang="zh-CN" dirty="0" smtClean="0"/>
              <a:t>reflect</a:t>
            </a:r>
            <a:r>
              <a:rPr lang="zh-CN" altLang="en-US" dirty="0" smtClean="0"/>
              <a:t>的方式获取</a:t>
            </a:r>
            <a:r>
              <a:rPr lang="en-US" altLang="zh-CN" dirty="0" smtClean="0">
                <a:sym typeface="+mn-ea"/>
              </a:rPr>
              <a:t>private</a:t>
            </a:r>
            <a:r>
              <a:rPr lang="zh-CN" altLang="en-US" dirty="0" smtClean="0">
                <a:sym typeface="+mn-ea"/>
              </a:rPr>
              <a:t>方法</a:t>
            </a:r>
            <a:r>
              <a:rPr lang="en-US" altLang="zh-CN" dirty="0" smtClean="0">
                <a:sym typeface="+mn-ea"/>
              </a:rPr>
              <a:t>,</a:t>
            </a:r>
            <a:r>
              <a:rPr lang="zh-CN" altLang="en-US" dirty="0" smtClean="0">
                <a:sym typeface="+mn-ea"/>
              </a:rPr>
              <a:t>然后把访问权限设置为可访问</a:t>
            </a:r>
            <a:endParaRPr lang="zh-CN" altLang="en-US" dirty="0" smtClean="0"/>
          </a:p>
          <a:p>
            <a:pPr marL="0" indent="0">
              <a:buNone/>
            </a:pPr>
            <a:endParaRPr lang="en-US" altLang="zh-CN" dirty="0" smtClean="0"/>
          </a:p>
          <a:p>
            <a:endParaRPr lang="en-US" altLang="zh-CN" dirty="0"/>
          </a:p>
        </p:txBody>
      </p:sp>
      <p:pic>
        <p:nvPicPr>
          <p:cNvPr id="6" name="图片 5"/>
          <p:cNvPicPr>
            <a:picLocks noChangeAspect="1"/>
          </p:cNvPicPr>
          <p:nvPr/>
        </p:nvPicPr>
        <p:blipFill>
          <a:blip r:embed="rId1"/>
          <a:stretch>
            <a:fillRect/>
          </a:stretch>
        </p:blipFill>
        <p:spPr>
          <a:xfrm>
            <a:off x="1371600" y="4236085"/>
            <a:ext cx="8536305" cy="7842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代码测试</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smtClean="0"/>
              <a:t>测试代码示例</a:t>
            </a:r>
            <a:endParaRPr lang="zh-CN" altLang="en-US" dirty="0" smtClean="0"/>
          </a:p>
          <a:p>
            <a:pPr marL="0" indent="0">
              <a:buNone/>
            </a:pPr>
            <a:endParaRPr lang="en-US" altLang="zh-CN" dirty="0" smtClean="0"/>
          </a:p>
          <a:p>
            <a:endParaRPr lang="en-US" altLang="zh-CN" dirty="0"/>
          </a:p>
        </p:txBody>
      </p:sp>
      <p:pic>
        <p:nvPicPr>
          <p:cNvPr id="3" name="图片 2"/>
          <p:cNvPicPr>
            <a:picLocks noChangeAspect="1"/>
          </p:cNvPicPr>
          <p:nvPr/>
        </p:nvPicPr>
        <p:blipFill>
          <a:blip r:embed="rId1"/>
          <a:stretch>
            <a:fillRect/>
          </a:stretch>
        </p:blipFill>
        <p:spPr>
          <a:xfrm>
            <a:off x="1371600" y="2171700"/>
            <a:ext cx="8229600" cy="39433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980"/>
            <a:ext cx="10636250" cy="5240020"/>
          </a:xfrm>
        </p:spPr>
        <p:txBody>
          <a:bodyPr>
            <a:normAutofit/>
          </a:bodyPr>
          <a:lstStyle/>
          <a:p>
            <a:r>
              <a:rPr sz="3200"/>
              <a:t>声明式编程风格：就地匿名定义目标函数或者函数，不需要额外写一个命名函数或者函数对象，以更直接的方式写程序。</a:t>
            </a:r>
            <a:endParaRPr sz="3200"/>
          </a:p>
          <a:p>
            <a:r>
              <a:rPr sz="3200"/>
              <a:t>简洁：不需要额外再写一个函数或者函数对象，避免了代码膨胀和功能分散。</a:t>
            </a:r>
            <a:endParaRPr sz="3200"/>
          </a:p>
          <a:p>
            <a:r>
              <a:rPr sz="3200"/>
              <a:t>在需要的时间和地点实现功能闭包，使程序更加灵活。</a:t>
            </a:r>
            <a:endParaRPr sz="3200"/>
          </a:p>
          <a:p>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4.Lambda</a:t>
            </a:r>
            <a:r>
              <a:rPr lang="zh-CN" altLang="en-US" dirty="0" smtClean="0"/>
              <a:t>表达式（</a:t>
            </a:r>
            <a:r>
              <a:rPr lang="en-US" altLang="zh-CN" dirty="0" err="1" smtClean="0"/>
              <a:t>c++</a:t>
            </a:r>
            <a:r>
              <a:rPr lang="en-US" altLang="zh-CN" dirty="0" smtClean="0"/>
              <a:t>14</a:t>
            </a:r>
            <a:r>
              <a:rPr lang="zh-CN" altLang="en-US" dirty="0" smtClean="0"/>
              <a:t>中完善）</a:t>
            </a:r>
            <a:br>
              <a:rPr lang="zh-CN" altLang="en-US" dirty="0" smtClean="0"/>
            </a:br>
            <a:endParaRPr lang="zh-CN" altLang="en-US" dirty="0"/>
          </a:p>
        </p:txBody>
      </p:sp>
      <p:sp>
        <p:nvSpPr>
          <p:cNvPr id="4" name="内容占位符 2"/>
          <p:cNvSpPr>
            <a:spLocks noGrp="1"/>
          </p:cNvSpPr>
          <p:nvPr>
            <p:ph idx="1"/>
          </p:nvPr>
        </p:nvSpPr>
        <p:spPr>
          <a:xfrm>
            <a:off x="1371600" y="1617784"/>
            <a:ext cx="9601200" cy="5240216"/>
          </a:xfrm>
        </p:spPr>
        <p:txBody>
          <a:bodyPr>
            <a:normAutofit/>
          </a:bodyPr>
          <a:lstStyle/>
          <a:p>
            <a:r>
              <a:rPr lang="zh-CN" altLang="en-US" dirty="0"/>
              <a:t>形如</a:t>
            </a:r>
            <a:r>
              <a:rPr lang="en-US" altLang="zh-CN" dirty="0"/>
              <a:t>[capture list] (</a:t>
            </a:r>
            <a:r>
              <a:rPr lang="en-US" altLang="zh-CN" dirty="0" err="1"/>
              <a:t>params</a:t>
            </a:r>
            <a:r>
              <a:rPr lang="en-US" altLang="zh-CN" dirty="0"/>
              <a:t> list) </a:t>
            </a:r>
            <a:r>
              <a:rPr lang="en-US" altLang="zh-CN" dirty="0" smtClean="0"/>
              <a:t>-&gt; </a:t>
            </a:r>
            <a:r>
              <a:rPr lang="en-US" altLang="zh-CN" dirty="0"/>
              <a:t>return type { </a:t>
            </a:r>
            <a:r>
              <a:rPr lang="en-US" altLang="zh-CN" dirty="0" smtClean="0"/>
              <a:t>function </a:t>
            </a:r>
            <a:r>
              <a:rPr lang="en-US" altLang="zh-CN" dirty="0"/>
              <a:t>body </a:t>
            </a:r>
            <a:r>
              <a:rPr lang="en-US" altLang="zh-CN" dirty="0" smtClean="0"/>
              <a:t>}</a:t>
            </a:r>
            <a:endParaRPr lang="en-US" altLang="zh-CN" dirty="0" smtClean="0"/>
          </a:p>
          <a:p>
            <a:pPr marL="0" indent="0">
              <a:buNone/>
            </a:pPr>
            <a:r>
              <a:rPr lang="en-US" altLang="zh-CN" dirty="0">
                <a:sym typeface="+mn-ea"/>
              </a:rPr>
              <a:t>capture list</a:t>
            </a:r>
            <a:r>
              <a:rPr lang="en-US" altLang="zh-CN" dirty="0" smtClean="0"/>
              <a:t>：</a:t>
            </a:r>
            <a:endParaRPr lang="en-US" altLang="zh-CN" dirty="0" smtClean="0"/>
          </a:p>
          <a:p>
            <a:pPr marL="0" indent="0">
              <a:buNone/>
            </a:pPr>
            <a:r>
              <a:rPr lang="en-US" altLang="zh-CN" dirty="0" smtClean="0"/>
              <a:t>[]不捕获任何变量；</a:t>
            </a:r>
            <a:endParaRPr lang="en-US" altLang="zh-CN" dirty="0" smtClean="0"/>
          </a:p>
          <a:p>
            <a:pPr marL="0" indent="0">
              <a:buNone/>
            </a:pPr>
            <a:r>
              <a:rPr lang="en-US" altLang="zh-CN" dirty="0" smtClean="0"/>
              <a:t>[&amp;]捕获外部作用域所有变量，并作为引用在函数体使用（按引用捕获）；</a:t>
            </a:r>
            <a:endParaRPr lang="en-US" altLang="zh-CN" dirty="0" smtClean="0"/>
          </a:p>
          <a:p>
            <a:pPr marL="0" indent="0">
              <a:buNone/>
            </a:pPr>
            <a:r>
              <a:rPr lang="en-US" altLang="zh-CN" dirty="0" smtClean="0"/>
              <a:t>[=]捕获外部作用域作用变量，并作为副本在函数体使用（按值捕获）；</a:t>
            </a:r>
            <a:endParaRPr lang="en-US" altLang="zh-CN" dirty="0" smtClean="0"/>
          </a:p>
          <a:p>
            <a:pPr marL="0" indent="0">
              <a:buNone/>
            </a:pPr>
            <a:r>
              <a:rPr lang="en-US" altLang="zh-CN" dirty="0" smtClean="0"/>
              <a:t>[=,&amp;foo]按值捕获外部作用域所有变量，并按引用捕获foo变量；</a:t>
            </a:r>
            <a:endParaRPr lang="en-US" altLang="zh-CN" dirty="0" smtClean="0"/>
          </a:p>
          <a:p>
            <a:pPr marL="0" indent="0">
              <a:buNone/>
            </a:pPr>
            <a:r>
              <a:rPr lang="en-US" altLang="zh-CN" dirty="0" smtClean="0"/>
              <a:t>[bar]按值捕获bar变量，同时不捕获其他变量；</a:t>
            </a:r>
            <a:endParaRPr lang="en-US" altLang="zh-CN" dirty="0" smtClean="0"/>
          </a:p>
          <a:p>
            <a:pPr marL="0" indent="0">
              <a:buNone/>
            </a:pPr>
            <a:r>
              <a:rPr lang="en-US" altLang="zh-CN" dirty="0" smtClean="0"/>
              <a:t>[this]捕获当前类中的this指针，让lambda拥有和当前类成员函数同样的访问权限，如果已经使用了&amp;或者=，就默认添加此选项。捕获this的目的是可以在lambda中使用当前类的成员函数和成员变量。</a:t>
            </a:r>
            <a:endParaRPr lang="en-US" altLang="zh-CN" dirty="0" smtClean="0"/>
          </a:p>
          <a:p>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0</TotalTime>
  <Words>2479</Words>
  <Application>WPS 演示</Application>
  <PresentationFormat>宽屏</PresentationFormat>
  <Paragraphs>217</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Franklin Gothic Book</vt:lpstr>
      <vt:lpstr>华文楷体</vt:lpstr>
      <vt:lpstr>微软雅黑</vt:lpstr>
      <vt:lpstr>Arial Unicode MS</vt:lpstr>
      <vt:lpstr>Calibri</vt:lpstr>
      <vt:lpstr>Arial Unicode MS</vt:lpstr>
      <vt:lpstr>Courier New</vt:lpstr>
      <vt:lpstr>Times New Roman</vt:lpstr>
      <vt:lpstr>Crop</vt:lpstr>
      <vt:lpstr>C++11新特性之我见</vt:lpstr>
      <vt:lpstr>1.常量与变量</vt:lpstr>
      <vt:lpstr>1.常量与变量</vt:lpstr>
      <vt:lpstr>1.常量与变量</vt:lpstr>
      <vt:lpstr>2.函数</vt:lpstr>
      <vt:lpstr>3.类 </vt:lpstr>
      <vt:lpstr>3.代码测试 </vt:lpstr>
      <vt:lpstr>4.Lambda表达式（c++14中完善） </vt:lpstr>
      <vt:lpstr>4.Lambda表达式（c++14中完善） </vt:lpstr>
      <vt:lpstr>4.Lambda表达式（c++14中完善） </vt:lpstr>
      <vt:lpstr>4.Lambda表达式（c++14中完善） </vt:lpstr>
      <vt:lpstr>5.重载运算与类型转换 </vt:lpstr>
      <vt:lpstr>5.重载运算与类型转换 </vt:lpstr>
      <vt:lpstr>6.动态内存</vt:lpstr>
      <vt:lpstr>6.动态内存——循环引用例子 </vt:lpstr>
      <vt:lpstr>7.面向对象程序设计</vt:lpstr>
      <vt:lpstr>7.面向对象程序设计</vt:lpstr>
      <vt:lpstr>8.右值引用</vt:lpstr>
      <vt:lpstr>8.右值引用</vt:lpstr>
      <vt:lpstr>8.右值引用</vt:lpstr>
      <vt:lpstr>8.右值引用</vt:lpstr>
      <vt:lpstr>8.右值引用</vt:lpstr>
      <vt:lpstr>8.右值引用（加入unique_ptr）</vt:lpstr>
      <vt:lpstr>8.右值引用</vt:lpstr>
      <vt:lpstr>8.右值引用</vt:lpstr>
    </vt:vector>
  </TitlesOfParts>
  <Company>游族网络股份有限公司（SZ.002174）</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C11特性之我见</dc:title>
  <dc:creator>吴岳(阿岳)</dc:creator>
  <cp:lastModifiedBy>Destiny sama</cp:lastModifiedBy>
  <cp:revision>33</cp:revision>
  <dcterms:created xsi:type="dcterms:W3CDTF">2018-08-28T07:31:00Z</dcterms:created>
  <dcterms:modified xsi:type="dcterms:W3CDTF">2019-01-10T11:32:41Z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