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79" r:id="rId9"/>
    <p:sldId id="280" r:id="rId10"/>
    <p:sldId id="262" r:id="rId11"/>
    <p:sldId id="263" r:id="rId12"/>
    <p:sldId id="264" r:id="rId13"/>
    <p:sldId id="268" r:id="rId14"/>
    <p:sldId id="265" r:id="rId15"/>
    <p:sldId id="281" r:id="rId16"/>
    <p:sldId id="266" r:id="rId17"/>
    <p:sldId id="269" r:id="rId18"/>
    <p:sldId id="267" r:id="rId19"/>
    <p:sldId id="270" r:id="rId20"/>
    <p:sldId id="271" r:id="rId21"/>
    <p:sldId id="282" r:id="rId22"/>
    <p:sldId id="272" r:id="rId23"/>
    <p:sldId id="274" r:id="rId24"/>
    <p:sldId id="273" r:id="rId25"/>
    <p:sldId id="27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BEAD9E8-730D-4EE0-8F5E-F232F27E353D}" type="slidenum">
              <a:rPr lang="zh-CN" altLang="en-US" smtClean="0"/>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BEAD9E8-730D-4EE0-8F5E-F232F27E353D}" type="slidenum">
              <a:rPr lang="zh-CN" altLang="en-US" smtClean="0"/>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5C5D25F-2AB9-4C77-ABE5-14CB375D7196}" type="datetimeFigureOut">
              <a:rPr lang="zh-CN" altLang="en-US" smtClean="0"/>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BEAD9E8-730D-4EE0-8F5E-F232F27E353D}" type="slidenum">
              <a:rPr lang="zh-CN" altLang="en-US" smtClean="0"/>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5C5D25F-2AB9-4C77-ABE5-14CB375D7196}" type="datetimeFigureOut">
              <a:rPr lang="zh-CN" altLang="en-US" smtClean="0"/>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BEAD9E8-730D-4EE0-8F5E-F232F27E353D}" type="slidenum">
              <a:rPr lang="zh-CN" altLang="en-US" smtClean="0"/>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BEAD9E8-730D-4EE0-8F5E-F232F27E353D}" type="slidenum">
              <a:rPr lang="zh-CN" altLang="en-US" smtClean="0"/>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C++11</a:t>
            </a:r>
            <a:r>
              <a:rPr lang="zh-CN" altLang="en-US" dirty="0" smtClean="0"/>
              <a:t>新特性之我见</a:t>
            </a:r>
            <a:endParaRPr lang="zh-CN" altLang="en-US" dirty="0"/>
          </a:p>
        </p:txBody>
      </p:sp>
      <p:sp>
        <p:nvSpPr>
          <p:cNvPr id="3" name="副标题 2"/>
          <p:cNvSpPr>
            <a:spLocks noGrp="1"/>
          </p:cNvSpPr>
          <p:nvPr>
            <p:ph type="subTitle" idx="1"/>
          </p:nvPr>
        </p:nvSpPr>
        <p:spPr>
          <a:xfrm>
            <a:off x="2679906" y="3956279"/>
            <a:ext cx="7695017" cy="1086237"/>
          </a:xfrm>
        </p:spPr>
        <p:txBody>
          <a:bodyPr>
            <a:normAutofit/>
          </a:bodyPr>
          <a:lstStyle/>
          <a:p>
            <a:r>
              <a:rPr lang="en-US" altLang="zh-CN" dirty="0" smtClean="0"/>
              <a:t>						</a:t>
            </a:r>
            <a:r>
              <a:rPr lang="en-US" altLang="zh-CN" sz="3600" dirty="0" smtClean="0"/>
              <a:t>——</a:t>
            </a:r>
            <a:r>
              <a:rPr lang="zh-CN" altLang="en-US" sz="3600" dirty="0" smtClean="0"/>
              <a:t>阿岳</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a:t>例子</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rcRect t="353"/>
          <a:stretch>
            <a:fillRect/>
          </a:stretch>
        </p:blipFill>
        <p:spPr>
          <a:xfrm>
            <a:off x="1371600" y="2171700"/>
            <a:ext cx="10602595" cy="39992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重载运算与</a:t>
            </a:r>
            <a:r>
              <a:rPr lang="zh-CN" altLang="en-US" dirty="0"/>
              <a:t>类型转换</a:t>
            </a:r>
            <a:br>
              <a:rPr lang="zh-CN" altLang="en-US" dirty="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en-US" altLang="zh-CN" dirty="0" smtClean="0"/>
              <a:t>function</a:t>
            </a:r>
            <a:r>
              <a:rPr lang="zh-CN" altLang="en-US" dirty="0" smtClean="0"/>
              <a:t>类模板    </a:t>
            </a:r>
            <a:r>
              <a:rPr lang="en-US" altLang="zh-CN" dirty="0" smtClean="0"/>
              <a:t>——</a:t>
            </a:r>
            <a:r>
              <a:rPr lang="zh-CN" altLang="en-US" dirty="0"/>
              <a:t>提供一种通用、多态的函数封装（替代函数指针</a:t>
            </a:r>
            <a:r>
              <a:rPr lang="zh-CN" altLang="en-US" dirty="0"/>
              <a:t>）</a:t>
            </a:r>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01137" y="2642088"/>
            <a:ext cx="5123809" cy="2800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977911"/>
            <a:ext cx="5389685" cy="476650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重载运算与类型转换</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en-US" altLang="zh-CN" dirty="0" smtClean="0"/>
              <a:t>explicit</a:t>
            </a:r>
            <a:r>
              <a:rPr lang="zh-CN" altLang="en-US" dirty="0" smtClean="0"/>
              <a:t>类型转换运算符</a:t>
            </a:r>
            <a:r>
              <a:rPr lang="zh-CN" altLang="en-US" b="1" dirty="0" smtClean="0"/>
              <a:t> </a:t>
            </a:r>
            <a:r>
              <a:rPr lang="en-US" altLang="zh-CN" dirty="0" smtClean="0"/>
              <a:t>——</a:t>
            </a:r>
            <a:r>
              <a:rPr lang="zh-CN" altLang="en-US" dirty="0" smtClean="0"/>
              <a:t>用来防止由构造函数定义的隐式转换</a:t>
            </a:r>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599" y="4093745"/>
            <a:ext cx="5952482" cy="2052078"/>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171699"/>
            <a:ext cx="3050931" cy="176399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动态内存</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en-US" altLang="zh-CN" dirty="0" err="1"/>
              <a:t>s</a:t>
            </a:r>
            <a:r>
              <a:rPr lang="en-US" altLang="zh-CN" dirty="0" err="1" smtClean="0"/>
              <a:t>hared_ptr</a:t>
            </a:r>
            <a:r>
              <a:rPr lang="zh-CN" altLang="en-US" dirty="0" smtClean="0"/>
              <a:t>与</a:t>
            </a:r>
            <a:r>
              <a:rPr lang="en-US" altLang="zh-CN" dirty="0" err="1" smtClean="0"/>
              <a:t>weak_ptr</a:t>
            </a:r>
            <a:r>
              <a:rPr lang="en-US" altLang="zh-CN" dirty="0" smtClean="0"/>
              <a:t>(</a:t>
            </a:r>
            <a:r>
              <a:rPr lang="zh-CN" altLang="en-US" dirty="0"/>
              <a:t>只提供了对管理对象的一个访问手段，同时也可以实时动态地知道指向的对象是否存活</a:t>
            </a:r>
            <a:r>
              <a:rPr lang="en-US" altLang="zh-CN" dirty="0" smtClean="0"/>
              <a:t>)</a:t>
            </a:r>
            <a:endParaRPr lang="en-US" altLang="zh-CN" dirty="0" smtClean="0"/>
          </a:p>
          <a:p>
            <a:pPr marL="0" indent="0">
              <a:buNone/>
            </a:pPr>
            <a:r>
              <a:rPr lang="zh-CN" altLang="en-US" dirty="0" smtClean="0"/>
              <a:t>用</a:t>
            </a:r>
            <a:r>
              <a:rPr lang="en-US" altLang="zh-CN" dirty="0" err="1" smtClean="0">
                <a:solidFill>
                  <a:srgbClr val="FF0000"/>
                </a:solidFill>
              </a:rPr>
              <a:t>std</a:t>
            </a:r>
            <a:r>
              <a:rPr lang="en-US" altLang="zh-CN" dirty="0" smtClean="0">
                <a:solidFill>
                  <a:srgbClr val="FF0000"/>
                </a:solidFill>
              </a:rPr>
              <a:t>::</a:t>
            </a:r>
            <a:r>
              <a:rPr lang="en-US" altLang="zh-CN" dirty="0" err="1" smtClean="0">
                <a:solidFill>
                  <a:srgbClr val="FF0000"/>
                </a:solidFill>
              </a:rPr>
              <a:t>make_shared</a:t>
            </a:r>
            <a:r>
              <a:rPr lang="zh-CN" altLang="en-US" dirty="0" smtClean="0">
                <a:solidFill>
                  <a:srgbClr val="FF0000"/>
                </a:solidFill>
              </a:rPr>
              <a:t>替代</a:t>
            </a:r>
            <a:r>
              <a:rPr lang="en-US" altLang="zh-CN" dirty="0" smtClean="0">
                <a:solidFill>
                  <a:srgbClr val="FF0000"/>
                </a:solidFill>
              </a:rPr>
              <a:t>new</a:t>
            </a:r>
            <a:r>
              <a:rPr lang="en-US" altLang="zh-CN" dirty="0" smtClean="0"/>
              <a:t> </a:t>
            </a:r>
            <a:r>
              <a:rPr lang="zh-CN" altLang="en-US" dirty="0" smtClean="0">
                <a:latin typeface="Arial" panose="020B0604020202020204" pitchFamily="34" charset="0"/>
                <a:cs typeface="Arial" panose="020B0604020202020204" pitchFamily="34" charset="0"/>
              </a:rPr>
              <a:t>以及</a:t>
            </a:r>
            <a:r>
              <a:rPr lang="en-US" altLang="zh-CN" dirty="0" smtClean="0">
                <a:latin typeface="Arial" panose="020B0604020202020204" pitchFamily="34" charset="0"/>
                <a:cs typeface="Arial" panose="020B0604020202020204" pitchFamily="34" charset="0"/>
              </a:rPr>
              <a:t> </a:t>
            </a:r>
            <a:r>
              <a:rPr lang="zh-CN" altLang="en-US" dirty="0" smtClean="0">
                <a:solidFill>
                  <a:srgbClr val="FF0000"/>
                </a:solidFill>
                <a:latin typeface="Arial" panose="020B0604020202020204" pitchFamily="34" charset="0"/>
                <a:cs typeface="Arial" panose="020B0604020202020204" pitchFamily="34" charset="0"/>
              </a:rPr>
              <a:t>避免循环引用</a:t>
            </a:r>
            <a:r>
              <a:rPr lang="zh-CN" altLang="en-US" dirty="0" smtClean="0">
                <a:latin typeface="Arial" panose="020B0604020202020204" pitchFamily="34" charset="0"/>
                <a:cs typeface="Arial" panose="020B0604020202020204" pitchFamily="34" charset="0"/>
              </a:rPr>
              <a:t>（</a:t>
            </a:r>
            <a:r>
              <a:rPr lang="en-US" altLang="zh-CN" dirty="0" err="1" smtClean="0">
                <a:latin typeface="Arial" panose="020B0604020202020204" pitchFamily="34" charset="0"/>
                <a:cs typeface="Arial" panose="020B0604020202020204" pitchFamily="34" charset="0"/>
              </a:rPr>
              <a:t>make_unique</a:t>
            </a:r>
            <a:r>
              <a:rPr lang="zh-CN" altLang="en-US" dirty="0" smtClean="0">
                <a:latin typeface="Arial" panose="020B0604020202020204" pitchFamily="34" charset="0"/>
                <a:cs typeface="Arial" panose="020B0604020202020204" pitchFamily="34" charset="0"/>
              </a:rPr>
              <a:t>在</a:t>
            </a:r>
            <a:r>
              <a:rPr lang="en-US" altLang="zh-CN" dirty="0" smtClean="0">
                <a:latin typeface="Arial" panose="020B0604020202020204" pitchFamily="34" charset="0"/>
                <a:cs typeface="Arial" panose="020B0604020202020204" pitchFamily="34" charset="0"/>
              </a:rPr>
              <a:t>C++14</a:t>
            </a:r>
            <a:r>
              <a:rPr lang="zh-CN" altLang="en-US" dirty="0" smtClean="0">
                <a:latin typeface="Arial" panose="020B0604020202020204" pitchFamily="34" charset="0"/>
                <a:cs typeface="Arial" panose="020B0604020202020204" pitchFamily="34" charset="0"/>
              </a:rPr>
              <a:t>后有）</a:t>
            </a:r>
            <a:endParaRPr lang="en-US" altLang="zh-CN" dirty="0" smtClean="0"/>
          </a:p>
          <a:p>
            <a:pPr marL="0" indent="0">
              <a:buNone/>
            </a:pPr>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967263"/>
            <a:ext cx="7152017" cy="1042335"/>
          </a:xfrm>
          <a:prstGeom prst="rect">
            <a:avLst/>
          </a:prstGeom>
        </p:spPr>
      </p:pic>
      <p:sp>
        <p:nvSpPr>
          <p:cNvPr id="5" name="文本框 4"/>
          <p:cNvSpPr txBox="1"/>
          <p:nvPr/>
        </p:nvSpPr>
        <p:spPr>
          <a:xfrm>
            <a:off x="1371600" y="4237892"/>
            <a:ext cx="8921931" cy="707886"/>
          </a:xfrm>
          <a:prstGeom prst="rect">
            <a:avLst/>
          </a:prstGeom>
          <a:noFill/>
        </p:spPr>
        <p:txBody>
          <a:bodyPr wrap="square" rtlCol="0">
            <a:spAutoFit/>
          </a:bodyPr>
          <a:lstStyle/>
          <a:p>
            <a:r>
              <a:rPr lang="zh-CN" altLang="en-US" sz="2000" dirty="0" smtClean="0">
                <a:effectLst/>
              </a:rPr>
              <a:t>同直接使用</a:t>
            </a:r>
            <a:r>
              <a:rPr lang="en-US" altLang="zh-CN" sz="2000" dirty="0" smtClean="0">
                <a:effectLst/>
              </a:rPr>
              <a:t>new</a:t>
            </a:r>
            <a:r>
              <a:rPr lang="zh-CN" altLang="en-US" sz="2000" dirty="0" smtClean="0">
                <a:effectLst/>
              </a:rPr>
              <a:t>相比，</a:t>
            </a:r>
            <a:r>
              <a:rPr lang="en-US" altLang="zh-CN" sz="2000" dirty="0" smtClean="0">
                <a:effectLst/>
              </a:rPr>
              <a:t>make</a:t>
            </a:r>
            <a:r>
              <a:rPr lang="zh-CN" altLang="en-US" sz="2000" dirty="0" smtClean="0">
                <a:effectLst/>
              </a:rPr>
              <a:t>函数减小了代码重复，提高了异常安全，并且对于</a:t>
            </a:r>
            <a:r>
              <a:rPr lang="en-US" altLang="zh-CN" sz="2000" dirty="0" err="1" smtClean="0">
                <a:effectLst/>
              </a:rPr>
              <a:t>std</a:t>
            </a:r>
            <a:r>
              <a:rPr lang="en-US" altLang="zh-CN" sz="2000" dirty="0" smtClean="0">
                <a:effectLst/>
              </a:rPr>
              <a:t>::</a:t>
            </a:r>
            <a:r>
              <a:rPr lang="en-US" altLang="zh-CN" sz="2000" dirty="0" err="1" smtClean="0">
                <a:effectLst/>
              </a:rPr>
              <a:t>make_shared</a:t>
            </a:r>
            <a:r>
              <a:rPr lang="zh-CN" altLang="en-US" sz="2000" dirty="0" smtClean="0">
                <a:effectLst/>
              </a:rPr>
              <a:t>和</a:t>
            </a:r>
            <a:r>
              <a:rPr lang="en-US" altLang="zh-CN" sz="2000" dirty="0" err="1" smtClean="0">
                <a:effectLst/>
              </a:rPr>
              <a:t>std</a:t>
            </a:r>
            <a:r>
              <a:rPr lang="en-US" altLang="zh-CN" sz="2000" dirty="0" smtClean="0">
                <a:effectLst/>
              </a:rPr>
              <a:t>::</a:t>
            </a:r>
            <a:r>
              <a:rPr lang="en-US" altLang="zh-CN" sz="2000" dirty="0" err="1" smtClean="0">
                <a:effectLst/>
              </a:rPr>
              <a:t>allcoated_shared</a:t>
            </a:r>
            <a:r>
              <a:rPr lang="zh-CN" altLang="en-US" sz="2000" dirty="0" smtClean="0">
                <a:effectLst/>
              </a:rPr>
              <a:t>，生成的代码会更小更快。</a:t>
            </a:r>
            <a:endParaRPr lang="zh-CN" altLang="en-US" sz="2000" dirty="0"/>
          </a:p>
        </p:txBody>
      </p:sp>
      <p:sp>
        <p:nvSpPr>
          <p:cNvPr id="6" name="文本框 5"/>
          <p:cNvSpPr txBox="1"/>
          <p:nvPr/>
        </p:nvSpPr>
        <p:spPr>
          <a:xfrm>
            <a:off x="1365068" y="5154718"/>
            <a:ext cx="7432765" cy="400110"/>
          </a:xfrm>
          <a:prstGeom prst="rect">
            <a:avLst/>
          </a:prstGeom>
          <a:noFill/>
        </p:spPr>
        <p:txBody>
          <a:bodyPr wrap="square" rtlCol="0">
            <a:spAutoFit/>
          </a:bodyPr>
          <a:lstStyle/>
          <a:p>
            <a:r>
              <a:rPr lang="zh-CN" altLang="en-US" sz="2000" dirty="0" smtClean="0"/>
              <a:t>不要让</a:t>
            </a:r>
            <a:r>
              <a:rPr lang="en-US" altLang="zh-CN" sz="2000" dirty="0" smtClean="0"/>
              <a:t>child</a:t>
            </a:r>
            <a:r>
              <a:rPr lang="zh-CN" altLang="en-US" sz="2000" dirty="0" smtClean="0"/>
              <a:t>与</a:t>
            </a:r>
            <a:r>
              <a:rPr lang="en-US" altLang="zh-CN" sz="2000" dirty="0" smtClean="0"/>
              <a:t>parent</a:t>
            </a:r>
            <a:r>
              <a:rPr lang="zh-CN" altLang="en-US" sz="2000" dirty="0" smtClean="0"/>
              <a:t>互相循环引用导致内存泄漏</a:t>
            </a:r>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动态内存</a:t>
            </a:r>
            <a:r>
              <a:rPr lang="en-US" altLang="zh-CN" dirty="0" smtClean="0"/>
              <a:t>——</a:t>
            </a:r>
            <a:r>
              <a:rPr lang="zh-CN" altLang="en-US">
                <a:sym typeface="+mn-ea"/>
              </a:rPr>
              <a:t>循环引用例子</a:t>
            </a:r>
            <a:br>
              <a:rPr lang="zh-CN" altLang="en-US"/>
            </a:br>
            <a:endParaRPr lang="en-US" altLang="zh-CN" dirty="0" smtClean="0"/>
          </a:p>
        </p:txBody>
      </p:sp>
      <p:pic>
        <p:nvPicPr>
          <p:cNvPr id="8" name="图片 7"/>
          <p:cNvPicPr>
            <a:picLocks noChangeAspect="1"/>
          </p:cNvPicPr>
          <p:nvPr/>
        </p:nvPicPr>
        <p:blipFill>
          <a:blip r:embed="rId1"/>
          <a:stretch>
            <a:fillRect/>
          </a:stretch>
        </p:blipFill>
        <p:spPr>
          <a:xfrm>
            <a:off x="1371600" y="1443990"/>
            <a:ext cx="4001770" cy="512953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面向对象程序设计</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虚函数的</a:t>
            </a:r>
            <a:r>
              <a:rPr lang="en-US" altLang="zh-CN" dirty="0" smtClean="0"/>
              <a:t>override</a:t>
            </a:r>
            <a:r>
              <a:rPr lang="zh-CN" altLang="en-US" dirty="0" smtClean="0"/>
              <a:t>和</a:t>
            </a:r>
            <a:r>
              <a:rPr lang="en-US" altLang="zh-CN" dirty="0" smtClean="0"/>
              <a:t>final</a:t>
            </a:r>
            <a:r>
              <a:rPr lang="zh-CN" altLang="en-US" dirty="0" smtClean="0"/>
              <a:t>指示符 </a:t>
            </a:r>
            <a:r>
              <a:rPr lang="en-US" altLang="zh-CN" dirty="0" smtClean="0"/>
              <a:t>——</a:t>
            </a:r>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5601" y="3317074"/>
            <a:ext cx="8702851" cy="662940"/>
          </a:xfrm>
          <a:prstGeom prst="rect">
            <a:avLst/>
          </a:prstGeom>
        </p:spPr>
      </p:pic>
      <p:sp>
        <p:nvSpPr>
          <p:cNvPr id="6" name="Rectangle 2"/>
          <p:cNvSpPr>
            <a:spLocks noChangeArrowheads="1"/>
          </p:cNvSpPr>
          <p:nvPr/>
        </p:nvSpPr>
        <p:spPr bwMode="auto">
          <a:xfrm>
            <a:off x="1371598" y="2035095"/>
            <a:ext cx="8490857" cy="93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6348" rIns="31740" bIns="6348" numCol="1" anchor="ctr" anchorCtr="0" compatLnSpc="1">
            <a:spAutoFit/>
          </a:bodyPr>
          <a:lstStyle/>
          <a:p>
            <a:pPr marL="0" marR="0" lvl="0" indent="317500" algn="l" defTabSz="914400" rtl="0" eaLnBrk="0" fontAlgn="ctr" latinLnBrk="0" hangingPunct="0">
              <a:lnSpc>
                <a:spcPct val="100000"/>
              </a:lnSpc>
              <a:spcBef>
                <a:spcPct val="0"/>
              </a:spcBef>
              <a:spcAft>
                <a:spcPct val="0"/>
              </a:spcAft>
              <a:buClrTx/>
              <a:buSzTx/>
              <a:buFontTx/>
              <a:buNone/>
            </a:pPr>
            <a:r>
              <a:rPr kumimoji="0" lang="zh-CN" altLang="zh-CN" sz="2000" i="0" u="none" strike="noStrike" cap="none" normalizeH="0" baseline="0" dirty="0" smtClean="0">
                <a:ln>
                  <a:noFill/>
                </a:ln>
                <a:solidFill>
                  <a:schemeClr val="tx1"/>
                </a:solidFill>
                <a:effectLst/>
                <a:latin typeface="Arial Unicode MS"/>
                <a:cs typeface="Courier New" panose="02070309020205020404" pitchFamily="49" charset="0"/>
              </a:rPr>
              <a:t>override</a:t>
            </a:r>
            <a:r>
              <a:rPr kumimoji="0" lang="zh-CN" altLang="zh-CN" sz="2000" i="0" u="none" strike="noStrike" cap="none" normalizeH="0" baseline="0" dirty="0" smtClean="0">
                <a:ln>
                  <a:noFill/>
                </a:ln>
                <a:solidFill>
                  <a:schemeClr val="tx1"/>
                </a:solidFill>
                <a:effectLst/>
              </a:rPr>
              <a:t> 可以帮助程序员的意图更加的清晰的同时让编译器可以为我们发现一些错误。其只能用于覆盖基类的</a:t>
            </a:r>
            <a:r>
              <a:rPr kumimoji="0" lang="zh-CN" altLang="zh-CN" sz="2000" i="0" u="none" strike="noStrike" cap="none" normalizeH="0" baseline="0" dirty="0" smtClean="0">
                <a:ln>
                  <a:noFill/>
                </a:ln>
                <a:solidFill>
                  <a:schemeClr val="tx1"/>
                </a:solidFill>
                <a:effectLst/>
                <a:latin typeface="Arial" panose="020B0604020202020204" pitchFamily="34" charset="0"/>
              </a:rPr>
              <a:t>虚函数；</a:t>
            </a:r>
            <a:endParaRPr kumimoji="0" lang="zh-CN" altLang="zh-CN" sz="2000" i="0" u="none" strike="noStrike" cap="none" normalizeH="0" baseline="0" dirty="0" smtClean="0">
              <a:ln>
                <a:noFill/>
              </a:ln>
              <a:solidFill>
                <a:schemeClr val="tx1"/>
              </a:solidFill>
              <a:effectLst/>
              <a:latin typeface="Arial" panose="020B0604020202020204" pitchFamily="34" charset="0"/>
            </a:endParaRPr>
          </a:p>
          <a:p>
            <a:pPr marL="0" marR="0" lvl="0" indent="317500" algn="l" defTabSz="914400" rtl="0" eaLnBrk="0" fontAlgn="ctr" latinLnBrk="0" hangingPunct="0">
              <a:lnSpc>
                <a:spcPct val="100000"/>
              </a:lnSpc>
              <a:spcBef>
                <a:spcPct val="0"/>
              </a:spcBef>
              <a:spcAft>
                <a:spcPct val="0"/>
              </a:spcAft>
              <a:buClrTx/>
              <a:buSzTx/>
              <a:buFontTx/>
              <a:buNone/>
            </a:pPr>
            <a:r>
              <a:rPr kumimoji="0" lang="zh-CN" altLang="zh-CN" sz="2000" i="0" u="none" strike="noStrike" cap="none" normalizeH="0" baseline="0" dirty="0" smtClean="0">
                <a:ln>
                  <a:noFill/>
                </a:ln>
                <a:solidFill>
                  <a:schemeClr val="tx1"/>
                </a:solidFill>
                <a:effectLst/>
                <a:latin typeface="Arial Unicode MS"/>
                <a:cs typeface="Courier New" panose="02070309020205020404" pitchFamily="49" charset="0"/>
              </a:rPr>
              <a:t>final</a:t>
            </a:r>
            <a:r>
              <a:rPr kumimoji="0" lang="zh-CN" altLang="zh-CN" sz="2000" i="0" u="none" strike="noStrike" cap="none" normalizeH="0" baseline="0" dirty="0" smtClean="0">
                <a:ln>
                  <a:noFill/>
                </a:ln>
                <a:solidFill>
                  <a:schemeClr val="tx1"/>
                </a:solidFill>
                <a:effectLst/>
              </a:rPr>
              <a:t> 使得任何尝试覆盖该函数的操作都将引发错误，并不特指虚函数；</a:t>
            </a:r>
            <a:endParaRPr kumimoji="0" lang="zh-CN" altLang="zh-CN" sz="2000" i="0" u="none" strike="noStrike" cap="none" normalizeH="0" baseline="0" dirty="0" smtClean="0">
              <a:ln>
                <a:noFill/>
              </a:ln>
              <a:solidFill>
                <a:schemeClr val="tx1"/>
              </a:solidFill>
              <a:effectLst/>
              <a:latin typeface="Arial" panose="020B0604020202020204" pitchFamily="34" charset="0"/>
            </a:endParaRPr>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t="26600" b="19932"/>
          <a:stretch>
            <a:fillRect/>
          </a:stretch>
        </p:blipFill>
        <p:spPr>
          <a:xfrm>
            <a:off x="1265600" y="4370198"/>
            <a:ext cx="5148263" cy="27224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面向对象程序设计</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继承构造函数 </a:t>
            </a:r>
            <a:r>
              <a:rPr lang="en-US" altLang="zh-CN" dirty="0" smtClean="0"/>
              <a:t>——</a:t>
            </a:r>
            <a:r>
              <a:rPr lang="zh-CN" altLang="en-US" dirty="0" smtClean="0"/>
              <a:t>（继承不会继承构造函数和拷贝构造函数</a:t>
            </a:r>
            <a:r>
              <a:rPr lang="zh-CN" altLang="en-US" dirty="0" smtClean="0"/>
              <a:t>）</a:t>
            </a:r>
            <a:endParaRPr lang="zh-CN" altLang="en-US" dirty="0" smtClean="0"/>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028008"/>
            <a:ext cx="6444575" cy="2857500"/>
          </a:xfrm>
          <a:prstGeom prst="rect">
            <a:avLst/>
          </a:prstGeom>
        </p:spPr>
      </p:pic>
      <p:sp>
        <p:nvSpPr>
          <p:cNvPr id="5" name="矩形 4"/>
          <p:cNvSpPr/>
          <p:nvPr/>
        </p:nvSpPr>
        <p:spPr>
          <a:xfrm>
            <a:off x="1371600" y="4885508"/>
            <a:ext cx="9601200" cy="1015663"/>
          </a:xfrm>
          <a:prstGeom prst="rect">
            <a:avLst/>
          </a:prstGeom>
        </p:spPr>
        <p:txBody>
          <a:bodyPr wrap="square">
            <a:spAutoFit/>
          </a:bodyPr>
          <a:lstStyle/>
          <a:p>
            <a:r>
              <a:rPr lang="en-US" altLang="zh-CN" sz="2000" dirty="0"/>
              <a:t>using</a:t>
            </a:r>
            <a:r>
              <a:rPr lang="zh-CN" altLang="en-US" sz="2000" dirty="0"/>
              <a:t>声明语句将令编译器产生代码，对于基类的每个构造函数，编译器都在派生类中生成一个形参列表完全相同的构造函数；如果派生类含有自己的数据成员，则这些成员将会被默认初始化；</a:t>
            </a: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1600" y="1434524"/>
            <a:ext cx="7328263" cy="5253337"/>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1428750"/>
            <a:ext cx="6662057" cy="529877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1940379"/>
            <a:ext cx="9684423" cy="40424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常量与变量</a:t>
            </a:r>
            <a:endParaRPr lang="zh-CN" altLang="en-US" dirty="0"/>
          </a:p>
        </p:txBody>
      </p:sp>
      <p:sp>
        <p:nvSpPr>
          <p:cNvPr id="3" name="内容占位符 2"/>
          <p:cNvSpPr>
            <a:spLocks noGrp="1"/>
          </p:cNvSpPr>
          <p:nvPr>
            <p:ph idx="1"/>
          </p:nvPr>
        </p:nvSpPr>
        <p:spPr>
          <a:xfrm>
            <a:off x="1371600" y="1420299"/>
            <a:ext cx="9601200" cy="5240216"/>
          </a:xfrm>
        </p:spPr>
        <p:txBody>
          <a:bodyPr>
            <a:normAutofit/>
          </a:bodyPr>
          <a:lstStyle/>
          <a:p>
            <a:r>
              <a:rPr lang="en-US" altLang="zh-CN" dirty="0" err="1"/>
              <a:t>n</a:t>
            </a:r>
            <a:r>
              <a:rPr lang="en-US" altLang="zh-CN" dirty="0" err="1" smtClean="0"/>
              <a:t>ullptr</a:t>
            </a:r>
            <a:r>
              <a:rPr lang="zh-CN" altLang="en-US" dirty="0"/>
              <a:t>常量 </a:t>
            </a:r>
            <a:r>
              <a:rPr lang="zh-CN" altLang="en-US" dirty="0" smtClean="0"/>
              <a:t> </a:t>
            </a:r>
            <a:r>
              <a:rPr lang="en-US" altLang="zh-CN" dirty="0" smtClean="0"/>
              <a:t>——</a:t>
            </a:r>
            <a:r>
              <a:rPr lang="zh-CN" altLang="en-US" dirty="0"/>
              <a:t>用于解决函数重载后的函数匹配</a:t>
            </a:r>
            <a:r>
              <a:rPr lang="zh-CN" altLang="en-US" dirty="0" smtClean="0"/>
              <a:t>问题</a:t>
            </a:r>
            <a:endParaRPr lang="zh-CN" altLang="en-US" dirty="0" smtClean="0"/>
          </a:p>
          <a:p>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err="1" smtClean="0"/>
          </a:p>
          <a:p>
            <a:r>
              <a:rPr lang="en-US" altLang="zh-CN" dirty="0" err="1" smtClean="0"/>
              <a:t>nullptr</a:t>
            </a:r>
            <a:r>
              <a:rPr lang="zh-CN" altLang="en-US" dirty="0"/>
              <a:t>关键字用于标识空指针，是</a:t>
            </a:r>
            <a:r>
              <a:rPr lang="en-US" altLang="zh-CN" dirty="0" err="1"/>
              <a:t>std</a:t>
            </a:r>
            <a:r>
              <a:rPr lang="en-US" altLang="zh-CN" dirty="0"/>
              <a:t>::</a:t>
            </a:r>
            <a:r>
              <a:rPr lang="en-US" altLang="zh-CN" dirty="0" err="1"/>
              <a:t>nullptr_t</a:t>
            </a:r>
            <a:r>
              <a:rPr lang="zh-CN" altLang="en-US" dirty="0"/>
              <a:t>类型的（</a:t>
            </a:r>
            <a:r>
              <a:rPr lang="en-US" altLang="zh-CN" dirty="0" err="1"/>
              <a:t>constexpr</a:t>
            </a:r>
            <a:r>
              <a:rPr lang="zh-CN" altLang="en-US" dirty="0"/>
              <a:t>）变量。它</a:t>
            </a:r>
            <a:r>
              <a:rPr lang="zh-CN" altLang="en-US" dirty="0" smtClean="0"/>
              <a:t>可     </a:t>
            </a:r>
            <a:r>
              <a:rPr lang="en-US" altLang="zh-CN" dirty="0"/>
              <a:t> </a:t>
            </a:r>
            <a:r>
              <a:rPr lang="en-US" altLang="zh-CN" dirty="0" smtClean="0"/>
              <a:t>   </a:t>
            </a:r>
            <a:r>
              <a:rPr lang="zh-CN" altLang="en-US" dirty="0" smtClean="0"/>
              <a:t>以</a:t>
            </a:r>
            <a:r>
              <a:rPr lang="zh-CN" altLang="en-US" dirty="0"/>
              <a:t>转换成任何指针类型和</a:t>
            </a:r>
            <a:r>
              <a:rPr lang="en-US" altLang="zh-CN" dirty="0"/>
              <a:t>bool</a:t>
            </a:r>
            <a:r>
              <a:rPr lang="zh-CN" altLang="en-US" dirty="0"/>
              <a:t>布尔类型（主要是为了兼容普通指针可以作为条件判断语句的写法），但是不能被转换为整数。</a:t>
            </a:r>
            <a:endParaRPr lang="zh-CN" altLang="en-US" dirty="0"/>
          </a:p>
          <a:p>
            <a:endParaRPr lang="en-US" altLang="zh-CN" dirty="0" smtClean="0"/>
          </a:p>
          <a:p>
            <a:endParaRPr lang="en-US" altLang="zh-CN" dirty="0"/>
          </a:p>
          <a:p>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84655" y="5534536"/>
            <a:ext cx="4349931" cy="1027969"/>
          </a:xfrm>
          <a:prstGeom prst="rect">
            <a:avLst/>
          </a:prstGeom>
        </p:spPr>
      </p:pic>
      <p:sp>
        <p:nvSpPr>
          <p:cNvPr id="7" name="文本框 6"/>
          <p:cNvSpPr txBox="1"/>
          <p:nvPr/>
        </p:nvSpPr>
        <p:spPr>
          <a:xfrm>
            <a:off x="1684655" y="1803400"/>
            <a:ext cx="7603490" cy="368300"/>
          </a:xfrm>
          <a:prstGeom prst="rect">
            <a:avLst/>
          </a:prstGeom>
          <a:noFill/>
        </p:spPr>
        <p:txBody>
          <a:bodyPr wrap="square" rtlCol="0">
            <a:spAutoFit/>
          </a:bodyPr>
          <a:p>
            <a:r>
              <a:rPr lang="zh-CN" altLang="en-US"/>
              <a:t>背景：</a:t>
            </a:r>
            <a:r>
              <a:rPr lang="zh-CN" altLang="en-US"/>
              <a:t>在函数重载的情况下使用</a:t>
            </a:r>
            <a:r>
              <a:rPr lang="en-US" altLang="zh-CN"/>
              <a:t>NULL</a:t>
            </a:r>
            <a:r>
              <a:rPr lang="zh-CN" altLang="en-US"/>
              <a:t>会导致指针或是</a:t>
            </a:r>
            <a:r>
              <a:rPr lang="en-US" altLang="zh-CN"/>
              <a:t>int</a:t>
            </a:r>
            <a:r>
              <a:rPr lang="zh-CN" altLang="en-US"/>
              <a:t>的不确定性</a:t>
            </a:r>
            <a:endParaRPr lang="zh-CN" altLang="en-US"/>
          </a:p>
        </p:txBody>
      </p:sp>
      <p:pic>
        <p:nvPicPr>
          <p:cNvPr id="9" name="图片 8"/>
          <p:cNvPicPr>
            <a:picLocks noChangeAspect="1"/>
          </p:cNvPicPr>
          <p:nvPr/>
        </p:nvPicPr>
        <p:blipFill>
          <a:blip r:embed="rId2"/>
          <a:stretch>
            <a:fillRect/>
          </a:stretch>
        </p:blipFill>
        <p:spPr>
          <a:xfrm>
            <a:off x="1684655" y="2253615"/>
            <a:ext cx="2235835" cy="217551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latin typeface="+mn-ea"/>
              </a:rPr>
              <a:t>背景：</a:t>
            </a:r>
            <a:endParaRPr lang="zh-CN" altLang="en-US" dirty="0" smtClean="0">
              <a:latin typeface="+mn-ea"/>
            </a:endParaRPr>
          </a:p>
          <a:p>
            <a:pPr marL="0" indent="0">
              <a:buNone/>
            </a:pPr>
            <a:r>
              <a:rPr lang="en-US" altLang="zh-CN" dirty="0" smtClean="0">
                <a:latin typeface="+mn-ea"/>
              </a:rPr>
              <a:t>在 C++11 之前，右值是不能被引用的，最大限度就是用常量引用绑定一个右值，</a:t>
            </a:r>
            <a:endParaRPr lang="en-US" altLang="zh-CN" dirty="0" smtClean="0">
              <a:latin typeface="+mn-ea"/>
            </a:endParaRPr>
          </a:p>
          <a:p>
            <a:pPr marL="0" indent="0">
              <a:buNone/>
            </a:pPr>
            <a:r>
              <a:rPr lang="en-US" altLang="zh-CN" dirty="0" smtClean="0">
                <a:latin typeface="+mn-ea"/>
              </a:rPr>
              <a:t>如 : const int &amp;a = 1;</a:t>
            </a:r>
            <a:endParaRPr lang="en-US" altLang="zh-CN" dirty="0" smtClean="0">
              <a:latin typeface="+mn-ea"/>
            </a:endParaRPr>
          </a:p>
          <a:p>
            <a:pPr marL="0" indent="0">
              <a:buNone/>
            </a:pPr>
            <a:r>
              <a:rPr lang="zh-CN" altLang="en-US" dirty="0" smtClean="0">
                <a:latin typeface="+mn-ea"/>
              </a:rPr>
              <a:t>但是在这种情况下，</a:t>
            </a:r>
            <a:r>
              <a:rPr lang="en-US" altLang="zh-CN" dirty="0" smtClean="0">
                <a:latin typeface="+mn-ea"/>
              </a:rPr>
              <a:t>a</a:t>
            </a:r>
            <a:r>
              <a:rPr lang="zh-CN" altLang="en-US" dirty="0" smtClean="0">
                <a:latin typeface="+mn-ea"/>
              </a:rPr>
              <a:t>是</a:t>
            </a:r>
            <a:r>
              <a:rPr lang="zh-CN" altLang="en-US" dirty="0" smtClean="0">
                <a:latin typeface="+mn-ea"/>
              </a:rPr>
              <a:t>不能被修改的。</a:t>
            </a:r>
            <a:endParaRPr lang="zh-CN" altLang="en-US" dirty="0" smtClean="0">
              <a:latin typeface="+mn-ea"/>
            </a:endParaRPr>
          </a:p>
          <a:p>
            <a:pPr marL="0" indent="0">
              <a:buNone/>
            </a:pPr>
            <a:r>
              <a:rPr lang="zh-CN" altLang="en-US" dirty="0" smtClean="0">
                <a:latin typeface="+mn-ea"/>
              </a:rPr>
              <a:t>而如果不使用引用，又会导致不必要的拷贝构造函数</a:t>
            </a:r>
            <a:endParaRPr lang="zh-CN" altLang="en-US" dirty="0" smtClean="0">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latin typeface="+mn-ea"/>
              </a:rPr>
              <a:t>型如</a:t>
            </a:r>
            <a:r>
              <a:rPr lang="en-US" altLang="zh-CN" dirty="0" smtClean="0">
                <a:latin typeface="+mn-ea"/>
              </a:rPr>
              <a:t>T&amp;&amp; t=</a:t>
            </a:r>
            <a:r>
              <a:rPr lang="zh-CN" altLang="en-US" dirty="0" smtClean="0">
                <a:latin typeface="+mn-ea"/>
              </a:rPr>
              <a:t>（右值）</a:t>
            </a:r>
            <a:r>
              <a:rPr lang="en-US" altLang="zh-CN" dirty="0" smtClean="0">
                <a:latin typeface="+mn-ea"/>
              </a:rPr>
              <a:t>  </a:t>
            </a:r>
            <a:r>
              <a:rPr lang="en-US" altLang="zh-CN" dirty="0" smtClean="0"/>
              <a:t>——</a:t>
            </a:r>
            <a:r>
              <a:rPr lang="zh-CN" altLang="en-US" dirty="0" smtClean="0"/>
              <a:t>通过右值引用减少不必要的拷贝构造</a:t>
            </a:r>
            <a:r>
              <a:rPr lang="en-US" altLang="zh-CN" dirty="0" smtClean="0"/>
              <a:t>(</a:t>
            </a:r>
            <a:r>
              <a:rPr lang="zh-CN" altLang="en-US" dirty="0" smtClean="0"/>
              <a:t>转为移动构造</a:t>
            </a:r>
            <a:r>
              <a:rPr lang="en-US" altLang="zh-CN" dirty="0" smtClean="0"/>
              <a:t>)</a:t>
            </a:r>
            <a:endParaRPr lang="en-US" altLang="zh-CN" dirty="0"/>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b="7710"/>
          <a:stretch>
            <a:fillRect/>
          </a:stretch>
        </p:blipFill>
        <p:spPr>
          <a:xfrm>
            <a:off x="1371600" y="2171700"/>
            <a:ext cx="6126480" cy="4189911"/>
          </a:xfrm>
          <a:prstGeom prst="rect">
            <a:avLst/>
          </a:prstGeom>
        </p:spPr>
      </p:pic>
      <p:sp>
        <p:nvSpPr>
          <p:cNvPr id="7" name="文本框 6"/>
          <p:cNvSpPr txBox="1"/>
          <p:nvPr/>
        </p:nvSpPr>
        <p:spPr>
          <a:xfrm>
            <a:off x="7498080" y="3321232"/>
            <a:ext cx="3474720" cy="1477328"/>
          </a:xfrm>
          <a:prstGeom prst="rect">
            <a:avLst/>
          </a:prstGeom>
          <a:noFill/>
        </p:spPr>
        <p:txBody>
          <a:bodyPr wrap="square" rtlCol="0">
            <a:spAutoFit/>
          </a:bodyPr>
          <a:lstStyle/>
          <a:p>
            <a:r>
              <a:rPr lang="zh-CN" altLang="en-US" dirty="0" smtClean="0"/>
              <a:t>类有默认的移动构造和移动赋值函数，但是如果你重写了析构函数，则需要同时重写析构，拷贝构造，拷贝赋值，移动构造，移动赋值</a:t>
            </a:r>
            <a:r>
              <a:rPr lang="en-US" altLang="zh-CN" dirty="0" smtClean="0"/>
              <a:t>5</a:t>
            </a:r>
            <a:r>
              <a:rPr lang="zh-CN" altLang="en-US" dirty="0" smtClean="0"/>
              <a:t>个函数</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右值引用（加入</a:t>
            </a:r>
            <a:r>
              <a:rPr lang="en-US" altLang="zh-CN" smtClean="0"/>
              <a:t>unique_ptr</a:t>
            </a:r>
            <a:r>
              <a:rPr lang="zh-CN" altLang="en-US" smtClean="0"/>
              <a:t>）</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移动</a:t>
            </a:r>
            <a:r>
              <a:rPr lang="zh-CN" altLang="en-US" dirty="0"/>
              <a:t>构造函数和移动赋值函数的例子（来自</a:t>
            </a:r>
            <a:r>
              <a:rPr lang="en-US" altLang="zh-CN" dirty="0" err="1"/>
              <a:t>msdn</a:t>
            </a:r>
            <a:r>
              <a:rPr lang="zh-CN" altLang="en-US" dirty="0"/>
              <a:t>）</a:t>
            </a:r>
            <a:endParaRPr lang="en-US" altLang="zh-CN" dirty="0"/>
          </a:p>
          <a:p>
            <a:endParaRPr lang="en-US" altLang="zh-CN" dirty="0" smtClean="0"/>
          </a:p>
          <a:p>
            <a:endParaRPr lang="en-US" altLang="zh-CN" dirty="0" smtClean="0"/>
          </a:p>
          <a:p>
            <a:endParaRPr lang="en-US" altLang="zh-CN" dirty="0" smtClean="0"/>
          </a:p>
          <a:p>
            <a:r>
              <a:rPr lang="en-US" altLang="zh-CN" dirty="0" err="1"/>
              <a:t>std</a:t>
            </a:r>
            <a:r>
              <a:rPr lang="en-US" altLang="zh-CN" dirty="0"/>
              <a:t>::move —— </a:t>
            </a:r>
            <a:r>
              <a:rPr lang="zh-CN" altLang="en-US" dirty="0"/>
              <a:t>强制转型为右值</a:t>
            </a:r>
            <a:r>
              <a:rPr lang="zh-CN" altLang="en-US" dirty="0" smtClean="0"/>
              <a:t>引用（因为左值不可以作为右值被传入右值引用</a:t>
            </a:r>
            <a:r>
              <a:rPr lang="zh-CN" altLang="en-US" dirty="0" smtClean="0"/>
              <a:t>）</a:t>
            </a:r>
            <a:endParaRPr lang="en-US" altLang="zh-CN" dirty="0" smtClean="0"/>
          </a:p>
          <a:p>
            <a:endParaRPr lang="en-US" altLang="zh-CN" dirty="0"/>
          </a:p>
          <a:p>
            <a:endParaRPr lang="en-US" altLang="zh-CN" dirty="0" smtClean="0"/>
          </a:p>
          <a:p>
            <a:r>
              <a:rPr lang="en-US" altLang="zh-CN" dirty="0" err="1"/>
              <a:t>std</a:t>
            </a:r>
            <a:r>
              <a:rPr lang="en-US" altLang="zh-CN" dirty="0"/>
              <a:t>::</a:t>
            </a:r>
            <a:r>
              <a:rPr lang="en-US" altLang="zh-CN" dirty="0" smtClean="0"/>
              <a:t>move</a:t>
            </a:r>
            <a:r>
              <a:rPr lang="zh-CN" altLang="en-US" dirty="0" smtClean="0"/>
              <a:t>与</a:t>
            </a:r>
            <a:r>
              <a:rPr lang="en-US" altLang="zh-CN" dirty="0" smtClean="0"/>
              <a:t>RVO</a:t>
            </a:r>
            <a:r>
              <a:rPr lang="zh-CN" altLang="en-US" dirty="0" smtClean="0"/>
              <a:t>、</a:t>
            </a:r>
            <a:r>
              <a:rPr lang="en-US" altLang="zh-CN" dirty="0" smtClean="0"/>
              <a:t>NRVO ——return</a:t>
            </a:r>
            <a:r>
              <a:rPr lang="zh-CN" altLang="en-US" dirty="0" smtClean="0"/>
              <a:t>时的编译器优化</a:t>
            </a:r>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51013" y="2171700"/>
            <a:ext cx="4541561" cy="86569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40842"/>
            <a:ext cx="2929093" cy="1248838"/>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843596"/>
            <a:ext cx="9815751" cy="630908"/>
          </a:xfrm>
          <a:prstGeom prst="rect">
            <a:avLst/>
          </a:prstGeom>
        </p:spPr>
      </p:pic>
      <p:sp>
        <p:nvSpPr>
          <p:cNvPr id="9" name="矩形 8"/>
          <p:cNvSpPr/>
          <p:nvPr/>
        </p:nvSpPr>
        <p:spPr>
          <a:xfrm>
            <a:off x="1371598" y="5217766"/>
            <a:ext cx="10672355"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rPr>
              <a:t>never</a:t>
            </a:r>
            <a:r>
              <a:rPr lang="en-US" altLang="zh-CN" sz="2000" dirty="0">
                <a:solidFill>
                  <a:srgbClr val="222222"/>
                </a:solidFill>
                <a:latin typeface="Times New Roman" panose="02020603050405020304" pitchFamily="18" charset="0"/>
              </a:rPr>
              <a:t> apply </a:t>
            </a:r>
            <a:r>
              <a:rPr lang="en-US" altLang="zh-CN" sz="2000" dirty="0" err="1">
                <a:solidFill>
                  <a:srgbClr val="222222"/>
                </a:solidFill>
                <a:latin typeface="Times New Roman" panose="02020603050405020304" pitchFamily="18" charset="0"/>
              </a:rPr>
              <a:t>std</a:t>
            </a:r>
            <a:r>
              <a:rPr lang="en-US" altLang="zh-CN" sz="2000" dirty="0">
                <a:solidFill>
                  <a:srgbClr val="222222"/>
                </a:solidFill>
                <a:latin typeface="Times New Roman" panose="02020603050405020304" pitchFamily="18" charset="0"/>
              </a:rPr>
              <a:t>::move to </a:t>
            </a:r>
            <a:r>
              <a:rPr lang="en-US" altLang="zh-CN" sz="2000" dirty="0">
                <a:solidFill>
                  <a:srgbClr val="FF0000"/>
                </a:solidFill>
                <a:latin typeface="Times New Roman" panose="02020603050405020304" pitchFamily="18" charset="0"/>
              </a:rPr>
              <a:t>local objects </a:t>
            </a:r>
            <a:r>
              <a:rPr lang="en-US" altLang="zh-CN" sz="2000" dirty="0">
                <a:solidFill>
                  <a:srgbClr val="222222"/>
                </a:solidFill>
                <a:latin typeface="Times New Roman" panose="02020603050405020304" pitchFamily="18" charset="0"/>
              </a:rPr>
              <a:t>if they would otherwise be eligible for the </a:t>
            </a:r>
            <a:r>
              <a:rPr lang="en-US" altLang="zh-CN" sz="2000" dirty="0" smtClean="0">
                <a:solidFill>
                  <a:srgbClr val="222222"/>
                </a:solidFill>
                <a:latin typeface="Times New Roman" panose="02020603050405020304" pitchFamily="18" charset="0"/>
              </a:rPr>
              <a:t>RVO</a:t>
            </a:r>
            <a:r>
              <a:rPr lang="zh-CN" altLang="en-US" sz="2000" dirty="0" smtClean="0">
                <a:solidFill>
                  <a:srgbClr val="222222"/>
                </a:solidFill>
                <a:latin typeface="Times New Roman" panose="02020603050405020304" pitchFamily="18" charset="0"/>
              </a:rPr>
              <a:t>（临时变量）</a:t>
            </a:r>
            <a:endParaRPr lang="zh-CN" altLang="en-US" sz="2000" dirty="0"/>
          </a:p>
        </p:txBody>
      </p:sp>
      <p:sp>
        <p:nvSpPr>
          <p:cNvPr id="10" name="文本框 9"/>
          <p:cNvSpPr txBox="1"/>
          <p:nvPr/>
        </p:nvSpPr>
        <p:spPr>
          <a:xfrm>
            <a:off x="1371599" y="5769581"/>
            <a:ext cx="7707087" cy="369332"/>
          </a:xfrm>
          <a:prstGeom prst="rect">
            <a:avLst/>
          </a:prstGeom>
          <a:noFill/>
        </p:spPr>
        <p:txBody>
          <a:bodyPr wrap="square" rtlCol="0">
            <a:spAutoFit/>
          </a:bodyPr>
          <a:lstStyle/>
          <a:p>
            <a:r>
              <a:rPr lang="zh-CN" altLang="en-US" dirty="0" smtClean="0"/>
              <a:t>一定不加</a:t>
            </a:r>
            <a:r>
              <a:rPr lang="en-US" altLang="zh-CN" dirty="0" err="1" smtClean="0"/>
              <a:t>std</a:t>
            </a:r>
            <a:r>
              <a:rPr lang="en-US" altLang="zh-CN" dirty="0" smtClean="0"/>
              <a:t>::move</a:t>
            </a:r>
            <a:r>
              <a:rPr lang="zh-CN" altLang="en-US" dirty="0" smtClean="0"/>
              <a:t>的准则：同一具名变量 </a:t>
            </a:r>
            <a:r>
              <a:rPr lang="en-US" altLang="zh-CN" dirty="0" smtClean="0"/>
              <a:t>|| </a:t>
            </a:r>
            <a:r>
              <a:rPr lang="zh-CN" altLang="en-US" dirty="0" smtClean="0"/>
              <a:t>同一类型匿名变量</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980"/>
            <a:ext cx="10037445" cy="5240020"/>
          </a:xfrm>
        </p:spPr>
        <p:txBody>
          <a:bodyPr>
            <a:normAutofit/>
          </a:bodyPr>
          <a:lstStyle/>
          <a:p>
            <a:r>
              <a:rPr lang="en-US" altLang="zh-CN" dirty="0"/>
              <a:t>universal </a:t>
            </a:r>
            <a:r>
              <a:rPr lang="en-US" altLang="zh-CN" dirty="0" smtClean="0"/>
              <a:t>reference</a:t>
            </a:r>
            <a:r>
              <a:rPr lang="zh-CN" altLang="en-US" dirty="0" smtClean="0"/>
              <a:t>与引用折叠 </a:t>
            </a:r>
            <a:r>
              <a:rPr lang="en-US" altLang="zh-CN" dirty="0" smtClean="0"/>
              <a:t>——</a:t>
            </a:r>
            <a:r>
              <a:rPr lang="zh-CN" altLang="en-US" dirty="0" smtClean="0"/>
              <a:t>用于判别基于模板或自动类型推导的引用类型</a:t>
            </a:r>
            <a:endParaRPr lang="zh-CN" altLang="en-US" dirty="0" smtClean="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786969"/>
            <a:ext cx="4247846" cy="1433649"/>
          </a:xfrm>
          <a:prstGeom prst="rect">
            <a:avLst/>
          </a:prstGeom>
        </p:spPr>
      </p:pic>
      <p:sp>
        <p:nvSpPr>
          <p:cNvPr id="10" name="矩形 9"/>
          <p:cNvSpPr/>
          <p:nvPr/>
        </p:nvSpPr>
        <p:spPr>
          <a:xfrm>
            <a:off x="1371600" y="2171700"/>
            <a:ext cx="10637520" cy="398780"/>
          </a:xfrm>
          <a:prstGeom prst="rect">
            <a:avLst/>
          </a:prstGeom>
        </p:spPr>
        <p:txBody>
          <a:bodyPr wrap="square">
            <a:spAutoFit/>
          </a:bodyPr>
          <a:lstStyle/>
          <a:p>
            <a:r>
              <a:rPr lang="zh-CN" altLang="en-US" sz="2000" dirty="0">
                <a:latin typeface="Arial" panose="020B0604020202020204" pitchFamily="34" charset="0"/>
                <a:cs typeface="Arial" panose="020B0604020202020204" pitchFamily="34" charset="0"/>
              </a:rPr>
              <a:t>自动推断规则</a:t>
            </a:r>
            <a:r>
              <a:rPr lang="zh-CN" altLang="en-US"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变量或者参数的形式必须严格符合“</a:t>
            </a:r>
            <a:r>
              <a:rPr lang="en-US" altLang="zh-CN" sz="2000" dirty="0">
                <a:latin typeface="Arial" panose="020B0604020202020204" pitchFamily="34" charset="0"/>
                <a:cs typeface="Arial" panose="020B0604020202020204" pitchFamily="34" charset="0"/>
              </a:rPr>
              <a:t>T&amp;&amp;”</a:t>
            </a:r>
            <a:r>
              <a:rPr lang="zh-CN" altLang="en-US" sz="2000" dirty="0">
                <a:latin typeface="Arial" panose="020B0604020202020204" pitchFamily="34" charset="0"/>
                <a:cs typeface="Arial" panose="020B0604020202020204" pitchFamily="34" charset="0"/>
              </a:rPr>
              <a:t>的形式，并且</a:t>
            </a:r>
            <a:r>
              <a:rPr lang="en-US" altLang="zh-CN" sz="2000" dirty="0">
                <a:latin typeface="Arial" panose="020B0604020202020204" pitchFamily="34" charset="0"/>
                <a:cs typeface="Arial" panose="020B0604020202020204" pitchFamily="34" charset="0"/>
              </a:rPr>
              <a:t>T</a:t>
            </a:r>
            <a:r>
              <a:rPr lang="zh-CN" altLang="en-US" sz="2000" dirty="0">
                <a:latin typeface="Arial" panose="020B0604020202020204" pitchFamily="34" charset="0"/>
                <a:cs typeface="Arial" panose="020B0604020202020204" pitchFamily="34" charset="0"/>
              </a:rPr>
              <a:t>需要经过类型推导</a:t>
            </a:r>
            <a:endParaRPr lang="zh-CN" altLang="en-US" sz="2000" dirty="0">
              <a:latin typeface="Arial" panose="020B0604020202020204" pitchFamily="34" charset="0"/>
              <a:cs typeface="Arial" panose="020B0604020202020204" pitchFamily="34" charset="0"/>
            </a:endParaRPr>
          </a:p>
        </p:txBody>
      </p:sp>
      <p:sp>
        <p:nvSpPr>
          <p:cNvPr id="11" name="文本框 10"/>
          <p:cNvSpPr txBox="1"/>
          <p:nvPr/>
        </p:nvSpPr>
        <p:spPr>
          <a:xfrm>
            <a:off x="1371599" y="4426252"/>
            <a:ext cx="3801291" cy="1198880"/>
          </a:xfrm>
          <a:prstGeom prst="rect">
            <a:avLst/>
          </a:prstGeom>
          <a:noFill/>
        </p:spPr>
        <p:txBody>
          <a:bodyPr wrap="square" rtlCol="0">
            <a:spAutoFit/>
          </a:bodyPr>
          <a:lstStyle/>
          <a:p>
            <a:r>
              <a:rPr lang="zh-CN" altLang="en-US" dirty="0" smtClean="0">
                <a:latin typeface="Arial" panose="020B0604020202020204" pitchFamily="34" charset="0"/>
                <a:cs typeface="Arial" panose="020B0604020202020204" pitchFamily="34" charset="0"/>
              </a:rPr>
              <a:t>引用折叠规则：</a:t>
            </a:r>
            <a:endParaRPr lang="zh-CN" altLang="en-US"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&amp; &amp; - &gt; &amp;</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&amp; &amp;&amp; </a:t>
            </a:r>
            <a:r>
              <a:rPr lang="en-US" altLang="zh-CN" dirty="0" smtClean="0">
                <a:latin typeface="微软雅黑" panose="020B0503020204020204" charset="-122"/>
                <a:ea typeface="微软雅黑" panose="020B0503020204020204" charset="-122"/>
                <a:cs typeface="Arial" panose="020B0604020202020204" pitchFamily="34" charset="0"/>
              </a:rPr>
              <a:t>-&gt;</a:t>
            </a:r>
            <a:r>
              <a:rPr lang="en-US" altLang="zh-CN" dirty="0" smtClean="0">
                <a:latin typeface="Arial" panose="020B0604020202020204" pitchFamily="34" charset="0"/>
                <a:cs typeface="Arial" panose="020B0604020202020204" pitchFamily="34" charset="0"/>
              </a:rPr>
              <a:t> &amp;</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&amp;&amp; &amp;&amp; </a:t>
            </a:r>
            <a:r>
              <a:rPr lang="en-US" altLang="zh-CN" dirty="0">
                <a:latin typeface="微软雅黑" panose="020B0503020204020204" charset="-122"/>
                <a:ea typeface="微软雅黑" panose="020B0503020204020204" charset="-122"/>
                <a:cs typeface="Arial" panose="020B0604020202020204" pitchFamily="34" charset="0"/>
              </a:rPr>
              <a:t>-&gt;</a:t>
            </a:r>
            <a:r>
              <a:rPr lang="en-US" altLang="zh-CN" dirty="0" smtClean="0">
                <a:latin typeface="Arial" panose="020B0604020202020204" pitchFamily="34" charset="0"/>
                <a:cs typeface="Arial" panose="020B0604020202020204" pitchFamily="34" charset="0"/>
              </a:rPr>
              <a:t> &amp;&amp;</a:t>
            </a:r>
            <a:endParaRPr lang="zh-CN" altLang="en-US" dirty="0">
              <a:latin typeface="Arial" panose="020B0604020202020204" pitchFamily="34" charset="0"/>
              <a:cs typeface="Arial" panose="020B0604020202020204" pitchFamily="34" charset="0"/>
            </a:endParaRPr>
          </a:p>
        </p:txBody>
      </p:sp>
      <p:sp>
        <p:nvSpPr>
          <p:cNvPr id="3" name="文本框 2"/>
          <p:cNvSpPr txBox="1"/>
          <p:nvPr/>
        </p:nvSpPr>
        <p:spPr>
          <a:xfrm>
            <a:off x="1371600" y="5723890"/>
            <a:ext cx="10174605" cy="368300"/>
          </a:xfrm>
          <a:prstGeom prst="rect">
            <a:avLst/>
          </a:prstGeom>
          <a:noFill/>
        </p:spPr>
        <p:txBody>
          <a:bodyPr wrap="square" rtlCol="0">
            <a:spAutoFit/>
          </a:bodyPr>
          <a:p>
            <a:r>
              <a:rPr lang="zh-CN" altLang="en-US"/>
              <a:t>作用：不需要写两个函数重载</a:t>
            </a:r>
            <a:r>
              <a:rPr lang="zh-CN" altLang="en-US"/>
              <a:t>例如</a:t>
            </a:r>
            <a:r>
              <a:rPr lang="en-US" altLang="zh-CN"/>
              <a:t>void f(int&amp;&amp; param) </a:t>
            </a:r>
            <a:r>
              <a:rPr lang="zh-CN" altLang="en-US"/>
              <a:t>和 </a:t>
            </a:r>
            <a:r>
              <a:rPr lang="en-US" altLang="zh-CN"/>
              <a:t>void f(int&amp; param)</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完美转发 </a:t>
            </a:r>
            <a:r>
              <a:rPr lang="en-US" altLang="zh-CN" dirty="0" smtClean="0"/>
              <a:t>——</a:t>
            </a:r>
            <a:r>
              <a:rPr lang="en-US" altLang="zh-CN" dirty="0" err="1" smtClean="0"/>
              <a:t>std</a:t>
            </a:r>
            <a:r>
              <a:rPr lang="en-US" altLang="zh-CN" dirty="0" smtClean="0"/>
              <a:t>::forward</a:t>
            </a:r>
            <a:r>
              <a:rPr lang="zh-CN" altLang="en-US" dirty="0" smtClean="0"/>
              <a:t>的使用</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410941"/>
            <a:ext cx="2455817" cy="1116281"/>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021313"/>
            <a:ext cx="3679530" cy="1171297"/>
          </a:xfrm>
          <a:prstGeom prst="rect">
            <a:avLst/>
          </a:prstGeom>
        </p:spPr>
      </p:pic>
      <p:sp>
        <p:nvSpPr>
          <p:cNvPr id="7" name="文本框 6"/>
          <p:cNvSpPr txBox="1"/>
          <p:nvPr/>
        </p:nvSpPr>
        <p:spPr>
          <a:xfrm>
            <a:off x="4417060" y="2646680"/>
            <a:ext cx="7021830" cy="645160"/>
          </a:xfrm>
          <a:prstGeom prst="rect">
            <a:avLst/>
          </a:prstGeom>
          <a:noFill/>
        </p:spPr>
        <p:txBody>
          <a:bodyPr wrap="square" rtlCol="0">
            <a:spAutoFit/>
          </a:bodyPr>
          <a:lstStyle/>
          <a:p>
            <a:r>
              <a:rPr lang="zh-CN" altLang="en-US" dirty="0" smtClean="0"/>
              <a:t>虽然会自动以左右值引用方式传给</a:t>
            </a:r>
            <a:r>
              <a:rPr lang="en-US" altLang="zh-CN" dirty="0" err="1" smtClean="0"/>
              <a:t>val</a:t>
            </a:r>
            <a:r>
              <a:rPr lang="zh-CN" altLang="en-US" dirty="0" smtClean="0"/>
              <a:t>，但</a:t>
            </a:r>
            <a:r>
              <a:rPr lang="en-US" altLang="zh-CN" dirty="0" err="1" smtClean="0"/>
              <a:t>val</a:t>
            </a:r>
            <a:r>
              <a:rPr lang="zh-CN" altLang="en-US" dirty="0" err="1" smtClean="0"/>
              <a:t>对于</a:t>
            </a:r>
            <a:r>
              <a:rPr lang="en-US" altLang="zh-CN" dirty="0" err="1" smtClean="0"/>
              <a:t>processValue</a:t>
            </a:r>
            <a:r>
              <a:rPr lang="zh-CN" altLang="en-US" dirty="0" err="1" smtClean="0"/>
              <a:t>这个函数，它作为参数</a:t>
            </a:r>
            <a:r>
              <a:rPr lang="zh-CN" altLang="en-US" dirty="0" smtClean="0"/>
              <a:t>还是左值</a:t>
            </a:r>
            <a:endParaRPr lang="zh-CN" altLang="en-US" dirty="0"/>
          </a:p>
        </p:txBody>
      </p:sp>
      <p:sp>
        <p:nvSpPr>
          <p:cNvPr id="8" name="文本框 7"/>
          <p:cNvSpPr txBox="1"/>
          <p:nvPr/>
        </p:nvSpPr>
        <p:spPr>
          <a:xfrm>
            <a:off x="5560423" y="4430531"/>
            <a:ext cx="5878286" cy="369332"/>
          </a:xfrm>
          <a:prstGeom prst="rect">
            <a:avLst/>
          </a:prstGeom>
          <a:noFill/>
        </p:spPr>
        <p:txBody>
          <a:bodyPr wrap="square" rtlCol="0">
            <a:spAutoFit/>
          </a:bodyPr>
          <a:lstStyle/>
          <a:p>
            <a:r>
              <a:rPr lang="zh-CN" altLang="en-US" dirty="0" smtClean="0"/>
              <a:t>通过</a:t>
            </a:r>
            <a:r>
              <a:rPr lang="en-US" altLang="zh-CN" dirty="0" smtClean="0"/>
              <a:t>forward</a:t>
            </a:r>
            <a:r>
              <a:rPr lang="zh-CN" altLang="en-US" dirty="0" smtClean="0"/>
              <a:t>，自动以</a:t>
            </a:r>
            <a:r>
              <a:rPr lang="en-US" altLang="zh-CN" dirty="0" smtClean="0"/>
              <a:t>T</a:t>
            </a:r>
            <a:r>
              <a:rPr lang="zh-CN" altLang="en-US" smtClean="0"/>
              <a:t>的类型返回左值或者右值</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常量与变量</a:t>
            </a:r>
            <a:endParaRPr lang="zh-CN" altLang="en-US" dirty="0"/>
          </a:p>
        </p:txBody>
      </p:sp>
      <p:sp>
        <p:nvSpPr>
          <p:cNvPr id="5" name="内容占位符 2"/>
          <p:cNvSpPr txBox="1"/>
          <p:nvPr/>
        </p:nvSpPr>
        <p:spPr>
          <a:xfrm>
            <a:off x="1371600" y="1617784"/>
            <a:ext cx="9601200" cy="5240216"/>
          </a:xfrm>
          <a:prstGeom prst="rect">
            <a:avLst/>
          </a:prstGeom>
        </p:spPr>
        <p:txBody>
          <a:bodyPr vert="horz"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dirty="0" err="1" smtClean="0"/>
              <a:t>constexpr</a:t>
            </a:r>
            <a:r>
              <a:rPr lang="zh-CN" altLang="en-US" dirty="0"/>
              <a:t>变量</a:t>
            </a:r>
            <a:r>
              <a:rPr lang="zh-CN" altLang="en-US" dirty="0" smtClean="0"/>
              <a:t>  </a:t>
            </a:r>
            <a:r>
              <a:rPr lang="en-US" altLang="zh-CN" dirty="0" smtClean="0"/>
              <a:t>——</a:t>
            </a:r>
            <a:r>
              <a:rPr lang="zh-CN" altLang="en-US" dirty="0"/>
              <a:t>由编译器来验证变量的值是否是一个常量表达式</a:t>
            </a:r>
            <a:endParaRPr lang="en-US" altLang="zh-CN" dirty="0" smtClean="0"/>
          </a:p>
          <a:p>
            <a:endParaRPr lang="en-US" altLang="zh-CN" dirty="0" smtClean="0"/>
          </a:p>
          <a:p>
            <a:endParaRPr lang="en-US" altLang="zh-CN" dirty="0"/>
          </a:p>
          <a:p>
            <a:r>
              <a:rPr lang="zh-CN" altLang="en-US" dirty="0" smtClean="0"/>
              <a:t>旧的</a:t>
            </a:r>
            <a:r>
              <a:rPr lang="en-US" altLang="zh-CN" dirty="0" err="1" smtClean="0"/>
              <a:t>typedef</a:t>
            </a:r>
            <a:r>
              <a:rPr lang="zh-CN" altLang="en-US" dirty="0" smtClean="0"/>
              <a:t>与新的</a:t>
            </a:r>
            <a:r>
              <a:rPr lang="en-US" altLang="zh-CN" dirty="0" smtClean="0"/>
              <a:t>using</a:t>
            </a:r>
            <a:endParaRPr lang="en-US" altLang="zh-CN" dirty="0" smtClean="0"/>
          </a:p>
          <a:p>
            <a:endParaRPr lang="en-US" altLang="zh-CN" dirty="0" smtClean="0"/>
          </a:p>
          <a:p>
            <a:endParaRPr lang="en-US" altLang="zh-CN" dirty="0"/>
          </a:p>
          <a:p>
            <a:endParaRPr lang="zh-CN" altLang="en-US" dirty="0"/>
          </a:p>
          <a:p>
            <a:endParaRPr lang="en-US" altLang="zh-CN" dirty="0"/>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b="15162"/>
          <a:stretch>
            <a:fillRect/>
          </a:stretch>
        </p:blipFill>
        <p:spPr>
          <a:xfrm>
            <a:off x="1371600" y="2171700"/>
            <a:ext cx="3052661" cy="542527"/>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495" y="2171699"/>
            <a:ext cx="2813570" cy="542527"/>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523615"/>
            <a:ext cx="2649220" cy="6477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常量与变量</a:t>
            </a:r>
            <a:endParaRPr lang="zh-CN" altLang="en-US" dirty="0"/>
          </a:p>
        </p:txBody>
      </p:sp>
      <p:sp>
        <p:nvSpPr>
          <p:cNvPr id="4" name="内容占位符 2"/>
          <p:cNvSpPr txBox="1"/>
          <p:nvPr/>
        </p:nvSpPr>
        <p:spPr>
          <a:xfrm>
            <a:off x="1371600" y="1617784"/>
            <a:ext cx="9601200" cy="5240216"/>
          </a:xfrm>
          <a:prstGeom prst="rect">
            <a:avLst/>
          </a:prstGeom>
        </p:spPr>
        <p:txBody>
          <a:bodyPr vert="horz"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dirty="0" smtClean="0"/>
              <a:t>auto</a:t>
            </a:r>
            <a:r>
              <a:rPr lang="zh-CN" altLang="en-US" dirty="0" smtClean="0"/>
              <a:t>类型指示符   </a:t>
            </a:r>
            <a:r>
              <a:rPr lang="en-US" altLang="zh-CN" dirty="0" smtClean="0"/>
              <a:t>——</a:t>
            </a:r>
            <a:r>
              <a:rPr lang="zh-CN" altLang="en-US" dirty="0"/>
              <a:t>编译器通过初始值来推算变量的</a:t>
            </a:r>
            <a:r>
              <a:rPr lang="zh-CN" altLang="en-US" dirty="0" smtClean="0"/>
              <a:t>类型</a:t>
            </a:r>
            <a:endParaRPr lang="en-US" altLang="zh-CN" dirty="0" smtClean="0"/>
          </a:p>
          <a:p>
            <a:r>
              <a:rPr lang="zh-CN" altLang="en-US" dirty="0" smtClean="0">
                <a:latin typeface="+mn-ea"/>
              </a:rPr>
              <a:t>注意</a:t>
            </a:r>
            <a:r>
              <a:rPr lang="en-US" altLang="zh-CN" dirty="0" smtClean="0">
                <a:latin typeface="Arial" panose="020B0604020202020204" pitchFamily="34" charset="0"/>
                <a:cs typeface="Arial" panose="020B0604020202020204" pitchFamily="34" charset="0"/>
              </a:rPr>
              <a:t>auto&amp;&amp;</a:t>
            </a:r>
            <a:r>
              <a:rPr lang="zh-CN" altLang="en-US" dirty="0" smtClean="0">
                <a:latin typeface="+mn-ea"/>
              </a:rPr>
              <a:t>与</a:t>
            </a:r>
            <a:r>
              <a:rPr lang="en-US" altLang="zh-CN" dirty="0" smtClean="0">
                <a:latin typeface="Arial" panose="020B0604020202020204" pitchFamily="34" charset="0"/>
                <a:cs typeface="Arial" panose="020B0604020202020204" pitchFamily="34" charset="0"/>
              </a:rPr>
              <a:t>auto</a:t>
            </a:r>
            <a:r>
              <a:rPr lang="zh-CN" altLang="en-US" dirty="0" smtClean="0">
                <a:latin typeface="+mn-ea"/>
              </a:rPr>
              <a:t>的区别！！！（引用与传值）</a:t>
            </a:r>
            <a:endParaRPr lang="en-US" altLang="zh-CN" dirty="0" smtClean="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pPr marL="0" indent="0">
              <a:buNone/>
            </a:pPr>
            <a:endParaRPr lang="en-US" altLang="zh-CN" dirty="0" smtClean="0">
              <a:latin typeface="+mn-ea"/>
            </a:endParaRPr>
          </a:p>
          <a:p>
            <a:r>
              <a:rPr lang="en-US" altLang="zh-CN" dirty="0" err="1" smtClean="0"/>
              <a:t>decltype</a:t>
            </a:r>
            <a:r>
              <a:rPr lang="zh-CN" altLang="en-US" dirty="0" smtClean="0"/>
              <a:t>类型指示符 </a:t>
            </a:r>
            <a:r>
              <a:rPr lang="en-US" altLang="zh-CN" dirty="0" smtClean="0"/>
              <a:t>——</a:t>
            </a:r>
            <a:r>
              <a:rPr lang="zh-CN" altLang="en-US" dirty="0" smtClean="0"/>
              <a:t>选择并返回操作数的数据类型</a:t>
            </a:r>
            <a:endParaRPr lang="en-US" altLang="zh-CN" dirty="0" smtClean="0"/>
          </a:p>
          <a:p>
            <a:endParaRPr lang="en-US" altLang="zh-CN" dirty="0"/>
          </a:p>
          <a:p>
            <a:endParaRPr lang="en-US" altLang="zh-CN" dirty="0" smtClean="0"/>
          </a:p>
          <a:p>
            <a:pPr marL="0" indent="0">
              <a:buNone/>
            </a:pPr>
            <a:r>
              <a:rPr lang="en-US" altLang="zh-CN" dirty="0" smtClean="0"/>
              <a:t>     </a:t>
            </a:r>
            <a:r>
              <a:rPr lang="zh-CN" altLang="zh-CN" dirty="0" smtClean="0"/>
              <a:t>注意若对象名称被括号括着，则它被当做通常的左值表达式，从而 decltype(x) 和 decltype((x)) 通常是不同的类型。 </a:t>
            </a:r>
            <a:endParaRPr lang="en-US" altLang="zh-CN"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10596"/>
          <a:stretch>
            <a:fillRect/>
          </a:stretch>
        </p:blipFill>
        <p:spPr>
          <a:xfrm>
            <a:off x="1371600" y="4728754"/>
            <a:ext cx="4047075" cy="78377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947" y="4728754"/>
            <a:ext cx="4461468" cy="78377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503009"/>
            <a:ext cx="2939143" cy="15416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函数</a:t>
            </a:r>
            <a:endParaRPr lang="zh-CN" altLang="en-US" dirty="0"/>
          </a:p>
        </p:txBody>
      </p:sp>
      <p:sp>
        <p:nvSpPr>
          <p:cNvPr id="5" name="内容占位符 2"/>
          <p:cNvSpPr>
            <a:spLocks noGrp="1"/>
          </p:cNvSpPr>
          <p:nvPr>
            <p:ph idx="1"/>
          </p:nvPr>
        </p:nvSpPr>
        <p:spPr>
          <a:xfrm>
            <a:off x="1371600" y="1617784"/>
            <a:ext cx="9601200" cy="5240216"/>
          </a:xfrm>
        </p:spPr>
        <p:txBody>
          <a:bodyPr>
            <a:normAutofit/>
          </a:bodyPr>
          <a:lstStyle/>
          <a:p>
            <a:r>
              <a:rPr lang="zh-CN" altLang="en-US" dirty="0" smtClean="0"/>
              <a:t>定义尾置返回类型  </a:t>
            </a:r>
            <a:r>
              <a:rPr lang="en-US" altLang="zh-CN" dirty="0" smtClean="0"/>
              <a:t>——</a:t>
            </a:r>
            <a:r>
              <a:rPr lang="zh-CN" altLang="en-US" dirty="0"/>
              <a:t>适用于返回类型比较复杂的情况</a:t>
            </a:r>
            <a:endParaRPr lang="en-US" altLang="zh-CN" dirty="0" smtClean="0"/>
          </a:p>
          <a:p>
            <a:endParaRPr lang="en-US" altLang="zh-CN" dirty="0"/>
          </a:p>
          <a:p>
            <a:endParaRPr lang="en-US" altLang="zh-CN" dirty="0" smtClean="0"/>
          </a:p>
          <a:p>
            <a:endParaRPr lang="en-US" altLang="zh-CN" dirty="0"/>
          </a:p>
          <a:p>
            <a:r>
              <a:rPr lang="en-US" altLang="zh-CN" dirty="0" err="1"/>
              <a:t>c</a:t>
            </a:r>
            <a:r>
              <a:rPr lang="en-US" altLang="zh-CN" dirty="0" err="1" smtClean="0"/>
              <a:t>onstexpr</a:t>
            </a:r>
            <a:r>
              <a:rPr lang="zh-CN" altLang="en-US" dirty="0" smtClean="0"/>
              <a:t>函数 </a:t>
            </a:r>
            <a:r>
              <a:rPr lang="en-US" altLang="zh-CN" dirty="0" smtClean="0"/>
              <a:t>——</a:t>
            </a:r>
            <a:r>
              <a:rPr lang="zh-CN" altLang="en-US" dirty="0" smtClean="0"/>
              <a:t>可以在编译期运行的</a:t>
            </a:r>
            <a:r>
              <a:rPr lang="zh-CN" altLang="en-US" dirty="0"/>
              <a:t>函数（</a:t>
            </a:r>
            <a:r>
              <a:rPr lang="zh-CN" altLang="en-US" dirty="0" smtClean="0"/>
              <a:t>用常量</a:t>
            </a:r>
            <a:r>
              <a:rPr lang="zh-CN" altLang="en-US" dirty="0"/>
              <a:t>参数</a:t>
            </a:r>
            <a:r>
              <a:rPr lang="zh-CN" altLang="en-US" dirty="0" smtClean="0"/>
              <a:t>调用）</a:t>
            </a:r>
            <a:endParaRPr lang="en-US" altLang="zh-CN" dirty="0" smtClean="0"/>
          </a:p>
          <a:p>
            <a:endParaRPr lang="zh-CN" altLang="en-US" dirty="0"/>
          </a:p>
          <a:p>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171700"/>
            <a:ext cx="3676190" cy="111428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39902"/>
            <a:ext cx="3984171" cy="29771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类</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委托构造函数</a:t>
            </a:r>
            <a:endParaRPr lang="en-US" altLang="zh-CN" dirty="0" smtClean="0"/>
          </a:p>
          <a:p>
            <a:endParaRPr lang="en-US" altLang="zh-CN" dirty="0"/>
          </a:p>
          <a:p>
            <a:endParaRPr lang="en-US" altLang="zh-CN" dirty="0" smtClean="0"/>
          </a:p>
          <a:p>
            <a:r>
              <a:rPr lang="zh-CN" altLang="en-US" dirty="0" smtClean="0"/>
              <a:t>使用</a:t>
            </a:r>
            <a:r>
              <a:rPr lang="en-US" altLang="zh-CN" dirty="0" smtClean="0"/>
              <a:t>=default</a:t>
            </a:r>
            <a:r>
              <a:rPr lang="zh-CN" altLang="en-US" dirty="0" smtClean="0"/>
              <a:t>生成默认构造函数</a:t>
            </a:r>
            <a:endParaRPr lang="zh-CN" altLang="en-US" dirty="0" smtClean="0"/>
          </a:p>
          <a:p>
            <a:pPr marL="0" indent="0">
              <a:buNone/>
            </a:pPr>
            <a:r>
              <a:rPr lang="zh-CN" altLang="en-US" dirty="0" smtClean="0"/>
              <a:t>因为如果类自己实现了某个构造函数，那么编译器就不会为其合成构造函数，只有手动加上=default才行</a:t>
            </a:r>
            <a:endParaRPr lang="zh-CN" altLang="en-US" dirty="0" smtClean="0"/>
          </a:p>
          <a:p>
            <a:pPr marL="0" indent="0">
              <a:buNone/>
            </a:pPr>
            <a:endParaRPr lang="zh-CN" altLang="en-US" dirty="0" smtClean="0"/>
          </a:p>
          <a:p>
            <a:pPr marL="0" indent="0">
              <a:buNone/>
            </a:pPr>
            <a:endParaRPr lang="zh-CN" altLang="en-US" dirty="0" smtClean="0"/>
          </a:p>
          <a:p>
            <a:pPr marL="0" indent="0">
              <a:buNone/>
            </a:pPr>
            <a:endParaRPr lang="en-US" altLang="zh-CN" dirty="0" smtClean="0"/>
          </a:p>
          <a:p>
            <a:pPr marL="0" indent="0">
              <a:buNone/>
            </a:pPr>
            <a:endParaRPr lang="en-US" altLang="zh-CN" dirty="0" smtClean="0"/>
          </a:p>
          <a:p>
            <a:r>
              <a:rPr lang="zh-CN" altLang="en-US" dirty="0" smtClean="0"/>
              <a:t>使用</a:t>
            </a:r>
            <a:r>
              <a:rPr lang="en-US" altLang="zh-CN" dirty="0" smtClean="0"/>
              <a:t>=delete</a:t>
            </a:r>
            <a:r>
              <a:rPr lang="zh-CN" altLang="en-US" dirty="0" smtClean="0"/>
              <a:t>禁止默认</a:t>
            </a:r>
            <a:r>
              <a:rPr lang="zh-CN" altLang="en-US" dirty="0" smtClean="0"/>
              <a:t>函数（例子是禁止使用拷贝构造函数）</a:t>
            </a:r>
            <a:endParaRPr lang="en-US" altLang="zh-CN" dirty="0" smtClean="0"/>
          </a:p>
          <a:p>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049145"/>
            <a:ext cx="3396343" cy="753325"/>
          </a:xfrm>
          <a:prstGeom prst="rect">
            <a:avLst/>
          </a:prstGeom>
        </p:spPr>
      </p:pic>
      <p:pic>
        <p:nvPicPr>
          <p:cNvPr id="3" name="图片 2"/>
          <p:cNvPicPr>
            <a:picLocks noChangeAspect="1"/>
          </p:cNvPicPr>
          <p:nvPr/>
        </p:nvPicPr>
        <p:blipFill>
          <a:blip r:embed="rId2"/>
          <a:stretch>
            <a:fillRect/>
          </a:stretch>
        </p:blipFill>
        <p:spPr>
          <a:xfrm>
            <a:off x="1371600" y="4039870"/>
            <a:ext cx="4006850" cy="17005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980"/>
            <a:ext cx="10636250" cy="5240020"/>
          </a:xfrm>
        </p:spPr>
        <p:txBody>
          <a:bodyPr>
            <a:normAutofit/>
          </a:bodyPr>
          <a:lstStyle/>
          <a:p>
            <a:r>
              <a:rPr sz="3200"/>
              <a:t>声明式编程风格：就地匿名定义目标函数或者函数，不需要额外写一个命名函数或者函数对象，以更直接的方式写程序。</a:t>
            </a:r>
            <a:endParaRPr sz="3200"/>
          </a:p>
          <a:p>
            <a:r>
              <a:rPr sz="3200"/>
              <a:t>简洁：不需要额外再写一个函数或者函数对象，避免了代码膨胀和功能分散。</a:t>
            </a:r>
            <a:endParaRPr sz="3200"/>
          </a:p>
          <a:p>
            <a:r>
              <a:rPr sz="3200"/>
              <a:t>在需要的时间和地点实现功能闭包，使程序更加灵活。</a:t>
            </a:r>
          </a:p>
          <a:p>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a:t>形如</a:t>
            </a:r>
            <a:r>
              <a:rPr lang="en-US" altLang="zh-CN" dirty="0"/>
              <a:t>[capture list] (</a:t>
            </a:r>
            <a:r>
              <a:rPr lang="en-US" altLang="zh-CN" dirty="0" err="1"/>
              <a:t>params</a:t>
            </a:r>
            <a:r>
              <a:rPr lang="en-US" altLang="zh-CN" dirty="0"/>
              <a:t> list) </a:t>
            </a:r>
            <a:r>
              <a:rPr lang="en-US" altLang="zh-CN" dirty="0" smtClean="0"/>
              <a:t>-&gt; </a:t>
            </a:r>
            <a:r>
              <a:rPr lang="en-US" altLang="zh-CN" dirty="0"/>
              <a:t>return type { </a:t>
            </a:r>
            <a:r>
              <a:rPr lang="en-US" altLang="zh-CN" dirty="0" smtClean="0"/>
              <a:t>function </a:t>
            </a:r>
            <a:r>
              <a:rPr lang="en-US" altLang="zh-CN" dirty="0"/>
              <a:t>body </a:t>
            </a:r>
            <a:r>
              <a:rPr lang="en-US" altLang="zh-CN" dirty="0" smtClean="0"/>
              <a:t>}</a:t>
            </a:r>
            <a:endParaRPr lang="en-US" altLang="zh-CN" dirty="0" smtClean="0"/>
          </a:p>
          <a:p>
            <a:pPr marL="0" indent="0">
              <a:buNone/>
            </a:pPr>
            <a:r>
              <a:rPr lang="en-US" altLang="zh-CN" dirty="0">
                <a:sym typeface="+mn-ea"/>
              </a:rPr>
              <a:t>capture list</a:t>
            </a:r>
            <a:r>
              <a:rPr lang="en-US" altLang="zh-CN" dirty="0" smtClean="0"/>
              <a:t>：</a:t>
            </a:r>
            <a:endParaRPr lang="en-US" altLang="zh-CN" dirty="0" smtClean="0"/>
          </a:p>
          <a:p>
            <a:pPr marL="0" indent="0">
              <a:buNone/>
            </a:pPr>
            <a:r>
              <a:rPr lang="en-US" altLang="zh-CN" dirty="0" smtClean="0"/>
              <a:t>[]不捕获任何变量；</a:t>
            </a:r>
            <a:endParaRPr lang="en-US" altLang="zh-CN" dirty="0" smtClean="0"/>
          </a:p>
          <a:p>
            <a:pPr marL="0" indent="0">
              <a:buNone/>
            </a:pPr>
            <a:r>
              <a:rPr lang="en-US" altLang="zh-CN" dirty="0" smtClean="0"/>
              <a:t>[&amp;]捕获外部作用域所有变量，并作为引用在函数体使用（按引用捕获）；</a:t>
            </a:r>
            <a:endParaRPr lang="en-US" altLang="zh-CN" dirty="0" smtClean="0"/>
          </a:p>
          <a:p>
            <a:pPr marL="0" indent="0">
              <a:buNone/>
            </a:pPr>
            <a:r>
              <a:rPr lang="en-US" altLang="zh-CN" dirty="0" smtClean="0"/>
              <a:t>[=]捕获外部作用域作用变量，并作为副本在函数体使用（按值捕获）；</a:t>
            </a:r>
            <a:endParaRPr lang="en-US" altLang="zh-CN" dirty="0" smtClean="0"/>
          </a:p>
          <a:p>
            <a:pPr marL="0" indent="0">
              <a:buNone/>
            </a:pPr>
            <a:r>
              <a:rPr lang="en-US" altLang="zh-CN" dirty="0" smtClean="0"/>
              <a:t>[=,&amp;foo]按值捕获外部作用域所有变量，并按引用捕获foo变量；</a:t>
            </a:r>
            <a:endParaRPr lang="en-US" altLang="zh-CN" dirty="0" smtClean="0"/>
          </a:p>
          <a:p>
            <a:pPr marL="0" indent="0">
              <a:buNone/>
            </a:pPr>
            <a:r>
              <a:rPr lang="en-US" altLang="zh-CN" dirty="0" smtClean="0"/>
              <a:t>[bar]按值捕获bar变量，同时不捕获其他变量；</a:t>
            </a:r>
            <a:endParaRPr lang="en-US" altLang="zh-CN" dirty="0" smtClean="0"/>
          </a:p>
          <a:p>
            <a:pPr marL="0" indent="0">
              <a:buNone/>
            </a:pPr>
            <a:r>
              <a:rPr lang="en-US" altLang="zh-CN" dirty="0" smtClean="0"/>
              <a:t>[this]捕获当前类中的this指针，让lambda拥有和当前类成员函数同样的访问权限，如果已经使用了&amp;或者=，就默认添加此选项。捕获this的目的是可以在lambda中使用当前类的成员函数和成员变量。</a:t>
            </a: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例子</a:t>
            </a:r>
            <a:endParaRPr lang="en-US" altLang="zh-CN" dirty="0" smtClean="0"/>
          </a:p>
          <a:p>
            <a:endParaRPr lang="en-US" altLang="zh-CN"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58240" y="2430780"/>
            <a:ext cx="7059930" cy="4055745"/>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849" t="31663" r="1762" b="16264"/>
          <a:stretch>
            <a:fillRect/>
          </a:stretch>
        </p:blipFill>
        <p:spPr>
          <a:xfrm>
            <a:off x="1158240" y="2059305"/>
            <a:ext cx="10706735" cy="2317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0</TotalTime>
  <Words>2491</Words>
  <Application>WPS 演示</Application>
  <PresentationFormat>宽屏</PresentationFormat>
  <Paragraphs>185</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Franklin Gothic Book</vt:lpstr>
      <vt:lpstr>华文楷体</vt:lpstr>
      <vt:lpstr>微软雅黑</vt:lpstr>
      <vt:lpstr>Arial Unicode MS</vt:lpstr>
      <vt:lpstr>Calibri</vt:lpstr>
      <vt:lpstr>Arial Unicode MS</vt:lpstr>
      <vt:lpstr>Courier New</vt:lpstr>
      <vt:lpstr>Times New Roman</vt:lpstr>
      <vt:lpstr>Crop</vt:lpstr>
      <vt:lpstr>C11新特性之我见</vt:lpstr>
      <vt:lpstr>1.常量与变量</vt:lpstr>
      <vt:lpstr>1.常量与变量</vt:lpstr>
      <vt:lpstr>1.常量与变量</vt:lpstr>
      <vt:lpstr>2.函数</vt:lpstr>
      <vt:lpstr>3.类 </vt:lpstr>
      <vt:lpstr>4.Lambda表达式（c++14中完善） </vt:lpstr>
      <vt:lpstr>4.Lambda表达式（c++14中完善） </vt:lpstr>
      <vt:lpstr>4.Lambda表达式（c++14中完善） </vt:lpstr>
      <vt:lpstr>4.Lambda表达式（c++14中完善） </vt:lpstr>
      <vt:lpstr>5.重载运算与类型转换 </vt:lpstr>
      <vt:lpstr>5.重载运算与类型转换 </vt:lpstr>
      <vt:lpstr>6.动态内存(unique_ptr暂时不讲)</vt:lpstr>
      <vt:lpstr>6.动态内存</vt:lpstr>
      <vt:lpstr>7.面向对象程序设计</vt:lpstr>
      <vt:lpstr>7.面向对象程序设计</vt:lpstr>
      <vt:lpstr>8.右值引用</vt:lpstr>
      <vt:lpstr>8.右值引用</vt:lpstr>
      <vt:lpstr>8.右值引用</vt:lpstr>
      <vt:lpstr>8.右值引用</vt:lpstr>
      <vt:lpstr>8.右值引用</vt:lpstr>
      <vt:lpstr>8.右值引用（加入unique_ptr）</vt:lpstr>
      <vt:lpstr>8.右值引用</vt:lpstr>
      <vt:lpstr>8.右值引用</vt:lpstr>
    </vt:vector>
  </TitlesOfParts>
  <Company>游族网络股份有限公司（SZ.002174）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C11特性之我见</dc:title>
  <dc:creator>吴岳(阿岳)</dc:creator>
  <cp:lastModifiedBy>dell</cp:lastModifiedBy>
  <cp:revision>32</cp:revision>
  <dcterms:created xsi:type="dcterms:W3CDTF">2018-08-28T07:31:00Z</dcterms:created>
  <dcterms:modified xsi:type="dcterms:W3CDTF">2018-09-19T15:56:58Z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